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
  </p:notesMasterIdLst>
  <p:handoutMasterIdLst>
    <p:handoutMasterId r:id="rId5"/>
  </p:handoutMasterIdLst>
  <p:sldIdLst>
    <p:sldId id="259" r:id="rId2"/>
    <p:sldId id="260"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529"/>
    <a:srgbClr val="BDCF00"/>
    <a:srgbClr val="007CBD"/>
    <a:srgbClr val="272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08" y="1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6A976-8EEC-E14C-846A-B52C6985A661}" type="datetimeFigureOut">
              <a:rPr lang="en-US" smtClean="0"/>
              <a:t>10/7/2019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6F3D0C-4A7A-4342-88D5-B43817D5C549}" type="slidenum">
              <a:rPr lang="en-US" smtClean="0"/>
              <a:t>‹#›</a:t>
            </a:fld>
            <a:endParaRPr lang="en-US"/>
          </a:p>
        </p:txBody>
      </p:sp>
    </p:spTree>
    <p:extLst>
      <p:ext uri="{BB962C8B-B14F-4D97-AF65-F5344CB8AC3E}">
        <p14:creationId xmlns:p14="http://schemas.microsoft.com/office/powerpoint/2010/main" val="134146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FE0E3-ED7A-3E4A-A86D-2599E1AE0A7A}" type="datetimeFigureOut">
              <a:rPr lang="en-US" smtClean="0"/>
              <a:t>10/7/2019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8BE2C-A5C3-1148-A2B2-B9CF5863CB40}" type="slidenum">
              <a:rPr lang="en-US" smtClean="0"/>
              <a:t>‹#›</a:t>
            </a:fld>
            <a:endParaRPr lang="en-US"/>
          </a:p>
        </p:txBody>
      </p:sp>
    </p:spTree>
    <p:extLst>
      <p:ext uri="{BB962C8B-B14F-4D97-AF65-F5344CB8AC3E}">
        <p14:creationId xmlns:p14="http://schemas.microsoft.com/office/powerpoint/2010/main" val="4135540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iStock-502997913.jpg"/>
          <p:cNvPicPr>
            <a:picLocks noChangeAspect="1"/>
          </p:cNvPicPr>
          <p:nvPr userDrawn="1"/>
        </p:nvPicPr>
        <p:blipFill rotWithShape="1">
          <a:blip r:embed="rId2">
            <a:extLst>
              <a:ext uri="{28A0092B-C50C-407E-A947-70E740481C1C}">
                <a14:useLocalDpi xmlns:a14="http://schemas.microsoft.com/office/drawing/2010/main" val="0"/>
              </a:ext>
            </a:extLst>
          </a:blip>
          <a:srcRect t="18400" b="8230"/>
          <a:stretch/>
        </p:blipFill>
        <p:spPr>
          <a:xfrm>
            <a:off x="-13558" y="0"/>
            <a:ext cx="9201150" cy="5143500"/>
          </a:xfrm>
          <a:prstGeom prst="rect">
            <a:avLst/>
          </a:prstGeom>
        </p:spPr>
      </p:pic>
      <p:sp>
        <p:nvSpPr>
          <p:cNvPr id="2" name="Title 1"/>
          <p:cNvSpPr>
            <a:spLocks noGrp="1"/>
          </p:cNvSpPr>
          <p:nvPr>
            <p:ph type="ctrTitle"/>
          </p:nvPr>
        </p:nvSpPr>
        <p:spPr>
          <a:xfrm>
            <a:off x="457200" y="2438423"/>
            <a:ext cx="8001000" cy="1102519"/>
          </a:xfrm>
        </p:spPr>
        <p:txBody>
          <a:bodyPr>
            <a:normAutofit/>
          </a:bodyPr>
          <a:lstStyle>
            <a:lvl1pPr algn="l">
              <a:defRPr sz="360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9CFDAB1E-10EE-3F40-B52B-1D45867FF699}" type="datetime1">
              <a:rPr lang="en-GB" smtClean="0"/>
              <a:t>07/10/2019</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dirty="0"/>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8655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59A795-24A3-AA4E-A879-5A64937DB21E}" type="datetime1">
              <a:rPr lang="en-GB" smtClean="0"/>
              <a:t>07/10/2019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29956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15EDADD-B206-304F-8829-A30F0C5A20CE}" type="datetime1">
              <a:rPr lang="en-GB" smtClean="0"/>
              <a:t>07/10/2019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5034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5299CE-46D8-304B-A9EA-76B40C734C20}" type="datetime1">
              <a:rPr lang="en-GB" smtClean="0"/>
              <a:t>07/10/2019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pic>
        <p:nvPicPr>
          <p:cNvPr id="7" name="Picture 6" descr="abstract2.jpg"/>
          <p:cNvPicPr>
            <a:picLocks noChangeAspect="1"/>
          </p:cNvPicPr>
          <p:nvPr userDrawn="1"/>
        </p:nvPicPr>
        <p:blipFill rotWithShape="1">
          <a:blip r:embed="rId2">
            <a:extLst>
              <a:ext uri="{28A0092B-C50C-407E-A947-70E740481C1C}">
                <a14:useLocalDpi xmlns:a14="http://schemas.microsoft.com/office/drawing/2010/main" val="0"/>
              </a:ext>
            </a:extLst>
          </a:blip>
          <a:srcRect t="8234" b="8056"/>
          <a:stretch/>
        </p:blipFill>
        <p:spPr>
          <a:xfrm>
            <a:off x="0" y="0"/>
            <a:ext cx="9144000" cy="5143500"/>
          </a:xfrm>
          <a:prstGeom prst="rect">
            <a:avLst/>
          </a:prstGeom>
        </p:spPr>
      </p:pic>
      <p:pic>
        <p:nvPicPr>
          <p:cNvPr id="8" name="Picture 7"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7477" y="1834379"/>
            <a:ext cx="1187190" cy="1473200"/>
          </a:xfrm>
          <a:prstGeom prst="rect">
            <a:avLst/>
          </a:prstGeom>
        </p:spPr>
      </p:pic>
      <p:sp>
        <p:nvSpPr>
          <p:cNvPr id="9" name="TextBox 8"/>
          <p:cNvSpPr txBox="1"/>
          <p:nvPr userDrawn="1"/>
        </p:nvSpPr>
        <p:spPr>
          <a:xfrm>
            <a:off x="3721100" y="3749549"/>
            <a:ext cx="1714500" cy="297517"/>
          </a:xfrm>
          <a:prstGeom prst="rect">
            <a:avLst/>
          </a:prstGeom>
          <a:noFill/>
        </p:spPr>
        <p:txBody>
          <a:bodyPr wrap="square" rtlCol="0">
            <a:spAutoFit/>
          </a:bodyPr>
          <a:lstStyle/>
          <a:p>
            <a:pPr algn="ct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812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over3.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547" b="8083"/>
          <a:stretch/>
        </p:blipFill>
        <p:spPr>
          <a:xfrm>
            <a:off x="0" y="0"/>
            <a:ext cx="9201150" cy="5143500"/>
          </a:xfrm>
          <a:prstGeom prst="rect">
            <a:avLst/>
          </a:prstGeom>
        </p:spPr>
      </p:pic>
      <p:sp>
        <p:nvSpPr>
          <p:cNvPr id="2"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DB56EB4A-B8A0-BE43-9B8A-C907F7996484}" type="datetime1">
              <a:rPr lang="en-GB" smtClean="0"/>
              <a:t>07/10/2019</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2864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sz="1800"/>
            </a:lvl1pPr>
            <a:lvl2pPr>
              <a:defRPr sz="18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77584810-455B-8741-8C2D-D4D392C26BB8}" type="datetime1">
              <a:rPr lang="en-GB" smtClean="0"/>
              <a:t>07/10/2019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4251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bstract1.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400" b="8230"/>
          <a:stretch/>
        </p:blipFill>
        <p:spPr>
          <a:xfrm>
            <a:off x="0" y="0"/>
            <a:ext cx="9201150" cy="5143500"/>
          </a:xfrm>
          <a:prstGeom prst="rect">
            <a:avLst/>
          </a:prstGeom>
        </p:spPr>
      </p:pic>
      <p:sp>
        <p:nvSpPr>
          <p:cNvPr id="8"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GB" dirty="0"/>
              <a:t>Click to edit Master title style</a:t>
            </a:r>
            <a:endParaRPr lang="en-US" dirty="0"/>
          </a:p>
        </p:txBody>
      </p:sp>
      <p:sp>
        <p:nvSpPr>
          <p:cNvPr id="9"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Date Placeholder 3"/>
          <p:cNvSpPr>
            <a:spLocks noGrp="1"/>
          </p:cNvSpPr>
          <p:nvPr>
            <p:ph type="dt" sz="half" idx="10"/>
          </p:nvPr>
        </p:nvSpPr>
        <p:spPr>
          <a:xfrm>
            <a:off x="457200" y="4767263"/>
            <a:ext cx="2133600" cy="273844"/>
          </a:xfrm>
        </p:spPr>
        <p:txBody>
          <a:bodyPr/>
          <a:lstStyle>
            <a:lvl1pPr>
              <a:defRPr sz="900">
                <a:solidFill>
                  <a:srgbClr val="FFFFFF"/>
                </a:solidFill>
                <a:latin typeface="Arial"/>
                <a:cs typeface="Arial"/>
              </a:defRPr>
            </a:lvl1pPr>
          </a:lstStyle>
          <a:p>
            <a:fld id="{712848DD-739D-434D-9771-B187C3C94DE1}" type="datetime1">
              <a:rPr lang="en-GB" smtClean="0"/>
              <a:t>07/10/2019</a:t>
            </a:fld>
            <a:endParaRPr lang="en-US" dirty="0"/>
          </a:p>
        </p:txBody>
      </p:sp>
      <p:sp>
        <p:nvSpPr>
          <p:cNvPr id="11" name="Footer Placeholder 4"/>
          <p:cNvSpPr>
            <a:spLocks noGrp="1"/>
          </p:cNvSpPr>
          <p:nvPr>
            <p:ph type="ftr" sz="quarter" idx="11"/>
          </p:nvPr>
        </p:nvSpPr>
        <p:spPr>
          <a:xfrm>
            <a:off x="3124200" y="4767263"/>
            <a:ext cx="2895600" cy="273844"/>
          </a:xfrm>
        </p:spPr>
        <p:txBody>
          <a:bodyPr/>
          <a:lstStyle>
            <a:lvl1pPr>
              <a:defRPr sz="900">
                <a:solidFill>
                  <a:srgbClr val="FFFFFF"/>
                </a:solidFill>
                <a:latin typeface="Arial"/>
                <a:cs typeface="Arial"/>
              </a:defRPr>
            </a:lvl1pPr>
          </a:lstStyle>
          <a:p>
            <a:endParaRPr lang="en-US"/>
          </a:p>
        </p:txBody>
      </p:sp>
      <p:sp>
        <p:nvSpPr>
          <p:cNvPr id="12" name="Slide Number Placeholder 5"/>
          <p:cNvSpPr>
            <a:spLocks noGrp="1"/>
          </p:cNvSpPr>
          <p:nvPr>
            <p:ph type="sldNum" sz="quarter" idx="12"/>
          </p:nvPr>
        </p:nvSpPr>
        <p:spPr>
          <a:xfrm>
            <a:off x="6553200" y="4767263"/>
            <a:ext cx="2133600" cy="273844"/>
          </a:xfrm>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3" name="Picture 12"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4" name="TextBox 13"/>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41304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ACE3DCD-83C4-9443-A7EE-30218EBCA462}" type="datetime1">
              <a:rPr lang="en-GB" smtClean="0"/>
              <a:t>07/10/2019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01316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B251E0C-07F2-B04F-8E16-EA60802DBFB5}" type="datetime1">
              <a:rPr lang="en-GB" smtClean="0"/>
              <a:t>07/10/2019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40113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CD52FCA-27B3-4C42-8314-59B59AAF7230}" type="datetime1">
              <a:rPr lang="en-GB" smtClean="0"/>
              <a:t>07/10/2019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93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740E1-E167-7D42-9D6A-E7E753227595}" type="datetime1">
              <a:rPr lang="en-GB" smtClean="0"/>
              <a:t>07/10/2019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7792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D7A549-A93F-3C4A-8036-0B4601728A25}" type="datetime1">
              <a:rPr lang="en-GB" smtClean="0"/>
              <a:t>07/10/2019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920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urve.png"/>
          <p:cNvPicPr>
            <a:picLocks noChangeAspect="1"/>
          </p:cNvPicPr>
          <p:nvPr userDrawn="1"/>
        </p:nvPicPr>
        <p:blipFill rotWithShape="1">
          <a:blip r:embed="rId14">
            <a:alphaModFix amt="26000"/>
            <a:extLst>
              <a:ext uri="{28A0092B-C50C-407E-A947-70E740481C1C}">
                <a14:useLocalDpi xmlns:a14="http://schemas.microsoft.com/office/drawing/2010/main" val="0"/>
              </a:ext>
            </a:extLst>
          </a:blip>
          <a:srcRect b="19626"/>
          <a:stretch/>
        </p:blipFill>
        <p:spPr>
          <a:xfrm>
            <a:off x="0" y="2855707"/>
            <a:ext cx="9144000" cy="2287793"/>
          </a:xfrm>
          <a:prstGeom prst="rect">
            <a:avLst/>
          </a:prstGeom>
        </p:spPr>
      </p:pic>
      <p:sp>
        <p:nvSpPr>
          <p:cNvPr id="2" name="Title Placeholder 1"/>
          <p:cNvSpPr>
            <a:spLocks noGrp="1"/>
          </p:cNvSpPr>
          <p:nvPr>
            <p:ph type="title"/>
          </p:nvPr>
        </p:nvSpPr>
        <p:spPr>
          <a:xfrm>
            <a:off x="457200" y="205979"/>
            <a:ext cx="73914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rgbClr val="FFFFFF"/>
                </a:solidFill>
                <a:latin typeface="Arial"/>
                <a:cs typeface="Aria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rgbClr val="FFFFFF"/>
                </a:solidFill>
                <a:latin typeface="Arial"/>
                <a:cs typeface="Arial"/>
              </a:defRPr>
            </a:lvl1pPr>
          </a:lstStyle>
          <a:p>
            <a:fld id="{34AFA7FE-CD8C-F049-A609-816E200170F9}" type="slidenum">
              <a:rPr lang="en-US" smtClean="0"/>
              <a:pPr/>
              <a:t>‹#›</a:t>
            </a:fld>
            <a:endParaRPr lang="en-US"/>
          </a:p>
        </p:txBody>
      </p:sp>
      <p:cxnSp>
        <p:nvCxnSpPr>
          <p:cNvPr id="9" name="Straight Connector 8"/>
          <p:cNvCxnSpPr/>
          <p:nvPr userDrawn="1"/>
        </p:nvCxnSpPr>
        <p:spPr>
          <a:xfrm>
            <a:off x="457200" y="1075264"/>
            <a:ext cx="8686800" cy="0"/>
          </a:xfrm>
          <a:prstGeom prst="line">
            <a:avLst/>
          </a:prstGeom>
          <a:ln w="12700" cmpd="sng">
            <a:solidFill>
              <a:srgbClr val="007CB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ph_vertical_blue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34867" y="205979"/>
            <a:ext cx="651933" cy="808993"/>
          </a:xfrm>
          <a:prstGeom prst="rect">
            <a:avLst/>
          </a:prstGeom>
        </p:spPr>
      </p:pic>
    </p:spTree>
    <p:extLst>
      <p:ext uri="{BB962C8B-B14F-4D97-AF65-F5344CB8AC3E}">
        <p14:creationId xmlns:p14="http://schemas.microsoft.com/office/powerpoint/2010/main" val="121816111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457200" rtl="0" eaLnBrk="1" latinLnBrk="0" hangingPunct="1">
        <a:spcBef>
          <a:spcPct val="0"/>
        </a:spcBef>
        <a:buNone/>
        <a:defRPr sz="2800" kern="1200">
          <a:solidFill>
            <a:srgbClr val="2727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79" y="205979"/>
            <a:ext cx="7391400" cy="857250"/>
          </a:xfrm>
        </p:spPr>
        <p:txBody>
          <a:bodyPr>
            <a:normAutofit fontScale="90000"/>
          </a:bodyPr>
          <a:lstStyle/>
          <a:p>
            <a:r>
              <a:rPr lang="en-US" dirty="0"/>
              <a:t>Achievements of the Sudan Special Interest Group </a:t>
            </a:r>
          </a:p>
        </p:txBody>
      </p:sp>
      <p:sp>
        <p:nvSpPr>
          <p:cNvPr id="3" name="Subtitle 2"/>
          <p:cNvSpPr>
            <a:spLocks noGrp="1"/>
          </p:cNvSpPr>
          <p:nvPr>
            <p:ph idx="1"/>
          </p:nvPr>
        </p:nvSpPr>
        <p:spPr/>
        <p:txBody>
          <a:bodyPr>
            <a:normAutofit lnSpcReduction="10000"/>
          </a:bodyPr>
          <a:lstStyle/>
          <a:p>
            <a:r>
              <a:rPr lang="en-US" sz="1600" dirty="0"/>
              <a:t>Developed collaborations between education establishments in the UK, Sudan and other developing countries</a:t>
            </a:r>
          </a:p>
          <a:p>
            <a:r>
              <a:rPr lang="en-US" sz="1600" dirty="0"/>
              <a:t>External examiner for the Public Health MD with the Sudan Higher Medical </a:t>
            </a:r>
            <a:r>
              <a:rPr lang="en-US" sz="1600" dirty="0" err="1"/>
              <a:t>Specialisation</a:t>
            </a:r>
            <a:r>
              <a:rPr lang="en-US" sz="1600" dirty="0"/>
              <a:t> Board and teaching in the board “Research Methodology” course</a:t>
            </a:r>
          </a:p>
          <a:p>
            <a:r>
              <a:rPr lang="en-US" sz="1600" dirty="0"/>
              <a:t>Joint work with the Public Health Institute on the development of the National Health Policy</a:t>
            </a:r>
          </a:p>
          <a:p>
            <a:r>
              <a:rPr lang="en-US" sz="1600" dirty="0"/>
              <a:t>Joint work with the NCD SIG to develop sustainable ways of knowledge transfer using social media e.g. support the online training and raising awareness of chronic diseases</a:t>
            </a:r>
          </a:p>
          <a:p>
            <a:r>
              <a:rPr lang="en-US" sz="1600" dirty="0"/>
              <a:t>Contributed to the nomination of the FPH distinction grade</a:t>
            </a:r>
          </a:p>
          <a:p>
            <a:r>
              <a:rPr lang="en-US" sz="1600" dirty="0"/>
              <a:t>Consultants in public health from the diaspora are involved in teaching with </a:t>
            </a:r>
            <a:r>
              <a:rPr lang="en-US" sz="1600" dirty="0" err="1"/>
              <a:t>Peo</a:t>
            </a:r>
            <a:r>
              <a:rPr lang="en-US" sz="1600" dirty="0"/>
              <a:t> Uni</a:t>
            </a:r>
          </a:p>
          <a:p>
            <a:r>
              <a:rPr lang="en-US" sz="1600" dirty="0"/>
              <a:t>Promoting “Health in all policies” using the wider determinants of health as a focal concept.</a:t>
            </a:r>
          </a:p>
          <a:p>
            <a:endParaRPr lang="en-US" dirty="0"/>
          </a:p>
        </p:txBody>
      </p:sp>
      <p:sp>
        <p:nvSpPr>
          <p:cNvPr id="7" name="Slide Number Placeholder 6"/>
          <p:cNvSpPr>
            <a:spLocks noGrp="1"/>
          </p:cNvSpPr>
          <p:nvPr>
            <p:ph type="sldNum" sz="quarter" idx="12"/>
          </p:nvPr>
        </p:nvSpPr>
        <p:spPr/>
        <p:txBody>
          <a:bodyPr/>
          <a:lstStyle/>
          <a:p>
            <a:fld id="{34AFA7FE-CD8C-F049-A609-816E200170F9}" type="slidenum">
              <a:rPr lang="en-US" smtClean="0"/>
              <a:t>0</a:t>
            </a:fld>
            <a:endParaRPr lang="en-US"/>
          </a:p>
        </p:txBody>
      </p:sp>
      <p:sp>
        <p:nvSpPr>
          <p:cNvPr id="8" name="Date Placeholder 7"/>
          <p:cNvSpPr>
            <a:spLocks noGrp="1"/>
          </p:cNvSpPr>
          <p:nvPr>
            <p:ph type="dt" sz="half" idx="10"/>
          </p:nvPr>
        </p:nvSpPr>
        <p:spPr/>
        <p:txBody>
          <a:bodyPr/>
          <a:lstStyle/>
          <a:p>
            <a:fld id="{C162C03D-4BFF-1946-868A-A4F94791D83A}" type="datetime1">
              <a:rPr lang="en-GB" smtClean="0"/>
              <a:t>07/10/2019</a:t>
            </a:fld>
            <a:endParaRPr lang="en-US"/>
          </a:p>
        </p:txBody>
      </p:sp>
    </p:spTree>
    <p:extLst>
      <p:ext uri="{BB962C8B-B14F-4D97-AF65-F5344CB8AC3E}">
        <p14:creationId xmlns:p14="http://schemas.microsoft.com/office/powerpoint/2010/main" val="66250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7519307" cy="857250"/>
          </a:xfrm>
        </p:spPr>
        <p:txBody>
          <a:bodyPr>
            <a:normAutofit fontScale="90000"/>
          </a:bodyPr>
          <a:lstStyle/>
          <a:p>
            <a:r>
              <a:rPr lang="en-US" dirty="0"/>
              <a:t>Achievements of the Sudan Special Interest Group </a:t>
            </a:r>
            <a:endParaRPr lang="en-GB" dirty="0"/>
          </a:p>
        </p:txBody>
      </p:sp>
      <p:sp>
        <p:nvSpPr>
          <p:cNvPr id="3" name="Content Placeholder 2"/>
          <p:cNvSpPr>
            <a:spLocks noGrp="1"/>
          </p:cNvSpPr>
          <p:nvPr>
            <p:ph idx="1"/>
          </p:nvPr>
        </p:nvSpPr>
        <p:spPr/>
        <p:txBody>
          <a:bodyPr>
            <a:normAutofit lnSpcReduction="10000"/>
          </a:bodyPr>
          <a:lstStyle/>
          <a:p>
            <a:r>
              <a:rPr lang="en-GB" dirty="0" smtClean="0"/>
              <a:t>SIG-Sudan have developed collaboration arrangements with the following Sudanese diaspora groups  to support its work plan across building PH capacity, raising the profile of PH and embedding PH training across other specialties:</a:t>
            </a:r>
          </a:p>
          <a:p>
            <a:pPr lvl="1"/>
            <a:r>
              <a:rPr lang="en-GB" dirty="0" smtClean="0"/>
              <a:t>Sudanese Doctors Union UK</a:t>
            </a:r>
          </a:p>
          <a:p>
            <a:pPr lvl="1"/>
            <a:r>
              <a:rPr lang="en-GB" dirty="0" smtClean="0"/>
              <a:t>Sudan Liaison Group ( SLG)  , of the Royal College of Obstetrician and Gynaecologist </a:t>
            </a:r>
          </a:p>
          <a:p>
            <a:pPr lvl="1"/>
            <a:r>
              <a:rPr lang="en-GB" dirty="0" smtClean="0"/>
              <a:t>Sudan Knowledge Network </a:t>
            </a:r>
          </a:p>
          <a:p>
            <a:pPr lvl="1"/>
            <a:r>
              <a:rPr lang="en-GB" dirty="0" smtClean="0"/>
              <a:t>Limitless Sudan Initiatives</a:t>
            </a:r>
          </a:p>
          <a:p>
            <a:pPr lvl="1"/>
            <a:endParaRPr lang="en-GB" dirty="0"/>
          </a:p>
          <a:p>
            <a:r>
              <a:rPr lang="en-GB" dirty="0" smtClean="0"/>
              <a:t>A joint collaboration action plan  will be developed with each partner  </a:t>
            </a:r>
          </a:p>
          <a:p>
            <a:pPr lvl="1"/>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07/10/2019</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a:t>
            </a:fld>
            <a:endParaRPr lang="en-US"/>
          </a:p>
        </p:txBody>
      </p:sp>
    </p:spTree>
    <p:extLst>
      <p:ext uri="{BB962C8B-B14F-4D97-AF65-F5344CB8AC3E}">
        <p14:creationId xmlns:p14="http://schemas.microsoft.com/office/powerpoint/2010/main" val="217408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1949</TotalTime>
  <Words>210</Words>
  <Application>Microsoft Office PowerPoint</Application>
  <PresentationFormat>On-screen Show (16:9)</PresentationFormat>
  <Paragraphs>20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Achievements of the Sudan Special Interest Group </vt:lpstr>
      <vt:lpstr>Achievements of the Sudan Special Interest Group </vt:lpstr>
    </vt:vector>
  </TitlesOfParts>
  <Company>McGregor Creative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McGregor</dc:creator>
  <cp:lastModifiedBy>Caroline Wren</cp:lastModifiedBy>
  <cp:revision>25</cp:revision>
  <dcterms:created xsi:type="dcterms:W3CDTF">2018-03-13T10:34:35Z</dcterms:created>
  <dcterms:modified xsi:type="dcterms:W3CDTF">2019-10-07T11:54:58Z</dcterms:modified>
</cp:coreProperties>
</file>