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3"/>
  </p:notesMasterIdLst>
  <p:sldIdLst>
    <p:sldId id="256" r:id="rId2"/>
    <p:sldId id="305" r:id="rId3"/>
    <p:sldId id="258" r:id="rId4"/>
    <p:sldId id="295" r:id="rId5"/>
    <p:sldId id="297" r:id="rId6"/>
    <p:sldId id="286" r:id="rId7"/>
    <p:sldId id="303" r:id="rId8"/>
    <p:sldId id="282" r:id="rId9"/>
    <p:sldId id="292" r:id="rId10"/>
    <p:sldId id="296" r:id="rId11"/>
    <p:sldId id="281" r:id="rId12"/>
    <p:sldId id="302" r:id="rId13"/>
    <p:sldId id="269" r:id="rId14"/>
    <p:sldId id="291" r:id="rId15"/>
    <p:sldId id="283" r:id="rId16"/>
    <p:sldId id="300" r:id="rId17"/>
    <p:sldId id="289" r:id="rId18"/>
    <p:sldId id="301" r:id="rId19"/>
    <p:sldId id="275" r:id="rId20"/>
    <p:sldId id="264" r:id="rId21"/>
    <p:sldId id="30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82106"/>
  </p:normalViewPr>
  <p:slideViewPr>
    <p:cSldViewPr snapToGrid="0" snapToObjects="1">
      <p:cViewPr varScale="1">
        <p:scale>
          <a:sx n="124" d="100"/>
          <a:sy n="124" d="100"/>
        </p:scale>
        <p:origin x="8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7D9B5-C78F-7E46-BAB6-420916D65604}" type="datetimeFigureOut">
              <a:rPr lang="en-US" smtClean="0"/>
              <a:t>5/6/23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94369-321B-D244-8569-3E30B7E75839}" type="slidenum">
              <a:rPr lang="en-US" smtClean="0"/>
              <a:t>‹#›</a:t>
            </a:fld>
            <a:endParaRPr lang="en-US"/>
          </a:p>
        </p:txBody>
      </p:sp>
    </p:spTree>
    <p:extLst>
      <p:ext uri="{BB962C8B-B14F-4D97-AF65-F5344CB8AC3E}">
        <p14:creationId xmlns:p14="http://schemas.microsoft.com/office/powerpoint/2010/main" val="80217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council houses were built in Wales between 1945 and 1951 than have been built since 1975.</a:t>
            </a:r>
          </a:p>
          <a:p>
            <a:r>
              <a:rPr lang="en-GB" dirty="0"/>
              <a:t>WC point was revolutionary at a time when two-thirds of houses in the Rhondda valleys did not have an indoor toilet.  </a:t>
            </a:r>
          </a:p>
          <a:p>
            <a:endParaRPr lang="en-GB" dirty="0"/>
          </a:p>
        </p:txBody>
      </p:sp>
      <p:sp>
        <p:nvSpPr>
          <p:cNvPr id="4" name="Slide Number Placeholder 3"/>
          <p:cNvSpPr>
            <a:spLocks noGrp="1"/>
          </p:cNvSpPr>
          <p:nvPr>
            <p:ph type="sldNum" sz="quarter" idx="10"/>
          </p:nvPr>
        </p:nvSpPr>
        <p:spPr/>
        <p:txBody>
          <a:bodyPr/>
          <a:lstStyle/>
          <a:p>
            <a:fld id="{9C744768-7EFE-45C2-B3FD-5375EC40E603}" type="slidenum">
              <a:rPr lang="en-GB" smtClean="0"/>
              <a:t>3</a:t>
            </a:fld>
            <a:endParaRPr lang="en-GB"/>
          </a:p>
        </p:txBody>
      </p:sp>
    </p:spTree>
    <p:extLst>
      <p:ext uri="{BB962C8B-B14F-4D97-AF65-F5344CB8AC3E}">
        <p14:creationId xmlns:p14="http://schemas.microsoft.com/office/powerpoint/2010/main" val="274336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local authorities have no new social housing at all</a:t>
            </a:r>
          </a:p>
        </p:txBody>
      </p:sp>
      <p:sp>
        <p:nvSpPr>
          <p:cNvPr id="4" name="Slide Number Placeholder 3"/>
          <p:cNvSpPr>
            <a:spLocks noGrp="1"/>
          </p:cNvSpPr>
          <p:nvPr>
            <p:ph type="sldNum" sz="quarter" idx="5"/>
          </p:nvPr>
        </p:nvSpPr>
        <p:spPr/>
        <p:txBody>
          <a:bodyPr/>
          <a:lstStyle/>
          <a:p>
            <a:fld id="{F4C94369-321B-D244-8569-3E30B7E75839}" type="slidenum">
              <a:rPr lang="en-US" smtClean="0"/>
              <a:t>6</a:t>
            </a:fld>
            <a:endParaRPr lang="en-US"/>
          </a:p>
        </p:txBody>
      </p:sp>
    </p:spTree>
    <p:extLst>
      <p:ext uri="{BB962C8B-B14F-4D97-AF65-F5344CB8AC3E}">
        <p14:creationId xmlns:p14="http://schemas.microsoft.com/office/powerpoint/2010/main" val="243512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C94369-321B-D244-8569-3E30B7E75839}" type="slidenum">
              <a:rPr lang="en-US" smtClean="0"/>
              <a:t>13</a:t>
            </a:fld>
            <a:endParaRPr lang="en-US"/>
          </a:p>
        </p:txBody>
      </p:sp>
    </p:spTree>
    <p:extLst>
      <p:ext uri="{BB962C8B-B14F-4D97-AF65-F5344CB8AC3E}">
        <p14:creationId xmlns:p14="http://schemas.microsoft.com/office/powerpoint/2010/main" val="15597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94369-321B-D244-8569-3E30B7E75839}" type="slidenum">
              <a:rPr lang="en-US" smtClean="0"/>
              <a:t>15</a:t>
            </a:fld>
            <a:endParaRPr lang="en-US"/>
          </a:p>
        </p:txBody>
      </p:sp>
    </p:spTree>
    <p:extLst>
      <p:ext uri="{BB962C8B-B14F-4D97-AF65-F5344CB8AC3E}">
        <p14:creationId xmlns:p14="http://schemas.microsoft.com/office/powerpoint/2010/main" val="248229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94369-321B-D244-8569-3E30B7E75839}" type="slidenum">
              <a:rPr lang="en-US" smtClean="0"/>
              <a:t>20</a:t>
            </a:fld>
            <a:endParaRPr lang="en-US"/>
          </a:p>
        </p:txBody>
      </p:sp>
    </p:spTree>
    <p:extLst>
      <p:ext uri="{BB962C8B-B14F-4D97-AF65-F5344CB8AC3E}">
        <p14:creationId xmlns:p14="http://schemas.microsoft.com/office/powerpoint/2010/main" val="20365103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See the source image">
            <a:extLst>
              <a:ext uri="{FF2B5EF4-FFF2-40B4-BE49-F238E27FC236}">
                <a16:creationId xmlns:a16="http://schemas.microsoft.com/office/drawing/2014/main" id="{EDA004E6-0E41-E441-B264-7688286CC3F6}"/>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7000"/>
                    </a14:imgEffect>
                  </a14:imgLayer>
                </a14:imgProps>
              </a:ext>
              <a:ext uri="{28A0092B-C50C-407E-A947-70E740481C1C}">
                <a14:useLocalDpi xmlns:a14="http://schemas.microsoft.com/office/drawing/2010/main" val="0"/>
              </a:ext>
            </a:extLst>
          </a:blip>
          <a:srcRect t="12657" r="15937" b="1641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a:extLst>
              <a:ext uri="{FF2B5EF4-FFF2-40B4-BE49-F238E27FC236}">
                <a16:creationId xmlns:a16="http://schemas.microsoft.com/office/drawing/2014/main" id="{67CE01FF-077B-3643-9C7F-B0DB9334878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7531" y="-1"/>
            <a:ext cx="2364469" cy="692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5E2D8A9-760F-1342-A927-9B872C5D9EEF}" type="datetimeFigureOut">
              <a:rPr lang="en-US" smtClean="0"/>
              <a:t>5/6/23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DA4B1F9-E9B4-1345-B8A9-6498350313F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028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E2D8A9-760F-1342-A927-9B872C5D9EEF}" type="datetimeFigureOut">
              <a:rPr lang="en-US" smtClean="0"/>
              <a:t>5/6/23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B1F9-E9B4-1345-B8A9-6498350313F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298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E2D8A9-760F-1342-A927-9B872C5D9EEF}" type="datetimeFigureOut">
              <a:rPr lang="en-US" smtClean="0"/>
              <a:t>5/6/23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B1F9-E9B4-1345-B8A9-6498350313F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184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descr="See the source image">
            <a:extLst>
              <a:ext uri="{FF2B5EF4-FFF2-40B4-BE49-F238E27FC236}">
                <a16:creationId xmlns:a16="http://schemas.microsoft.com/office/drawing/2014/main" id="{C1A7DC21-42E6-2949-B9D7-2EB2093702F6}"/>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7000"/>
                    </a14:imgEffect>
                  </a14:imgLayer>
                </a14:imgProps>
              </a:ext>
              <a:ext uri="{28A0092B-C50C-407E-A947-70E740481C1C}">
                <a14:useLocalDpi xmlns:a14="http://schemas.microsoft.com/office/drawing/2010/main" val="0"/>
              </a:ext>
            </a:extLst>
          </a:blip>
          <a:srcRect t="12657" r="15937" b="1641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a:extLst>
              <a:ext uri="{FF2B5EF4-FFF2-40B4-BE49-F238E27FC236}">
                <a16:creationId xmlns:a16="http://schemas.microsoft.com/office/drawing/2014/main" id="{FEA6BFE5-B727-B54A-BD3B-E946756336F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7531" y="-1"/>
            <a:ext cx="2364469" cy="692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E2D8A9-760F-1342-A927-9B872C5D9EEF}" type="datetimeFigureOut">
              <a:rPr lang="en-US" smtClean="0"/>
              <a:t>5/6/23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B1F9-E9B4-1345-B8A9-6498350313F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401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2" descr="See the source image">
            <a:extLst>
              <a:ext uri="{FF2B5EF4-FFF2-40B4-BE49-F238E27FC236}">
                <a16:creationId xmlns:a16="http://schemas.microsoft.com/office/drawing/2014/main" id="{696EA170-E5CD-854B-B7B3-E0E5BC3CEA3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7000"/>
                    </a14:imgEffect>
                  </a14:imgLayer>
                </a14:imgProps>
              </a:ext>
              <a:ext uri="{28A0092B-C50C-407E-A947-70E740481C1C}">
                <a14:useLocalDpi xmlns:a14="http://schemas.microsoft.com/office/drawing/2010/main" val="0"/>
              </a:ext>
            </a:extLst>
          </a:blip>
          <a:srcRect t="12657" r="15937" b="1641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a:extLst>
              <a:ext uri="{FF2B5EF4-FFF2-40B4-BE49-F238E27FC236}">
                <a16:creationId xmlns:a16="http://schemas.microsoft.com/office/drawing/2014/main" id="{A9A793AF-7EBC-0F48-AF5D-CD051B0C3B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7531" y="-1"/>
            <a:ext cx="2364469" cy="692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E2D8A9-760F-1342-A927-9B872C5D9EEF}" type="datetimeFigureOut">
              <a:rPr lang="en-US" smtClean="0"/>
              <a:t>5/6/23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B1F9-E9B4-1345-B8A9-6498350313F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947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5E2D8A9-760F-1342-A927-9B872C5D9EEF}" type="datetimeFigureOut">
              <a:rPr lang="en-US" smtClean="0"/>
              <a:t>5/6/23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B1F9-E9B4-1345-B8A9-6498350313F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02850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5E2D8A9-760F-1342-A927-9B872C5D9EEF}" type="datetimeFigureOut">
              <a:rPr lang="en-US" smtClean="0"/>
              <a:t>5/6/23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4B1F9-E9B4-1345-B8A9-6498350313F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39088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5E2D8A9-760F-1342-A927-9B872C5D9EEF}" type="datetimeFigureOut">
              <a:rPr lang="en-US" smtClean="0"/>
              <a:t>5/6/23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4B1F9-E9B4-1345-B8A9-6498350313F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729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2D8A9-760F-1342-A927-9B872C5D9EEF}" type="datetimeFigureOut">
              <a:rPr lang="en-US" smtClean="0"/>
              <a:t>5/6/23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4B1F9-E9B4-1345-B8A9-6498350313F1}" type="slidenum">
              <a:rPr lang="en-US" smtClean="0"/>
              <a:t>‹#›</a:t>
            </a:fld>
            <a:endParaRPr lang="en-US"/>
          </a:p>
        </p:txBody>
      </p:sp>
    </p:spTree>
    <p:extLst>
      <p:ext uri="{BB962C8B-B14F-4D97-AF65-F5344CB8AC3E}">
        <p14:creationId xmlns:p14="http://schemas.microsoft.com/office/powerpoint/2010/main" val="18234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5E2D8A9-760F-1342-A927-9B872C5D9EEF}" type="datetimeFigureOut">
              <a:rPr lang="en-US" smtClean="0"/>
              <a:t>5/6/23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B1F9-E9B4-1345-B8A9-6498350313F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2430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5E2D8A9-760F-1342-A927-9B872C5D9EEF}" type="datetimeFigureOut">
              <a:rPr lang="en-US" smtClean="0"/>
              <a:t>5/6/23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0DA4B1F9-E9B4-1345-B8A9-6498350313F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3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Picture 2" descr="See the source image">
            <a:extLst>
              <a:ext uri="{FF2B5EF4-FFF2-40B4-BE49-F238E27FC236}">
                <a16:creationId xmlns:a16="http://schemas.microsoft.com/office/drawing/2014/main" id="{B3E0DFF3-7229-6642-84D3-3BBABC5B81C9}"/>
              </a:ext>
            </a:extLst>
          </p:cNvPr>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saturation sat="67000"/>
                    </a14:imgEffect>
                  </a14:imgLayer>
                </a14:imgProps>
              </a:ext>
              <a:ext uri="{28A0092B-C50C-407E-A947-70E740481C1C}">
                <a14:useLocalDpi xmlns:a14="http://schemas.microsoft.com/office/drawing/2010/main" val="0"/>
              </a:ext>
            </a:extLst>
          </a:blip>
          <a:srcRect t="12657" r="15937" b="1641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a:extLst>
              <a:ext uri="{FF2B5EF4-FFF2-40B4-BE49-F238E27FC236}">
                <a16:creationId xmlns:a16="http://schemas.microsoft.com/office/drawing/2014/main" id="{BC7CA240-3FED-6744-8EB5-09B1F39696D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27531" y="-1"/>
            <a:ext cx="2364469" cy="692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5E2D8A9-760F-1342-A927-9B872C5D9EEF}" type="datetimeFigureOut">
              <a:rPr lang="en-US" smtClean="0"/>
              <a:t>5/6/23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A4B1F9-E9B4-1345-B8A9-6498350313F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851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Isobel.Braithwaite.13@ucl.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thenational.scot/news/20197698.right-buy-scheme-will-not-revived-scotland-say-snp/" TargetMode="External"/><Relationship Id="rId3" Type="http://schemas.openxmlformats.org/officeDocument/2006/relationships/hyperlink" Target="https://lordslibrary.parliament.uk/through-the-roof-housing-and-the-cost-of-living/" TargetMode="External"/><Relationship Id="rId7" Type="http://schemas.openxmlformats.org/officeDocument/2006/relationships/hyperlink" Target="https://www.insidehousing.co.uk/news/exclusive-7-rise-in-former-right-to-buy-homes-now-rented-privately-5350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eweconomics.org/2022/05/the-damaging-legacy-of-right-to-buy" TargetMode="External"/><Relationship Id="rId5" Type="http://schemas.openxmlformats.org/officeDocument/2006/relationships/hyperlink" Target="https://neweconomics.org/2022/06/reversing-the-decline-of-social-housing" TargetMode="External"/><Relationship Id="rId4" Type="http://schemas.openxmlformats.org/officeDocument/2006/relationships/hyperlink" Target="https://www.jrf.org.uk/report/uk-poverty-2023" TargetMode="External"/><Relationship Id="rId9" Type="http://schemas.openxmlformats.org/officeDocument/2006/relationships/hyperlink" Target="https://journals.plos.org/plosone/article?id=10.1371/journal.pone.022827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library.parliament.uk/research-briefings/cbp-7328/" TargetMode="External"/><Relationship Id="rId2" Type="http://schemas.openxmlformats.org/officeDocument/2006/relationships/hyperlink" Target="https://www.health.org.uk/evidence-hub/housing?gclid=Cj0KCQjwwtWgBhDhARIsAEMcxeDFvKFztAD1Pb0M85z7ITyQYxaLkEwrO4yudggE4oWehlFYOr9lBaMaAsBTEALw_wcB" TargetMode="External"/><Relationship Id="rId1" Type="http://schemas.openxmlformats.org/officeDocument/2006/relationships/slideLayout" Target="../slideLayouts/slideLayout2.xml"/><Relationship Id="rId6" Type="http://schemas.openxmlformats.org/officeDocument/2006/relationships/hyperlink" Target="https://www.tado.com/gb-en/press/uk-homes-losing-heat-up-to-three-times-faster-than-european-neighbours" TargetMode="External"/><Relationship Id="rId5" Type="http://schemas.openxmlformats.org/officeDocument/2006/relationships/hyperlink" Target="https://www.instituteofhealthequity.org/resources-reports/fuel-poverty-cold-homes-and-health-inequalities-in-the-uk/read-the-report.pdf" TargetMode="External"/><Relationship Id="rId4" Type="http://schemas.openxmlformats.org/officeDocument/2006/relationships/hyperlink" Target="https://www.gov.uk/government/collections/english-housing-surve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2CCD-07BF-004A-BD33-8435BE0C23FE}"/>
              </a:ext>
            </a:extLst>
          </p:cNvPr>
          <p:cNvSpPr>
            <a:spLocks noGrp="1"/>
          </p:cNvSpPr>
          <p:nvPr>
            <p:ph type="ctrTitle"/>
          </p:nvPr>
        </p:nvSpPr>
        <p:spPr>
          <a:xfrm>
            <a:off x="1886439" y="887569"/>
            <a:ext cx="8637073" cy="2541431"/>
          </a:xfrm>
        </p:spPr>
        <p:txBody>
          <a:bodyPr>
            <a:noAutofit/>
          </a:bodyPr>
          <a:lstStyle/>
          <a:p>
            <a:r>
              <a:rPr lang="en-GB" sz="5400" dirty="0"/>
              <a:t>Housing, The Cost-of-Living Crisis and Public Health in 2023</a:t>
            </a:r>
            <a:endParaRPr lang="en-US" sz="5400" dirty="0"/>
          </a:p>
        </p:txBody>
      </p:sp>
      <p:sp>
        <p:nvSpPr>
          <p:cNvPr id="3" name="Subtitle 2">
            <a:extLst>
              <a:ext uri="{FF2B5EF4-FFF2-40B4-BE49-F238E27FC236}">
                <a16:creationId xmlns:a16="http://schemas.microsoft.com/office/drawing/2014/main" id="{8B678009-E393-8B4D-AADA-0BBBDA8CFF6D}"/>
              </a:ext>
            </a:extLst>
          </p:cNvPr>
          <p:cNvSpPr>
            <a:spLocks noGrp="1"/>
          </p:cNvSpPr>
          <p:nvPr>
            <p:ph type="subTitle" idx="1"/>
          </p:nvPr>
        </p:nvSpPr>
        <p:spPr>
          <a:xfrm>
            <a:off x="1886439" y="4044727"/>
            <a:ext cx="8999864" cy="1925703"/>
          </a:xfrm>
        </p:spPr>
        <p:txBody>
          <a:bodyPr>
            <a:normAutofit fontScale="77500" lnSpcReduction="20000"/>
          </a:bodyPr>
          <a:lstStyle/>
          <a:p>
            <a:pPr>
              <a:spcBef>
                <a:spcPts val="0"/>
              </a:spcBef>
            </a:pPr>
            <a:r>
              <a:rPr lang="en-GB" sz="2400" dirty="0"/>
              <a:t>Dr Isobel Braithwaite</a:t>
            </a:r>
          </a:p>
          <a:p>
            <a:pPr>
              <a:spcBef>
                <a:spcPts val="0"/>
              </a:spcBef>
            </a:pPr>
            <a:r>
              <a:rPr lang="en-US" sz="2400" dirty="0"/>
              <a:t>NIHR DOCTORAL Fellow and Public Health </a:t>
            </a:r>
          </a:p>
          <a:p>
            <a:pPr>
              <a:spcBef>
                <a:spcPts val="0"/>
              </a:spcBef>
            </a:pPr>
            <a:r>
              <a:rPr lang="en-US" sz="2400" dirty="0"/>
              <a:t>Registrar, UCL Institute of health Informatics</a:t>
            </a:r>
          </a:p>
          <a:p>
            <a:pPr>
              <a:spcBef>
                <a:spcPts val="0"/>
              </a:spcBef>
            </a:pPr>
            <a:endParaRPr lang="en-US" sz="2400" dirty="0"/>
          </a:p>
          <a:p>
            <a:pPr>
              <a:spcBef>
                <a:spcPts val="0"/>
              </a:spcBef>
            </a:pPr>
            <a:r>
              <a:rPr lang="en-US" sz="2400" dirty="0"/>
              <a:t>Presentation &amp; </a:t>
            </a:r>
            <a:r>
              <a:rPr lang="en-US" sz="2400" dirty="0" err="1"/>
              <a:t>slideset</a:t>
            </a:r>
            <a:r>
              <a:rPr lang="en-US" sz="2400" dirty="0"/>
              <a:t> developed jointly with Prof. Paul Roderick, </a:t>
            </a:r>
          </a:p>
          <a:p>
            <a:pPr>
              <a:spcBef>
                <a:spcPts val="0"/>
              </a:spcBef>
            </a:pPr>
            <a:r>
              <a:rPr lang="en-US" sz="2400" dirty="0"/>
              <a:t>Faculty of Public Health Poverty SIG</a:t>
            </a:r>
          </a:p>
        </p:txBody>
      </p:sp>
      <p:sp>
        <p:nvSpPr>
          <p:cNvPr id="4" name="Subtitle 2">
            <a:extLst>
              <a:ext uri="{FF2B5EF4-FFF2-40B4-BE49-F238E27FC236}">
                <a16:creationId xmlns:a16="http://schemas.microsoft.com/office/drawing/2014/main" id="{C33A6CB7-B70F-5940-A04E-40167FB35A66}"/>
              </a:ext>
            </a:extLst>
          </p:cNvPr>
          <p:cNvSpPr txBox="1">
            <a:spLocks/>
          </p:cNvSpPr>
          <p:nvPr/>
        </p:nvSpPr>
        <p:spPr>
          <a:xfrm>
            <a:off x="2417780" y="4508825"/>
            <a:ext cx="8637072" cy="130925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GB" dirty="0"/>
          </a:p>
        </p:txBody>
      </p:sp>
    </p:spTree>
    <p:extLst>
      <p:ext uri="{BB962C8B-B14F-4D97-AF65-F5344CB8AC3E}">
        <p14:creationId xmlns:p14="http://schemas.microsoft.com/office/powerpoint/2010/main" val="214579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D62F-A7D9-014D-9188-BC4A47F56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3F2DE9-04DC-E44C-93DA-843D604FACCC}"/>
              </a:ext>
            </a:extLst>
          </p:cNvPr>
          <p:cNvSpPr>
            <a:spLocks noGrp="1"/>
          </p:cNvSpPr>
          <p:nvPr>
            <p:ph idx="1"/>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F1F51500-B20E-ED40-B8B5-E03851EF7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3051"/>
            <a:ext cx="7002379" cy="4840105"/>
          </a:xfrm>
          <a:prstGeom prst="rect">
            <a:avLst/>
          </a:prstGeom>
        </p:spPr>
      </p:pic>
      <p:pic>
        <p:nvPicPr>
          <p:cNvPr id="4" name="Picture 3" descr="Chart, line chart&#10;&#10;Description automatically generated">
            <a:extLst>
              <a:ext uri="{FF2B5EF4-FFF2-40B4-BE49-F238E27FC236}">
                <a16:creationId xmlns:a16="http://schemas.microsoft.com/office/drawing/2014/main" id="{199BA5A8-B1FD-C147-9156-DE8365F6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027" y="2767262"/>
            <a:ext cx="5492515" cy="3970422"/>
          </a:xfrm>
          <a:prstGeom prst="rect">
            <a:avLst/>
          </a:prstGeom>
        </p:spPr>
      </p:pic>
    </p:spTree>
    <p:extLst>
      <p:ext uri="{BB962C8B-B14F-4D97-AF65-F5344CB8AC3E}">
        <p14:creationId xmlns:p14="http://schemas.microsoft.com/office/powerpoint/2010/main" val="366059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C538-22CA-2E43-9314-A583AED7DE22}"/>
              </a:ext>
            </a:extLst>
          </p:cNvPr>
          <p:cNvSpPr>
            <a:spLocks noGrp="1"/>
          </p:cNvSpPr>
          <p:nvPr>
            <p:ph type="title"/>
          </p:nvPr>
        </p:nvSpPr>
        <p:spPr/>
        <p:txBody>
          <a:bodyPr/>
          <a:lstStyle/>
          <a:p>
            <a:r>
              <a:rPr lang="en-US" dirty="0"/>
              <a:t>Lack of Affordability Drives Rising Rates of Overcrowding</a:t>
            </a:r>
          </a:p>
        </p:txBody>
      </p:sp>
      <p:pic>
        <p:nvPicPr>
          <p:cNvPr id="7" name="Content Placeholder 6" descr="Chart, line chart&#10;&#10;Description automatically generated">
            <a:extLst>
              <a:ext uri="{FF2B5EF4-FFF2-40B4-BE49-F238E27FC236}">
                <a16:creationId xmlns:a16="http://schemas.microsoft.com/office/drawing/2014/main" id="{FB7C0FAD-CEA2-A94A-9155-A349F56E3EA0}"/>
              </a:ext>
            </a:extLst>
          </p:cNvPr>
          <p:cNvPicPr>
            <a:picLocks noGrp="1" noChangeAspect="1"/>
          </p:cNvPicPr>
          <p:nvPr>
            <p:ph idx="1"/>
          </p:nvPr>
        </p:nvPicPr>
        <p:blipFill rotWithShape="1">
          <a:blip r:embed="rId2"/>
          <a:srcRect t="6904"/>
          <a:stretch/>
        </p:blipFill>
        <p:spPr>
          <a:xfrm>
            <a:off x="5423479" y="2028087"/>
            <a:ext cx="6552222" cy="4547373"/>
          </a:xfrm>
        </p:spPr>
      </p:pic>
      <p:sp>
        <p:nvSpPr>
          <p:cNvPr id="15" name="Content Placeholder 2">
            <a:extLst>
              <a:ext uri="{FF2B5EF4-FFF2-40B4-BE49-F238E27FC236}">
                <a16:creationId xmlns:a16="http://schemas.microsoft.com/office/drawing/2014/main" id="{1BCD8F01-4937-264D-8392-7364F5D34E69}"/>
              </a:ext>
            </a:extLst>
          </p:cNvPr>
          <p:cNvSpPr txBox="1">
            <a:spLocks/>
          </p:cNvSpPr>
          <p:nvPr/>
        </p:nvSpPr>
        <p:spPr>
          <a:xfrm>
            <a:off x="1340367" y="1929232"/>
            <a:ext cx="3960682" cy="443449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Large increases in overcrowding in both social and privately rented tenures, putting both mental and physical health at risk.</a:t>
            </a:r>
          </a:p>
        </p:txBody>
      </p:sp>
      <p:pic>
        <p:nvPicPr>
          <p:cNvPr id="4" name="Picture 3" descr="Graphical user interface&#10;&#10;Description automatically generated with low confidence">
            <a:extLst>
              <a:ext uri="{FF2B5EF4-FFF2-40B4-BE49-F238E27FC236}">
                <a16:creationId xmlns:a16="http://schemas.microsoft.com/office/drawing/2014/main" id="{B70BFA7A-F1A2-6E41-A760-110EE03CF1B7}"/>
              </a:ext>
            </a:extLst>
          </p:cNvPr>
          <p:cNvPicPr>
            <a:picLocks noChangeAspect="1"/>
          </p:cNvPicPr>
          <p:nvPr/>
        </p:nvPicPr>
        <p:blipFill rotWithShape="1">
          <a:blip r:embed="rId3"/>
          <a:srcRect b="35339"/>
          <a:stretch/>
        </p:blipFill>
        <p:spPr>
          <a:xfrm>
            <a:off x="1270327" y="3494670"/>
            <a:ext cx="3908291" cy="3261778"/>
          </a:xfrm>
          <a:prstGeom prst="rect">
            <a:avLst/>
          </a:prstGeom>
        </p:spPr>
      </p:pic>
    </p:spTree>
    <p:extLst>
      <p:ext uri="{BB962C8B-B14F-4D97-AF65-F5344CB8AC3E}">
        <p14:creationId xmlns:p14="http://schemas.microsoft.com/office/powerpoint/2010/main" val="145763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histogram&#10;&#10;Description automatically generated">
            <a:extLst>
              <a:ext uri="{FF2B5EF4-FFF2-40B4-BE49-F238E27FC236}">
                <a16:creationId xmlns:a16="http://schemas.microsoft.com/office/drawing/2014/main" id="{4B088406-D78C-EA42-9BD6-850966FA0560}"/>
              </a:ext>
            </a:extLst>
          </p:cNvPr>
          <p:cNvPicPr>
            <a:picLocks noChangeAspect="1"/>
          </p:cNvPicPr>
          <p:nvPr/>
        </p:nvPicPr>
        <p:blipFill rotWithShape="1">
          <a:blip r:embed="rId2"/>
          <a:srcRect t="2448"/>
          <a:stretch/>
        </p:blipFill>
        <p:spPr>
          <a:xfrm>
            <a:off x="1249340" y="3632886"/>
            <a:ext cx="3466768" cy="3113903"/>
          </a:xfrm>
          <a:prstGeom prst="rect">
            <a:avLst/>
          </a:prstGeom>
        </p:spPr>
      </p:pic>
      <p:sp>
        <p:nvSpPr>
          <p:cNvPr id="2" name="Title 1">
            <a:extLst>
              <a:ext uri="{FF2B5EF4-FFF2-40B4-BE49-F238E27FC236}">
                <a16:creationId xmlns:a16="http://schemas.microsoft.com/office/drawing/2014/main" id="{B7F71139-4374-D341-B97E-8549B5E53114}"/>
              </a:ext>
            </a:extLst>
          </p:cNvPr>
          <p:cNvSpPr>
            <a:spLocks noGrp="1"/>
          </p:cNvSpPr>
          <p:nvPr>
            <p:ph type="title"/>
          </p:nvPr>
        </p:nvSpPr>
        <p:spPr/>
        <p:txBody>
          <a:bodyPr/>
          <a:lstStyle/>
          <a:p>
            <a:r>
              <a:rPr lang="en-US" dirty="0"/>
              <a:t>Quality: home insulation, cold and Damp</a:t>
            </a:r>
          </a:p>
        </p:txBody>
      </p:sp>
      <p:sp>
        <p:nvSpPr>
          <p:cNvPr id="3" name="Content Placeholder 2">
            <a:extLst>
              <a:ext uri="{FF2B5EF4-FFF2-40B4-BE49-F238E27FC236}">
                <a16:creationId xmlns:a16="http://schemas.microsoft.com/office/drawing/2014/main" id="{5FF595A8-1FAC-4849-AFD2-F83EF64BE24A}"/>
              </a:ext>
            </a:extLst>
          </p:cNvPr>
          <p:cNvSpPr>
            <a:spLocks noGrp="1"/>
          </p:cNvSpPr>
          <p:nvPr>
            <p:ph idx="1"/>
          </p:nvPr>
        </p:nvSpPr>
        <p:spPr>
          <a:xfrm>
            <a:off x="5387547" y="2015732"/>
            <a:ext cx="6054810" cy="4037749"/>
          </a:xfrm>
        </p:spPr>
        <p:txBody>
          <a:bodyPr>
            <a:normAutofit lnSpcReduction="10000"/>
          </a:bodyPr>
          <a:lstStyle/>
          <a:p>
            <a:r>
              <a:rPr lang="en-US" b="1" dirty="0"/>
              <a:t>Poorly-insulated housing</a:t>
            </a:r>
            <a:r>
              <a:rPr lang="en-US" dirty="0"/>
              <a:t> is a key driver of fuel poverty and of </a:t>
            </a:r>
            <a:r>
              <a:rPr lang="en-US" b="1" dirty="0"/>
              <a:t>cold homes and damp. </a:t>
            </a:r>
            <a:r>
              <a:rPr lang="en-US" dirty="0"/>
              <a:t> </a:t>
            </a:r>
          </a:p>
          <a:p>
            <a:r>
              <a:rPr lang="en-US" dirty="0"/>
              <a:t>Damp affects over 900,000 homes, and 653,000 had a Category 1 Hazard of excess cold in England (English Housing Survey 2021 estimates). </a:t>
            </a:r>
          </a:p>
          <a:p>
            <a:r>
              <a:rPr lang="en-GB" dirty="0"/>
              <a:t>The UK’s homes are among the worst insulated in Europe, with average heat loss of </a:t>
            </a:r>
            <a:r>
              <a:rPr lang="en-GB" b="1" dirty="0"/>
              <a:t>3ºC in 5 hours </a:t>
            </a:r>
            <a:r>
              <a:rPr lang="en-GB" dirty="0"/>
              <a:t>compared to 0.9ºC in Norway.</a:t>
            </a:r>
          </a:p>
          <a:p>
            <a:r>
              <a:rPr lang="en-GB" b="1" dirty="0"/>
              <a:t>Annual retrofit installations </a:t>
            </a:r>
            <a:r>
              <a:rPr lang="en-GB" dirty="0"/>
              <a:t>plummeted following withdrawal of Government support in 2012 (CCC)</a:t>
            </a:r>
            <a:endParaRPr lang="en-US" dirty="0"/>
          </a:p>
        </p:txBody>
      </p:sp>
      <p:pic>
        <p:nvPicPr>
          <p:cNvPr id="7" name="Picture 6" descr="Diagram&#10;&#10;Description automatically generated">
            <a:extLst>
              <a:ext uri="{FF2B5EF4-FFF2-40B4-BE49-F238E27FC236}">
                <a16:creationId xmlns:a16="http://schemas.microsoft.com/office/drawing/2014/main" id="{FC881E7D-7DDA-5F48-96E2-6815FCA686B6}"/>
              </a:ext>
            </a:extLst>
          </p:cNvPr>
          <p:cNvPicPr>
            <a:picLocks noChangeAspect="1"/>
          </p:cNvPicPr>
          <p:nvPr/>
        </p:nvPicPr>
        <p:blipFill rotWithShape="1">
          <a:blip r:embed="rId3"/>
          <a:srcRect b="9502"/>
          <a:stretch/>
        </p:blipFill>
        <p:spPr>
          <a:xfrm>
            <a:off x="2041717" y="1329136"/>
            <a:ext cx="3345830" cy="2678252"/>
          </a:xfrm>
          <a:prstGeom prst="rect">
            <a:avLst/>
          </a:prstGeom>
        </p:spPr>
      </p:pic>
      <p:sp>
        <p:nvSpPr>
          <p:cNvPr id="4" name="TextBox 3">
            <a:extLst>
              <a:ext uri="{FF2B5EF4-FFF2-40B4-BE49-F238E27FC236}">
                <a16:creationId xmlns:a16="http://schemas.microsoft.com/office/drawing/2014/main" id="{41DEBCB1-58C7-3047-B288-D919AA7C82A8}"/>
              </a:ext>
            </a:extLst>
          </p:cNvPr>
          <p:cNvSpPr txBox="1"/>
          <p:nvPr/>
        </p:nvSpPr>
        <p:spPr>
          <a:xfrm>
            <a:off x="951354" y="3275111"/>
            <a:ext cx="1090363" cy="307777"/>
          </a:xfrm>
          <a:prstGeom prst="rect">
            <a:avLst/>
          </a:prstGeom>
          <a:noFill/>
        </p:spPr>
        <p:txBody>
          <a:bodyPr wrap="none" rtlCol="0">
            <a:spAutoFit/>
          </a:bodyPr>
          <a:lstStyle/>
          <a:p>
            <a:r>
              <a:rPr lang="en-US" sz="1400" dirty="0"/>
              <a:t>Source: </a:t>
            </a:r>
            <a:r>
              <a:rPr lang="en-US" sz="1400" dirty="0" err="1"/>
              <a:t>Tado</a:t>
            </a:r>
            <a:endParaRPr lang="en-US" sz="1400" dirty="0"/>
          </a:p>
        </p:txBody>
      </p:sp>
      <p:sp>
        <p:nvSpPr>
          <p:cNvPr id="5" name="TextBox 4">
            <a:extLst>
              <a:ext uri="{FF2B5EF4-FFF2-40B4-BE49-F238E27FC236}">
                <a16:creationId xmlns:a16="http://schemas.microsoft.com/office/drawing/2014/main" id="{A1434EC1-8B39-CF47-8BDB-E83EA027E34D}"/>
              </a:ext>
            </a:extLst>
          </p:cNvPr>
          <p:cNvSpPr txBox="1"/>
          <p:nvPr/>
        </p:nvSpPr>
        <p:spPr>
          <a:xfrm>
            <a:off x="4716108" y="6377457"/>
            <a:ext cx="1412566" cy="369332"/>
          </a:xfrm>
          <a:prstGeom prst="rect">
            <a:avLst/>
          </a:prstGeom>
          <a:noFill/>
        </p:spPr>
        <p:txBody>
          <a:bodyPr wrap="none" rtlCol="0">
            <a:spAutoFit/>
          </a:bodyPr>
          <a:lstStyle/>
          <a:p>
            <a:r>
              <a:rPr lang="en-US" dirty="0"/>
              <a:t>Source: CCC</a:t>
            </a:r>
          </a:p>
        </p:txBody>
      </p:sp>
    </p:spTree>
    <p:extLst>
      <p:ext uri="{BB962C8B-B14F-4D97-AF65-F5344CB8AC3E}">
        <p14:creationId xmlns:p14="http://schemas.microsoft.com/office/powerpoint/2010/main" val="359403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F8AC-74EC-5E46-8400-88EF55786039}"/>
              </a:ext>
            </a:extLst>
          </p:cNvPr>
          <p:cNvSpPr>
            <a:spLocks noGrp="1"/>
          </p:cNvSpPr>
          <p:nvPr>
            <p:ph type="title"/>
          </p:nvPr>
        </p:nvSpPr>
        <p:spPr/>
        <p:txBody>
          <a:bodyPr/>
          <a:lstStyle/>
          <a:p>
            <a:r>
              <a:rPr lang="en-US" dirty="0"/>
              <a:t>Quality &amp; safety - continued</a:t>
            </a:r>
          </a:p>
        </p:txBody>
      </p:sp>
      <p:sp>
        <p:nvSpPr>
          <p:cNvPr id="3" name="Content Placeholder 2">
            <a:extLst>
              <a:ext uri="{FF2B5EF4-FFF2-40B4-BE49-F238E27FC236}">
                <a16:creationId xmlns:a16="http://schemas.microsoft.com/office/drawing/2014/main" id="{3FB502FA-0E8F-674B-B0EE-D33234DBB77B}"/>
              </a:ext>
            </a:extLst>
          </p:cNvPr>
          <p:cNvSpPr>
            <a:spLocks noGrp="1"/>
          </p:cNvSpPr>
          <p:nvPr>
            <p:ph idx="1"/>
          </p:nvPr>
        </p:nvSpPr>
        <p:spPr>
          <a:xfrm>
            <a:off x="1451579" y="2028088"/>
            <a:ext cx="9603276" cy="4319957"/>
          </a:xfrm>
        </p:spPr>
        <p:txBody>
          <a:bodyPr>
            <a:normAutofit/>
          </a:bodyPr>
          <a:lstStyle/>
          <a:p>
            <a:r>
              <a:rPr lang="en-US" dirty="0"/>
              <a:t>In 2021 the English Housing Survey estimated that, </a:t>
            </a:r>
            <a:r>
              <a:rPr lang="en-US" b="1" dirty="0"/>
              <a:t>23% of private rental sector homes </a:t>
            </a:r>
            <a:r>
              <a:rPr lang="en-US" dirty="0"/>
              <a:t>did not meet the Decent Homes Standard – vs. 13% of owner-occupied &amp; 10% of social-rented homes. </a:t>
            </a:r>
          </a:p>
          <a:p>
            <a:r>
              <a:rPr lang="en-US" dirty="0"/>
              <a:t>The % of people exposed to hazards such as cold, damp and </a:t>
            </a:r>
            <a:r>
              <a:rPr lang="en-US" dirty="0" err="1"/>
              <a:t>mould</a:t>
            </a:r>
            <a:r>
              <a:rPr lang="en-US" dirty="0"/>
              <a:t> is highest in </a:t>
            </a:r>
            <a:r>
              <a:rPr lang="en-US" b="1" dirty="0"/>
              <a:t>low-income and </a:t>
            </a:r>
            <a:r>
              <a:rPr lang="en-US" b="1" dirty="0" err="1"/>
              <a:t>minoritised</a:t>
            </a:r>
            <a:r>
              <a:rPr lang="en-US" b="1" dirty="0"/>
              <a:t> groups</a:t>
            </a:r>
            <a:r>
              <a:rPr lang="en-US" dirty="0"/>
              <a:t>.</a:t>
            </a:r>
          </a:p>
        </p:txBody>
      </p:sp>
    </p:spTree>
    <p:extLst>
      <p:ext uri="{BB962C8B-B14F-4D97-AF65-F5344CB8AC3E}">
        <p14:creationId xmlns:p14="http://schemas.microsoft.com/office/powerpoint/2010/main" val="301368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DDD-22CD-FA4C-A130-FD58AADDEBEF}"/>
              </a:ext>
            </a:extLst>
          </p:cNvPr>
          <p:cNvSpPr>
            <a:spLocks noGrp="1"/>
          </p:cNvSpPr>
          <p:nvPr>
            <p:ph type="title"/>
          </p:nvPr>
        </p:nvSpPr>
        <p:spPr/>
        <p:txBody>
          <a:bodyPr>
            <a:normAutofit/>
          </a:bodyPr>
          <a:lstStyle/>
          <a:p>
            <a:r>
              <a:rPr lang="en-US" dirty="0"/>
              <a:t>&amp; these issues are affecting young people and </a:t>
            </a:r>
            <a:r>
              <a:rPr lang="en-US" dirty="0" err="1"/>
              <a:t>minoritised</a:t>
            </a:r>
            <a:r>
              <a:rPr lang="en-US" dirty="0"/>
              <a:t> groups most acutely</a:t>
            </a:r>
          </a:p>
        </p:txBody>
      </p:sp>
      <p:pic>
        <p:nvPicPr>
          <p:cNvPr id="7" name="Content Placeholder 6" descr="A person looking out a window&#10;&#10;Description automatically generated with medium confidence">
            <a:extLst>
              <a:ext uri="{FF2B5EF4-FFF2-40B4-BE49-F238E27FC236}">
                <a16:creationId xmlns:a16="http://schemas.microsoft.com/office/drawing/2014/main" id="{DE1401EC-B95F-4B45-84B1-3C898D265C1F}"/>
              </a:ext>
            </a:extLst>
          </p:cNvPr>
          <p:cNvPicPr>
            <a:picLocks noGrp="1" noChangeAspect="1"/>
          </p:cNvPicPr>
          <p:nvPr>
            <p:ph idx="1"/>
          </p:nvPr>
        </p:nvPicPr>
        <p:blipFill>
          <a:blip r:embed="rId2"/>
          <a:stretch>
            <a:fillRect/>
          </a:stretch>
        </p:blipFill>
        <p:spPr>
          <a:xfrm>
            <a:off x="1463292" y="1853754"/>
            <a:ext cx="4789924" cy="5068585"/>
          </a:xfrm>
        </p:spPr>
      </p:pic>
      <p:pic>
        <p:nvPicPr>
          <p:cNvPr id="6" name="Picture 5">
            <a:extLst>
              <a:ext uri="{FF2B5EF4-FFF2-40B4-BE49-F238E27FC236}">
                <a16:creationId xmlns:a16="http://schemas.microsoft.com/office/drawing/2014/main" id="{06AC4132-FB0C-3445-80F1-43F66C84B6B0}"/>
              </a:ext>
            </a:extLst>
          </p:cNvPr>
          <p:cNvPicPr>
            <a:picLocks noChangeAspect="1"/>
          </p:cNvPicPr>
          <p:nvPr/>
        </p:nvPicPr>
        <p:blipFill rotWithShape="1">
          <a:blip r:embed="rId3"/>
          <a:srcRect t="23077" b="7436"/>
          <a:stretch/>
        </p:blipFill>
        <p:spPr>
          <a:xfrm>
            <a:off x="6406998" y="1853754"/>
            <a:ext cx="4893078" cy="5004246"/>
          </a:xfrm>
          <a:prstGeom prst="rect">
            <a:avLst/>
          </a:prstGeom>
        </p:spPr>
      </p:pic>
    </p:spTree>
    <p:extLst>
      <p:ext uri="{BB962C8B-B14F-4D97-AF65-F5344CB8AC3E}">
        <p14:creationId xmlns:p14="http://schemas.microsoft.com/office/powerpoint/2010/main" val="379944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0B1D-E657-DD46-8BC6-55EAF3A59014}"/>
              </a:ext>
            </a:extLst>
          </p:cNvPr>
          <p:cNvSpPr>
            <a:spLocks noGrp="1"/>
          </p:cNvSpPr>
          <p:nvPr>
            <p:ph type="title"/>
          </p:nvPr>
        </p:nvSpPr>
        <p:spPr/>
        <p:txBody>
          <a:bodyPr/>
          <a:lstStyle/>
          <a:p>
            <a:r>
              <a:rPr lang="en-US" dirty="0"/>
              <a:t>Housing Stability &amp; Tenure Security</a:t>
            </a:r>
          </a:p>
        </p:txBody>
      </p:sp>
      <p:sp>
        <p:nvSpPr>
          <p:cNvPr id="3" name="Content Placeholder 2">
            <a:extLst>
              <a:ext uri="{FF2B5EF4-FFF2-40B4-BE49-F238E27FC236}">
                <a16:creationId xmlns:a16="http://schemas.microsoft.com/office/drawing/2014/main" id="{4C6F4383-A839-E844-8B02-09FF8D7E3B5E}"/>
              </a:ext>
            </a:extLst>
          </p:cNvPr>
          <p:cNvSpPr>
            <a:spLocks noGrp="1"/>
          </p:cNvSpPr>
          <p:nvPr>
            <p:ph idx="1"/>
          </p:nvPr>
        </p:nvSpPr>
        <p:spPr>
          <a:xfrm>
            <a:off x="1451579" y="1892162"/>
            <a:ext cx="9718929" cy="3767230"/>
          </a:xfrm>
        </p:spPr>
        <p:txBody>
          <a:bodyPr>
            <a:normAutofit/>
          </a:bodyPr>
          <a:lstStyle/>
          <a:p>
            <a:pPr marL="0" indent="0">
              <a:buNone/>
            </a:pPr>
            <a:r>
              <a:rPr lang="en-GB" b="0" i="0" dirty="0">
                <a:effectLst/>
              </a:rPr>
              <a:t>Housing stability is critical for health and h</a:t>
            </a:r>
            <a:r>
              <a:rPr lang="en-GB" dirty="0"/>
              <a:t>ome moves can adversely impact healthcare, education, social support (inc. access to childcare) &amp; much more. </a:t>
            </a:r>
          </a:p>
          <a:p>
            <a:pPr marL="0" indent="0">
              <a:buNone/>
            </a:pPr>
            <a:r>
              <a:rPr lang="en-GB" b="0" i="0" dirty="0">
                <a:effectLst/>
              </a:rPr>
              <a:t>It is worse in the private rented sector:</a:t>
            </a:r>
          </a:p>
          <a:p>
            <a:r>
              <a:rPr lang="en-GB" b="1" i="0" dirty="0">
                <a:effectLst/>
              </a:rPr>
              <a:t>1 in 5 children </a:t>
            </a:r>
            <a:r>
              <a:rPr lang="en-GB" b="0" i="0" dirty="0">
                <a:effectLst/>
              </a:rPr>
              <a:t>in the </a:t>
            </a:r>
            <a:r>
              <a:rPr lang="en-GB" b="1" i="0" dirty="0">
                <a:effectLst/>
              </a:rPr>
              <a:t>private rented </a:t>
            </a:r>
            <a:r>
              <a:rPr lang="en-GB" b="0" i="0" dirty="0">
                <a:effectLst/>
              </a:rPr>
              <a:t>sector had moved three or more times by the age of 14 years, compared to </a:t>
            </a:r>
            <a:r>
              <a:rPr lang="en-GB" b="1" i="0" dirty="0">
                <a:effectLst/>
              </a:rPr>
              <a:t>9% in social rented </a:t>
            </a:r>
            <a:r>
              <a:rPr lang="en-GB" b="0" i="0" dirty="0">
                <a:effectLst/>
              </a:rPr>
              <a:t>and </a:t>
            </a:r>
            <a:r>
              <a:rPr lang="en-GB" b="1" i="0" dirty="0">
                <a:effectLst/>
              </a:rPr>
              <a:t>3% in owner-occupied homes</a:t>
            </a:r>
            <a:r>
              <a:rPr lang="en-GB" b="0" i="0" dirty="0">
                <a:effectLst/>
              </a:rPr>
              <a:t>.</a:t>
            </a:r>
            <a:endParaRPr lang="en-GB" b="1" i="0" dirty="0">
              <a:effectLst/>
            </a:endParaRPr>
          </a:p>
          <a:p>
            <a:r>
              <a:rPr lang="en-GB" b="1" dirty="0"/>
              <a:t>26% </a:t>
            </a:r>
            <a:r>
              <a:rPr lang="en-GB" dirty="0"/>
              <a:t>of parents who moved three or more times rated their</a:t>
            </a:r>
          </a:p>
          <a:p>
            <a:pPr marL="0" indent="0">
              <a:spcBef>
                <a:spcPts val="0"/>
              </a:spcBef>
              <a:spcAft>
                <a:spcPts val="600"/>
              </a:spcAft>
              <a:buNone/>
            </a:pPr>
            <a:r>
              <a:rPr lang="en-GB" dirty="0"/>
              <a:t>   health as less than good, compared to </a:t>
            </a:r>
            <a:r>
              <a:rPr lang="en-GB" b="1" dirty="0"/>
              <a:t>14%</a:t>
            </a:r>
            <a:r>
              <a:rPr lang="en-GB" dirty="0"/>
              <a:t> who did not move.</a:t>
            </a:r>
          </a:p>
        </p:txBody>
      </p:sp>
      <p:pic>
        <p:nvPicPr>
          <p:cNvPr id="4" name="Picture 3" descr="Graphical user interface, application&#10;&#10;Description automatically generated">
            <a:extLst>
              <a:ext uri="{FF2B5EF4-FFF2-40B4-BE49-F238E27FC236}">
                <a16:creationId xmlns:a16="http://schemas.microsoft.com/office/drawing/2014/main" id="{A826F653-A63B-4D4B-AEBB-23C723B50585}"/>
              </a:ext>
            </a:extLst>
          </p:cNvPr>
          <p:cNvPicPr>
            <a:picLocks noChangeAspect="1"/>
          </p:cNvPicPr>
          <p:nvPr/>
        </p:nvPicPr>
        <p:blipFill>
          <a:blip r:embed="rId3"/>
          <a:stretch>
            <a:fillRect/>
          </a:stretch>
        </p:blipFill>
        <p:spPr>
          <a:xfrm>
            <a:off x="9051294" y="4051400"/>
            <a:ext cx="2798836" cy="2743702"/>
          </a:xfrm>
          <a:prstGeom prst="rect">
            <a:avLst/>
          </a:prstGeom>
        </p:spPr>
      </p:pic>
      <p:sp>
        <p:nvSpPr>
          <p:cNvPr id="6" name="TextBox 5">
            <a:extLst>
              <a:ext uri="{FF2B5EF4-FFF2-40B4-BE49-F238E27FC236}">
                <a16:creationId xmlns:a16="http://schemas.microsoft.com/office/drawing/2014/main" id="{18A95634-B251-A840-915D-5651B81567F5}"/>
              </a:ext>
            </a:extLst>
          </p:cNvPr>
          <p:cNvSpPr txBox="1"/>
          <p:nvPr/>
        </p:nvSpPr>
        <p:spPr>
          <a:xfrm>
            <a:off x="1451578" y="4939239"/>
            <a:ext cx="5351490" cy="1538434"/>
          </a:xfrm>
          <a:prstGeom prst="rect">
            <a:avLst/>
          </a:prstGeom>
          <a:noFill/>
        </p:spPr>
        <p:txBody>
          <a:bodyPr wrap="square">
            <a:spAutoFit/>
          </a:bodyPr>
          <a:lstStyle/>
          <a:p>
            <a:pPr marL="0" indent="0">
              <a:lnSpc>
                <a:spcPct val="120000"/>
              </a:lnSpc>
              <a:buNone/>
            </a:pPr>
            <a:r>
              <a:rPr lang="en-GB" sz="2000" dirty="0"/>
              <a:t>The Government has proposed to end Section 21 (no-fault) evictions in its Renters Reform Bill and White Paper, which is a positive step, but how this will play out in practice is not yet clear.</a:t>
            </a:r>
          </a:p>
        </p:txBody>
      </p:sp>
      <p:pic>
        <p:nvPicPr>
          <p:cNvPr id="8" name="Picture 7" descr="Text&#10;&#10;Description automatically generated with medium confidence">
            <a:extLst>
              <a:ext uri="{FF2B5EF4-FFF2-40B4-BE49-F238E27FC236}">
                <a16:creationId xmlns:a16="http://schemas.microsoft.com/office/drawing/2014/main" id="{E8208612-5DA0-BA4B-893D-B37F8DE1EE50}"/>
              </a:ext>
            </a:extLst>
          </p:cNvPr>
          <p:cNvPicPr>
            <a:picLocks noChangeAspect="1"/>
          </p:cNvPicPr>
          <p:nvPr/>
        </p:nvPicPr>
        <p:blipFill rotWithShape="1">
          <a:blip r:embed="rId4"/>
          <a:srcRect b="20186"/>
          <a:stretch/>
        </p:blipFill>
        <p:spPr>
          <a:xfrm>
            <a:off x="6757348" y="5002394"/>
            <a:ext cx="3548789" cy="1561136"/>
          </a:xfrm>
          <a:prstGeom prst="rect">
            <a:avLst/>
          </a:prstGeom>
        </p:spPr>
      </p:pic>
    </p:spTree>
    <p:extLst>
      <p:ext uri="{BB962C8B-B14F-4D97-AF65-F5344CB8AC3E}">
        <p14:creationId xmlns:p14="http://schemas.microsoft.com/office/powerpoint/2010/main" val="112604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6ABC-95A3-FFBA-98C7-26BBFBDB2487}"/>
              </a:ext>
            </a:extLst>
          </p:cNvPr>
          <p:cNvSpPr>
            <a:spLocks noGrp="1"/>
          </p:cNvSpPr>
          <p:nvPr>
            <p:ph type="title"/>
          </p:nvPr>
        </p:nvSpPr>
        <p:spPr/>
        <p:txBody>
          <a:bodyPr/>
          <a:lstStyle/>
          <a:p>
            <a:r>
              <a:rPr lang="en-GB" dirty="0"/>
              <a:t>Rising rates of all types of Homelessness (inc. Living in Temporary Accommodation)</a:t>
            </a:r>
          </a:p>
        </p:txBody>
      </p:sp>
      <p:sp>
        <p:nvSpPr>
          <p:cNvPr id="3" name="Content Placeholder 2">
            <a:extLst>
              <a:ext uri="{FF2B5EF4-FFF2-40B4-BE49-F238E27FC236}">
                <a16:creationId xmlns:a16="http://schemas.microsoft.com/office/drawing/2014/main" id="{FB5AE614-0660-DB2A-1AB6-67F66F9ADD0D}"/>
              </a:ext>
            </a:extLst>
          </p:cNvPr>
          <p:cNvSpPr>
            <a:spLocks noGrp="1"/>
          </p:cNvSpPr>
          <p:nvPr>
            <p:ph idx="1"/>
          </p:nvPr>
        </p:nvSpPr>
        <p:spPr>
          <a:xfrm>
            <a:off x="1451579" y="2085654"/>
            <a:ext cx="9820159" cy="4121715"/>
          </a:xfrm>
        </p:spPr>
        <p:txBody>
          <a:bodyPr>
            <a:normAutofit/>
          </a:bodyPr>
          <a:lstStyle/>
          <a:p>
            <a:r>
              <a:rPr lang="en-GB" b="1" dirty="0"/>
              <a:t>At least 271,000 </a:t>
            </a:r>
            <a:r>
              <a:rPr lang="en-GB" dirty="0"/>
              <a:t>people are officially recorded as homeless in England, inc. &gt;</a:t>
            </a:r>
            <a:r>
              <a:rPr lang="en-GB" b="1" dirty="0"/>
              <a:t>120,000 children. </a:t>
            </a:r>
          </a:p>
          <a:p>
            <a:endParaRPr lang="en-GB" b="1" dirty="0"/>
          </a:p>
          <a:p>
            <a:r>
              <a:rPr lang="en-GB" b="1" dirty="0"/>
              <a:t>250,000 </a:t>
            </a:r>
            <a:r>
              <a:rPr lang="en-GB" dirty="0"/>
              <a:t>of those are housed in </a:t>
            </a:r>
            <a:r>
              <a:rPr lang="en-GB" b="1" dirty="0"/>
              <a:t>expensive and unstable temporary accommodation</a:t>
            </a:r>
            <a:r>
              <a:rPr lang="en-GB" dirty="0"/>
              <a:t> – </a:t>
            </a:r>
            <a:r>
              <a:rPr lang="en-GB" b="1" i="0" dirty="0">
                <a:solidFill>
                  <a:srgbClr val="202124"/>
                </a:solidFill>
                <a:effectLst/>
                <a:latin typeface="arial" panose="020B0604020202020204" pitchFamily="34" charset="0"/>
              </a:rPr>
              <a:t>↑</a:t>
            </a:r>
            <a:r>
              <a:rPr lang="en-GB" b="1" dirty="0"/>
              <a:t> by 74% in the last 10 years.</a:t>
            </a:r>
          </a:p>
          <a:p>
            <a:r>
              <a:rPr lang="en-GB"/>
              <a:t>Becoming </a:t>
            </a:r>
            <a:r>
              <a:rPr lang="en-GB" dirty="0"/>
              <a:t>less and less temporary: </a:t>
            </a:r>
            <a:r>
              <a:rPr lang="en-GB" b="1" dirty="0"/>
              <a:t>over 2/3s </a:t>
            </a:r>
            <a:r>
              <a:rPr lang="en-GB" dirty="0"/>
              <a:t>of families have been there for </a:t>
            </a:r>
            <a:r>
              <a:rPr lang="en-GB" b="1" dirty="0"/>
              <a:t>&gt;1 year.</a:t>
            </a:r>
            <a:endParaRPr lang="en-GB" dirty="0"/>
          </a:p>
        </p:txBody>
      </p:sp>
    </p:spTree>
    <p:extLst>
      <p:ext uri="{BB962C8B-B14F-4D97-AF65-F5344CB8AC3E}">
        <p14:creationId xmlns:p14="http://schemas.microsoft.com/office/powerpoint/2010/main" val="245525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C222-E48B-F643-9AF8-B0A327AF9506}"/>
              </a:ext>
            </a:extLst>
          </p:cNvPr>
          <p:cNvSpPr>
            <a:spLocks noGrp="1"/>
          </p:cNvSpPr>
          <p:nvPr>
            <p:ph type="title"/>
          </p:nvPr>
        </p:nvSpPr>
        <p:spPr>
          <a:xfrm>
            <a:off x="1451579" y="463865"/>
            <a:ext cx="10435621" cy="1049235"/>
          </a:xfrm>
        </p:spPr>
        <p:txBody>
          <a:bodyPr>
            <a:normAutofit fontScale="90000"/>
          </a:bodyPr>
          <a:lstStyle/>
          <a:p>
            <a:r>
              <a:rPr lang="en-US" b="1" dirty="0"/>
              <a:t>Summing up:  </a:t>
            </a:r>
            <a:br>
              <a:rPr lang="en-US" dirty="0"/>
            </a:br>
            <a:r>
              <a:rPr lang="en-US" dirty="0"/>
              <a:t>Housing as a major driver of the Cost-of-living crisis &amp; the need for a Public health approach</a:t>
            </a:r>
          </a:p>
        </p:txBody>
      </p:sp>
      <p:pic>
        <p:nvPicPr>
          <p:cNvPr id="1028" name="Picture 4" descr="Business's Growing Role In Confronting The Housing Crisis">
            <a:extLst>
              <a:ext uri="{FF2B5EF4-FFF2-40B4-BE49-F238E27FC236}">
                <a16:creationId xmlns:a16="http://schemas.microsoft.com/office/drawing/2014/main" id="{810F200B-1EC5-654B-963B-C225AACF1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91" r="6820"/>
          <a:stretch/>
        </p:blipFill>
        <p:spPr bwMode="auto">
          <a:xfrm>
            <a:off x="3229173" y="1910993"/>
            <a:ext cx="5999569" cy="4592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14D9C6-E98A-AA49-9E15-BDE635CA5DB2}"/>
              </a:ext>
            </a:extLst>
          </p:cNvPr>
          <p:cNvSpPr txBox="1"/>
          <p:nvPr/>
        </p:nvSpPr>
        <p:spPr>
          <a:xfrm>
            <a:off x="3141577" y="6483264"/>
            <a:ext cx="3334567" cy="253916"/>
          </a:xfrm>
          <a:prstGeom prst="rect">
            <a:avLst/>
          </a:prstGeom>
          <a:noFill/>
        </p:spPr>
        <p:txBody>
          <a:bodyPr wrap="none" rtlCol="0">
            <a:spAutoFit/>
          </a:bodyPr>
          <a:lstStyle/>
          <a:p>
            <a:r>
              <a:rPr lang="en-GB" sz="1050" b="0" i="0" cap="all" dirty="0">
                <a:effectLst/>
                <a:latin typeface="Work Sans" panose="020F0502020204030204" pitchFamily="34" charset="0"/>
              </a:rPr>
              <a:t>Image: MEDIANEWS GROUP VIA GETTY IMAGES</a:t>
            </a:r>
            <a:endParaRPr lang="en-US" sz="1050" dirty="0"/>
          </a:p>
        </p:txBody>
      </p:sp>
    </p:spTree>
    <p:extLst>
      <p:ext uri="{BB962C8B-B14F-4D97-AF65-F5344CB8AC3E}">
        <p14:creationId xmlns:p14="http://schemas.microsoft.com/office/powerpoint/2010/main" val="353053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1A52-6328-1816-248A-EF88EE03ADF6}"/>
              </a:ext>
            </a:extLst>
          </p:cNvPr>
          <p:cNvSpPr>
            <a:spLocks noGrp="1"/>
          </p:cNvSpPr>
          <p:nvPr>
            <p:ph type="title"/>
          </p:nvPr>
        </p:nvSpPr>
        <p:spPr/>
        <p:txBody>
          <a:bodyPr/>
          <a:lstStyle/>
          <a:p>
            <a:r>
              <a:rPr lang="en-GB" dirty="0"/>
              <a:t>What could help?</a:t>
            </a:r>
          </a:p>
        </p:txBody>
      </p:sp>
      <p:sp>
        <p:nvSpPr>
          <p:cNvPr id="3" name="Content Placeholder 2">
            <a:extLst>
              <a:ext uri="{FF2B5EF4-FFF2-40B4-BE49-F238E27FC236}">
                <a16:creationId xmlns:a16="http://schemas.microsoft.com/office/drawing/2014/main" id="{C09ACDD0-A783-B745-BF75-C12281C42C22}"/>
              </a:ext>
            </a:extLst>
          </p:cNvPr>
          <p:cNvSpPr>
            <a:spLocks noGrp="1"/>
          </p:cNvSpPr>
          <p:nvPr>
            <p:ph idx="1"/>
          </p:nvPr>
        </p:nvSpPr>
        <p:spPr>
          <a:xfrm>
            <a:off x="1451579" y="2015732"/>
            <a:ext cx="9603275" cy="4186948"/>
          </a:xfrm>
        </p:spPr>
        <p:txBody>
          <a:bodyPr>
            <a:normAutofit fontScale="92500"/>
          </a:bodyPr>
          <a:lstStyle/>
          <a:p>
            <a:pPr marL="342900" lvl="0" indent="-342900">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A national housing strategy to increase provision of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social rented housing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including by addressing the harms from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Right to Buy</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Arial" panose="020B0604020202020204" pitchFamily="34" charset="0"/>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Well-targeted &amp; funded measures to improve housing energy efficiency;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Increasing housing benefits</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Arial" panose="020B0604020202020204" pitchFamily="34" charset="0"/>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Review and strengthen the enforcement regime</a:t>
            </a:r>
            <a:r>
              <a:rPr lang="en-GB" sz="2400" dirty="0">
                <a:effectLst/>
                <a:latin typeface="Calibri" panose="020F0502020204030204" pitchFamily="34" charset="0"/>
                <a:ea typeface="Calibri" panose="020F0502020204030204" pitchFamily="34" charset="0"/>
                <a:cs typeface="Times New Roman" panose="02020603050405020304" pitchFamily="18" charset="0"/>
              </a:rPr>
              <a:t> around health and safety risks;</a:t>
            </a:r>
          </a:p>
          <a:p>
            <a:pPr marL="342900" lvl="0" indent="-342900">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F</a:t>
            </a:r>
            <a:r>
              <a:rPr lang="en-GB" sz="2400" dirty="0">
                <a:effectLst/>
                <a:latin typeface="Calibri" panose="020F0502020204030204" pitchFamily="34" charset="0"/>
                <a:ea typeface="Calibri" panose="020F0502020204030204" pitchFamily="34" charset="0"/>
                <a:cs typeface="Times New Roman" panose="02020603050405020304" pitchFamily="18" charset="0"/>
              </a:rPr>
              <a:t>unding for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evidence-based solutions to, and prevention of, homelessness</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68849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C84D-BEE8-E94E-8E22-6088C5107019}"/>
              </a:ext>
            </a:extLst>
          </p:cNvPr>
          <p:cNvSpPr>
            <a:spLocks noGrp="1"/>
          </p:cNvSpPr>
          <p:nvPr>
            <p:ph type="title"/>
          </p:nvPr>
        </p:nvSpPr>
        <p:spPr/>
        <p:txBody>
          <a:bodyPr/>
          <a:lstStyle/>
          <a:p>
            <a:r>
              <a:rPr lang="en-US" dirty="0"/>
              <a:t>Thank you!  Questions? </a:t>
            </a:r>
          </a:p>
        </p:txBody>
      </p:sp>
      <p:sp>
        <p:nvSpPr>
          <p:cNvPr id="3" name="Content Placeholder 2">
            <a:extLst>
              <a:ext uri="{FF2B5EF4-FFF2-40B4-BE49-F238E27FC236}">
                <a16:creationId xmlns:a16="http://schemas.microsoft.com/office/drawing/2014/main" id="{A6485512-5D54-D140-9069-556F9C062D07}"/>
              </a:ext>
            </a:extLst>
          </p:cNvPr>
          <p:cNvSpPr>
            <a:spLocks noGrp="1"/>
          </p:cNvSpPr>
          <p:nvPr>
            <p:ph idx="1"/>
          </p:nvPr>
        </p:nvSpPr>
        <p:spPr/>
        <p:txBody>
          <a:bodyPr/>
          <a:lstStyle/>
          <a:p>
            <a:pPr marL="0" indent="0">
              <a:buNone/>
            </a:pPr>
            <a:r>
              <a:rPr lang="en-US" dirty="0"/>
              <a:t>Please feel free to get in touch – </a:t>
            </a:r>
            <a:r>
              <a:rPr lang="en-US" dirty="0">
                <a:hlinkClick r:id="rId2"/>
              </a:rPr>
              <a:t>Isobel.Braithwaite.13@ucl.ac.uk</a:t>
            </a:r>
            <a:endParaRPr lang="en-US" dirty="0"/>
          </a:p>
        </p:txBody>
      </p:sp>
    </p:spTree>
    <p:extLst>
      <p:ext uri="{BB962C8B-B14F-4D97-AF65-F5344CB8AC3E}">
        <p14:creationId xmlns:p14="http://schemas.microsoft.com/office/powerpoint/2010/main" val="82630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3BB3-8C9B-FB4B-B78A-158CB95A545E}"/>
              </a:ext>
            </a:extLst>
          </p:cNvPr>
          <p:cNvSpPr>
            <a:spLocks noGrp="1"/>
          </p:cNvSpPr>
          <p:nvPr>
            <p:ph type="title"/>
          </p:nvPr>
        </p:nvSpPr>
        <p:spPr/>
        <p:txBody>
          <a:bodyPr/>
          <a:lstStyle/>
          <a:p>
            <a:r>
              <a:rPr lang="en-US" dirty="0"/>
              <a:t>Statement of interests</a:t>
            </a:r>
          </a:p>
        </p:txBody>
      </p:sp>
      <p:sp>
        <p:nvSpPr>
          <p:cNvPr id="3" name="Content Placeholder 2">
            <a:extLst>
              <a:ext uri="{FF2B5EF4-FFF2-40B4-BE49-F238E27FC236}">
                <a16:creationId xmlns:a16="http://schemas.microsoft.com/office/drawing/2014/main" id="{B16B70A8-9FB8-4E44-9AA9-BEE4BACFEB5B}"/>
              </a:ext>
            </a:extLst>
          </p:cNvPr>
          <p:cNvSpPr>
            <a:spLocks noGrp="1"/>
          </p:cNvSpPr>
          <p:nvPr>
            <p:ph idx="1"/>
          </p:nvPr>
        </p:nvSpPr>
        <p:spPr/>
        <p:txBody>
          <a:bodyPr/>
          <a:lstStyle/>
          <a:p>
            <a:r>
              <a:rPr lang="en-GB" sz="1800" dirty="0">
                <a:effectLst/>
                <a:latin typeface="Univers" panose="020B0503020202020204" pitchFamily="34" charset="0"/>
                <a:ea typeface="Calibri" panose="020F0502020204030204" pitchFamily="34" charset="0"/>
                <a:cs typeface="Arial" panose="020B0604020202020204" pitchFamily="34" charset="0"/>
              </a:rPr>
              <a:t>No interests to disclose.</a:t>
            </a:r>
          </a:p>
          <a:p>
            <a:r>
              <a:rPr lang="en-GB" sz="1800" dirty="0">
                <a:latin typeface="Univers" panose="020B0503020202020204" pitchFamily="34" charset="0"/>
                <a:cs typeface="Arial" panose="020B0604020202020204" pitchFamily="34" charset="0"/>
              </a:rPr>
              <a:t>PhD research funded by NIHR (Fellowship no. 302316)</a:t>
            </a:r>
            <a:endParaRPr lang="en-US" dirty="0"/>
          </a:p>
        </p:txBody>
      </p:sp>
    </p:spTree>
    <p:extLst>
      <p:ext uri="{BB962C8B-B14F-4D97-AF65-F5344CB8AC3E}">
        <p14:creationId xmlns:p14="http://schemas.microsoft.com/office/powerpoint/2010/main" val="259973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2424-05C6-254F-9D03-6D312B6AC0BD}"/>
              </a:ext>
            </a:extLst>
          </p:cNvPr>
          <p:cNvSpPr>
            <a:spLocks noGrp="1"/>
          </p:cNvSpPr>
          <p:nvPr>
            <p:ph type="title"/>
          </p:nvPr>
        </p:nvSpPr>
        <p:spPr/>
        <p:txBody>
          <a:bodyPr/>
          <a:lstStyle/>
          <a:p>
            <a:r>
              <a:rPr lang="en-US" dirty="0"/>
              <a:t>References &amp; Sources</a:t>
            </a:r>
          </a:p>
        </p:txBody>
      </p:sp>
      <p:sp>
        <p:nvSpPr>
          <p:cNvPr id="3" name="Content Placeholder 2">
            <a:extLst>
              <a:ext uri="{FF2B5EF4-FFF2-40B4-BE49-F238E27FC236}">
                <a16:creationId xmlns:a16="http://schemas.microsoft.com/office/drawing/2014/main" id="{56B288A5-4DEA-BF4A-B3B5-34BA3EF10D8E}"/>
              </a:ext>
            </a:extLst>
          </p:cNvPr>
          <p:cNvSpPr>
            <a:spLocks noGrp="1"/>
          </p:cNvSpPr>
          <p:nvPr>
            <p:ph idx="1"/>
          </p:nvPr>
        </p:nvSpPr>
        <p:spPr>
          <a:xfrm>
            <a:off x="1451579" y="2015732"/>
            <a:ext cx="9603275" cy="4842268"/>
          </a:xfrm>
        </p:spPr>
        <p:txBody>
          <a:bodyPr>
            <a:normAutofit/>
          </a:bodyPr>
          <a:lstStyle/>
          <a:p>
            <a:r>
              <a:rPr lang="en-US" sz="1200" dirty="0"/>
              <a:t>House of Lords Library (2023) In Focus. ‘ Through the roof? Housing and the cost of living</a:t>
            </a:r>
            <a:r>
              <a:rPr lang="en-US" sz="1200" dirty="0">
                <a:hlinkClick r:id="rId3"/>
              </a:rPr>
              <a:t>’. https://lordslibrary.parliament.uk/through-the-roof-housing-and-the-cost-of-living/</a:t>
            </a:r>
            <a:endParaRPr lang="en-US" sz="1200" dirty="0"/>
          </a:p>
          <a:p>
            <a:r>
              <a:rPr lang="en-GB" sz="1200" dirty="0"/>
              <a:t>Joseph Rowntree Foundation - UK Poverty 2023: The essential guide to understanding poverty in the UK </a:t>
            </a:r>
            <a:r>
              <a:rPr lang="en-GB" sz="1200" dirty="0">
                <a:hlinkClick r:id="rId4"/>
              </a:rPr>
              <a:t>https://www.jrf.org.uk/report/uk-poverty-2023</a:t>
            </a:r>
            <a:r>
              <a:rPr lang="en-GB" sz="1200" dirty="0"/>
              <a:t> </a:t>
            </a:r>
          </a:p>
          <a:p>
            <a:r>
              <a:rPr lang="en-GB" sz="1200" dirty="0"/>
              <a:t>Simon Hill, NEF (2022) Reversing the Decline of Social Housing </a:t>
            </a:r>
            <a:r>
              <a:rPr lang="en-GB" sz="1200" dirty="0">
                <a:hlinkClick r:id="rId5"/>
              </a:rPr>
              <a:t>https://neweconomics.org/2022/06/reversing-the-decline-of-social-housing</a:t>
            </a:r>
            <a:endParaRPr lang="en-GB" sz="1200" dirty="0"/>
          </a:p>
          <a:p>
            <a:r>
              <a:rPr lang="en-GB" sz="1200" dirty="0"/>
              <a:t>Simon Hill, NEF (2022) The damaging legacy of right to buy           </a:t>
            </a:r>
            <a:r>
              <a:rPr lang="en-GB" sz="1200" dirty="0">
                <a:hlinkClick r:id="rId6"/>
              </a:rPr>
              <a:t>https://neweconomics.org/2022/05/the-damaging-legacy-of-right-to-buy</a:t>
            </a:r>
            <a:endParaRPr lang="en-GB" sz="1200" dirty="0"/>
          </a:p>
          <a:p>
            <a:r>
              <a:rPr lang="en-US" sz="1200" dirty="0"/>
              <a:t>Inside Housing ‘Exclusive: 7% rise in former Right to Buy homes now rented privately’ </a:t>
            </a:r>
            <a:r>
              <a:rPr lang="en-US" sz="1200" dirty="0">
                <a:hlinkClick r:id="rId7"/>
              </a:rPr>
              <a:t>https://www.insidehousing.co.uk/news/exclusive-7-rise-in-former-right-to-buy-homes-now-rented-privately-53507</a:t>
            </a:r>
            <a:r>
              <a:rPr lang="en-US" sz="1200" dirty="0"/>
              <a:t> </a:t>
            </a:r>
          </a:p>
          <a:p>
            <a:r>
              <a:rPr lang="en-GB" sz="1200" dirty="0"/>
              <a:t>Right to Buy scheme will not be revived in Scotland, say SNP </a:t>
            </a:r>
            <a:r>
              <a:rPr lang="en-GB" sz="1200" dirty="0">
                <a:hlinkClick r:id="rId8"/>
              </a:rPr>
              <a:t>https://www.thenational.scot/news/20197698.right-buy-scheme-will-not-revived-scotland-say-snp/</a:t>
            </a:r>
            <a:r>
              <a:rPr lang="en-GB" sz="1200" dirty="0"/>
              <a:t>  </a:t>
            </a:r>
          </a:p>
          <a:p>
            <a:r>
              <a:rPr lang="en-US" sz="1200" dirty="0"/>
              <a:t>Bailey (2020) Poverty and the re-growth of private renting in the UK, 1994-2018 </a:t>
            </a:r>
            <a:r>
              <a:rPr lang="en-US" sz="1200" dirty="0">
                <a:hlinkClick r:id="rId9"/>
              </a:rPr>
              <a:t>https://journals.plos.org/plosone/article?id=10.1371/journal.pone.0228273</a:t>
            </a:r>
            <a:r>
              <a:rPr lang="en-US" sz="1200" dirty="0"/>
              <a:t> </a:t>
            </a:r>
          </a:p>
        </p:txBody>
      </p:sp>
    </p:spTree>
    <p:extLst>
      <p:ext uri="{BB962C8B-B14F-4D97-AF65-F5344CB8AC3E}">
        <p14:creationId xmlns:p14="http://schemas.microsoft.com/office/powerpoint/2010/main" val="211307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2546-24EA-EE47-9EC7-9F05011AF4AC}"/>
              </a:ext>
            </a:extLst>
          </p:cNvPr>
          <p:cNvSpPr>
            <a:spLocks noGrp="1"/>
          </p:cNvSpPr>
          <p:nvPr>
            <p:ph type="title"/>
          </p:nvPr>
        </p:nvSpPr>
        <p:spPr/>
        <p:txBody>
          <a:bodyPr/>
          <a:lstStyle/>
          <a:p>
            <a:r>
              <a:rPr lang="en-US" dirty="0"/>
              <a:t>References &amp; Sources (continued)</a:t>
            </a:r>
          </a:p>
        </p:txBody>
      </p:sp>
      <p:sp>
        <p:nvSpPr>
          <p:cNvPr id="3" name="Content Placeholder 2">
            <a:extLst>
              <a:ext uri="{FF2B5EF4-FFF2-40B4-BE49-F238E27FC236}">
                <a16:creationId xmlns:a16="http://schemas.microsoft.com/office/drawing/2014/main" id="{F6F72B0A-159E-4F42-B41F-8622C7A50344}"/>
              </a:ext>
            </a:extLst>
          </p:cNvPr>
          <p:cNvSpPr>
            <a:spLocks noGrp="1"/>
          </p:cNvSpPr>
          <p:nvPr>
            <p:ph idx="1"/>
          </p:nvPr>
        </p:nvSpPr>
        <p:spPr/>
        <p:txBody>
          <a:bodyPr>
            <a:normAutofit fontScale="85000" lnSpcReduction="10000"/>
          </a:bodyPr>
          <a:lstStyle/>
          <a:p>
            <a:r>
              <a:rPr lang="en-GB" sz="2000" dirty="0"/>
              <a:t>Health Foundation Evidence Hub: </a:t>
            </a:r>
            <a:r>
              <a:rPr lang="en-GB" sz="2000" dirty="0">
                <a:hlinkClick r:id="rId2"/>
              </a:rPr>
              <a:t>Housing: What Drives Health Inequalities?</a:t>
            </a:r>
            <a:endParaRPr lang="en-GB" sz="2000" dirty="0"/>
          </a:p>
          <a:p>
            <a:r>
              <a:rPr lang="en-US" sz="2000" dirty="0"/>
              <a:t>House of Commons Library (2022) Research Briefing. Housing conditions in the private rented sector (England) </a:t>
            </a:r>
            <a:r>
              <a:rPr lang="en-US" sz="2000" dirty="0">
                <a:hlinkClick r:id="rId3"/>
              </a:rPr>
              <a:t>https://commonslibrary.parliament.uk/research-briefings/cbp-7328/</a:t>
            </a:r>
            <a:r>
              <a:rPr lang="en-US" sz="2000" dirty="0"/>
              <a:t> </a:t>
            </a:r>
          </a:p>
          <a:p>
            <a:r>
              <a:rPr lang="en-US" sz="2000" dirty="0"/>
              <a:t>English Housing Survey 2021 </a:t>
            </a:r>
            <a:r>
              <a:rPr lang="en-US" sz="2000" dirty="0">
                <a:hlinkClick r:id="rId4"/>
              </a:rPr>
              <a:t>https://www.gov.uk/government/collections/english-housing-survey</a:t>
            </a:r>
            <a:r>
              <a:rPr lang="en-US" sz="2000" dirty="0"/>
              <a:t> </a:t>
            </a:r>
          </a:p>
          <a:p>
            <a:r>
              <a:rPr lang="en-US" sz="2000" dirty="0"/>
              <a:t>Lee A, Sinha I, Boyce T, Allen J, Goldblatt P. Fuel poverty, cold homes and health inequalities. London: Institute of Health Equity. 2022. </a:t>
            </a:r>
            <a:r>
              <a:rPr lang="en-US" sz="2000" dirty="0">
                <a:hlinkClick r:id="rId5"/>
              </a:rPr>
              <a:t>https://www.instituteofhealthequity.org/resources-reports/fuel-poverty-cold-homes-and-health-inequalities-in-the-uk/read-the-report.pdf</a:t>
            </a:r>
            <a:endParaRPr lang="en-US" sz="2000" dirty="0"/>
          </a:p>
          <a:p>
            <a:r>
              <a:rPr lang="en-US" sz="2000" dirty="0" err="1"/>
              <a:t>Tado</a:t>
            </a:r>
            <a:r>
              <a:rPr lang="en-US" sz="2000" dirty="0"/>
              <a:t> (2020) UK homes losing heat up to three times faster than European </a:t>
            </a:r>
            <a:r>
              <a:rPr lang="en-US" sz="2000" dirty="0" err="1"/>
              <a:t>neighbours</a:t>
            </a:r>
            <a:r>
              <a:rPr lang="en-US" sz="2000" dirty="0"/>
              <a:t> </a:t>
            </a:r>
            <a:r>
              <a:rPr lang="en-US" sz="2000" dirty="0">
                <a:solidFill>
                  <a:srgbClr val="FA2B5C"/>
                </a:solidFill>
                <a:hlinkClick r:id="rId6"/>
              </a:rPr>
              <a:t>https://www.tado.com/gb-en/press/uk-homes-losing-heat-up-to-three-times-faster-than-european-neighbours</a:t>
            </a:r>
            <a:r>
              <a:rPr lang="en-US" sz="2000" dirty="0">
                <a:hlinkClick r:id="rId6"/>
              </a:rPr>
              <a:t> </a:t>
            </a:r>
            <a:endParaRPr lang="en-US" sz="2000" dirty="0"/>
          </a:p>
          <a:p>
            <a:endParaRPr lang="en-US" dirty="0"/>
          </a:p>
        </p:txBody>
      </p:sp>
    </p:spTree>
    <p:extLst>
      <p:ext uri="{BB962C8B-B14F-4D97-AF65-F5344CB8AC3E}">
        <p14:creationId xmlns:p14="http://schemas.microsoft.com/office/powerpoint/2010/main" val="236049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Homes fit for Heroes &amp; </a:t>
            </a:r>
            <a:br>
              <a:rPr lang="en-GB" dirty="0"/>
            </a:br>
            <a:r>
              <a:rPr lang="en-GB" dirty="0"/>
              <a:t>post-WW2 Housing </a:t>
            </a:r>
          </a:p>
        </p:txBody>
      </p:sp>
      <p:sp>
        <p:nvSpPr>
          <p:cNvPr id="7" name="Content Placeholder 6"/>
          <p:cNvSpPr>
            <a:spLocks noGrp="1"/>
          </p:cNvSpPr>
          <p:nvPr>
            <p:ph idx="1"/>
          </p:nvPr>
        </p:nvSpPr>
        <p:spPr>
          <a:xfrm>
            <a:off x="1451579" y="2015732"/>
            <a:ext cx="9603275" cy="4174053"/>
          </a:xfrm>
        </p:spPr>
        <p:txBody>
          <a:bodyPr>
            <a:normAutofit/>
          </a:bodyPr>
          <a:lstStyle/>
          <a:p>
            <a:r>
              <a:rPr lang="en-GB" dirty="0">
                <a:effectLst/>
              </a:rPr>
              <a:t>Post WW1 demand -</a:t>
            </a:r>
            <a:r>
              <a:rPr lang="en-GB" dirty="0"/>
              <a:t> </a:t>
            </a:r>
            <a:r>
              <a:rPr lang="en-GB" dirty="0">
                <a:effectLst/>
              </a:rPr>
              <a:t>the 1919 Act - often known as the ‘Addison Act’, after Addison, </a:t>
            </a:r>
            <a:r>
              <a:rPr lang="en-GB" dirty="0">
                <a:solidFill>
                  <a:srgbClr val="FF0000"/>
                </a:solidFill>
                <a:effectLst/>
              </a:rPr>
              <a:t>the Minister of Health, </a:t>
            </a:r>
            <a:r>
              <a:rPr lang="en-GB" dirty="0">
                <a:effectLst/>
              </a:rPr>
              <a:t>made housing a national responsibility: LAs were given the task of developing new homes and rental accommodation where needed by </a:t>
            </a:r>
            <a:r>
              <a:rPr lang="en-GB" dirty="0">
                <a:solidFill>
                  <a:srgbClr val="FF0000"/>
                </a:solidFill>
                <a:effectLst/>
              </a:rPr>
              <a:t>working people</a:t>
            </a:r>
            <a:r>
              <a:rPr lang="en-GB" dirty="0">
                <a:effectLst/>
              </a:rPr>
              <a:t>.</a:t>
            </a:r>
          </a:p>
          <a:p>
            <a:r>
              <a:rPr lang="en-GB" dirty="0">
                <a:effectLst/>
              </a:rPr>
              <a:t>Housing Act of 1930 obliged local councils to clear all remaining slum housing, and provided further subsidies to re-house inhabitants -&gt; building of </a:t>
            </a:r>
            <a:r>
              <a:rPr lang="en-GB" b="1" dirty="0">
                <a:effectLst/>
              </a:rPr>
              <a:t>700,000 new homes</a:t>
            </a:r>
            <a:r>
              <a:rPr lang="en-GB" dirty="0">
                <a:effectLst/>
              </a:rPr>
              <a:t>.</a:t>
            </a:r>
          </a:p>
          <a:p>
            <a:endParaRPr lang="en-GB" dirty="0">
              <a:effectLst/>
            </a:endParaRPr>
          </a:p>
          <a:p>
            <a:endParaRPr lang="en-GB"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4257"/>
          <a:stretch/>
        </p:blipFill>
        <p:spPr>
          <a:xfrm>
            <a:off x="7818912" y="73142"/>
            <a:ext cx="1559929" cy="1942590"/>
          </a:xfrm>
          <a:prstGeom prst="rect">
            <a:avLst/>
          </a:prstGeom>
        </p:spPr>
      </p:pic>
      <p:pic>
        <p:nvPicPr>
          <p:cNvPr id="2" name="Picture 1">
            <a:extLst>
              <a:ext uri="{FF2B5EF4-FFF2-40B4-BE49-F238E27FC236}">
                <a16:creationId xmlns:a16="http://schemas.microsoft.com/office/drawing/2014/main" id="{230B5E4A-E598-CA7E-C3A3-FF62EFB4190B}"/>
              </a:ext>
            </a:extLst>
          </p:cNvPr>
          <p:cNvPicPr>
            <a:picLocks noChangeAspect="1"/>
          </p:cNvPicPr>
          <p:nvPr/>
        </p:nvPicPr>
        <p:blipFill>
          <a:blip r:embed="rId4"/>
          <a:stretch>
            <a:fillRect/>
          </a:stretch>
        </p:blipFill>
        <p:spPr>
          <a:xfrm>
            <a:off x="8835317" y="4273061"/>
            <a:ext cx="3385984" cy="2549769"/>
          </a:xfrm>
          <a:prstGeom prst="rect">
            <a:avLst/>
          </a:prstGeom>
        </p:spPr>
      </p:pic>
      <p:sp>
        <p:nvSpPr>
          <p:cNvPr id="4" name="TextBox 3">
            <a:extLst>
              <a:ext uri="{FF2B5EF4-FFF2-40B4-BE49-F238E27FC236}">
                <a16:creationId xmlns:a16="http://schemas.microsoft.com/office/drawing/2014/main" id="{F0E5F2EC-320C-F9DD-3D7E-D95A85A44100}"/>
              </a:ext>
            </a:extLst>
          </p:cNvPr>
          <p:cNvSpPr txBox="1"/>
          <p:nvPr/>
        </p:nvSpPr>
        <p:spPr>
          <a:xfrm>
            <a:off x="1336328" y="4102758"/>
            <a:ext cx="7498989" cy="2405402"/>
          </a:xfrm>
          <a:prstGeom prst="rect">
            <a:avLst/>
          </a:prstGeom>
          <a:noFill/>
        </p:spPr>
        <p:txBody>
          <a:bodyPr wrap="square">
            <a:spAutoFit/>
          </a:bodyPr>
          <a:lstStyle/>
          <a:p>
            <a:pPr marL="342900" indent="-342900">
              <a:lnSpc>
                <a:spcPct val="120000"/>
              </a:lnSpc>
              <a:spcBef>
                <a:spcPts val="1000"/>
              </a:spcBef>
              <a:buClr>
                <a:schemeClr val="accent1"/>
              </a:buClr>
              <a:buFont typeface="Arial" panose="020B0604020202020204" pitchFamily="34" charset="0"/>
              <a:buChar char="•"/>
            </a:pPr>
            <a:r>
              <a:rPr lang="en-GB" sz="2000" dirty="0"/>
              <a:t>When Aneurin Bevan became a Minister in 1945, it was as </a:t>
            </a:r>
            <a:r>
              <a:rPr lang="en-GB" sz="2000" dirty="0">
                <a:solidFill>
                  <a:srgbClr val="FF0000"/>
                </a:solidFill>
              </a:rPr>
              <a:t>Minister for Health and Housing.</a:t>
            </a:r>
          </a:p>
          <a:p>
            <a:pPr marL="342900" indent="-342900">
              <a:lnSpc>
                <a:spcPct val="120000"/>
              </a:lnSpc>
              <a:spcBef>
                <a:spcPts val="1000"/>
              </a:spcBef>
              <a:buClr>
                <a:schemeClr val="accent1"/>
              </a:buClr>
              <a:buFont typeface="Arial" panose="020B0604020202020204" pitchFamily="34" charset="0"/>
              <a:buChar char="•"/>
            </a:pPr>
            <a:r>
              <a:rPr lang="en-GB" sz="2000" dirty="0"/>
              <a:t>The 1949 Housing Act removed the restriction of public housing to the ‘working classes’ so that council housing was available to all.  He insisted on good design, increased space standards and the provision of an upstairs and downstairs W.C.</a:t>
            </a:r>
          </a:p>
        </p:txBody>
      </p:sp>
    </p:spTree>
    <p:extLst>
      <p:ext uri="{BB962C8B-B14F-4D97-AF65-F5344CB8AC3E}">
        <p14:creationId xmlns:p14="http://schemas.microsoft.com/office/powerpoint/2010/main" val="157672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343F-8F05-554B-AAF6-6AEFF27B9C8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9E01D7-7213-784F-81CB-79055B63D2E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01045D3-93F8-C244-9CE1-810BDE95F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49" y="209996"/>
            <a:ext cx="7428470" cy="6438007"/>
          </a:xfrm>
          <a:prstGeom prst="rect">
            <a:avLst/>
          </a:prstGeom>
        </p:spPr>
      </p:pic>
    </p:spTree>
    <p:extLst>
      <p:ext uri="{BB962C8B-B14F-4D97-AF65-F5344CB8AC3E}">
        <p14:creationId xmlns:p14="http://schemas.microsoft.com/office/powerpoint/2010/main" val="365102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3807-DDEC-844A-BBD6-02DDCCDAECEA}"/>
              </a:ext>
            </a:extLst>
          </p:cNvPr>
          <p:cNvSpPr>
            <a:spLocks noGrp="1"/>
          </p:cNvSpPr>
          <p:nvPr>
            <p:ph type="title"/>
          </p:nvPr>
        </p:nvSpPr>
        <p:spPr/>
        <p:txBody>
          <a:bodyPr/>
          <a:lstStyle/>
          <a:p>
            <a:r>
              <a:rPr lang="en-US" dirty="0"/>
              <a:t>Right to Buy &amp; housing sector deregulation</a:t>
            </a:r>
          </a:p>
        </p:txBody>
      </p:sp>
      <p:sp>
        <p:nvSpPr>
          <p:cNvPr id="3" name="Content Placeholder 2">
            <a:extLst>
              <a:ext uri="{FF2B5EF4-FFF2-40B4-BE49-F238E27FC236}">
                <a16:creationId xmlns:a16="http://schemas.microsoft.com/office/drawing/2014/main" id="{80608CC5-5502-A64F-A2CD-57E282B86035}"/>
              </a:ext>
            </a:extLst>
          </p:cNvPr>
          <p:cNvSpPr>
            <a:spLocks noGrp="1"/>
          </p:cNvSpPr>
          <p:nvPr>
            <p:ph idx="1"/>
          </p:nvPr>
        </p:nvSpPr>
        <p:spPr>
          <a:xfrm>
            <a:off x="1451579" y="2015731"/>
            <a:ext cx="9953707" cy="4644149"/>
          </a:xfrm>
        </p:spPr>
        <p:txBody>
          <a:bodyPr>
            <a:normAutofit fontScale="92500" lnSpcReduction="20000"/>
          </a:bodyPr>
          <a:lstStyle/>
          <a:p>
            <a:r>
              <a:rPr lang="en-GB" dirty="0"/>
              <a:t>Introduced by Margaret Thatcher’s government through the Housing Act 1980.  This also </a:t>
            </a:r>
            <a:r>
              <a:rPr lang="en-GB" b="1" dirty="0"/>
              <a:t>deregulated private tenancies</a:t>
            </a:r>
            <a:r>
              <a:rPr lang="en-GB" dirty="0"/>
              <a:t>, encouraging increasing </a:t>
            </a:r>
            <a:r>
              <a:rPr lang="en-GB" dirty="0" err="1"/>
              <a:t>financialisation</a:t>
            </a:r>
            <a:r>
              <a:rPr lang="en-GB" dirty="0"/>
              <a:t> of the housing sector.</a:t>
            </a:r>
          </a:p>
          <a:p>
            <a:r>
              <a:rPr lang="en-GB" dirty="0"/>
              <a:t>Allows council tenants to purchase their homes at up to £116,200 cheaper in London and £87,200 elsewhere (&amp; Housing Association tenants can use a smaller discount – Right to Acquire). </a:t>
            </a:r>
          </a:p>
          <a:p>
            <a:r>
              <a:rPr lang="en-GB" b="1" dirty="0"/>
              <a:t>Over 40% </a:t>
            </a:r>
            <a:r>
              <a:rPr lang="en-GB" dirty="0"/>
              <a:t>of homes bought through right to buy are now </a:t>
            </a:r>
            <a:r>
              <a:rPr lang="en-GB" b="1" dirty="0"/>
              <a:t>rented out privately </a:t>
            </a:r>
            <a:r>
              <a:rPr lang="en-GB" dirty="0"/>
              <a:t>(with the rents paid through state funding – representing very poor value for money). Indirect effects include </a:t>
            </a:r>
            <a:r>
              <a:rPr lang="en-GB" b="1" dirty="0"/>
              <a:t>disincentivising the building of new social homes</a:t>
            </a:r>
            <a:r>
              <a:rPr lang="en-GB" dirty="0"/>
              <a:t> by councils (since RTB reduces their potential for future rental income and means that they would not receive the full sale receipt if they were sold).</a:t>
            </a:r>
          </a:p>
          <a:p>
            <a:r>
              <a:rPr lang="en-GB" b="1" dirty="0"/>
              <a:t>Ended in Scotland since August 2016 and Wales since January 2019. </a:t>
            </a:r>
          </a:p>
          <a:p>
            <a:r>
              <a:rPr lang="en-GB" dirty="0"/>
              <a:t>In Scotland, this was estimated to have kept </a:t>
            </a:r>
            <a:r>
              <a:rPr lang="en-GB" b="1" dirty="0"/>
              <a:t>15,500 homes </a:t>
            </a:r>
            <a:r>
              <a:rPr lang="en-GB" dirty="0"/>
              <a:t>in the social rented sector for future generations in just the first 4 years, and from 2017-21, Scotland </a:t>
            </a:r>
            <a:r>
              <a:rPr lang="en-GB" b="1" dirty="0"/>
              <a:t>delivered over 9x more social-rented homes </a:t>
            </a:r>
            <a:r>
              <a:rPr lang="en-GB" dirty="0"/>
              <a:t>per capita than England.</a:t>
            </a:r>
          </a:p>
        </p:txBody>
      </p:sp>
    </p:spTree>
    <p:extLst>
      <p:ext uri="{BB962C8B-B14F-4D97-AF65-F5344CB8AC3E}">
        <p14:creationId xmlns:p14="http://schemas.microsoft.com/office/powerpoint/2010/main" val="406878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C07-0313-3842-9DF9-9D7F6984A24D}"/>
              </a:ext>
            </a:extLst>
          </p:cNvPr>
          <p:cNvSpPr>
            <a:spLocks noGrp="1"/>
          </p:cNvSpPr>
          <p:nvPr>
            <p:ph type="title"/>
          </p:nvPr>
        </p:nvSpPr>
        <p:spPr/>
        <p:txBody>
          <a:bodyPr/>
          <a:lstStyle/>
          <a:p>
            <a:r>
              <a:rPr lang="en-US" dirty="0"/>
              <a:t>Social Housing and </a:t>
            </a:r>
            <a:r>
              <a:rPr lang="en-US" dirty="0" err="1"/>
              <a:t>Financialisation</a:t>
            </a:r>
            <a:endParaRPr lang="en-US" dirty="0"/>
          </a:p>
        </p:txBody>
      </p:sp>
      <p:pic>
        <p:nvPicPr>
          <p:cNvPr id="5" name="Content Placeholder 4" descr="Chart, histogram&#10;&#10;Description automatically generated">
            <a:extLst>
              <a:ext uri="{FF2B5EF4-FFF2-40B4-BE49-F238E27FC236}">
                <a16:creationId xmlns:a16="http://schemas.microsoft.com/office/drawing/2014/main" id="{8B8143F1-8F63-2340-B200-A7A87520FF3D}"/>
              </a:ext>
            </a:extLst>
          </p:cNvPr>
          <p:cNvPicPr>
            <a:picLocks noGrp="1" noChangeAspect="1"/>
          </p:cNvPicPr>
          <p:nvPr>
            <p:ph idx="1"/>
          </p:nvPr>
        </p:nvPicPr>
        <p:blipFill>
          <a:blip r:embed="rId3"/>
          <a:stretch>
            <a:fillRect/>
          </a:stretch>
        </p:blipFill>
        <p:spPr>
          <a:xfrm>
            <a:off x="3002922" y="1459312"/>
            <a:ext cx="6500587" cy="5066635"/>
          </a:xfrm>
        </p:spPr>
      </p:pic>
      <p:sp>
        <p:nvSpPr>
          <p:cNvPr id="6" name="Content Placeholder 2">
            <a:extLst>
              <a:ext uri="{FF2B5EF4-FFF2-40B4-BE49-F238E27FC236}">
                <a16:creationId xmlns:a16="http://schemas.microsoft.com/office/drawing/2014/main" id="{2544C0FE-AE11-304C-B22A-2A24CA5AD2F5}"/>
              </a:ext>
            </a:extLst>
          </p:cNvPr>
          <p:cNvSpPr txBox="1">
            <a:spLocks/>
          </p:cNvSpPr>
          <p:nvPr/>
        </p:nvSpPr>
        <p:spPr>
          <a:xfrm>
            <a:off x="2403050" y="6525947"/>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GB" sz="1600" dirty="0">
                <a:solidFill>
                  <a:srgbClr val="43423E"/>
                </a:solidFill>
                <a:latin typeface="DTL Documenta TOT"/>
              </a:rPr>
              <a:t>NEF = New Economics Foundation</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429465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530-8C34-9043-B1E3-913E868411F8}"/>
              </a:ext>
            </a:extLst>
          </p:cNvPr>
          <p:cNvSpPr>
            <a:spLocks noGrp="1"/>
          </p:cNvSpPr>
          <p:nvPr>
            <p:ph type="title"/>
          </p:nvPr>
        </p:nvSpPr>
        <p:spPr>
          <a:xfrm>
            <a:off x="1451579" y="670957"/>
            <a:ext cx="9603275" cy="1049235"/>
          </a:xfrm>
        </p:spPr>
        <p:txBody>
          <a:bodyPr/>
          <a:lstStyle/>
          <a:p>
            <a:r>
              <a:rPr lang="en-US" dirty="0"/>
              <a:t>                      </a:t>
            </a:r>
          </a:p>
        </p:txBody>
      </p:sp>
      <p:sp>
        <p:nvSpPr>
          <p:cNvPr id="3" name="Content Placeholder 2">
            <a:extLst>
              <a:ext uri="{FF2B5EF4-FFF2-40B4-BE49-F238E27FC236}">
                <a16:creationId xmlns:a16="http://schemas.microsoft.com/office/drawing/2014/main" id="{C72A1AD1-F791-9247-B3B1-77D75F232C62}"/>
              </a:ext>
            </a:extLst>
          </p:cNvPr>
          <p:cNvSpPr>
            <a:spLocks noGrp="1"/>
          </p:cNvSpPr>
          <p:nvPr>
            <p:ph idx="1"/>
          </p:nvPr>
        </p:nvSpPr>
        <p:spPr>
          <a:xfrm>
            <a:off x="1451579" y="1882170"/>
            <a:ext cx="9603275" cy="3450613"/>
          </a:xfrm>
        </p:spPr>
        <p:txBody>
          <a:bodyPr/>
          <a:lstStyle/>
          <a:p>
            <a:endParaRPr lang="en-US"/>
          </a:p>
        </p:txBody>
      </p:sp>
      <p:pic>
        <p:nvPicPr>
          <p:cNvPr id="2050" name="Picture 2">
            <a:extLst>
              <a:ext uri="{FF2B5EF4-FFF2-40B4-BE49-F238E27FC236}">
                <a16:creationId xmlns:a16="http://schemas.microsoft.com/office/drawing/2014/main" id="{48CD57ED-97DB-C545-9358-2F89A3FF6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663"/>
            <a:ext cx="12192000" cy="5777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CBF6F0-DDC4-C64A-B0C1-F502CE31F795}"/>
              </a:ext>
            </a:extLst>
          </p:cNvPr>
          <p:cNvSpPr txBox="1"/>
          <p:nvPr/>
        </p:nvSpPr>
        <p:spPr>
          <a:xfrm>
            <a:off x="3361625" y="209292"/>
            <a:ext cx="5169044" cy="646331"/>
          </a:xfrm>
          <a:prstGeom prst="rect">
            <a:avLst/>
          </a:prstGeom>
          <a:noFill/>
        </p:spPr>
        <p:txBody>
          <a:bodyPr wrap="none" rtlCol="0">
            <a:spAutoFit/>
          </a:bodyPr>
          <a:lstStyle/>
          <a:p>
            <a:r>
              <a:rPr lang="en-GB" b="1" i="0" dirty="0">
                <a:solidFill>
                  <a:srgbClr val="202020"/>
                </a:solidFill>
                <a:effectLst/>
                <a:latin typeface="Helvetica" pitchFamily="2" charset="0"/>
              </a:rPr>
              <a:t>Tenure for adults and children, 1994/5 - 17/8 </a:t>
            </a:r>
            <a:r>
              <a:rPr lang="en-GB" b="0" i="0" dirty="0">
                <a:solidFill>
                  <a:srgbClr val="202020"/>
                </a:solidFill>
                <a:effectLst/>
                <a:latin typeface="Helvetica" pitchFamily="2" charset="0"/>
              </a:rPr>
              <a:t> </a:t>
            </a:r>
          </a:p>
          <a:p>
            <a:endParaRPr lang="en-US" dirty="0"/>
          </a:p>
        </p:txBody>
      </p:sp>
      <p:sp>
        <p:nvSpPr>
          <p:cNvPr id="7" name="TextBox 6">
            <a:extLst>
              <a:ext uri="{FF2B5EF4-FFF2-40B4-BE49-F238E27FC236}">
                <a16:creationId xmlns:a16="http://schemas.microsoft.com/office/drawing/2014/main" id="{9ACE4643-819F-DB48-B875-1B68B7A866AF}"/>
              </a:ext>
            </a:extLst>
          </p:cNvPr>
          <p:cNvSpPr txBox="1"/>
          <p:nvPr/>
        </p:nvSpPr>
        <p:spPr>
          <a:xfrm>
            <a:off x="570762" y="6364078"/>
            <a:ext cx="6102848" cy="369332"/>
          </a:xfrm>
          <a:prstGeom prst="rect">
            <a:avLst/>
          </a:prstGeom>
          <a:noFill/>
        </p:spPr>
        <p:txBody>
          <a:bodyPr wrap="square">
            <a:spAutoFit/>
          </a:bodyPr>
          <a:lstStyle/>
          <a:p>
            <a:r>
              <a:rPr lang="en-GB" b="0" i="0" dirty="0">
                <a:solidFill>
                  <a:srgbClr val="202020"/>
                </a:solidFill>
                <a:effectLst/>
                <a:latin typeface="Helvetica" pitchFamily="2" charset="0"/>
              </a:rPr>
              <a:t>Data source: FRS/HBAI data. (Financial </a:t>
            </a:r>
            <a:r>
              <a:rPr lang="en-GB" dirty="0">
                <a:solidFill>
                  <a:srgbClr val="202020"/>
                </a:solidFill>
                <a:latin typeface="Helvetica" pitchFamily="2" charset="0"/>
              </a:rPr>
              <a:t>years)</a:t>
            </a:r>
            <a:endParaRPr lang="en-GB" b="0" i="0" dirty="0">
              <a:solidFill>
                <a:srgbClr val="202020"/>
              </a:solidFill>
              <a:effectLst/>
              <a:latin typeface="Helvetica" pitchFamily="2" charset="0"/>
            </a:endParaRPr>
          </a:p>
        </p:txBody>
      </p:sp>
      <p:sp>
        <p:nvSpPr>
          <p:cNvPr id="9" name="TextBox 8">
            <a:extLst>
              <a:ext uri="{FF2B5EF4-FFF2-40B4-BE49-F238E27FC236}">
                <a16:creationId xmlns:a16="http://schemas.microsoft.com/office/drawing/2014/main" id="{2E7A93B6-AB36-9D4F-9885-6A17BA48A9D3}"/>
              </a:ext>
            </a:extLst>
          </p:cNvPr>
          <p:cNvSpPr txBox="1"/>
          <p:nvPr/>
        </p:nvSpPr>
        <p:spPr>
          <a:xfrm>
            <a:off x="2547991" y="360333"/>
            <a:ext cx="6102848" cy="369332"/>
          </a:xfrm>
          <a:prstGeom prst="rect">
            <a:avLst/>
          </a:prstGeom>
          <a:noFill/>
        </p:spPr>
        <p:txBody>
          <a:bodyPr wrap="square">
            <a:spAutoFit/>
          </a:bodyPr>
          <a:lstStyle/>
          <a:p>
            <a:r>
              <a:rPr lang="en-GB" b="0" i="0" dirty="0">
                <a:solidFill>
                  <a:srgbClr val="202020"/>
                </a:solidFill>
                <a:effectLst/>
                <a:latin typeface="Helvetica" pitchFamily="2" charset="0"/>
              </a:rPr>
              <a:t>Adults</a:t>
            </a:r>
          </a:p>
        </p:txBody>
      </p:sp>
      <p:sp>
        <p:nvSpPr>
          <p:cNvPr id="11" name="TextBox 10">
            <a:extLst>
              <a:ext uri="{FF2B5EF4-FFF2-40B4-BE49-F238E27FC236}">
                <a16:creationId xmlns:a16="http://schemas.microsoft.com/office/drawing/2014/main" id="{D6A41D4C-E94B-B44E-BC9D-BCADDA78E246}"/>
              </a:ext>
            </a:extLst>
          </p:cNvPr>
          <p:cNvSpPr txBox="1"/>
          <p:nvPr/>
        </p:nvSpPr>
        <p:spPr>
          <a:xfrm>
            <a:off x="8363164" y="464541"/>
            <a:ext cx="6102848" cy="369332"/>
          </a:xfrm>
          <a:prstGeom prst="rect">
            <a:avLst/>
          </a:prstGeom>
          <a:noFill/>
        </p:spPr>
        <p:txBody>
          <a:bodyPr wrap="square">
            <a:spAutoFit/>
          </a:bodyPr>
          <a:lstStyle/>
          <a:p>
            <a:r>
              <a:rPr lang="en-GB" b="0" i="0" dirty="0">
                <a:solidFill>
                  <a:srgbClr val="202020"/>
                </a:solidFill>
                <a:effectLst/>
                <a:latin typeface="Helvetica" pitchFamily="2" charset="0"/>
              </a:rPr>
              <a:t>Children</a:t>
            </a:r>
            <a:endParaRPr lang="en-US" dirty="0"/>
          </a:p>
        </p:txBody>
      </p:sp>
      <p:sp>
        <p:nvSpPr>
          <p:cNvPr id="10" name="TextBox 9">
            <a:extLst>
              <a:ext uri="{FF2B5EF4-FFF2-40B4-BE49-F238E27FC236}">
                <a16:creationId xmlns:a16="http://schemas.microsoft.com/office/drawing/2014/main" id="{F0408C09-91E2-5E48-A873-DA6F6E872AE4}"/>
              </a:ext>
            </a:extLst>
          </p:cNvPr>
          <p:cNvSpPr txBox="1"/>
          <p:nvPr/>
        </p:nvSpPr>
        <p:spPr>
          <a:xfrm>
            <a:off x="570762" y="6069860"/>
            <a:ext cx="10046083" cy="369332"/>
          </a:xfrm>
          <a:prstGeom prst="rect">
            <a:avLst/>
          </a:prstGeom>
          <a:noFill/>
        </p:spPr>
        <p:txBody>
          <a:bodyPr wrap="none" rtlCol="0">
            <a:spAutoFit/>
          </a:bodyPr>
          <a:lstStyle/>
          <a:p>
            <a:r>
              <a:rPr lang="en-GB" b="1" i="0" dirty="0">
                <a:solidFill>
                  <a:srgbClr val="202020"/>
                </a:solidFill>
                <a:effectLst/>
                <a:latin typeface="Open Sans" panose="020B0606030504020204" pitchFamily="34" charset="0"/>
              </a:rPr>
              <a:t>Image from: </a:t>
            </a:r>
            <a:r>
              <a:rPr lang="en-GB" i="0" dirty="0">
                <a:solidFill>
                  <a:srgbClr val="202020"/>
                </a:solidFill>
                <a:effectLst/>
                <a:latin typeface="Open Sans" panose="020B0606030504020204" pitchFamily="34" charset="0"/>
              </a:rPr>
              <a:t>Bailey (2020) Poverty and the re-growth of private renting in the UK, 1994-2018</a:t>
            </a:r>
          </a:p>
        </p:txBody>
      </p:sp>
    </p:spTree>
    <p:extLst>
      <p:ext uri="{BB962C8B-B14F-4D97-AF65-F5344CB8AC3E}">
        <p14:creationId xmlns:p14="http://schemas.microsoft.com/office/powerpoint/2010/main" val="357934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9A1A-0174-3C4E-A340-BFC7E88A3072}"/>
              </a:ext>
            </a:extLst>
          </p:cNvPr>
          <p:cNvSpPr>
            <a:spLocks noGrp="1"/>
          </p:cNvSpPr>
          <p:nvPr>
            <p:ph type="title"/>
          </p:nvPr>
        </p:nvSpPr>
        <p:spPr/>
        <p:txBody>
          <a:bodyPr/>
          <a:lstStyle/>
          <a:p>
            <a:r>
              <a:rPr lang="en-US" dirty="0"/>
              <a:t>Which aspects of housing matter most </a:t>
            </a:r>
            <a:r>
              <a:rPr lang="en-US" dirty="0" err="1"/>
              <a:t>fOr</a:t>
            </a:r>
            <a:r>
              <a:rPr lang="en-US" dirty="0"/>
              <a:t> public health?</a:t>
            </a:r>
          </a:p>
        </p:txBody>
      </p:sp>
      <p:sp>
        <p:nvSpPr>
          <p:cNvPr id="5" name="Content Placeholder 2">
            <a:extLst>
              <a:ext uri="{FF2B5EF4-FFF2-40B4-BE49-F238E27FC236}">
                <a16:creationId xmlns:a16="http://schemas.microsoft.com/office/drawing/2014/main" id="{34828A23-44D9-E649-A23B-365BEAE8D59E}"/>
              </a:ext>
            </a:extLst>
          </p:cNvPr>
          <p:cNvSpPr txBox="1">
            <a:spLocks/>
          </p:cNvSpPr>
          <p:nvPr/>
        </p:nvSpPr>
        <p:spPr>
          <a:xfrm>
            <a:off x="2113006" y="2324651"/>
            <a:ext cx="9156357" cy="389079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400" b="1" u="sng" dirty="0"/>
              <a:t>Health Foundation classification:</a:t>
            </a:r>
          </a:p>
          <a:p>
            <a:r>
              <a:rPr lang="en-US" b="1" dirty="0">
                <a:solidFill>
                  <a:srgbClr val="0070C0"/>
                </a:solidFill>
              </a:rPr>
              <a:t>Affordability</a:t>
            </a:r>
            <a:r>
              <a:rPr lang="en-US" dirty="0"/>
              <a:t> (ability to meet direct and indirect housing costs) – links closely to </a:t>
            </a:r>
            <a:r>
              <a:rPr lang="en-US" b="1" dirty="0">
                <a:solidFill>
                  <a:srgbClr val="0070C0"/>
                </a:solidFill>
              </a:rPr>
              <a:t>overcrowding</a:t>
            </a:r>
          </a:p>
          <a:p>
            <a:r>
              <a:rPr lang="en-US" b="1" dirty="0">
                <a:solidFill>
                  <a:schemeClr val="accent1"/>
                </a:solidFill>
              </a:rPr>
              <a:t>Quality</a:t>
            </a:r>
            <a:r>
              <a:rPr lang="en-US" dirty="0"/>
              <a:t> (e.g. thermal, damp/</a:t>
            </a:r>
            <a:r>
              <a:rPr lang="en-US" dirty="0" err="1"/>
              <a:t>mould</a:t>
            </a:r>
            <a:r>
              <a:rPr lang="en-US" dirty="0"/>
              <a:t>, indoor AQ, safety, falls risks) – N.B. cold, energy inefficient homes also affect affordability through energy bills</a:t>
            </a:r>
          </a:p>
          <a:p>
            <a:r>
              <a:rPr lang="en-US" b="1" dirty="0">
                <a:solidFill>
                  <a:schemeClr val="accent3">
                    <a:lumMod val="50000"/>
                  </a:schemeClr>
                </a:solidFill>
              </a:rPr>
              <a:t>Stability and security</a:t>
            </a:r>
          </a:p>
          <a:p>
            <a:r>
              <a:rPr lang="en-US" b="1" dirty="0">
                <a:solidFill>
                  <a:schemeClr val="accent5">
                    <a:lumMod val="50000"/>
                  </a:schemeClr>
                </a:solidFill>
              </a:rPr>
              <a:t>Homelessness</a:t>
            </a:r>
          </a:p>
        </p:txBody>
      </p:sp>
    </p:spTree>
    <p:extLst>
      <p:ext uri="{BB962C8B-B14F-4D97-AF65-F5344CB8AC3E}">
        <p14:creationId xmlns:p14="http://schemas.microsoft.com/office/powerpoint/2010/main" val="409530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477-6669-8545-B071-039AF0FFDC01}"/>
              </a:ext>
            </a:extLst>
          </p:cNvPr>
          <p:cNvSpPr>
            <a:spLocks noGrp="1"/>
          </p:cNvSpPr>
          <p:nvPr>
            <p:ph type="title"/>
          </p:nvPr>
        </p:nvSpPr>
        <p:spPr/>
        <p:txBody>
          <a:bodyPr/>
          <a:lstStyle/>
          <a:p>
            <a:r>
              <a:rPr lang="en-US" dirty="0"/>
              <a:t>Housing costs are (becoming </a:t>
            </a:r>
            <a:r>
              <a:rPr lang="en-US" dirty="0" err="1"/>
              <a:t>increasinglY</a:t>
            </a:r>
            <a:r>
              <a:rPr lang="en-US" dirty="0"/>
              <a:t>)  unaffordable, and Driving poverty</a:t>
            </a:r>
          </a:p>
        </p:txBody>
      </p:sp>
      <p:sp>
        <p:nvSpPr>
          <p:cNvPr id="3" name="Content Placeholder 2">
            <a:extLst>
              <a:ext uri="{FF2B5EF4-FFF2-40B4-BE49-F238E27FC236}">
                <a16:creationId xmlns:a16="http://schemas.microsoft.com/office/drawing/2014/main" id="{33936D3E-0C3F-A948-B00A-A449A52A3EA8}"/>
              </a:ext>
            </a:extLst>
          </p:cNvPr>
          <p:cNvSpPr>
            <a:spLocks noGrp="1"/>
          </p:cNvSpPr>
          <p:nvPr>
            <p:ph idx="1"/>
          </p:nvPr>
        </p:nvSpPr>
        <p:spPr/>
        <p:txBody>
          <a:bodyPr/>
          <a:lstStyle/>
          <a:p>
            <a:endParaRPr lang="en-US" dirty="0"/>
          </a:p>
        </p:txBody>
      </p:sp>
      <p:pic>
        <p:nvPicPr>
          <p:cNvPr id="4" name="Picture 3" descr="Chart&#10;&#10;Description automatically generated">
            <a:extLst>
              <a:ext uri="{FF2B5EF4-FFF2-40B4-BE49-F238E27FC236}">
                <a16:creationId xmlns:a16="http://schemas.microsoft.com/office/drawing/2014/main" id="{BD8500BA-B6DF-A24C-A55A-FCDDE5B8F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0" y="2015732"/>
            <a:ext cx="6728198" cy="4434495"/>
          </a:xfrm>
          <a:prstGeom prst="rect">
            <a:avLst/>
          </a:prstGeom>
        </p:spPr>
      </p:pic>
      <p:pic>
        <p:nvPicPr>
          <p:cNvPr id="5" name="Picture 4" descr="Chart, line chart&#10;&#10;Description automatically generated">
            <a:extLst>
              <a:ext uri="{FF2B5EF4-FFF2-40B4-BE49-F238E27FC236}">
                <a16:creationId xmlns:a16="http://schemas.microsoft.com/office/drawing/2014/main" id="{4888C1E4-6A3B-7F4F-86A6-F78E03BD37EA}"/>
              </a:ext>
            </a:extLst>
          </p:cNvPr>
          <p:cNvPicPr>
            <a:picLocks noChangeAspect="1"/>
          </p:cNvPicPr>
          <p:nvPr/>
        </p:nvPicPr>
        <p:blipFill>
          <a:blip r:embed="rId3"/>
          <a:stretch>
            <a:fillRect/>
          </a:stretch>
        </p:blipFill>
        <p:spPr>
          <a:xfrm>
            <a:off x="6369978" y="2388738"/>
            <a:ext cx="5680846" cy="3664744"/>
          </a:xfrm>
          <a:prstGeom prst="rect">
            <a:avLst/>
          </a:prstGeom>
        </p:spPr>
      </p:pic>
    </p:spTree>
    <p:extLst>
      <p:ext uri="{BB962C8B-B14F-4D97-AF65-F5344CB8AC3E}">
        <p14:creationId xmlns:p14="http://schemas.microsoft.com/office/powerpoint/2010/main" val="37130605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{A77B81B4-D4F6-D646-B235-1A315C5EBE00}tf10001119_mac</Template>
  <TotalTime>8214</TotalTime>
  <Words>1472</Words>
  <Application>Microsoft Macintosh PowerPoint</Application>
  <PresentationFormat>Widescreen</PresentationFormat>
  <Paragraphs>93</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vt:lpstr>
      <vt:lpstr>Calibri</vt:lpstr>
      <vt:lpstr>DTL Documenta TOT</vt:lpstr>
      <vt:lpstr>Gill Sans MT</vt:lpstr>
      <vt:lpstr>Helvetica</vt:lpstr>
      <vt:lpstr>Open Sans</vt:lpstr>
      <vt:lpstr>Univers</vt:lpstr>
      <vt:lpstr>Work Sans</vt:lpstr>
      <vt:lpstr>Gallery</vt:lpstr>
      <vt:lpstr>Housing, The Cost-of-Living Crisis and Public Health in 2023</vt:lpstr>
      <vt:lpstr>Statement of interests</vt:lpstr>
      <vt:lpstr>Homes fit for Heroes &amp;  post-WW2 Housing </vt:lpstr>
      <vt:lpstr>PowerPoint Presentation</vt:lpstr>
      <vt:lpstr>Right to Buy &amp; housing sector deregulation</vt:lpstr>
      <vt:lpstr>Social Housing and Financialisation</vt:lpstr>
      <vt:lpstr>                      </vt:lpstr>
      <vt:lpstr>Which aspects of housing matter most fOr public health?</vt:lpstr>
      <vt:lpstr>Housing costs are (becoming increasinglY)  unaffordable, and Driving poverty</vt:lpstr>
      <vt:lpstr>PowerPoint Presentation</vt:lpstr>
      <vt:lpstr>Lack of Affordability Drives Rising Rates of Overcrowding</vt:lpstr>
      <vt:lpstr>Quality: home insulation, cold and Damp</vt:lpstr>
      <vt:lpstr>Quality &amp; safety - continued</vt:lpstr>
      <vt:lpstr>&amp; these issues are affecting young people and minoritised groups most acutely</vt:lpstr>
      <vt:lpstr>Housing Stability &amp; Tenure Security</vt:lpstr>
      <vt:lpstr>Rising rates of all types of Homelessness (inc. Living in Temporary Accommodation)</vt:lpstr>
      <vt:lpstr>Summing up:   Housing as a major driver of the Cost-of-living crisis &amp; the need for a Public health approach</vt:lpstr>
      <vt:lpstr>What could help?</vt:lpstr>
      <vt:lpstr>Thank you!  Questions? </vt:lpstr>
      <vt:lpstr>References &amp; Sources</vt:lpstr>
      <vt:lpstr>References &amp; Sources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Isobel Braithwaite</dc:creator>
  <cp:lastModifiedBy>Isobel Braithwaite</cp:lastModifiedBy>
  <cp:revision>27</cp:revision>
  <dcterms:created xsi:type="dcterms:W3CDTF">2022-06-06T09:20:49Z</dcterms:created>
  <dcterms:modified xsi:type="dcterms:W3CDTF">2023-05-09T09:00:40Z</dcterms:modified>
</cp:coreProperties>
</file>