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83" r:id="rId6"/>
    <p:sldId id="285" r:id="rId7"/>
    <p:sldId id="288" r:id="rId8"/>
    <p:sldId id="260" r:id="rId9"/>
    <p:sldId id="284"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671" autoAdjust="0"/>
  </p:normalViewPr>
  <p:slideViewPr>
    <p:cSldViewPr snapToGrid="0">
      <p:cViewPr varScale="1">
        <p:scale>
          <a:sx n="91" d="100"/>
          <a:sy n="91"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F83EB-0F38-4033-BE7C-62B3CEE47975}"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EE7B63-A7D4-4B2E-8BEA-6D101881327F}">
      <dgm:prSet custT="1"/>
      <dgm:spPr/>
      <dgm:t>
        <a:bodyPr/>
        <a:lstStyle/>
        <a:p>
          <a:r>
            <a:rPr lang="en-GB" sz="1800" dirty="0"/>
            <a:t>Race is a social construct dividing people into populations or groups  </a:t>
          </a:r>
          <a:r>
            <a:rPr lang="en-GB" sz="1800" b="1" i="1" dirty="0"/>
            <a:t>based on various sets of physical characteristics (</a:t>
          </a:r>
          <a:r>
            <a:rPr lang="en-GB" sz="1800" dirty="0"/>
            <a:t>skin colour, facial type)</a:t>
          </a:r>
          <a:endParaRPr lang="en-US" sz="1800" dirty="0"/>
        </a:p>
      </dgm:t>
    </dgm:pt>
    <dgm:pt modelId="{512F5604-0863-4DF0-9A08-F1FBAAF00AB1}" type="parTrans" cxnId="{6DF0717D-CD2E-4C04-8DFA-524768CCD333}">
      <dgm:prSet/>
      <dgm:spPr/>
      <dgm:t>
        <a:bodyPr/>
        <a:lstStyle/>
        <a:p>
          <a:endParaRPr lang="en-US" sz="1800"/>
        </a:p>
      </dgm:t>
    </dgm:pt>
    <dgm:pt modelId="{668F51A2-F43D-4762-B5F5-C1BCC51E38F5}" type="sibTrans" cxnId="{6DF0717D-CD2E-4C04-8DFA-524768CCD333}">
      <dgm:prSet/>
      <dgm:spPr/>
      <dgm:t>
        <a:bodyPr/>
        <a:lstStyle/>
        <a:p>
          <a:endParaRPr lang="en-US" sz="1800"/>
        </a:p>
      </dgm:t>
    </dgm:pt>
    <dgm:pt modelId="{1EFD3DB9-BC8E-4099-BC11-7F7C6BFF1474}">
      <dgm:prSet custT="1"/>
      <dgm:spPr/>
      <dgm:t>
        <a:bodyPr/>
        <a:lstStyle/>
        <a:p>
          <a:pPr algn="ctr"/>
          <a:r>
            <a:rPr lang="en-GB" sz="1800" dirty="0"/>
            <a:t>Racism is a determinant of health</a:t>
          </a:r>
          <a:endParaRPr lang="en-US" sz="1800" dirty="0"/>
        </a:p>
      </dgm:t>
    </dgm:pt>
    <dgm:pt modelId="{ABA9489F-3DAF-4330-9852-BD3B2540CD42}" type="parTrans" cxnId="{B80CFB16-1BCE-40E0-9EA9-725100A02382}">
      <dgm:prSet/>
      <dgm:spPr/>
      <dgm:t>
        <a:bodyPr/>
        <a:lstStyle/>
        <a:p>
          <a:endParaRPr lang="en-US" sz="1800"/>
        </a:p>
      </dgm:t>
    </dgm:pt>
    <dgm:pt modelId="{482E75D8-7D96-4A09-82F6-91946751CF6B}" type="sibTrans" cxnId="{B80CFB16-1BCE-40E0-9EA9-725100A02382}">
      <dgm:prSet/>
      <dgm:spPr/>
      <dgm:t>
        <a:bodyPr/>
        <a:lstStyle/>
        <a:p>
          <a:endParaRPr lang="en-US" sz="1800"/>
        </a:p>
      </dgm:t>
    </dgm:pt>
    <dgm:pt modelId="{26AC8042-CBA1-44CB-A439-75FB9379156C}">
      <dgm:prSet custT="1"/>
      <dgm:spPr/>
      <dgm:t>
        <a:bodyPr/>
        <a:lstStyle/>
        <a:p>
          <a:r>
            <a:rPr lang="en-GB" sz="1800" dirty="0"/>
            <a:t>Racism is a belief or behaviour that racial differences produce inherent superiorities or inferiorities in particular races</a:t>
          </a:r>
          <a:endParaRPr lang="en-US" sz="1800" dirty="0"/>
        </a:p>
      </dgm:t>
    </dgm:pt>
    <dgm:pt modelId="{9498CD57-3FDB-4F3A-9E68-0A6F906EE8F4}" type="parTrans" cxnId="{1AB535CC-BFEE-49A9-A6C2-D418F612FD6C}">
      <dgm:prSet/>
      <dgm:spPr/>
      <dgm:t>
        <a:bodyPr/>
        <a:lstStyle/>
        <a:p>
          <a:endParaRPr lang="en-US" sz="1800"/>
        </a:p>
      </dgm:t>
    </dgm:pt>
    <dgm:pt modelId="{BDC6CEB6-6B17-4115-B7FB-1FA05DBBEB20}" type="sibTrans" cxnId="{1AB535CC-BFEE-49A9-A6C2-D418F612FD6C}">
      <dgm:prSet/>
      <dgm:spPr/>
      <dgm:t>
        <a:bodyPr/>
        <a:lstStyle/>
        <a:p>
          <a:endParaRPr lang="en-US" sz="1800"/>
        </a:p>
      </dgm:t>
    </dgm:pt>
    <dgm:pt modelId="{06E6D3C5-A5F1-4931-967D-F5A3F8117A8F}">
      <dgm:prSet custT="1"/>
      <dgm:spPr/>
      <dgm:t>
        <a:bodyPr/>
        <a:lstStyle/>
        <a:p>
          <a:r>
            <a:rPr lang="en-GB" sz="1800" dirty="0"/>
            <a:t>Anti-racism involves actively opposing and challenging racial prejudice, discrimination, and systemic racism. </a:t>
          </a:r>
          <a:endParaRPr lang="en-US" sz="1800" dirty="0"/>
        </a:p>
      </dgm:t>
    </dgm:pt>
    <dgm:pt modelId="{7AD18D2C-B2C2-4A6F-9F54-F1C5D3537BC8}" type="parTrans" cxnId="{057B385C-4738-4709-8E45-F04F0E8CBC36}">
      <dgm:prSet/>
      <dgm:spPr/>
      <dgm:t>
        <a:bodyPr/>
        <a:lstStyle/>
        <a:p>
          <a:endParaRPr lang="en-US" sz="1800"/>
        </a:p>
      </dgm:t>
    </dgm:pt>
    <dgm:pt modelId="{7C80FD47-B0E5-47E9-A78D-831D8F33D93C}" type="sibTrans" cxnId="{057B385C-4738-4709-8E45-F04F0E8CBC36}">
      <dgm:prSet/>
      <dgm:spPr/>
      <dgm:t>
        <a:bodyPr/>
        <a:lstStyle/>
        <a:p>
          <a:endParaRPr lang="en-US" sz="1800"/>
        </a:p>
      </dgm:t>
    </dgm:pt>
    <dgm:pt modelId="{6F5C980F-9709-428D-8DCC-71160B4A4629}" type="pres">
      <dgm:prSet presAssocID="{27BF83EB-0F38-4033-BE7C-62B3CEE47975}" presName="root" presStyleCnt="0">
        <dgm:presLayoutVars>
          <dgm:dir/>
          <dgm:resizeHandles val="exact"/>
        </dgm:presLayoutVars>
      </dgm:prSet>
      <dgm:spPr/>
    </dgm:pt>
    <dgm:pt modelId="{DFBA16D1-02FF-4127-881C-CC8D863F85E1}" type="pres">
      <dgm:prSet presAssocID="{27BF83EB-0F38-4033-BE7C-62B3CEE47975}" presName="container" presStyleCnt="0">
        <dgm:presLayoutVars>
          <dgm:dir/>
          <dgm:resizeHandles val="exact"/>
        </dgm:presLayoutVars>
      </dgm:prSet>
      <dgm:spPr/>
    </dgm:pt>
    <dgm:pt modelId="{5BFCEDF4-71F8-4557-9FC5-813303C31043}" type="pres">
      <dgm:prSet presAssocID="{87EE7B63-A7D4-4B2E-8BEA-6D101881327F}" presName="compNode" presStyleCnt="0"/>
      <dgm:spPr/>
    </dgm:pt>
    <dgm:pt modelId="{ED65D6AE-BF91-48F2-A793-6DB413442242}" type="pres">
      <dgm:prSet presAssocID="{87EE7B63-A7D4-4B2E-8BEA-6D101881327F}" presName="iconBgRect" presStyleLbl="bgShp" presStyleIdx="0" presStyleCnt="4"/>
      <dgm:spPr/>
    </dgm:pt>
    <dgm:pt modelId="{FC4C2CE3-E418-415F-9829-BCBBD0DCC4B0}" type="pres">
      <dgm:prSet presAssocID="{87EE7B63-A7D4-4B2E-8BEA-6D10188132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panese Dolls"/>
        </a:ext>
      </dgm:extLst>
    </dgm:pt>
    <dgm:pt modelId="{3ECECE2B-B4BC-4841-B15F-B3281B7248C5}" type="pres">
      <dgm:prSet presAssocID="{87EE7B63-A7D4-4B2E-8BEA-6D101881327F}" presName="spaceRect" presStyleCnt="0"/>
      <dgm:spPr/>
    </dgm:pt>
    <dgm:pt modelId="{C9962454-264C-4C16-88E8-76D3D8991978}" type="pres">
      <dgm:prSet presAssocID="{87EE7B63-A7D4-4B2E-8BEA-6D101881327F}" presName="textRect" presStyleLbl="revTx" presStyleIdx="0" presStyleCnt="4" custScaleX="114914" custScaleY="142253" custLinFactNeighborX="1354" custLinFactNeighborY="9651">
        <dgm:presLayoutVars>
          <dgm:chMax val="1"/>
          <dgm:chPref val="1"/>
        </dgm:presLayoutVars>
      </dgm:prSet>
      <dgm:spPr/>
    </dgm:pt>
    <dgm:pt modelId="{6D1C209D-74DF-4C15-A0B4-D59D9107DA4C}" type="pres">
      <dgm:prSet presAssocID="{668F51A2-F43D-4762-B5F5-C1BCC51E38F5}" presName="sibTrans" presStyleLbl="sibTrans2D1" presStyleIdx="0" presStyleCnt="0"/>
      <dgm:spPr/>
    </dgm:pt>
    <dgm:pt modelId="{C5438C3D-2E93-4B0C-9809-FA1337716227}" type="pres">
      <dgm:prSet presAssocID="{1EFD3DB9-BC8E-4099-BC11-7F7C6BFF1474}" presName="compNode" presStyleCnt="0"/>
      <dgm:spPr/>
    </dgm:pt>
    <dgm:pt modelId="{3C470452-8038-45E7-8526-74DB2DBC6D8A}" type="pres">
      <dgm:prSet presAssocID="{1EFD3DB9-BC8E-4099-BC11-7F7C6BFF1474}" presName="iconBgRect" presStyleLbl="bgShp" presStyleIdx="1" presStyleCnt="4"/>
      <dgm:spPr/>
    </dgm:pt>
    <dgm:pt modelId="{65D367AC-FD39-499C-BC74-79EB458D72FB}" type="pres">
      <dgm:prSet presAssocID="{1EFD3DB9-BC8E-4099-BC11-7F7C6BFF14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86E4AF8A-3EA7-4270-858A-693D120B508D}" type="pres">
      <dgm:prSet presAssocID="{1EFD3DB9-BC8E-4099-BC11-7F7C6BFF1474}" presName="spaceRect" presStyleCnt="0"/>
      <dgm:spPr/>
    </dgm:pt>
    <dgm:pt modelId="{FD5E0F47-E908-41D7-8FDC-4FFD51E16B86}" type="pres">
      <dgm:prSet presAssocID="{1EFD3DB9-BC8E-4099-BC11-7F7C6BFF1474}" presName="textRect" presStyleLbl="revTx" presStyleIdx="1" presStyleCnt="4" custLinFactNeighborX="-3436" custLinFactNeighborY="-4644">
        <dgm:presLayoutVars>
          <dgm:chMax val="1"/>
          <dgm:chPref val="1"/>
        </dgm:presLayoutVars>
      </dgm:prSet>
      <dgm:spPr/>
    </dgm:pt>
    <dgm:pt modelId="{2E20615A-594D-42E6-AADB-9667905BC369}" type="pres">
      <dgm:prSet presAssocID="{482E75D8-7D96-4A09-82F6-91946751CF6B}" presName="sibTrans" presStyleLbl="sibTrans2D1" presStyleIdx="0" presStyleCnt="0"/>
      <dgm:spPr/>
    </dgm:pt>
    <dgm:pt modelId="{D2A76872-FC47-4E04-9168-E4E1E4FC6582}" type="pres">
      <dgm:prSet presAssocID="{26AC8042-CBA1-44CB-A439-75FB9379156C}" presName="compNode" presStyleCnt="0"/>
      <dgm:spPr/>
    </dgm:pt>
    <dgm:pt modelId="{113CC2DC-9D08-4A82-AEB4-6EED3575D00F}" type="pres">
      <dgm:prSet presAssocID="{26AC8042-CBA1-44CB-A439-75FB9379156C}" presName="iconBgRect" presStyleLbl="bgShp" presStyleIdx="2" presStyleCnt="4"/>
      <dgm:spPr/>
    </dgm:pt>
    <dgm:pt modelId="{5731BD60-4E4A-4BC9-8C53-B271F7786373}" type="pres">
      <dgm:prSet presAssocID="{26AC8042-CBA1-44CB-A439-75FB937915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1AFD9867-4615-41DC-A436-4A6799C209D4}" type="pres">
      <dgm:prSet presAssocID="{26AC8042-CBA1-44CB-A439-75FB9379156C}" presName="spaceRect" presStyleCnt="0"/>
      <dgm:spPr/>
    </dgm:pt>
    <dgm:pt modelId="{8CB3D3D7-6E20-4BE8-9A56-4533D077F3E0}" type="pres">
      <dgm:prSet presAssocID="{26AC8042-CBA1-44CB-A439-75FB9379156C}" presName="textRect" presStyleLbl="revTx" presStyleIdx="2" presStyleCnt="4" custScaleX="126412" custScaleY="142803" custLinFactNeighborX="9716" custLinFactNeighborY="1587">
        <dgm:presLayoutVars>
          <dgm:chMax val="1"/>
          <dgm:chPref val="1"/>
        </dgm:presLayoutVars>
      </dgm:prSet>
      <dgm:spPr/>
    </dgm:pt>
    <dgm:pt modelId="{D1497DED-0876-41AA-8D3C-F3E53CD1E354}" type="pres">
      <dgm:prSet presAssocID="{BDC6CEB6-6B17-4115-B7FB-1FA05DBBEB20}" presName="sibTrans" presStyleLbl="sibTrans2D1" presStyleIdx="0" presStyleCnt="0"/>
      <dgm:spPr/>
    </dgm:pt>
    <dgm:pt modelId="{34194CF7-164B-45ED-88D5-37F18C629DC1}" type="pres">
      <dgm:prSet presAssocID="{06E6D3C5-A5F1-4931-967D-F5A3F8117A8F}" presName="compNode" presStyleCnt="0"/>
      <dgm:spPr/>
    </dgm:pt>
    <dgm:pt modelId="{A0746E74-FE38-493C-B52D-4BF55A964D5E}" type="pres">
      <dgm:prSet presAssocID="{06E6D3C5-A5F1-4931-967D-F5A3F8117A8F}" presName="iconBgRect" presStyleLbl="bgShp" presStyleIdx="3" presStyleCnt="4" custLinFactNeighborX="-10580" custLinFactNeighborY="-2886"/>
      <dgm:spPr/>
    </dgm:pt>
    <dgm:pt modelId="{FE377594-CFD0-4DC8-94E2-734901FD9DFD}" type="pres">
      <dgm:prSet presAssocID="{06E6D3C5-A5F1-4931-967D-F5A3F8117A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BA93F5E4-1ACE-482A-AE03-60998BBF9E30}" type="pres">
      <dgm:prSet presAssocID="{06E6D3C5-A5F1-4931-967D-F5A3F8117A8F}" presName="spaceRect" presStyleCnt="0"/>
      <dgm:spPr/>
    </dgm:pt>
    <dgm:pt modelId="{C47EE3CF-6BF1-4C3C-83C9-D6EBB6CECBA5}" type="pres">
      <dgm:prSet presAssocID="{06E6D3C5-A5F1-4931-967D-F5A3F8117A8F}" presName="textRect" presStyleLbl="revTx" presStyleIdx="3" presStyleCnt="4" custScaleX="111620">
        <dgm:presLayoutVars>
          <dgm:chMax val="1"/>
          <dgm:chPref val="1"/>
        </dgm:presLayoutVars>
      </dgm:prSet>
      <dgm:spPr/>
    </dgm:pt>
  </dgm:ptLst>
  <dgm:cxnLst>
    <dgm:cxn modelId="{B80CFB16-1BCE-40E0-9EA9-725100A02382}" srcId="{27BF83EB-0F38-4033-BE7C-62B3CEE47975}" destId="{1EFD3DB9-BC8E-4099-BC11-7F7C6BFF1474}" srcOrd="1" destOrd="0" parTransId="{ABA9489F-3DAF-4330-9852-BD3B2540CD42}" sibTransId="{482E75D8-7D96-4A09-82F6-91946751CF6B}"/>
    <dgm:cxn modelId="{4CD41526-EA81-4270-B186-85840BDF4B2C}" type="presOf" srcId="{1EFD3DB9-BC8E-4099-BC11-7F7C6BFF1474}" destId="{FD5E0F47-E908-41D7-8FDC-4FFD51E16B86}" srcOrd="0" destOrd="0" presId="urn:microsoft.com/office/officeart/2018/2/layout/IconCircleList"/>
    <dgm:cxn modelId="{057B385C-4738-4709-8E45-F04F0E8CBC36}" srcId="{27BF83EB-0F38-4033-BE7C-62B3CEE47975}" destId="{06E6D3C5-A5F1-4931-967D-F5A3F8117A8F}" srcOrd="3" destOrd="0" parTransId="{7AD18D2C-B2C2-4A6F-9F54-F1C5D3537BC8}" sibTransId="{7C80FD47-B0E5-47E9-A78D-831D8F33D93C}"/>
    <dgm:cxn modelId="{4FE0B345-B7F4-44FB-A308-2E1BF2283166}" type="presOf" srcId="{26AC8042-CBA1-44CB-A439-75FB9379156C}" destId="{8CB3D3D7-6E20-4BE8-9A56-4533D077F3E0}" srcOrd="0" destOrd="0" presId="urn:microsoft.com/office/officeart/2018/2/layout/IconCircleList"/>
    <dgm:cxn modelId="{6DF0717D-CD2E-4C04-8DFA-524768CCD333}" srcId="{27BF83EB-0F38-4033-BE7C-62B3CEE47975}" destId="{87EE7B63-A7D4-4B2E-8BEA-6D101881327F}" srcOrd="0" destOrd="0" parTransId="{512F5604-0863-4DF0-9A08-F1FBAAF00AB1}" sibTransId="{668F51A2-F43D-4762-B5F5-C1BCC51E38F5}"/>
    <dgm:cxn modelId="{CA6EF18F-1012-49E6-8F92-2081EFCC4769}" type="presOf" srcId="{668F51A2-F43D-4762-B5F5-C1BCC51E38F5}" destId="{6D1C209D-74DF-4C15-A0B4-D59D9107DA4C}" srcOrd="0" destOrd="0" presId="urn:microsoft.com/office/officeart/2018/2/layout/IconCircleList"/>
    <dgm:cxn modelId="{7A3E739D-163F-4080-AEE8-5701CF57A0DC}" type="presOf" srcId="{27BF83EB-0F38-4033-BE7C-62B3CEE47975}" destId="{6F5C980F-9709-428D-8DCC-71160B4A4629}" srcOrd="0" destOrd="0" presId="urn:microsoft.com/office/officeart/2018/2/layout/IconCircleList"/>
    <dgm:cxn modelId="{FED3CB9F-A070-448F-BB78-3FBF6F62FFF9}" type="presOf" srcId="{87EE7B63-A7D4-4B2E-8BEA-6D101881327F}" destId="{C9962454-264C-4C16-88E8-76D3D8991978}" srcOrd="0" destOrd="0" presId="urn:microsoft.com/office/officeart/2018/2/layout/IconCircleList"/>
    <dgm:cxn modelId="{1AB535CC-BFEE-49A9-A6C2-D418F612FD6C}" srcId="{27BF83EB-0F38-4033-BE7C-62B3CEE47975}" destId="{26AC8042-CBA1-44CB-A439-75FB9379156C}" srcOrd="2" destOrd="0" parTransId="{9498CD57-3FDB-4F3A-9E68-0A6F906EE8F4}" sibTransId="{BDC6CEB6-6B17-4115-B7FB-1FA05DBBEB20}"/>
    <dgm:cxn modelId="{9C2A90E7-2C8C-469E-B3D1-827DD42F6B54}" type="presOf" srcId="{06E6D3C5-A5F1-4931-967D-F5A3F8117A8F}" destId="{C47EE3CF-6BF1-4C3C-83C9-D6EBB6CECBA5}" srcOrd="0" destOrd="0" presId="urn:microsoft.com/office/officeart/2018/2/layout/IconCircleList"/>
    <dgm:cxn modelId="{73BEF1F9-3F52-4231-8D97-A029EF4B37A2}" type="presOf" srcId="{BDC6CEB6-6B17-4115-B7FB-1FA05DBBEB20}" destId="{D1497DED-0876-41AA-8D3C-F3E53CD1E354}" srcOrd="0" destOrd="0" presId="urn:microsoft.com/office/officeart/2018/2/layout/IconCircleList"/>
    <dgm:cxn modelId="{8391AEFD-DF4B-43A2-898B-71C69BF9A608}" type="presOf" srcId="{482E75D8-7D96-4A09-82F6-91946751CF6B}" destId="{2E20615A-594D-42E6-AADB-9667905BC369}" srcOrd="0" destOrd="0" presId="urn:microsoft.com/office/officeart/2018/2/layout/IconCircleList"/>
    <dgm:cxn modelId="{AB1BCA52-FE1C-45A2-8F9D-717EF1114EF5}" type="presParOf" srcId="{6F5C980F-9709-428D-8DCC-71160B4A4629}" destId="{DFBA16D1-02FF-4127-881C-CC8D863F85E1}" srcOrd="0" destOrd="0" presId="urn:microsoft.com/office/officeart/2018/2/layout/IconCircleList"/>
    <dgm:cxn modelId="{CE51347B-03F8-43C8-B1B1-480FAD93B7F9}" type="presParOf" srcId="{DFBA16D1-02FF-4127-881C-CC8D863F85E1}" destId="{5BFCEDF4-71F8-4557-9FC5-813303C31043}" srcOrd="0" destOrd="0" presId="urn:microsoft.com/office/officeart/2018/2/layout/IconCircleList"/>
    <dgm:cxn modelId="{ACE693D1-E528-4E6B-B561-9A18B20F9EAD}" type="presParOf" srcId="{5BFCEDF4-71F8-4557-9FC5-813303C31043}" destId="{ED65D6AE-BF91-48F2-A793-6DB413442242}" srcOrd="0" destOrd="0" presId="urn:microsoft.com/office/officeart/2018/2/layout/IconCircleList"/>
    <dgm:cxn modelId="{FD76BB6A-B5D3-4513-9ABC-E3FD352FEF32}" type="presParOf" srcId="{5BFCEDF4-71F8-4557-9FC5-813303C31043}" destId="{FC4C2CE3-E418-415F-9829-BCBBD0DCC4B0}" srcOrd="1" destOrd="0" presId="urn:microsoft.com/office/officeart/2018/2/layout/IconCircleList"/>
    <dgm:cxn modelId="{45ED1451-9B2D-4F6E-BA5B-FF49A8619143}" type="presParOf" srcId="{5BFCEDF4-71F8-4557-9FC5-813303C31043}" destId="{3ECECE2B-B4BC-4841-B15F-B3281B7248C5}" srcOrd="2" destOrd="0" presId="urn:microsoft.com/office/officeart/2018/2/layout/IconCircleList"/>
    <dgm:cxn modelId="{0C104FDF-50E2-4A29-A62E-D8E303BBEC56}" type="presParOf" srcId="{5BFCEDF4-71F8-4557-9FC5-813303C31043}" destId="{C9962454-264C-4C16-88E8-76D3D8991978}" srcOrd="3" destOrd="0" presId="urn:microsoft.com/office/officeart/2018/2/layout/IconCircleList"/>
    <dgm:cxn modelId="{8A18FA76-9C3A-45C1-9325-D275AA0EA7CE}" type="presParOf" srcId="{DFBA16D1-02FF-4127-881C-CC8D863F85E1}" destId="{6D1C209D-74DF-4C15-A0B4-D59D9107DA4C}" srcOrd="1" destOrd="0" presId="urn:microsoft.com/office/officeart/2018/2/layout/IconCircleList"/>
    <dgm:cxn modelId="{2A18F61C-7933-41AF-81CE-6BC196773E00}" type="presParOf" srcId="{DFBA16D1-02FF-4127-881C-CC8D863F85E1}" destId="{C5438C3D-2E93-4B0C-9809-FA1337716227}" srcOrd="2" destOrd="0" presId="urn:microsoft.com/office/officeart/2018/2/layout/IconCircleList"/>
    <dgm:cxn modelId="{FACD326B-BA10-4F57-B6BC-A23A47AD1128}" type="presParOf" srcId="{C5438C3D-2E93-4B0C-9809-FA1337716227}" destId="{3C470452-8038-45E7-8526-74DB2DBC6D8A}" srcOrd="0" destOrd="0" presId="urn:microsoft.com/office/officeart/2018/2/layout/IconCircleList"/>
    <dgm:cxn modelId="{F1223003-C9CE-49EC-A44B-460FC2D0C693}" type="presParOf" srcId="{C5438C3D-2E93-4B0C-9809-FA1337716227}" destId="{65D367AC-FD39-499C-BC74-79EB458D72FB}" srcOrd="1" destOrd="0" presId="urn:microsoft.com/office/officeart/2018/2/layout/IconCircleList"/>
    <dgm:cxn modelId="{C9178990-2CD3-469D-A24D-EF7876CB9F2E}" type="presParOf" srcId="{C5438C3D-2E93-4B0C-9809-FA1337716227}" destId="{86E4AF8A-3EA7-4270-858A-693D120B508D}" srcOrd="2" destOrd="0" presId="urn:microsoft.com/office/officeart/2018/2/layout/IconCircleList"/>
    <dgm:cxn modelId="{F0E43896-9005-4DF1-9414-3636A8A76150}" type="presParOf" srcId="{C5438C3D-2E93-4B0C-9809-FA1337716227}" destId="{FD5E0F47-E908-41D7-8FDC-4FFD51E16B86}" srcOrd="3" destOrd="0" presId="urn:microsoft.com/office/officeart/2018/2/layout/IconCircleList"/>
    <dgm:cxn modelId="{4BD397BA-B277-4053-A539-748FCE0F761A}" type="presParOf" srcId="{DFBA16D1-02FF-4127-881C-CC8D863F85E1}" destId="{2E20615A-594D-42E6-AADB-9667905BC369}" srcOrd="3" destOrd="0" presId="urn:microsoft.com/office/officeart/2018/2/layout/IconCircleList"/>
    <dgm:cxn modelId="{25D18C17-32B1-4B9A-B617-C006C5EA68A7}" type="presParOf" srcId="{DFBA16D1-02FF-4127-881C-CC8D863F85E1}" destId="{D2A76872-FC47-4E04-9168-E4E1E4FC6582}" srcOrd="4" destOrd="0" presId="urn:microsoft.com/office/officeart/2018/2/layout/IconCircleList"/>
    <dgm:cxn modelId="{7F9C5711-7653-47D1-8005-D527190EC8D6}" type="presParOf" srcId="{D2A76872-FC47-4E04-9168-E4E1E4FC6582}" destId="{113CC2DC-9D08-4A82-AEB4-6EED3575D00F}" srcOrd="0" destOrd="0" presId="urn:microsoft.com/office/officeart/2018/2/layout/IconCircleList"/>
    <dgm:cxn modelId="{EBEBF10E-5E54-477A-850D-95513CF001DC}" type="presParOf" srcId="{D2A76872-FC47-4E04-9168-E4E1E4FC6582}" destId="{5731BD60-4E4A-4BC9-8C53-B271F7786373}" srcOrd="1" destOrd="0" presId="urn:microsoft.com/office/officeart/2018/2/layout/IconCircleList"/>
    <dgm:cxn modelId="{3D392465-3B4E-4AFE-B5E7-0F50B26C95C5}" type="presParOf" srcId="{D2A76872-FC47-4E04-9168-E4E1E4FC6582}" destId="{1AFD9867-4615-41DC-A436-4A6799C209D4}" srcOrd="2" destOrd="0" presId="urn:microsoft.com/office/officeart/2018/2/layout/IconCircleList"/>
    <dgm:cxn modelId="{6EC1EE6B-C24C-4F11-98DE-49101B040E0E}" type="presParOf" srcId="{D2A76872-FC47-4E04-9168-E4E1E4FC6582}" destId="{8CB3D3D7-6E20-4BE8-9A56-4533D077F3E0}" srcOrd="3" destOrd="0" presId="urn:microsoft.com/office/officeart/2018/2/layout/IconCircleList"/>
    <dgm:cxn modelId="{B5690F81-91E2-4D46-BA86-9AC9E6A84EA6}" type="presParOf" srcId="{DFBA16D1-02FF-4127-881C-CC8D863F85E1}" destId="{D1497DED-0876-41AA-8D3C-F3E53CD1E354}" srcOrd="5" destOrd="0" presId="urn:microsoft.com/office/officeart/2018/2/layout/IconCircleList"/>
    <dgm:cxn modelId="{65F696DA-C584-4F09-8B5B-B26E9420FB1B}" type="presParOf" srcId="{DFBA16D1-02FF-4127-881C-CC8D863F85E1}" destId="{34194CF7-164B-45ED-88D5-37F18C629DC1}" srcOrd="6" destOrd="0" presId="urn:microsoft.com/office/officeart/2018/2/layout/IconCircleList"/>
    <dgm:cxn modelId="{26809EB9-5D08-4194-BF4D-715A2BF00675}" type="presParOf" srcId="{34194CF7-164B-45ED-88D5-37F18C629DC1}" destId="{A0746E74-FE38-493C-B52D-4BF55A964D5E}" srcOrd="0" destOrd="0" presId="urn:microsoft.com/office/officeart/2018/2/layout/IconCircleList"/>
    <dgm:cxn modelId="{F50EB16A-00EA-4B3D-A4ED-8D9EFC116170}" type="presParOf" srcId="{34194CF7-164B-45ED-88D5-37F18C629DC1}" destId="{FE377594-CFD0-4DC8-94E2-734901FD9DFD}" srcOrd="1" destOrd="0" presId="urn:microsoft.com/office/officeart/2018/2/layout/IconCircleList"/>
    <dgm:cxn modelId="{DD7075FF-C269-42F8-8B2D-BA7569391FE6}" type="presParOf" srcId="{34194CF7-164B-45ED-88D5-37F18C629DC1}" destId="{BA93F5E4-1ACE-482A-AE03-60998BBF9E30}" srcOrd="2" destOrd="0" presId="urn:microsoft.com/office/officeart/2018/2/layout/IconCircleList"/>
    <dgm:cxn modelId="{106D115D-507E-4000-9A6F-C17C86F00324}" type="presParOf" srcId="{34194CF7-164B-45ED-88D5-37F18C629DC1}" destId="{C47EE3CF-6BF1-4C3C-83C9-D6EBB6CECBA5}"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5D6AE-BF91-48F2-A793-6DB413442242}">
      <dsp:nvSpPr>
        <dsp:cNvPr id="0" name=""/>
        <dsp:cNvSpPr/>
      </dsp:nvSpPr>
      <dsp:spPr>
        <a:xfrm>
          <a:off x="55136" y="343451"/>
          <a:ext cx="1418910" cy="141891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C2CE3-E418-415F-9829-BCBBD0DCC4B0}">
      <dsp:nvSpPr>
        <dsp:cNvPr id="0" name=""/>
        <dsp:cNvSpPr/>
      </dsp:nvSpPr>
      <dsp:spPr>
        <a:xfrm>
          <a:off x="353107" y="641422"/>
          <a:ext cx="822968" cy="822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62454-264C-4C16-88E8-76D3D8991978}">
      <dsp:nvSpPr>
        <dsp:cNvPr id="0" name=""/>
        <dsp:cNvSpPr/>
      </dsp:nvSpPr>
      <dsp:spPr>
        <a:xfrm>
          <a:off x="1573980" y="180624"/>
          <a:ext cx="3843384" cy="201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Race is a social construct dividing people into populations or groups  </a:t>
          </a:r>
          <a:r>
            <a:rPr lang="en-GB" sz="1800" b="1" i="1" kern="1200" dirty="0"/>
            <a:t>based on various sets of physical characteristics (</a:t>
          </a:r>
          <a:r>
            <a:rPr lang="en-GB" sz="1800" kern="1200" dirty="0"/>
            <a:t>skin colour, facial type)</a:t>
          </a:r>
          <a:endParaRPr lang="en-US" sz="1800" kern="1200" dirty="0"/>
        </a:p>
      </dsp:txBody>
      <dsp:txXfrm>
        <a:off x="1573980" y="180624"/>
        <a:ext cx="3843384" cy="2018442"/>
      </dsp:txXfrm>
    </dsp:sp>
    <dsp:sp modelId="{3C470452-8038-45E7-8526-74DB2DBC6D8A}">
      <dsp:nvSpPr>
        <dsp:cNvPr id="0" name=""/>
        <dsp:cNvSpPr/>
      </dsp:nvSpPr>
      <dsp:spPr>
        <a:xfrm>
          <a:off x="5954845" y="343451"/>
          <a:ext cx="1418910" cy="141891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367AC-FD39-499C-BC74-79EB458D72FB}">
      <dsp:nvSpPr>
        <dsp:cNvPr id="0" name=""/>
        <dsp:cNvSpPr/>
      </dsp:nvSpPr>
      <dsp:spPr>
        <a:xfrm>
          <a:off x="6252816" y="641422"/>
          <a:ext cx="822968" cy="822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5E0F47-E908-41D7-8FDC-4FFD51E16B86}">
      <dsp:nvSpPr>
        <dsp:cNvPr id="0" name=""/>
        <dsp:cNvSpPr/>
      </dsp:nvSpPr>
      <dsp:spPr>
        <a:xfrm>
          <a:off x="7562888" y="277557"/>
          <a:ext cx="3344574" cy="14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Racism is a determinant of health</a:t>
          </a:r>
          <a:endParaRPr lang="en-US" sz="1800" kern="1200" dirty="0"/>
        </a:p>
      </dsp:txBody>
      <dsp:txXfrm>
        <a:off x="7562888" y="277557"/>
        <a:ext cx="3344574" cy="1418910"/>
      </dsp:txXfrm>
    </dsp:sp>
    <dsp:sp modelId="{113CC2DC-9D08-4A82-AEB4-6EED3575D00F}">
      <dsp:nvSpPr>
        <dsp:cNvPr id="0" name=""/>
        <dsp:cNvSpPr/>
      </dsp:nvSpPr>
      <dsp:spPr>
        <a:xfrm>
          <a:off x="55136" y="3212121"/>
          <a:ext cx="1418910" cy="141891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1BD60-4E4A-4BC9-8C53-B271F7786373}">
      <dsp:nvSpPr>
        <dsp:cNvPr id="0" name=""/>
        <dsp:cNvSpPr/>
      </dsp:nvSpPr>
      <dsp:spPr>
        <a:xfrm>
          <a:off x="353107" y="3510092"/>
          <a:ext cx="822968" cy="822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B3D3D7-6E20-4BE8-9A56-4533D077F3E0}">
      <dsp:nvSpPr>
        <dsp:cNvPr id="0" name=""/>
        <dsp:cNvSpPr/>
      </dsp:nvSpPr>
      <dsp:spPr>
        <a:xfrm>
          <a:off x="1661373" y="2930971"/>
          <a:ext cx="4227943" cy="202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Racism is a belief or behaviour that racial differences produce inherent superiorities or inferiorities in particular races</a:t>
          </a:r>
          <a:endParaRPr lang="en-US" sz="1800" kern="1200" dirty="0"/>
        </a:p>
      </dsp:txBody>
      <dsp:txXfrm>
        <a:off x="1661373" y="2930971"/>
        <a:ext cx="4227943" cy="2026246"/>
      </dsp:txXfrm>
    </dsp:sp>
    <dsp:sp modelId="{A0746E74-FE38-493C-B52D-4BF55A964D5E}">
      <dsp:nvSpPr>
        <dsp:cNvPr id="0" name=""/>
        <dsp:cNvSpPr/>
      </dsp:nvSpPr>
      <dsp:spPr>
        <a:xfrm>
          <a:off x="5997004" y="3171171"/>
          <a:ext cx="1418910" cy="141891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77594-CFD0-4DC8-94E2-734901FD9DFD}">
      <dsp:nvSpPr>
        <dsp:cNvPr id="0" name=""/>
        <dsp:cNvSpPr/>
      </dsp:nvSpPr>
      <dsp:spPr>
        <a:xfrm>
          <a:off x="6445096" y="3510092"/>
          <a:ext cx="822968" cy="822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7EE3CF-6BF1-4C3C-83C9-D6EBB6CECBA5}">
      <dsp:nvSpPr>
        <dsp:cNvPr id="0" name=""/>
        <dsp:cNvSpPr/>
      </dsp:nvSpPr>
      <dsp:spPr>
        <a:xfrm>
          <a:off x="7675768" y="3212121"/>
          <a:ext cx="3733214" cy="14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Anti-racism involves actively opposing and challenging racial prejudice, discrimination, and systemic racism. </a:t>
          </a:r>
          <a:endParaRPr lang="en-US" sz="1800" kern="1200" dirty="0"/>
        </a:p>
      </dsp:txBody>
      <dsp:txXfrm>
        <a:off x="7675768" y="3212121"/>
        <a:ext cx="3733214" cy="141891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7A2EC-319E-490B-8D1C-5E8DE35773B6}"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0CE39-F201-4EF6-A1E3-D1A2182A734F}" type="slidenum">
              <a:rPr lang="en-GB" smtClean="0"/>
              <a:t>‹#›</a:t>
            </a:fld>
            <a:endParaRPr lang="en-GB"/>
          </a:p>
        </p:txBody>
      </p:sp>
    </p:spTree>
    <p:extLst>
      <p:ext uri="{BB962C8B-B14F-4D97-AF65-F5344CB8AC3E}">
        <p14:creationId xmlns:p14="http://schemas.microsoft.com/office/powerpoint/2010/main" val="413957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2</a:t>
            </a:fld>
            <a:endParaRPr lang="en-GB"/>
          </a:p>
        </p:txBody>
      </p:sp>
    </p:spTree>
    <p:extLst>
      <p:ext uri="{BB962C8B-B14F-4D97-AF65-F5344CB8AC3E}">
        <p14:creationId xmlns:p14="http://schemas.microsoft.com/office/powerpoint/2010/main" val="148070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3</a:t>
            </a:fld>
            <a:endParaRPr lang="en-GB"/>
          </a:p>
        </p:txBody>
      </p:sp>
    </p:spTree>
    <p:extLst>
      <p:ext uri="{BB962C8B-B14F-4D97-AF65-F5344CB8AC3E}">
        <p14:creationId xmlns:p14="http://schemas.microsoft.com/office/powerpoint/2010/main" val="101839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4</a:t>
            </a:fld>
            <a:endParaRPr lang="en-GB"/>
          </a:p>
        </p:txBody>
      </p:sp>
    </p:spTree>
    <p:extLst>
      <p:ext uri="{BB962C8B-B14F-4D97-AF65-F5344CB8AC3E}">
        <p14:creationId xmlns:p14="http://schemas.microsoft.com/office/powerpoint/2010/main" val="390885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5</a:t>
            </a:fld>
            <a:endParaRPr lang="en-GB"/>
          </a:p>
        </p:txBody>
      </p:sp>
    </p:spTree>
    <p:extLst>
      <p:ext uri="{BB962C8B-B14F-4D97-AF65-F5344CB8AC3E}">
        <p14:creationId xmlns:p14="http://schemas.microsoft.com/office/powerpoint/2010/main" val="350613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6</a:t>
            </a:fld>
            <a:endParaRPr lang="en-GB"/>
          </a:p>
        </p:txBody>
      </p:sp>
    </p:spTree>
    <p:extLst>
      <p:ext uri="{BB962C8B-B14F-4D97-AF65-F5344CB8AC3E}">
        <p14:creationId xmlns:p14="http://schemas.microsoft.com/office/powerpoint/2010/main" val="190014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7</a:t>
            </a:fld>
            <a:endParaRPr lang="en-GB"/>
          </a:p>
        </p:txBody>
      </p:sp>
    </p:spTree>
    <p:extLst>
      <p:ext uri="{BB962C8B-B14F-4D97-AF65-F5344CB8AC3E}">
        <p14:creationId xmlns:p14="http://schemas.microsoft.com/office/powerpoint/2010/main" val="153281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20000"/>
              </a:lnSpc>
              <a:spcAft>
                <a:spcPts val="1000"/>
              </a:spcAft>
              <a:buFont typeface="+mj-lt"/>
              <a:buNone/>
            </a:pPr>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8</a:t>
            </a:fld>
            <a:endParaRPr lang="en-GB"/>
          </a:p>
        </p:txBody>
      </p:sp>
    </p:spTree>
    <p:extLst>
      <p:ext uri="{BB962C8B-B14F-4D97-AF65-F5344CB8AC3E}">
        <p14:creationId xmlns:p14="http://schemas.microsoft.com/office/powerpoint/2010/main" val="62802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240CE39-F201-4EF6-A1E3-D1A2182A734F}" type="slidenum">
              <a:rPr lang="en-GB" smtClean="0"/>
              <a:t>9</a:t>
            </a:fld>
            <a:endParaRPr lang="en-GB"/>
          </a:p>
        </p:txBody>
      </p:sp>
    </p:spTree>
    <p:extLst>
      <p:ext uri="{BB962C8B-B14F-4D97-AF65-F5344CB8AC3E}">
        <p14:creationId xmlns:p14="http://schemas.microsoft.com/office/powerpoint/2010/main" val="18703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1BA0-D002-3EFC-FBC1-5DC8D1F9B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30798A-2F03-CBAE-FB77-89AAD548A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9963E6-85A1-3F6C-8358-4780B7525157}"/>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8DA8DD7C-B58A-81B8-E565-45AEA6EB6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5802F-CF27-8D7B-98E3-44630DAF1917}"/>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354586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FD19-FF29-C1D1-0DEB-9A387BB3EC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C60914-03DF-E355-CBF4-068E8762D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53978-4AF7-77AC-096D-DBC102C3C660}"/>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5CCA2C77-97A8-B109-7F04-1C8B0E8B9B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48C5E0-0BC8-EFE4-F5EB-BD221502BFD1}"/>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424628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16D9B-2150-6455-548C-96D6B3F238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3C95A0-B5A3-5302-4DD5-B89325BB61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C6FEF-EADE-906F-2836-829E927BEEA2}"/>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F3C06DEF-5634-04D7-448E-0588DCF8D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C535B-19BD-180B-63CE-013039AE6215}"/>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289860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C5A0-929D-8F8F-F501-562368DCD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BEE38-2E10-75BB-6F4E-8C9D1CD261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3A9A2A-8011-4A29-06F0-36637D559EC2}"/>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703373B9-DAA2-EE98-3C19-15EE288E3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91B8F5-66CB-BF28-46DC-ACEDC605CD36}"/>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355792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1198-CC9D-A035-A8C6-8CD909E42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6C330B-AF21-CDC0-72E3-EDFC39D05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ED7D4-78D5-6E58-DD38-40DBD9E2C58E}"/>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EDAFC053-C225-6C3D-2CA7-2CCC215FA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399B4-209B-400D-0738-C73BC41B00E0}"/>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374498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BBD9-40E1-B390-1941-BD3AE1CFDC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2C0345-97C0-6678-4638-E899B2AA0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506FDA-5595-DEE9-8D96-7DC4BC1DB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1F7541-AAE9-F384-4469-B8A02E43DFC1}"/>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6" name="Footer Placeholder 5">
            <a:extLst>
              <a:ext uri="{FF2B5EF4-FFF2-40B4-BE49-F238E27FC236}">
                <a16:creationId xmlns:a16="http://schemas.microsoft.com/office/drawing/2014/main" id="{3241D920-AC9A-A49F-7A7A-EF58DADE9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969BB-63BF-F8FC-B41C-0FFDE575ABD0}"/>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257365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1FB9-44BE-C7CB-A565-FF87386176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8F12FD-E709-6666-4ABB-69BACB118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48E1C-73B3-B872-6AF7-0BFB7DE57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9410F-5645-8D78-7353-A2BB7A93B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486BF-FF4C-EFAB-75FC-54DCB1C4B6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E1CA9F-BEEE-1036-F593-E92453CF4634}"/>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8" name="Footer Placeholder 7">
            <a:extLst>
              <a:ext uri="{FF2B5EF4-FFF2-40B4-BE49-F238E27FC236}">
                <a16:creationId xmlns:a16="http://schemas.microsoft.com/office/drawing/2014/main" id="{5C7D47FA-1B24-D9BD-DB24-7F20FE0BAB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75A38F-E3B3-2376-A05F-E9035010CB11}"/>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24495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97B5-69FB-6D4A-1EFD-CBADE3F255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AEEC22-55FB-7D91-A2B9-B77439236FB2}"/>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4" name="Footer Placeholder 3">
            <a:extLst>
              <a:ext uri="{FF2B5EF4-FFF2-40B4-BE49-F238E27FC236}">
                <a16:creationId xmlns:a16="http://schemas.microsoft.com/office/drawing/2014/main" id="{C6ADC366-5ABE-D195-91B4-903DA377D4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098F9C-DBAD-37DC-3D80-2C4E1130F3BD}"/>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40255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16D80-3A46-74BB-4313-C9F296EE9D7F}"/>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3" name="Footer Placeholder 2">
            <a:extLst>
              <a:ext uri="{FF2B5EF4-FFF2-40B4-BE49-F238E27FC236}">
                <a16:creationId xmlns:a16="http://schemas.microsoft.com/office/drawing/2014/main" id="{70696573-2E0B-2E5E-31E0-3C8E3D1436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1FF384-F18E-C5B1-05A2-FC462BD3D983}"/>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244640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C3AE-C68A-EAD9-13C1-AF9106C4A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16160D-B4D8-BEF6-5F0F-BDD99A30C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6FCD1D-CB19-2D59-AF71-BE477CEC0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C0F25-60C2-73EE-C13E-9B4D69F1309E}"/>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6" name="Footer Placeholder 5">
            <a:extLst>
              <a:ext uri="{FF2B5EF4-FFF2-40B4-BE49-F238E27FC236}">
                <a16:creationId xmlns:a16="http://schemas.microsoft.com/office/drawing/2014/main" id="{36F4BDA0-F2AF-C0B4-08F7-075EFAAE9B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3E012A-15B3-65D0-DEDF-EE2287E88D46}"/>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281080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47F4-7EDA-773B-4EC6-D2F8AB060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161273-9211-67B9-6967-490568375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EAD8C3-AAE7-4470-52E9-F587DD9F9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9E5BB-36E3-A9BA-8EF2-C776E21C70FC}"/>
              </a:ext>
            </a:extLst>
          </p:cNvPr>
          <p:cNvSpPr>
            <a:spLocks noGrp="1"/>
          </p:cNvSpPr>
          <p:nvPr>
            <p:ph type="dt" sz="half" idx="10"/>
          </p:nvPr>
        </p:nvSpPr>
        <p:spPr/>
        <p:txBody>
          <a:bodyPr/>
          <a:lstStyle/>
          <a:p>
            <a:fld id="{4F5D7DD1-3483-4651-93A1-2DD642E2D5FF}" type="datetimeFigureOut">
              <a:rPr lang="en-GB" smtClean="0"/>
              <a:t>18/09/2023</a:t>
            </a:fld>
            <a:endParaRPr lang="en-GB"/>
          </a:p>
        </p:txBody>
      </p:sp>
      <p:sp>
        <p:nvSpPr>
          <p:cNvPr id="6" name="Footer Placeholder 5">
            <a:extLst>
              <a:ext uri="{FF2B5EF4-FFF2-40B4-BE49-F238E27FC236}">
                <a16:creationId xmlns:a16="http://schemas.microsoft.com/office/drawing/2014/main" id="{BEAD52C4-DE21-5125-590A-2D485AE1EE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939E34-0A90-E814-55F0-EF912DEAFDB7}"/>
              </a:ext>
            </a:extLst>
          </p:cNvPr>
          <p:cNvSpPr>
            <a:spLocks noGrp="1"/>
          </p:cNvSpPr>
          <p:nvPr>
            <p:ph type="sldNum" sz="quarter" idx="12"/>
          </p:nvPr>
        </p:nvSpPr>
        <p:spPr/>
        <p:txBody>
          <a:bodyPr/>
          <a:lstStyle/>
          <a:p>
            <a:fld id="{1BC36444-3857-4B1C-9168-F2FBDAAE7D35}" type="slidenum">
              <a:rPr lang="en-GB" smtClean="0"/>
              <a:t>‹#›</a:t>
            </a:fld>
            <a:endParaRPr lang="en-GB"/>
          </a:p>
        </p:txBody>
      </p:sp>
    </p:spTree>
    <p:extLst>
      <p:ext uri="{BB962C8B-B14F-4D97-AF65-F5344CB8AC3E}">
        <p14:creationId xmlns:p14="http://schemas.microsoft.com/office/powerpoint/2010/main" val="410847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05F79-00B9-F388-99D3-9D0CA1C68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A05EDA-17D2-2B0A-D8C9-58CC461BB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8A840A-BE37-CAF2-3860-8C1A0E902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D7DD1-3483-4651-93A1-2DD642E2D5FF}" type="datetimeFigureOut">
              <a:rPr lang="en-GB" smtClean="0"/>
              <a:t>18/09/2023</a:t>
            </a:fld>
            <a:endParaRPr lang="en-GB"/>
          </a:p>
        </p:txBody>
      </p:sp>
      <p:sp>
        <p:nvSpPr>
          <p:cNvPr id="5" name="Footer Placeholder 4">
            <a:extLst>
              <a:ext uri="{FF2B5EF4-FFF2-40B4-BE49-F238E27FC236}">
                <a16:creationId xmlns:a16="http://schemas.microsoft.com/office/drawing/2014/main" id="{A3948901-6ED4-7EF0-E7C2-7091BF5E9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5D8F20-407E-A33D-2AF9-D6F98C154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36444-3857-4B1C-9168-F2FBDAAE7D35}" type="slidenum">
              <a:rPr lang="en-GB" smtClean="0"/>
              <a:t>‹#›</a:t>
            </a:fld>
            <a:endParaRPr lang="en-GB"/>
          </a:p>
        </p:txBody>
      </p:sp>
    </p:spTree>
    <p:extLst>
      <p:ext uri="{BB962C8B-B14F-4D97-AF65-F5344CB8AC3E}">
        <p14:creationId xmlns:p14="http://schemas.microsoft.com/office/powerpoint/2010/main" val="244301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pr.org/2021/09/06/1034631928/the-cias-hunt-for-bin-laden-has-had-lasting-repercussions-for-ngos-in-pakistan" TargetMode="External"/><Relationship Id="rId3" Type="http://schemas.openxmlformats.org/officeDocument/2006/relationships/image" Target="../media/image26.svg"/><Relationship Id="rId7" Type="http://schemas.openxmlformats.org/officeDocument/2006/relationships/hyperlink" Target="https://www.theguardian.com/world/2011/jul/11/cia-fake-vaccinations-osama-bin-ladens-dna"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journals.sagepub.com/doi/abs/10.1177/01417789211016331#:~:text=In%202013%2C%20then%20Israeli%20Deputy,close%20to%2050%20per%20cent" TargetMode="External"/><Relationship Id="rId5" Type="http://schemas.openxmlformats.org/officeDocument/2006/relationships/hyperlink" Target="https://humanrights.gov.au/our-work/education/track-history-timeline-stolen-generations" TargetMode="External"/><Relationship Id="rId10" Type="http://schemas.openxmlformats.org/officeDocument/2006/relationships/hyperlink" Target="https://www.theguardian.com/science/2023/aug/25/coventry-mp-demands-inquiry-1960s-radioactive-study-south-asian-women" TargetMode="External"/><Relationship Id="rId4" Type="http://schemas.openxmlformats.org/officeDocument/2006/relationships/hyperlink" Target="https://www.theguardian.com/australia-news/2016/feb/11/stolen-generations-hail-the-power-of-collective-healing" TargetMode="External"/><Relationship Id="rId9" Type="http://schemas.openxmlformats.org/officeDocument/2006/relationships/hyperlink" Target="https://www.vox.com/first-person/22256595/vaccine-covid-pakistan-cia-program"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9F5-DBEF-0226-64D0-CA5DB9E3EBD9}"/>
              </a:ext>
            </a:extLst>
          </p:cNvPr>
          <p:cNvSpPr>
            <a:spLocks noGrp="1"/>
          </p:cNvSpPr>
          <p:nvPr>
            <p:ph type="ctrTitle"/>
          </p:nvPr>
        </p:nvSpPr>
        <p:spPr>
          <a:xfrm>
            <a:off x="1524000" y="1122363"/>
            <a:ext cx="9144000" cy="1655762"/>
          </a:xfrm>
        </p:spPr>
        <p:txBody>
          <a:bodyPr>
            <a:normAutofit fontScale="90000"/>
          </a:bodyPr>
          <a:lstStyle/>
          <a:p>
            <a:r>
              <a:rPr lang="en-GB" dirty="0"/>
              <a:t>UNMASKING THE INVISIBLE &amp; SOMETIMES VISIBLE</a:t>
            </a:r>
          </a:p>
        </p:txBody>
      </p:sp>
      <p:sp>
        <p:nvSpPr>
          <p:cNvPr id="3" name="Subtitle 2">
            <a:extLst>
              <a:ext uri="{FF2B5EF4-FFF2-40B4-BE49-F238E27FC236}">
                <a16:creationId xmlns:a16="http://schemas.microsoft.com/office/drawing/2014/main" id="{9BAA841F-AD44-E2DE-6C91-5B9C74451A04}"/>
              </a:ext>
            </a:extLst>
          </p:cNvPr>
          <p:cNvSpPr>
            <a:spLocks noGrp="1"/>
          </p:cNvSpPr>
          <p:nvPr>
            <p:ph type="subTitle" idx="1"/>
          </p:nvPr>
        </p:nvSpPr>
        <p:spPr/>
        <p:txBody>
          <a:bodyPr>
            <a:normAutofit lnSpcReduction="10000"/>
          </a:bodyPr>
          <a:lstStyle/>
          <a:p>
            <a:r>
              <a:rPr lang="en-GB" dirty="0"/>
              <a:t>Samia Latif</a:t>
            </a:r>
          </a:p>
          <a:p>
            <a:r>
              <a:rPr lang="en-GB" dirty="0"/>
              <a:t>Assistant Academic Registrar FPH</a:t>
            </a:r>
          </a:p>
          <a:p>
            <a:r>
              <a:rPr lang="en-GB" dirty="0"/>
              <a:t>Consultant Health Protection/Global Health</a:t>
            </a:r>
          </a:p>
          <a:p>
            <a:r>
              <a:rPr lang="en-GB" dirty="0"/>
              <a:t>Chair Race Equality Network</a:t>
            </a:r>
          </a:p>
        </p:txBody>
      </p:sp>
    </p:spTree>
    <p:extLst>
      <p:ext uri="{BB962C8B-B14F-4D97-AF65-F5344CB8AC3E}">
        <p14:creationId xmlns:p14="http://schemas.microsoft.com/office/powerpoint/2010/main" val="365123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D7F56-5BC7-EF4D-E90F-E922A3D40B7A}"/>
              </a:ext>
            </a:extLst>
          </p:cNvPr>
          <p:cNvSpPr>
            <a:spLocks noGrp="1"/>
          </p:cNvSpPr>
          <p:nvPr>
            <p:ph type="title"/>
          </p:nvPr>
        </p:nvSpPr>
        <p:spPr>
          <a:xfrm>
            <a:off x="6090176" y="189670"/>
            <a:ext cx="4977976" cy="670139"/>
          </a:xfrm>
        </p:spPr>
        <p:txBody>
          <a:bodyPr>
            <a:normAutofit/>
          </a:bodyPr>
          <a:lstStyle/>
          <a:p>
            <a:pPr algn="ctr"/>
            <a:r>
              <a:rPr lang="en-GB" sz="3600" dirty="0">
                <a:solidFill>
                  <a:schemeClr val="tx2"/>
                </a:solidFill>
              </a:rPr>
              <a:t>References</a:t>
            </a:r>
          </a:p>
        </p:txBody>
      </p:sp>
      <p:pic>
        <p:nvPicPr>
          <p:cNvPr id="7" name="Graphic 6" descr="Marker">
            <a:extLst>
              <a:ext uri="{FF2B5EF4-FFF2-40B4-BE49-F238E27FC236}">
                <a16:creationId xmlns:a16="http://schemas.microsoft.com/office/drawing/2014/main" id="{FBCD54B8-FF98-E34E-75F6-CE1EA4921B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C193F22E-EA38-83A0-1157-C63850F06404}"/>
              </a:ext>
            </a:extLst>
          </p:cNvPr>
          <p:cNvSpPr>
            <a:spLocks noGrp="1"/>
          </p:cNvSpPr>
          <p:nvPr>
            <p:ph idx="1"/>
          </p:nvPr>
        </p:nvSpPr>
        <p:spPr>
          <a:xfrm>
            <a:off x="6368137" y="1003275"/>
            <a:ext cx="5136912" cy="5201162"/>
          </a:xfrm>
        </p:spPr>
        <p:txBody>
          <a:bodyPr anchor="ctr">
            <a:normAutofit fontScale="92500" lnSpcReduction="10000"/>
          </a:bodyPr>
          <a:lstStyle/>
          <a:p>
            <a:endParaRPr lang="en-GB" sz="1400" dirty="0">
              <a:solidFill>
                <a:schemeClr val="tx2"/>
              </a:solidFill>
              <a:hlinkClick r:id="rId4"/>
            </a:endParaRPr>
          </a:p>
          <a:p>
            <a:endParaRPr lang="en-GB" sz="1400" dirty="0">
              <a:solidFill>
                <a:schemeClr val="tx2"/>
              </a:solidFill>
              <a:hlinkClick r:id="rId4"/>
            </a:endParaRPr>
          </a:p>
          <a:p>
            <a:endParaRPr lang="en-GB" sz="1400" dirty="0">
              <a:solidFill>
                <a:schemeClr val="tx2"/>
              </a:solidFill>
              <a:hlinkClick r:id="rId4"/>
            </a:endParaRPr>
          </a:p>
          <a:p>
            <a:r>
              <a:rPr lang="en-GB" sz="1400" dirty="0">
                <a:solidFill>
                  <a:schemeClr val="tx2"/>
                </a:solidFill>
                <a:hlinkClick r:id="rId4"/>
              </a:rPr>
              <a:t>https://www.edi.nih.gov/blog/communities/understanding-racial-terms-and-differences</a:t>
            </a:r>
          </a:p>
          <a:p>
            <a:r>
              <a:rPr lang="en-GB" sz="1400" dirty="0">
                <a:solidFill>
                  <a:schemeClr val="tx2"/>
                </a:solidFill>
                <a:hlinkClick r:id="rId4"/>
              </a:rPr>
              <a:t>https://www.ncbi.nlm.nih.gov/pmc/articles/PMC1125797/</a:t>
            </a:r>
          </a:p>
          <a:p>
            <a:r>
              <a:rPr lang="en-GB" sz="1400" dirty="0">
                <a:solidFill>
                  <a:schemeClr val="tx2"/>
                </a:solidFill>
                <a:hlinkClick r:id="rId4"/>
              </a:rPr>
              <a:t>https://www.theguardian.com/australia-news/2016/feb/11/stolen-generations-hail-the-power-of-collective-healing</a:t>
            </a:r>
            <a:endParaRPr lang="en-GB" sz="1400" dirty="0">
              <a:solidFill>
                <a:schemeClr val="tx2"/>
              </a:solidFill>
            </a:endParaRPr>
          </a:p>
          <a:p>
            <a:r>
              <a:rPr lang="en-GB" sz="1400" dirty="0">
                <a:solidFill>
                  <a:schemeClr val="tx2"/>
                </a:solidFill>
                <a:hlinkClick r:id="rId5"/>
              </a:rPr>
              <a:t>Track the History Timeline: The Stolen Generations | Australian Human Rights Commission</a:t>
            </a:r>
            <a:endParaRPr lang="en-GB" sz="1400" dirty="0">
              <a:solidFill>
                <a:schemeClr val="tx2"/>
              </a:solidFill>
            </a:endParaRPr>
          </a:p>
          <a:p>
            <a:r>
              <a:rPr lang="en-GB" sz="1400" dirty="0">
                <a:solidFill>
                  <a:schemeClr val="tx2"/>
                </a:solidFill>
                <a:hlinkClick r:id="rId6"/>
              </a:rPr>
              <a:t>https://journals.sagepub.com/doi/abs/10.1177/01417789211016331#:~:text=In%202013%2C%20then%20Israeli%20Deputy,close%20to%2050%20per%20cent</a:t>
            </a:r>
            <a:endParaRPr lang="en-GB" sz="1400" dirty="0">
              <a:solidFill>
                <a:schemeClr val="tx2"/>
              </a:solidFill>
            </a:endParaRPr>
          </a:p>
          <a:p>
            <a:r>
              <a:rPr lang="en-GB" sz="1400" dirty="0">
                <a:solidFill>
                  <a:schemeClr val="tx2"/>
                </a:solidFill>
                <a:hlinkClick r:id="rId7"/>
              </a:rPr>
              <a:t>https://www.theguardian.com/world/2011/jul/11/cia-fake-vaccinations-osama-bin-ladens-dna</a:t>
            </a:r>
            <a:endParaRPr lang="en-GB" sz="1400" dirty="0">
              <a:solidFill>
                <a:schemeClr val="tx2"/>
              </a:solidFill>
            </a:endParaRPr>
          </a:p>
          <a:p>
            <a:r>
              <a:rPr lang="en-GB" sz="1400" dirty="0">
                <a:solidFill>
                  <a:schemeClr val="tx2"/>
                </a:solidFill>
                <a:hlinkClick r:id="rId8"/>
              </a:rPr>
              <a:t>https://www.npr.org/2021/09/06/1034631928/the-cias-hunt-for-bin-laden-has-had-lasting-repercussions-for-ngos-in-pakistan</a:t>
            </a:r>
            <a:endParaRPr lang="en-GB" sz="1400" dirty="0">
              <a:solidFill>
                <a:schemeClr val="tx2"/>
              </a:solidFill>
            </a:endParaRPr>
          </a:p>
          <a:p>
            <a:r>
              <a:rPr lang="en-GB" sz="1400" dirty="0">
                <a:solidFill>
                  <a:schemeClr val="tx2"/>
                </a:solidFill>
                <a:hlinkClick r:id="rId9"/>
              </a:rPr>
              <a:t>https://www.vox.com/first-person/22256595/vaccine-covid-pakistan-cia-program</a:t>
            </a:r>
            <a:endParaRPr lang="en-GB" sz="1400" dirty="0">
              <a:solidFill>
                <a:schemeClr val="tx2"/>
              </a:solidFill>
            </a:endParaRPr>
          </a:p>
          <a:p>
            <a:r>
              <a:rPr lang="en-GB" sz="1400" dirty="0">
                <a:solidFill>
                  <a:schemeClr val="tx2"/>
                </a:solidFill>
                <a:hlinkClick r:id="rId10"/>
              </a:rPr>
              <a:t>https://www.theguardian.com/science/2023/aug/25/coventry-mp-demands-inquiry-1960s-radioactive-study-south-asian-women</a:t>
            </a:r>
            <a:endParaRPr lang="en-GB" sz="1400" dirty="0">
              <a:solidFill>
                <a:schemeClr val="tx2"/>
              </a:solidFill>
            </a:endParaRPr>
          </a:p>
          <a:p>
            <a:endParaRPr lang="en-GB" sz="1400" dirty="0">
              <a:solidFill>
                <a:schemeClr val="tx2"/>
              </a:solidFill>
            </a:endParaRPr>
          </a:p>
          <a:p>
            <a:endParaRPr lang="en-GB" sz="1400" dirty="0">
              <a:solidFill>
                <a:schemeClr val="tx2"/>
              </a:solidFill>
            </a:endParaRPr>
          </a:p>
          <a:p>
            <a:endParaRPr lang="en-GB" sz="1400" dirty="0">
              <a:solidFill>
                <a:schemeClr val="tx2"/>
              </a:solidFill>
            </a:endParaRPr>
          </a:p>
          <a:p>
            <a:endParaRPr lang="en-GB" sz="14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4113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EA67D43-24F9-4F86-9147-C4C979316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50B084A-1B10-4A29-87DA-9179481E7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8B11F-F665-09DE-7733-63EA575B5060}"/>
              </a:ext>
            </a:extLst>
          </p:cNvPr>
          <p:cNvSpPr>
            <a:spLocks noGrp="1"/>
          </p:cNvSpPr>
          <p:nvPr>
            <p:ph type="title"/>
          </p:nvPr>
        </p:nvSpPr>
        <p:spPr>
          <a:xfrm>
            <a:off x="607801" y="113438"/>
            <a:ext cx="10976091" cy="865425"/>
          </a:xfrm>
        </p:spPr>
        <p:txBody>
          <a:bodyPr>
            <a:normAutofit/>
          </a:bodyPr>
          <a:lstStyle/>
          <a:p>
            <a:pPr algn="ctr"/>
            <a:r>
              <a:rPr lang="en-GB" sz="3600" dirty="0">
                <a:solidFill>
                  <a:schemeClr val="tx2"/>
                </a:solidFill>
              </a:rPr>
              <a:t>Race, Racism and Antiracism</a:t>
            </a:r>
          </a:p>
        </p:txBody>
      </p:sp>
      <p:pic>
        <p:nvPicPr>
          <p:cNvPr id="4" name="Content Placeholder 4">
            <a:extLst>
              <a:ext uri="{FF2B5EF4-FFF2-40B4-BE49-F238E27FC236}">
                <a16:creationId xmlns:a16="http://schemas.microsoft.com/office/drawing/2014/main" id="{A4AFF147-49A0-956E-1CE3-F43560DE4462}"/>
              </a:ext>
            </a:extLst>
          </p:cNvPr>
          <p:cNvPicPr>
            <a:picLocks noGrp="1" noChangeAspect="1"/>
          </p:cNvPicPr>
          <p:nvPr>
            <p:ph idx="1"/>
          </p:nvPr>
        </p:nvPicPr>
        <p:blipFill>
          <a:blip r:embed="rId3"/>
          <a:stretch>
            <a:fillRect/>
          </a:stretch>
        </p:blipFill>
        <p:spPr>
          <a:xfrm>
            <a:off x="148338" y="5879138"/>
            <a:ext cx="5947662" cy="923248"/>
          </a:xfrm>
          <a:prstGeom prst="rect">
            <a:avLst/>
          </a:prstGeom>
        </p:spPr>
      </p:pic>
      <p:pic>
        <p:nvPicPr>
          <p:cNvPr id="5" name="Picture 4">
            <a:extLst>
              <a:ext uri="{FF2B5EF4-FFF2-40B4-BE49-F238E27FC236}">
                <a16:creationId xmlns:a16="http://schemas.microsoft.com/office/drawing/2014/main" id="{8CFFCE05-8777-26CD-0A70-68EFF9C5A05E}"/>
              </a:ext>
            </a:extLst>
          </p:cNvPr>
          <p:cNvPicPr>
            <a:picLocks noChangeAspect="1"/>
          </p:cNvPicPr>
          <p:nvPr/>
        </p:nvPicPr>
        <p:blipFill>
          <a:blip r:embed="rId4"/>
          <a:stretch>
            <a:fillRect/>
          </a:stretch>
        </p:blipFill>
        <p:spPr>
          <a:xfrm>
            <a:off x="6089157" y="5879137"/>
            <a:ext cx="5938661" cy="836464"/>
          </a:xfrm>
          <a:prstGeom prst="rect">
            <a:avLst/>
          </a:prstGeom>
        </p:spPr>
      </p:pic>
      <p:grpSp>
        <p:nvGrpSpPr>
          <p:cNvPr id="43" name="Group 42">
            <a:extLst>
              <a:ext uri="{FF2B5EF4-FFF2-40B4-BE49-F238E27FC236}">
                <a16:creationId xmlns:a16="http://schemas.microsoft.com/office/drawing/2014/main" id="{87B1703D-C777-44F3-9BF9-F646BB524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9611" y="4683666"/>
            <a:ext cx="2514948" cy="2174333"/>
            <a:chOff x="-305" y="-4155"/>
            <a:chExt cx="2514948" cy="2174333"/>
          </a:xfrm>
        </p:grpSpPr>
        <p:sp>
          <p:nvSpPr>
            <p:cNvPr id="44" name="Freeform: Shape 43">
              <a:extLst>
                <a:ext uri="{FF2B5EF4-FFF2-40B4-BE49-F238E27FC236}">
                  <a16:creationId xmlns:a16="http://schemas.microsoft.com/office/drawing/2014/main" id="{BD2B2847-E73C-47D5-9B74-357C4F813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F33014-1EB8-434D-8153-8774545E3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45">
              <a:extLst>
                <a:ext uri="{FF2B5EF4-FFF2-40B4-BE49-F238E27FC236}">
                  <a16:creationId xmlns:a16="http://schemas.microsoft.com/office/drawing/2014/main" id="{FF141D89-EBBE-452D-B6B8-BA042256B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7" name="Freeform: Shape 46">
              <a:extLst>
                <a:ext uri="{FF2B5EF4-FFF2-40B4-BE49-F238E27FC236}">
                  <a16:creationId xmlns:a16="http://schemas.microsoft.com/office/drawing/2014/main" id="{81D2A05E-7D47-46D2-AC04-9C35336F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 name="TextBox 5">
            <a:extLst>
              <a:ext uri="{FF2B5EF4-FFF2-40B4-BE49-F238E27FC236}">
                <a16:creationId xmlns:a16="http://schemas.microsoft.com/office/drawing/2014/main" id="{6D53BEEC-5ACB-9663-AA3A-A29DE1628DB7}"/>
              </a:ext>
            </a:extLst>
          </p:cNvPr>
          <p:cNvGraphicFramePr/>
          <p:nvPr>
            <p:extLst>
              <p:ext uri="{D42A27DB-BD31-4B8C-83A1-F6EECF244321}">
                <p14:modId xmlns:p14="http://schemas.microsoft.com/office/powerpoint/2010/main" val="572224926"/>
              </p:ext>
            </p:extLst>
          </p:nvPr>
        </p:nvGraphicFramePr>
        <p:xfrm>
          <a:off x="409433" y="900752"/>
          <a:ext cx="11464119" cy="4978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836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002A2067-BA60-8669-EA59-0A31F2E4BD14}"/>
              </a:ext>
            </a:extLst>
          </p:cNvPr>
          <p:cNvSpPr>
            <a:spLocks noGrp="1"/>
          </p:cNvSpPr>
          <p:nvPr>
            <p:ph type="title"/>
          </p:nvPr>
        </p:nvSpPr>
        <p:spPr>
          <a:xfrm>
            <a:off x="600501" y="223514"/>
            <a:ext cx="11070533" cy="1001782"/>
          </a:xfrm>
        </p:spPr>
        <p:txBody>
          <a:bodyPr>
            <a:noAutofit/>
          </a:bodyPr>
          <a:lstStyle/>
          <a:p>
            <a:pPr algn="ctr"/>
            <a:br>
              <a:rPr lang="en-GB" sz="3200" b="1" dirty="0">
                <a:solidFill>
                  <a:schemeClr val="tx2"/>
                </a:solidFill>
              </a:rPr>
            </a:br>
            <a:r>
              <a:rPr lang="en-GB" sz="3200" dirty="0">
                <a:solidFill>
                  <a:schemeClr val="tx2"/>
                </a:solidFill>
              </a:rPr>
              <a:t>Our Identities Are Shaped By Our Circumstances &amp; OUR CHOICES</a:t>
            </a:r>
            <a:br>
              <a:rPr lang="en-GB" sz="3200" dirty="0">
                <a:solidFill>
                  <a:schemeClr val="tx2"/>
                </a:solidFill>
              </a:rPr>
            </a:br>
            <a:endParaRPr lang="en-GB" sz="3200" dirty="0">
              <a:solidFill>
                <a:schemeClr val="tx2"/>
              </a:solidFill>
            </a:endParaRPr>
          </a:p>
        </p:txBody>
      </p:sp>
      <p:grpSp>
        <p:nvGrpSpPr>
          <p:cNvPr id="28" name="Group 27">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29" name="Freeform: Shape 28">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Content Placeholder 18">
            <a:extLst>
              <a:ext uri="{FF2B5EF4-FFF2-40B4-BE49-F238E27FC236}">
                <a16:creationId xmlns:a16="http://schemas.microsoft.com/office/drawing/2014/main" id="{52C88DC8-3888-2B88-A48F-A8E70ACFA18A}"/>
              </a:ext>
            </a:extLst>
          </p:cNvPr>
          <p:cNvSpPr txBox="1">
            <a:spLocks noGrp="1"/>
          </p:cNvSpPr>
          <p:nvPr>
            <p:ph idx="1"/>
          </p:nvPr>
        </p:nvSpPr>
        <p:spPr>
          <a:xfrm>
            <a:off x="752280" y="5652686"/>
            <a:ext cx="10918754" cy="981800"/>
          </a:xfrm>
          <a:prstGeom prst="rect">
            <a:avLst/>
          </a:prstGeom>
        </p:spPr>
        <p:txBody>
          <a:bodyPr rtlCol="0" anchor="ctr">
            <a:normAutofit/>
          </a:bodyPr>
          <a:lstStyle/>
          <a:p>
            <a:pPr marL="0" indent="0">
              <a:buNone/>
            </a:pPr>
            <a:r>
              <a:rPr lang="en-GB" sz="1400" b="1" i="1" dirty="0">
                <a:solidFill>
                  <a:schemeClr val="tx2"/>
                </a:solidFill>
              </a:rPr>
              <a:t>“No one is born hating another person because of the colour of his skin, or his background, or his religion. People must learn to hate, and if they can learn to hate, they can be taught to love, for love comes more naturally to the human heart than its opposite.” </a:t>
            </a:r>
          </a:p>
          <a:p>
            <a:pPr marL="0" indent="0">
              <a:buNone/>
            </a:pPr>
            <a:r>
              <a:rPr lang="en-GB" sz="1400" b="1" i="1" dirty="0">
                <a:solidFill>
                  <a:schemeClr val="tx2"/>
                </a:solidFill>
              </a:rPr>
              <a:t>							 Nelson Mandela, Long Walk to Freedom</a:t>
            </a:r>
          </a:p>
        </p:txBody>
      </p:sp>
      <p:pic>
        <p:nvPicPr>
          <p:cNvPr id="18" name="Picture 17">
            <a:extLst>
              <a:ext uri="{FF2B5EF4-FFF2-40B4-BE49-F238E27FC236}">
                <a16:creationId xmlns:a16="http://schemas.microsoft.com/office/drawing/2014/main" id="{590D00EB-11A0-1092-2672-F76849BF9C98}"/>
              </a:ext>
            </a:extLst>
          </p:cNvPr>
          <p:cNvPicPr>
            <a:picLocks noChangeAspect="1"/>
          </p:cNvPicPr>
          <p:nvPr/>
        </p:nvPicPr>
        <p:blipFill>
          <a:blip r:embed="rId3"/>
          <a:stretch>
            <a:fillRect/>
          </a:stretch>
        </p:blipFill>
        <p:spPr>
          <a:xfrm>
            <a:off x="6841348" y="2282225"/>
            <a:ext cx="4945827" cy="2695476"/>
          </a:xfrm>
          <a:prstGeom prst="rect">
            <a:avLst/>
          </a:prstGeom>
        </p:spPr>
      </p:pic>
      <p:pic>
        <p:nvPicPr>
          <p:cNvPr id="14" name="Picture 13">
            <a:extLst>
              <a:ext uri="{FF2B5EF4-FFF2-40B4-BE49-F238E27FC236}">
                <a16:creationId xmlns:a16="http://schemas.microsoft.com/office/drawing/2014/main" id="{1BE198F9-82D6-1DE0-9F6B-B1489B5886F1}"/>
              </a:ext>
            </a:extLst>
          </p:cNvPr>
          <p:cNvPicPr>
            <a:picLocks noChangeAspect="1"/>
          </p:cNvPicPr>
          <p:nvPr/>
        </p:nvPicPr>
        <p:blipFill>
          <a:blip r:embed="rId4"/>
          <a:stretch>
            <a:fillRect/>
          </a:stretch>
        </p:blipFill>
        <p:spPr>
          <a:xfrm>
            <a:off x="404825" y="2282225"/>
            <a:ext cx="5166360" cy="2583180"/>
          </a:xfrm>
          <a:prstGeom prst="rect">
            <a:avLst/>
          </a:prstGeom>
        </p:spPr>
      </p:pic>
    </p:spTree>
    <p:extLst>
      <p:ext uri="{BB962C8B-B14F-4D97-AF65-F5344CB8AC3E}">
        <p14:creationId xmlns:p14="http://schemas.microsoft.com/office/powerpoint/2010/main" val="8455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CE57B-8DDD-6680-EC16-E665B2E18060}"/>
              </a:ext>
            </a:extLst>
          </p:cNvPr>
          <p:cNvSpPr>
            <a:spLocks noGrp="1"/>
          </p:cNvSpPr>
          <p:nvPr>
            <p:ph type="title"/>
          </p:nvPr>
        </p:nvSpPr>
        <p:spPr>
          <a:xfrm>
            <a:off x="382137" y="802955"/>
            <a:ext cx="11586950" cy="793833"/>
          </a:xfrm>
        </p:spPr>
        <p:txBody>
          <a:bodyPr anchor="b">
            <a:normAutofit/>
          </a:bodyPr>
          <a:lstStyle/>
          <a:p>
            <a:r>
              <a:rPr lang="en-GB" sz="3600" dirty="0">
                <a:solidFill>
                  <a:schemeClr val="tx2"/>
                </a:solidFill>
              </a:rPr>
              <a:t>Historical Amnesia, Medical Exploitation and Experimentation</a:t>
            </a:r>
          </a:p>
        </p:txBody>
      </p:sp>
      <p:grpSp>
        <p:nvGrpSpPr>
          <p:cNvPr id="18" name="Group 17">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19" name="Freeform: Shape 18">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8490360B-A66B-5F81-CC89-4A6DAE42A8E3}"/>
              </a:ext>
            </a:extLst>
          </p:cNvPr>
          <p:cNvPicPr>
            <a:picLocks noChangeAspect="1"/>
          </p:cNvPicPr>
          <p:nvPr/>
        </p:nvPicPr>
        <p:blipFill>
          <a:blip r:embed="rId3"/>
          <a:stretch>
            <a:fillRect/>
          </a:stretch>
        </p:blipFill>
        <p:spPr>
          <a:xfrm>
            <a:off x="148692" y="2399742"/>
            <a:ext cx="3571165" cy="2745465"/>
          </a:xfrm>
          <a:prstGeom prst="rect">
            <a:avLst/>
          </a:prstGeom>
        </p:spPr>
      </p:pic>
      <p:pic>
        <p:nvPicPr>
          <p:cNvPr id="9" name="Picture 8">
            <a:extLst>
              <a:ext uri="{FF2B5EF4-FFF2-40B4-BE49-F238E27FC236}">
                <a16:creationId xmlns:a16="http://schemas.microsoft.com/office/drawing/2014/main" id="{E0295071-4737-82E2-DD54-C104FD98C393}"/>
              </a:ext>
            </a:extLst>
          </p:cNvPr>
          <p:cNvPicPr>
            <a:picLocks noChangeAspect="1"/>
          </p:cNvPicPr>
          <p:nvPr/>
        </p:nvPicPr>
        <p:blipFill>
          <a:blip r:embed="rId4"/>
          <a:stretch>
            <a:fillRect/>
          </a:stretch>
        </p:blipFill>
        <p:spPr>
          <a:xfrm>
            <a:off x="8241965" y="2399742"/>
            <a:ext cx="3682841" cy="2731816"/>
          </a:xfrm>
          <a:prstGeom prst="rect">
            <a:avLst/>
          </a:prstGeom>
        </p:spPr>
      </p:pic>
      <p:pic>
        <p:nvPicPr>
          <p:cNvPr id="7" name="Content Placeholder 6">
            <a:extLst>
              <a:ext uri="{FF2B5EF4-FFF2-40B4-BE49-F238E27FC236}">
                <a16:creationId xmlns:a16="http://schemas.microsoft.com/office/drawing/2014/main" id="{9222A9B7-402A-4789-D30E-C2A0B1BC9BDF}"/>
              </a:ext>
            </a:extLst>
          </p:cNvPr>
          <p:cNvPicPr>
            <a:picLocks noChangeAspect="1"/>
          </p:cNvPicPr>
          <p:nvPr/>
        </p:nvPicPr>
        <p:blipFill>
          <a:blip r:embed="rId5"/>
          <a:stretch>
            <a:fillRect/>
          </a:stretch>
        </p:blipFill>
        <p:spPr>
          <a:xfrm>
            <a:off x="4139490" y="2399741"/>
            <a:ext cx="3682841" cy="2745465"/>
          </a:xfrm>
          <a:prstGeom prst="rect">
            <a:avLst/>
          </a:prstGeom>
        </p:spPr>
      </p:pic>
    </p:spTree>
    <p:extLst>
      <p:ext uri="{BB962C8B-B14F-4D97-AF65-F5344CB8AC3E}">
        <p14:creationId xmlns:p14="http://schemas.microsoft.com/office/powerpoint/2010/main" val="389373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CE57B-8DDD-6680-EC16-E665B2E18060}"/>
              </a:ext>
            </a:extLst>
          </p:cNvPr>
          <p:cNvSpPr>
            <a:spLocks noGrp="1"/>
          </p:cNvSpPr>
          <p:nvPr>
            <p:ph type="title"/>
          </p:nvPr>
        </p:nvSpPr>
        <p:spPr>
          <a:xfrm>
            <a:off x="382137" y="802955"/>
            <a:ext cx="11586950" cy="793833"/>
          </a:xfrm>
        </p:spPr>
        <p:txBody>
          <a:bodyPr anchor="b">
            <a:normAutofit/>
          </a:bodyPr>
          <a:lstStyle/>
          <a:p>
            <a:r>
              <a:rPr lang="en-GB" sz="3600" dirty="0">
                <a:solidFill>
                  <a:schemeClr val="tx2"/>
                </a:solidFill>
              </a:rPr>
              <a:t>Historical Amnesia, Medical Exploitation and Experimentation</a:t>
            </a:r>
          </a:p>
        </p:txBody>
      </p:sp>
      <p:grpSp>
        <p:nvGrpSpPr>
          <p:cNvPr id="18" name="Group 17">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19" name="Freeform: Shape 18">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991A50DD-9B15-6CD0-2C39-4820845EC38D}"/>
              </a:ext>
            </a:extLst>
          </p:cNvPr>
          <p:cNvPicPr>
            <a:picLocks noChangeAspect="1"/>
          </p:cNvPicPr>
          <p:nvPr/>
        </p:nvPicPr>
        <p:blipFill>
          <a:blip r:embed="rId3"/>
          <a:stretch>
            <a:fillRect/>
          </a:stretch>
        </p:blipFill>
        <p:spPr>
          <a:xfrm>
            <a:off x="187227" y="2318650"/>
            <a:ext cx="2304488" cy="2310584"/>
          </a:xfrm>
          <a:prstGeom prst="rect">
            <a:avLst/>
          </a:prstGeom>
        </p:spPr>
      </p:pic>
      <p:pic>
        <p:nvPicPr>
          <p:cNvPr id="4" name="Picture 3">
            <a:extLst>
              <a:ext uri="{FF2B5EF4-FFF2-40B4-BE49-F238E27FC236}">
                <a16:creationId xmlns:a16="http://schemas.microsoft.com/office/drawing/2014/main" id="{B58B734D-3FDE-579E-AA22-149F42C36E1C}"/>
              </a:ext>
            </a:extLst>
          </p:cNvPr>
          <p:cNvPicPr>
            <a:picLocks noChangeAspect="1"/>
          </p:cNvPicPr>
          <p:nvPr/>
        </p:nvPicPr>
        <p:blipFill>
          <a:blip r:embed="rId4"/>
          <a:stretch>
            <a:fillRect/>
          </a:stretch>
        </p:blipFill>
        <p:spPr>
          <a:xfrm>
            <a:off x="3271757" y="2344993"/>
            <a:ext cx="2310584" cy="2310584"/>
          </a:xfrm>
          <a:prstGeom prst="rect">
            <a:avLst/>
          </a:prstGeom>
        </p:spPr>
      </p:pic>
      <p:pic>
        <p:nvPicPr>
          <p:cNvPr id="5" name="Picture 4">
            <a:extLst>
              <a:ext uri="{FF2B5EF4-FFF2-40B4-BE49-F238E27FC236}">
                <a16:creationId xmlns:a16="http://schemas.microsoft.com/office/drawing/2014/main" id="{9A02695E-3BAA-0484-7532-9031030F1223}"/>
              </a:ext>
            </a:extLst>
          </p:cNvPr>
          <p:cNvPicPr>
            <a:picLocks noChangeAspect="1"/>
          </p:cNvPicPr>
          <p:nvPr/>
        </p:nvPicPr>
        <p:blipFill>
          <a:blip r:embed="rId5"/>
          <a:stretch>
            <a:fillRect/>
          </a:stretch>
        </p:blipFill>
        <p:spPr>
          <a:xfrm>
            <a:off x="6241366" y="2285901"/>
            <a:ext cx="2286198" cy="2286198"/>
          </a:xfrm>
          <a:prstGeom prst="rect">
            <a:avLst/>
          </a:prstGeom>
        </p:spPr>
      </p:pic>
      <p:pic>
        <p:nvPicPr>
          <p:cNvPr id="6" name="Picture 5">
            <a:extLst>
              <a:ext uri="{FF2B5EF4-FFF2-40B4-BE49-F238E27FC236}">
                <a16:creationId xmlns:a16="http://schemas.microsoft.com/office/drawing/2014/main" id="{155563A6-6182-EEB5-20CD-B42DF8CB6C76}"/>
              </a:ext>
            </a:extLst>
          </p:cNvPr>
          <p:cNvPicPr>
            <a:picLocks noChangeAspect="1"/>
          </p:cNvPicPr>
          <p:nvPr/>
        </p:nvPicPr>
        <p:blipFill>
          <a:blip r:embed="rId6"/>
          <a:stretch>
            <a:fillRect/>
          </a:stretch>
        </p:blipFill>
        <p:spPr>
          <a:xfrm>
            <a:off x="9079718" y="2285901"/>
            <a:ext cx="2286198" cy="2286198"/>
          </a:xfrm>
          <a:prstGeom prst="rect">
            <a:avLst/>
          </a:prstGeom>
        </p:spPr>
      </p:pic>
    </p:spTree>
    <p:extLst>
      <p:ext uri="{BB962C8B-B14F-4D97-AF65-F5344CB8AC3E}">
        <p14:creationId xmlns:p14="http://schemas.microsoft.com/office/powerpoint/2010/main" val="117366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tor">
            <a:extLst>
              <a:ext uri="{FF2B5EF4-FFF2-40B4-BE49-F238E27FC236}">
                <a16:creationId xmlns:a16="http://schemas.microsoft.com/office/drawing/2014/main" id="{2714459E-3273-B7AE-8E03-12EC06E533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0036" y="4720335"/>
            <a:ext cx="2166542" cy="2166542"/>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7">
            <a:extLst>
              <a:ext uri="{FF2B5EF4-FFF2-40B4-BE49-F238E27FC236}">
                <a16:creationId xmlns:a16="http://schemas.microsoft.com/office/drawing/2014/main" id="{246D5F6A-E28A-F388-21CF-2BCE6B39D09F}"/>
              </a:ext>
            </a:extLst>
          </p:cNvPr>
          <p:cNvSpPr>
            <a:spLocks noGrp="1"/>
          </p:cNvSpPr>
          <p:nvPr>
            <p:ph type="title"/>
          </p:nvPr>
        </p:nvSpPr>
        <p:spPr>
          <a:xfrm>
            <a:off x="29317" y="1911927"/>
            <a:ext cx="4780190" cy="2779532"/>
          </a:xfrm>
        </p:spPr>
        <p:txBody>
          <a:bodyPr>
            <a:normAutofit fontScale="90000"/>
          </a:bodyPr>
          <a:lstStyle/>
          <a:p>
            <a:pPr algn="ctr"/>
            <a:r>
              <a:rPr lang="en-US" sz="4400" b="0" i="0" kern="1200" dirty="0">
                <a:solidFill>
                  <a:schemeClr val="tx2"/>
                </a:solidFill>
                <a:effectLst/>
                <a:latin typeface="+mj-lt"/>
                <a:ea typeface="+mj-ea"/>
                <a:cs typeface="+mj-cs"/>
              </a:rPr>
              <a:t>How can we reduce health disparities and promote equitable health outcomes</a:t>
            </a:r>
            <a:br>
              <a:rPr lang="en-GB" sz="4400" dirty="0"/>
            </a:br>
            <a:endParaRPr lang="en-GB" dirty="0"/>
          </a:p>
        </p:txBody>
      </p:sp>
      <p:sp>
        <p:nvSpPr>
          <p:cNvPr id="11" name="TextBox 10">
            <a:extLst>
              <a:ext uri="{FF2B5EF4-FFF2-40B4-BE49-F238E27FC236}">
                <a16:creationId xmlns:a16="http://schemas.microsoft.com/office/drawing/2014/main" id="{46BEF4C4-E7EF-232F-F37D-0493C515FB5A}"/>
              </a:ext>
            </a:extLst>
          </p:cNvPr>
          <p:cNvSpPr txBox="1"/>
          <p:nvPr/>
        </p:nvSpPr>
        <p:spPr>
          <a:xfrm>
            <a:off x="5845346" y="444920"/>
            <a:ext cx="6103917" cy="5997038"/>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000" dirty="0">
                <a:solidFill>
                  <a:schemeClr val="tx2"/>
                </a:solidFill>
              </a:rPr>
              <a:t>Ensure visible leadership</a:t>
            </a:r>
          </a:p>
          <a:p>
            <a:pPr marL="285750" indent="-228600">
              <a:lnSpc>
                <a:spcPct val="90000"/>
              </a:lnSpc>
              <a:spcAft>
                <a:spcPts val="600"/>
              </a:spcAft>
              <a:buFont typeface="Arial" panose="020B0604020202020204" pitchFamily="34" charset="0"/>
              <a:buChar char="•"/>
            </a:pPr>
            <a:r>
              <a:rPr lang="en-US" sz="2000" dirty="0">
                <a:solidFill>
                  <a:schemeClr val="tx2"/>
                </a:solidFill>
              </a:rPr>
              <a:t>Ensure board level responsibility and accountability</a:t>
            </a:r>
          </a:p>
          <a:p>
            <a:pPr marL="285750" indent="-228600">
              <a:lnSpc>
                <a:spcPct val="90000"/>
              </a:lnSpc>
              <a:spcAft>
                <a:spcPts val="600"/>
              </a:spcAft>
              <a:buFont typeface="Arial" panose="020B0604020202020204" pitchFamily="34" charset="0"/>
              <a:buChar char="•"/>
            </a:pPr>
            <a:r>
              <a:rPr lang="en-US" sz="2000" dirty="0">
                <a:solidFill>
                  <a:schemeClr val="tx2"/>
                </a:solidFill>
              </a:rPr>
              <a:t>Advocate for organisational commitment, D&amp;I committees</a:t>
            </a:r>
          </a:p>
          <a:p>
            <a:pPr marL="285750" indent="-228600">
              <a:lnSpc>
                <a:spcPct val="90000"/>
              </a:lnSpc>
              <a:spcAft>
                <a:spcPts val="600"/>
              </a:spcAft>
              <a:buFont typeface="Arial" panose="020B0604020202020204" pitchFamily="34" charset="0"/>
              <a:buChar char="•"/>
            </a:pPr>
            <a:r>
              <a:rPr lang="en-US" sz="2000" dirty="0">
                <a:solidFill>
                  <a:schemeClr val="tx2"/>
                </a:solidFill>
              </a:rPr>
              <a:t>Address concerns</a:t>
            </a:r>
          </a:p>
          <a:p>
            <a:pPr marL="285750" indent="-228600">
              <a:lnSpc>
                <a:spcPct val="90000"/>
              </a:lnSpc>
              <a:spcAft>
                <a:spcPts val="600"/>
              </a:spcAft>
              <a:buFont typeface="Arial" panose="020B0604020202020204" pitchFamily="34" charset="0"/>
              <a:buChar char="•"/>
            </a:pPr>
            <a:r>
              <a:rPr lang="en-US" sz="2000" dirty="0">
                <a:solidFill>
                  <a:schemeClr val="tx2"/>
                </a:solidFill>
              </a:rPr>
              <a:t>Collect and analyse disaggregated data</a:t>
            </a:r>
          </a:p>
          <a:p>
            <a:pPr marL="285750" indent="-228600">
              <a:lnSpc>
                <a:spcPct val="90000"/>
              </a:lnSpc>
              <a:spcAft>
                <a:spcPts val="600"/>
              </a:spcAft>
              <a:buFont typeface="Arial" panose="020B0604020202020204" pitchFamily="34" charset="0"/>
              <a:buChar char="•"/>
            </a:pPr>
            <a:r>
              <a:rPr lang="en-US" sz="2000" dirty="0">
                <a:solidFill>
                  <a:schemeClr val="tx2"/>
                </a:solidFill>
              </a:rPr>
              <a:t>Develop &amp; implement culturally competent/intelligent health and public health services</a:t>
            </a:r>
          </a:p>
          <a:p>
            <a:pPr marL="285750" indent="-228600">
              <a:lnSpc>
                <a:spcPct val="90000"/>
              </a:lnSpc>
              <a:spcAft>
                <a:spcPts val="600"/>
              </a:spcAft>
              <a:buFont typeface="Arial" panose="020B0604020202020204" pitchFamily="34" charset="0"/>
              <a:buChar char="•"/>
            </a:pPr>
            <a:r>
              <a:rPr lang="en-US" sz="2000" dirty="0">
                <a:solidFill>
                  <a:schemeClr val="tx2"/>
                </a:solidFill>
              </a:rPr>
              <a:t>Engage with communities </a:t>
            </a:r>
          </a:p>
          <a:p>
            <a:pPr marL="285750" indent="-228600">
              <a:lnSpc>
                <a:spcPct val="90000"/>
              </a:lnSpc>
              <a:spcAft>
                <a:spcPts val="600"/>
              </a:spcAft>
              <a:buFont typeface="Arial" panose="020B0604020202020204" pitchFamily="34" charset="0"/>
              <a:buChar char="•"/>
            </a:pPr>
            <a:r>
              <a:rPr lang="en-US" sz="2000" dirty="0">
                <a:solidFill>
                  <a:schemeClr val="tx2"/>
                </a:solidFill>
              </a:rPr>
              <a:t>Provide/attend (implicit/unconscious) bias training</a:t>
            </a:r>
          </a:p>
          <a:p>
            <a:pPr marL="285750" indent="-228600">
              <a:lnSpc>
                <a:spcPct val="90000"/>
              </a:lnSpc>
              <a:spcAft>
                <a:spcPts val="600"/>
              </a:spcAft>
              <a:buFont typeface="Arial" panose="020B0604020202020204" pitchFamily="34" charset="0"/>
              <a:buChar char="•"/>
            </a:pPr>
            <a:r>
              <a:rPr lang="en-US" sz="2000" dirty="0">
                <a:solidFill>
                  <a:schemeClr val="tx2"/>
                </a:solidFill>
              </a:rPr>
              <a:t>Conduct health equity impact assessments</a:t>
            </a:r>
          </a:p>
          <a:p>
            <a:pPr marL="285750" indent="-228600">
              <a:lnSpc>
                <a:spcPct val="90000"/>
              </a:lnSpc>
              <a:spcAft>
                <a:spcPts val="600"/>
              </a:spcAft>
              <a:buFont typeface="Arial" panose="020B0604020202020204" pitchFamily="34" charset="0"/>
              <a:buChar char="•"/>
            </a:pPr>
            <a:r>
              <a:rPr lang="en-US" sz="2000" dirty="0">
                <a:solidFill>
                  <a:schemeClr val="tx2"/>
                </a:solidFill>
              </a:rPr>
              <a:t>Address social determinants of health</a:t>
            </a:r>
          </a:p>
          <a:p>
            <a:pPr marL="285750" indent="-228600">
              <a:lnSpc>
                <a:spcPct val="90000"/>
              </a:lnSpc>
              <a:spcAft>
                <a:spcPts val="600"/>
              </a:spcAft>
              <a:buFont typeface="Arial" panose="020B0604020202020204" pitchFamily="34" charset="0"/>
              <a:buChar char="•"/>
            </a:pPr>
            <a:r>
              <a:rPr lang="en-US" sz="2000" dirty="0">
                <a:solidFill>
                  <a:schemeClr val="tx2"/>
                </a:solidFill>
              </a:rPr>
              <a:t>Advocate for policy change</a:t>
            </a:r>
          </a:p>
          <a:p>
            <a:pPr marL="285750" indent="-228600">
              <a:lnSpc>
                <a:spcPct val="90000"/>
              </a:lnSpc>
              <a:spcAft>
                <a:spcPts val="600"/>
              </a:spcAft>
              <a:buFont typeface="Arial" panose="020B0604020202020204" pitchFamily="34" charset="0"/>
              <a:buChar char="•"/>
            </a:pPr>
            <a:r>
              <a:rPr lang="en-US" sz="2000" dirty="0">
                <a:solidFill>
                  <a:schemeClr val="tx2"/>
                </a:solidFill>
              </a:rPr>
              <a:t>Conduct research on health disparities</a:t>
            </a:r>
          </a:p>
          <a:p>
            <a:pPr marL="285750" indent="-228600">
              <a:lnSpc>
                <a:spcPct val="90000"/>
              </a:lnSpc>
              <a:spcAft>
                <a:spcPts val="600"/>
              </a:spcAft>
              <a:buFont typeface="Arial" panose="020B0604020202020204" pitchFamily="34" charset="0"/>
              <a:buChar char="•"/>
            </a:pPr>
            <a:r>
              <a:rPr lang="en-US" sz="2000" dirty="0">
                <a:solidFill>
                  <a:schemeClr val="tx2"/>
                </a:solidFill>
              </a:rPr>
              <a:t>Develop culturally tailored health literacy initiatives</a:t>
            </a:r>
          </a:p>
          <a:p>
            <a:pPr marL="285750" indent="-228600">
              <a:lnSpc>
                <a:spcPct val="90000"/>
              </a:lnSpc>
              <a:spcAft>
                <a:spcPts val="600"/>
              </a:spcAft>
              <a:buFont typeface="Arial" panose="020B0604020202020204" pitchFamily="34" charset="0"/>
              <a:buChar char="•"/>
            </a:pPr>
            <a:r>
              <a:rPr lang="en-US" sz="2000" dirty="0">
                <a:solidFill>
                  <a:schemeClr val="tx2"/>
                </a:solidFill>
              </a:rPr>
              <a:t>Establish targeted mentorship and pipeline programmes</a:t>
            </a:r>
          </a:p>
          <a:p>
            <a:pPr marL="285750" indent="-228600">
              <a:lnSpc>
                <a:spcPct val="90000"/>
              </a:lnSpc>
              <a:spcAft>
                <a:spcPts val="600"/>
              </a:spcAft>
              <a:buFont typeface="Arial" panose="020B0604020202020204" pitchFamily="34" charset="0"/>
              <a:buChar char="•"/>
            </a:pPr>
            <a:r>
              <a:rPr lang="en-US" sz="2000" dirty="0">
                <a:solidFill>
                  <a:schemeClr val="tx2"/>
                </a:solidFill>
              </a:rPr>
              <a:t>Equity of Opportunity (EB recruitment, mentoring, coaching and sponsorship)</a:t>
            </a:r>
          </a:p>
          <a:p>
            <a:pPr marL="285750" indent="-228600">
              <a:lnSpc>
                <a:spcPct val="90000"/>
              </a:lnSpc>
              <a:spcAft>
                <a:spcPts val="600"/>
              </a:spcAft>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172648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1F8E-63AF-E175-D84B-BA08C44115FA}"/>
              </a:ext>
            </a:extLst>
          </p:cNvPr>
          <p:cNvSpPr>
            <a:spLocks noGrp="1"/>
          </p:cNvSpPr>
          <p:nvPr>
            <p:ph type="title"/>
          </p:nvPr>
        </p:nvSpPr>
        <p:spPr>
          <a:xfrm>
            <a:off x="839788" y="365126"/>
            <a:ext cx="10515600" cy="1024288"/>
          </a:xfrm>
        </p:spPr>
        <p:txBody>
          <a:bodyPr/>
          <a:lstStyle/>
          <a:p>
            <a:r>
              <a:rPr lang="en-GB" dirty="0"/>
              <a:t>Examples of PH Initiatives and projects</a:t>
            </a:r>
          </a:p>
        </p:txBody>
      </p:sp>
      <p:sp>
        <p:nvSpPr>
          <p:cNvPr id="3" name="Text Placeholder 2">
            <a:extLst>
              <a:ext uri="{FF2B5EF4-FFF2-40B4-BE49-F238E27FC236}">
                <a16:creationId xmlns:a16="http://schemas.microsoft.com/office/drawing/2014/main" id="{92F860F2-1D9A-415D-7214-919496F74FEE}"/>
              </a:ext>
            </a:extLst>
          </p:cNvPr>
          <p:cNvSpPr>
            <a:spLocks noGrp="1"/>
          </p:cNvSpPr>
          <p:nvPr>
            <p:ph type="body" idx="1"/>
          </p:nvPr>
        </p:nvSpPr>
        <p:spPr>
          <a:xfrm>
            <a:off x="862014" y="1608082"/>
            <a:ext cx="5157787" cy="623861"/>
          </a:xfrm>
        </p:spPr>
        <p:txBody>
          <a:bodyPr/>
          <a:lstStyle/>
          <a:p>
            <a:r>
              <a:rPr lang="en-GB" dirty="0"/>
              <a:t>UK</a:t>
            </a:r>
          </a:p>
        </p:txBody>
      </p:sp>
      <p:sp>
        <p:nvSpPr>
          <p:cNvPr id="4" name="Content Placeholder 3">
            <a:extLst>
              <a:ext uri="{FF2B5EF4-FFF2-40B4-BE49-F238E27FC236}">
                <a16:creationId xmlns:a16="http://schemas.microsoft.com/office/drawing/2014/main" id="{CD4C549D-98A9-9275-43A9-F0BA7C3928E3}"/>
              </a:ext>
            </a:extLst>
          </p:cNvPr>
          <p:cNvSpPr>
            <a:spLocks noGrp="1"/>
          </p:cNvSpPr>
          <p:nvPr>
            <p:ph sz="half" idx="2"/>
          </p:nvPr>
        </p:nvSpPr>
        <p:spPr>
          <a:xfrm>
            <a:off x="839788" y="2351314"/>
            <a:ext cx="5157787" cy="3838349"/>
          </a:xfrm>
        </p:spPr>
        <p:txBody>
          <a:bodyPr>
            <a:normAutofit lnSpcReduction="10000"/>
          </a:bodyPr>
          <a:lstStyle/>
          <a:p>
            <a:r>
              <a:rPr lang="en-GB" sz="1600" dirty="0"/>
              <a:t>The Race Equality Foundation &amp; The Race Health Observatory</a:t>
            </a:r>
          </a:p>
          <a:p>
            <a:r>
              <a:rPr lang="en-GB" sz="1600" dirty="0"/>
              <a:t>2021 Reforming the Mental Health Act White Paper</a:t>
            </a:r>
          </a:p>
          <a:p>
            <a:r>
              <a:rPr lang="en-GB" sz="1600" dirty="0"/>
              <a:t>Local PH Initiatives </a:t>
            </a:r>
          </a:p>
          <a:p>
            <a:r>
              <a:rPr lang="en-GB" sz="1600" dirty="0"/>
              <a:t>NHS Workforce Race Equality Standard (WRES)</a:t>
            </a:r>
          </a:p>
          <a:p>
            <a:r>
              <a:rPr lang="en-GB" sz="1600" dirty="0"/>
              <a:t>National Institutes of Health Research (NIHR) Inclusion Health Research Alliance and University led research/initiatives</a:t>
            </a:r>
          </a:p>
          <a:p>
            <a:r>
              <a:rPr lang="en-GB" sz="1600" dirty="0"/>
              <a:t>Public Health England's Review of COVID-19 Disparities</a:t>
            </a:r>
          </a:p>
          <a:p>
            <a:r>
              <a:rPr lang="en-GB" sz="1600" dirty="0"/>
              <a:t>COVID-19 Health Inequalities Action Plan</a:t>
            </a:r>
          </a:p>
          <a:p>
            <a:r>
              <a:rPr lang="en-GB" sz="1600" dirty="0"/>
              <a:t>RCP, RCS, RCPsych antiracism strategies, action plans &amp; culturally competent curricula</a:t>
            </a:r>
          </a:p>
          <a:p>
            <a:r>
              <a:rPr lang="en-GB" sz="1600" dirty="0"/>
              <a:t>PHE Race Equality Strategy</a:t>
            </a:r>
          </a:p>
          <a:p>
            <a:endParaRPr lang="en-GB" sz="1600" dirty="0"/>
          </a:p>
          <a:p>
            <a:endParaRPr lang="en-GB" sz="1600" dirty="0"/>
          </a:p>
        </p:txBody>
      </p:sp>
      <p:sp>
        <p:nvSpPr>
          <p:cNvPr id="5" name="Text Placeholder 4">
            <a:extLst>
              <a:ext uri="{FF2B5EF4-FFF2-40B4-BE49-F238E27FC236}">
                <a16:creationId xmlns:a16="http://schemas.microsoft.com/office/drawing/2014/main" id="{C49DD9C0-0496-43CE-F6EC-A320FCCFDF92}"/>
              </a:ext>
            </a:extLst>
          </p:cNvPr>
          <p:cNvSpPr>
            <a:spLocks noGrp="1"/>
          </p:cNvSpPr>
          <p:nvPr>
            <p:ph type="body" sz="quarter" idx="3"/>
          </p:nvPr>
        </p:nvSpPr>
        <p:spPr>
          <a:xfrm>
            <a:off x="6146798" y="1608082"/>
            <a:ext cx="5183188" cy="623862"/>
          </a:xfrm>
        </p:spPr>
        <p:txBody>
          <a:bodyPr/>
          <a:lstStyle/>
          <a:p>
            <a:r>
              <a:rPr lang="en-GB" dirty="0"/>
              <a:t>GLOBAL</a:t>
            </a:r>
          </a:p>
        </p:txBody>
      </p:sp>
      <p:sp>
        <p:nvSpPr>
          <p:cNvPr id="6" name="Content Placeholder 5">
            <a:extLst>
              <a:ext uri="{FF2B5EF4-FFF2-40B4-BE49-F238E27FC236}">
                <a16:creationId xmlns:a16="http://schemas.microsoft.com/office/drawing/2014/main" id="{C14B3354-C4C8-D8E5-1F1B-2740E2E8C2AA}"/>
              </a:ext>
            </a:extLst>
          </p:cNvPr>
          <p:cNvSpPr>
            <a:spLocks noGrp="1"/>
          </p:cNvSpPr>
          <p:nvPr>
            <p:ph sz="quarter" idx="4"/>
          </p:nvPr>
        </p:nvSpPr>
        <p:spPr>
          <a:xfrm>
            <a:off x="6172200" y="2351314"/>
            <a:ext cx="5183188" cy="3838349"/>
          </a:xfrm>
        </p:spPr>
        <p:txBody>
          <a:bodyPr>
            <a:normAutofit lnSpcReduction="10000"/>
          </a:bodyPr>
          <a:lstStyle/>
          <a:p>
            <a:r>
              <a:rPr lang="en-GB" sz="1600" dirty="0"/>
              <a:t>World Health Organization (WHO) guidelines for culturally sensitive health communication</a:t>
            </a:r>
          </a:p>
          <a:p>
            <a:r>
              <a:rPr lang="en-GB" sz="1600" dirty="0"/>
              <a:t>Equitable Access to Healthcare Services – Rwanda’s community-based health insurance program, </a:t>
            </a:r>
            <a:r>
              <a:rPr lang="en-GB" sz="1600" dirty="0" err="1"/>
              <a:t>Mutuelles</a:t>
            </a:r>
            <a:r>
              <a:rPr lang="en-GB" sz="1600" dirty="0"/>
              <a:t> de </a:t>
            </a:r>
            <a:r>
              <a:rPr lang="en-GB" sz="1600" dirty="0" err="1"/>
              <a:t>Santé</a:t>
            </a:r>
            <a:endParaRPr lang="en-GB" sz="1600" dirty="0"/>
          </a:p>
          <a:p>
            <a:r>
              <a:rPr lang="en-GB" sz="1600" dirty="0"/>
              <a:t>Canada's Health Equity Impact Assessment (HEIA)</a:t>
            </a:r>
          </a:p>
          <a:p>
            <a:r>
              <a:rPr lang="en-GB" sz="1600" dirty="0"/>
              <a:t>Anti-Racist Curriculum in Healthcare Education - The University of Cape Town, South Africa offers an elective course on decolonising healthcare</a:t>
            </a:r>
          </a:p>
          <a:p>
            <a:r>
              <a:rPr lang="en-GB" sz="1600" dirty="0"/>
              <a:t>Global Health Equity Initiatives e.g. MSF</a:t>
            </a:r>
          </a:p>
          <a:p>
            <a:r>
              <a:rPr lang="en-GB" sz="1600" dirty="0"/>
              <a:t>Brazil’s racial quota system - Regular path vs Affirmative Action systems </a:t>
            </a:r>
          </a:p>
          <a:p>
            <a:endParaRPr lang="en-GB" sz="1600" dirty="0"/>
          </a:p>
        </p:txBody>
      </p:sp>
    </p:spTree>
    <p:extLst>
      <p:ext uri="{BB962C8B-B14F-4D97-AF65-F5344CB8AC3E}">
        <p14:creationId xmlns:p14="http://schemas.microsoft.com/office/powerpoint/2010/main" val="319459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66E10-7EA8-B5D1-0F4D-898FE29ECB4B}"/>
              </a:ext>
            </a:extLst>
          </p:cNvPr>
          <p:cNvSpPr>
            <a:spLocks noGrp="1"/>
          </p:cNvSpPr>
          <p:nvPr>
            <p:ph type="title"/>
          </p:nvPr>
        </p:nvSpPr>
        <p:spPr>
          <a:xfrm>
            <a:off x="654610" y="175039"/>
            <a:ext cx="5645746" cy="1080556"/>
          </a:xfrm>
        </p:spPr>
        <p:txBody>
          <a:bodyPr>
            <a:normAutofit/>
          </a:bodyPr>
          <a:lstStyle/>
          <a:p>
            <a:pPr algn="ctr"/>
            <a:r>
              <a:rPr lang="en-GB" sz="3600" dirty="0">
                <a:solidFill>
                  <a:schemeClr val="tx2"/>
                </a:solidFill>
              </a:rPr>
              <a:t>What is the FPH doing?</a:t>
            </a:r>
          </a:p>
        </p:txBody>
      </p:sp>
      <p:sp>
        <p:nvSpPr>
          <p:cNvPr id="3" name="Content Placeholder 2">
            <a:extLst>
              <a:ext uri="{FF2B5EF4-FFF2-40B4-BE49-F238E27FC236}">
                <a16:creationId xmlns:a16="http://schemas.microsoft.com/office/drawing/2014/main" id="{4881CAF8-2473-F188-1412-F1BDAF8D8A13}"/>
              </a:ext>
            </a:extLst>
          </p:cNvPr>
          <p:cNvSpPr>
            <a:spLocks noGrp="1"/>
          </p:cNvSpPr>
          <p:nvPr>
            <p:ph idx="1"/>
          </p:nvPr>
        </p:nvSpPr>
        <p:spPr>
          <a:xfrm>
            <a:off x="450253" y="1378424"/>
            <a:ext cx="5645747" cy="5158854"/>
          </a:xfrm>
        </p:spPr>
        <p:txBody>
          <a:bodyPr anchor="ctr">
            <a:noAutofit/>
          </a:bodyPr>
          <a:lstStyle/>
          <a:p>
            <a:r>
              <a:rPr lang="en-GB" dirty="0">
                <a:solidFill>
                  <a:schemeClr val="tx2"/>
                </a:solidFill>
              </a:rPr>
              <a:t>Acknowledging antiracism </a:t>
            </a:r>
          </a:p>
          <a:p>
            <a:r>
              <a:rPr lang="en-GB" dirty="0">
                <a:solidFill>
                  <a:schemeClr val="tx2"/>
                </a:solidFill>
              </a:rPr>
              <a:t>EDI Committee and EDI SIG</a:t>
            </a:r>
          </a:p>
          <a:p>
            <a:r>
              <a:rPr lang="en-GB" dirty="0">
                <a:solidFill>
                  <a:schemeClr val="tx2"/>
                </a:solidFill>
              </a:rPr>
              <a:t>High level webinars </a:t>
            </a:r>
          </a:p>
          <a:p>
            <a:r>
              <a:rPr lang="en-GB" dirty="0">
                <a:solidFill>
                  <a:schemeClr val="tx2"/>
                </a:solidFill>
              </a:rPr>
              <a:t>Analysis of PH training recruitment </a:t>
            </a:r>
          </a:p>
          <a:p>
            <a:r>
              <a:rPr lang="en-GB" dirty="0">
                <a:solidFill>
                  <a:schemeClr val="tx2"/>
                </a:solidFill>
              </a:rPr>
              <a:t>Fair Training</a:t>
            </a:r>
          </a:p>
          <a:p>
            <a:r>
              <a:rPr lang="en-GB" dirty="0">
                <a:solidFill>
                  <a:schemeClr val="tx2"/>
                </a:solidFill>
              </a:rPr>
              <a:t>Decolonising the Curriculum</a:t>
            </a:r>
          </a:p>
          <a:p>
            <a:r>
              <a:rPr lang="en-GB" dirty="0">
                <a:solidFill>
                  <a:schemeClr val="tx2"/>
                </a:solidFill>
              </a:rPr>
              <a:t>Applying an EDI lens to all policies and processes</a:t>
            </a:r>
          </a:p>
          <a:p>
            <a:r>
              <a:rPr lang="en-GB" dirty="0">
                <a:solidFill>
                  <a:schemeClr val="tx2"/>
                </a:solidFill>
              </a:rPr>
              <a:t>Designing an antiracism charter</a:t>
            </a:r>
          </a:p>
          <a:p>
            <a:endParaRPr lang="en-GB"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eeting">
            <a:extLst>
              <a:ext uri="{FF2B5EF4-FFF2-40B4-BE49-F238E27FC236}">
                <a16:creationId xmlns:a16="http://schemas.microsoft.com/office/drawing/2014/main" id="{ED37351C-81ED-467C-9A00-BF25F73FE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01806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19" name="Freeform: Shape 18">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6E67C902-4524-BF17-E9EF-805DC488D509}"/>
              </a:ext>
            </a:extLst>
          </p:cNvPr>
          <p:cNvSpPr txBox="1"/>
          <p:nvPr/>
        </p:nvSpPr>
        <p:spPr>
          <a:xfrm>
            <a:off x="491319" y="1365519"/>
            <a:ext cx="4817660"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Acknowledge colonial histories</a:t>
            </a:r>
          </a:p>
          <a:p>
            <a:pPr marL="285750" indent="-285750">
              <a:buFont typeface="Arial" panose="020B0604020202020204" pitchFamily="34" charset="0"/>
              <a:buChar char="•"/>
            </a:pPr>
            <a:r>
              <a:rPr lang="en-GB" sz="2800" dirty="0"/>
              <a:t>Diverse perspectives</a:t>
            </a:r>
          </a:p>
          <a:p>
            <a:pPr marL="285750" indent="-285750">
              <a:buFont typeface="Arial" panose="020B0604020202020204" pitchFamily="34" charset="0"/>
              <a:buChar char="•"/>
            </a:pPr>
            <a:r>
              <a:rPr lang="en-GB" sz="2800" dirty="0"/>
              <a:t>Critical analysis of western centric approaches to PH</a:t>
            </a:r>
          </a:p>
          <a:p>
            <a:pPr marL="285750" indent="-285750">
              <a:buFont typeface="Arial" panose="020B0604020202020204" pitchFamily="34" charset="0"/>
              <a:buChar char="•"/>
            </a:pPr>
            <a:r>
              <a:rPr lang="en-GB" sz="2800" dirty="0"/>
              <a:t>Racial &amp; Social justice</a:t>
            </a:r>
          </a:p>
          <a:p>
            <a:pPr marL="285750" indent="-285750">
              <a:buFont typeface="Arial" panose="020B0604020202020204" pitchFamily="34" charset="0"/>
              <a:buChar char="•"/>
            </a:pPr>
            <a:r>
              <a:rPr lang="en-GB" sz="2800" dirty="0"/>
              <a:t>Cultural competence and intelligence</a:t>
            </a:r>
          </a:p>
          <a:p>
            <a:pPr marL="285750" indent="-285750">
              <a:buFont typeface="Arial" panose="020B0604020202020204" pitchFamily="34" charset="0"/>
              <a:buChar char="•"/>
            </a:pPr>
            <a:r>
              <a:rPr lang="en-GB" sz="2800" dirty="0"/>
              <a:t>Global health equity</a:t>
            </a:r>
          </a:p>
          <a:p>
            <a:pPr marL="285750" indent="-285750">
              <a:buFont typeface="Arial" panose="020B0604020202020204" pitchFamily="34" charset="0"/>
              <a:buChar char="•"/>
            </a:pPr>
            <a:r>
              <a:rPr lang="en-GB" sz="2800" dirty="0"/>
              <a:t>Community engagement</a:t>
            </a:r>
          </a:p>
          <a:p>
            <a:pPr marL="285750" indent="-285750">
              <a:buFont typeface="Arial" panose="020B0604020202020204" pitchFamily="34" charset="0"/>
              <a:buChar char="•"/>
            </a:pPr>
            <a:r>
              <a:rPr lang="en-GB" sz="2800" dirty="0"/>
              <a:t>Awareness and training</a:t>
            </a:r>
          </a:p>
          <a:p>
            <a:pPr marL="285750" indent="-285750">
              <a:buFont typeface="Arial" panose="020B0604020202020204" pitchFamily="34" charset="0"/>
              <a:buChar char="•"/>
            </a:pPr>
            <a:r>
              <a:rPr lang="en-GB" sz="2800" dirty="0"/>
              <a:t>Any other ideas?</a:t>
            </a:r>
          </a:p>
        </p:txBody>
      </p:sp>
      <p:sp>
        <p:nvSpPr>
          <p:cNvPr id="8" name="Title 1">
            <a:extLst>
              <a:ext uri="{FF2B5EF4-FFF2-40B4-BE49-F238E27FC236}">
                <a16:creationId xmlns:a16="http://schemas.microsoft.com/office/drawing/2014/main" id="{197D5869-C22E-BEE4-06DC-96696AE2A82B}"/>
              </a:ext>
            </a:extLst>
          </p:cNvPr>
          <p:cNvSpPr>
            <a:spLocks noGrp="1"/>
          </p:cNvSpPr>
          <p:nvPr>
            <p:ph type="title"/>
          </p:nvPr>
        </p:nvSpPr>
        <p:spPr>
          <a:xfrm>
            <a:off x="491319" y="335220"/>
            <a:ext cx="11587162" cy="793750"/>
          </a:xfrm>
        </p:spPr>
        <p:txBody>
          <a:bodyPr/>
          <a:lstStyle/>
          <a:p>
            <a:pPr algn="ctr"/>
            <a:r>
              <a:rPr lang="en-GB" sz="3600" dirty="0">
                <a:solidFill>
                  <a:schemeClr val="tx2"/>
                </a:solidFill>
              </a:rPr>
              <a:t>Decolonising the Curriculum</a:t>
            </a:r>
          </a:p>
        </p:txBody>
      </p:sp>
      <p:pic>
        <p:nvPicPr>
          <p:cNvPr id="9" name="Content Placeholder 3">
            <a:extLst>
              <a:ext uri="{FF2B5EF4-FFF2-40B4-BE49-F238E27FC236}">
                <a16:creationId xmlns:a16="http://schemas.microsoft.com/office/drawing/2014/main" id="{C455EFA5-AA29-5D26-DF38-07C3BF0E8BA3}"/>
              </a:ext>
            </a:extLst>
          </p:cNvPr>
          <p:cNvPicPr>
            <a:picLocks noGrp="1" noChangeAspect="1"/>
          </p:cNvPicPr>
          <p:nvPr>
            <p:ph idx="1"/>
          </p:nvPr>
        </p:nvPicPr>
        <p:blipFill>
          <a:blip r:embed="rId3"/>
          <a:stretch>
            <a:fillRect/>
          </a:stretch>
        </p:blipFill>
        <p:spPr>
          <a:xfrm>
            <a:off x="5947729" y="1938226"/>
            <a:ext cx="5925823" cy="4337016"/>
          </a:xfrm>
          <a:prstGeom prst="rect">
            <a:avLst/>
          </a:prstGeom>
        </p:spPr>
      </p:pic>
    </p:spTree>
    <p:extLst>
      <p:ext uri="{BB962C8B-B14F-4D97-AF65-F5344CB8AC3E}">
        <p14:creationId xmlns:p14="http://schemas.microsoft.com/office/powerpoint/2010/main" val="3689200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693</Words>
  <Application>Microsoft Office PowerPoint</Application>
  <PresentationFormat>Widescreen</PresentationFormat>
  <Paragraphs>91</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UNMASKING THE INVISIBLE &amp; SOMETIMES VISIBLE</vt:lpstr>
      <vt:lpstr>Race, Racism and Antiracism</vt:lpstr>
      <vt:lpstr> Our Identities Are Shaped By Our Circumstances &amp; OUR CHOICES </vt:lpstr>
      <vt:lpstr>Historical Amnesia, Medical Exploitation and Experimentation</vt:lpstr>
      <vt:lpstr>Historical Amnesia, Medical Exploitation and Experimentation</vt:lpstr>
      <vt:lpstr>How can we reduce health disparities and promote equitable health outcomes </vt:lpstr>
      <vt:lpstr>Examples of PH Initiatives and projects</vt:lpstr>
      <vt:lpstr>What is the FPH doing?</vt:lpstr>
      <vt:lpstr>Decolonising the Curriculum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Samia Latif</dc:creator>
  <cp:lastModifiedBy>Samia Latif</cp:lastModifiedBy>
  <cp:revision>48</cp:revision>
  <dcterms:created xsi:type="dcterms:W3CDTF">2023-09-14T14:46:41Z</dcterms:created>
  <dcterms:modified xsi:type="dcterms:W3CDTF">2023-09-19T16:15:27Z</dcterms:modified>
</cp:coreProperties>
</file>