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6"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58431E3-E77B-4C44-8E9B-355C64F35C8C}">
          <p14:sldIdLst>
            <p14:sldId id="256"/>
            <p14:sldId id="266"/>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225" autoAdjust="0"/>
  </p:normalViewPr>
  <p:slideViewPr>
    <p:cSldViewPr>
      <p:cViewPr varScale="1">
        <p:scale>
          <a:sx n="56" d="100"/>
          <a:sy n="56" d="100"/>
        </p:scale>
        <p:origin x="1574"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solidFill>
                  <a:schemeClr val="tx2"/>
                </a:solidFill>
              </a:defRPr>
            </a:pPr>
            <a:r>
              <a:rPr lang="en-GB" sz="1200" b="1" i="0" u="none" strike="noStrike" baseline="0" dirty="0">
                <a:solidFill>
                  <a:schemeClr val="tx2"/>
                </a:solidFill>
                <a:effectLst/>
              </a:rPr>
              <a:t>Do you feel the current training programme equips you with the appropriate knowledge and skills to act and advocate on public mental health as a consultant?</a:t>
            </a:r>
            <a:endParaRPr lang="en-GB" sz="1200" dirty="0">
              <a:solidFill>
                <a:schemeClr val="tx2"/>
              </a:solidFill>
            </a:endParaRPr>
          </a:p>
        </c:rich>
      </c:tx>
      <c:overlay val="0"/>
    </c:title>
    <c:autoTitleDeleted val="0"/>
    <c:plotArea>
      <c:layout/>
      <c:barChart>
        <c:barDir val="col"/>
        <c:grouping val="clustered"/>
        <c:varyColors val="0"/>
        <c:dLbls>
          <c:showLegendKey val="0"/>
          <c:showVal val="0"/>
          <c:showCatName val="0"/>
          <c:showSerName val="0"/>
          <c:showPercent val="0"/>
          <c:showBubbleSize val="0"/>
        </c:dLbls>
        <c:gapWidth val="150"/>
        <c:axId val="135940352"/>
        <c:axId val="137121792"/>
      </c:barChart>
      <c:catAx>
        <c:axId val="135940352"/>
        <c:scaling>
          <c:orientation val="minMax"/>
        </c:scaling>
        <c:delete val="0"/>
        <c:axPos val="b"/>
        <c:numFmt formatCode="General" sourceLinked="0"/>
        <c:majorTickMark val="out"/>
        <c:minorTickMark val="none"/>
        <c:tickLblPos val="nextTo"/>
        <c:crossAx val="137121792"/>
        <c:crosses val="autoZero"/>
        <c:auto val="1"/>
        <c:lblAlgn val="ctr"/>
        <c:lblOffset val="100"/>
        <c:noMultiLvlLbl val="0"/>
      </c:catAx>
      <c:valAx>
        <c:axId val="137121792"/>
        <c:scaling>
          <c:orientation val="minMax"/>
        </c:scaling>
        <c:delete val="0"/>
        <c:axPos val="l"/>
        <c:majorGridlines/>
        <c:numFmt formatCode="0%" sourceLinked="1"/>
        <c:majorTickMark val="out"/>
        <c:minorTickMark val="none"/>
        <c:tickLblPos val="nextTo"/>
        <c:crossAx val="135940352"/>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1C9B7C-275C-49C0-83CA-9D7F6A07054A}" type="datetimeFigureOut">
              <a:rPr lang="en-GB" smtClean="0"/>
              <a:t>09/05/2019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EAE5A8-2439-478A-89C5-7069DD93C1B4}" type="slidenum">
              <a:rPr lang="en-GB" smtClean="0"/>
              <a:t>‹#›</a:t>
            </a:fld>
            <a:endParaRPr lang="en-GB"/>
          </a:p>
        </p:txBody>
      </p:sp>
    </p:spTree>
    <p:extLst>
      <p:ext uri="{BB962C8B-B14F-4D97-AF65-F5344CB8AC3E}">
        <p14:creationId xmlns:p14="http://schemas.microsoft.com/office/powerpoint/2010/main" val="3664516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Rough Structure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(Amabel)We would like to introduce</a:t>
            </a:r>
            <a:r>
              <a:rPr lang="en-GB" sz="1200" kern="1200" baseline="0" dirty="0">
                <a:solidFill>
                  <a:schemeClr val="tx1"/>
                </a:solidFill>
                <a:effectLst/>
                <a:latin typeface="+mn-lt"/>
                <a:ea typeface="+mn-ea"/>
                <a:cs typeface="+mn-cs"/>
              </a:rPr>
              <a:t> ourselves as a public health registrar and core psychiatry trainee who are part of a group of London and South East based trainees who have been exploring opportunities to develop cross specialty learning. We are extremely grateful to Professor Burn and Professor Middleton for joining us and taking the </a:t>
            </a:r>
            <a:r>
              <a:rPr lang="en-GB" sz="1200" kern="1200" baseline="0" dirty="0" err="1">
                <a:solidFill>
                  <a:schemeClr val="tx1"/>
                </a:solidFill>
                <a:effectLst/>
                <a:latin typeface="+mn-lt"/>
                <a:ea typeface="+mn-ea"/>
                <a:cs typeface="+mn-cs"/>
              </a:rPr>
              <a:t>hotseat</a:t>
            </a:r>
            <a:r>
              <a:rPr lang="en-GB" sz="1200" kern="1200" baseline="0" dirty="0">
                <a:solidFill>
                  <a:schemeClr val="tx1"/>
                </a:solidFill>
                <a:effectLst/>
                <a:latin typeface="+mn-lt"/>
                <a:ea typeface="+mn-ea"/>
                <a:cs typeface="+mn-cs"/>
              </a:rPr>
              <a:t> today and giving us the platform to ask some questions and hopefully open up a conversation about how we might take things forward, both  in other areas and at national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lvl="0"/>
            <a:r>
              <a:rPr lang="en-GB" sz="1200" kern="1200" baseline="0" dirty="0">
                <a:solidFill>
                  <a:schemeClr val="tx1"/>
                </a:solidFill>
                <a:effectLst/>
                <a:latin typeface="+mn-lt"/>
                <a:ea typeface="+mn-ea"/>
                <a:cs typeface="+mn-cs"/>
              </a:rPr>
              <a:t>Whilst we are obviously believers that cross-speciality opportunities benefit both specialties, we wanted also to assess whether the need was felt by our colleagues.  On the slide we have some key findings from local surveys carried out by psychiatry and public health registrars.</a:t>
            </a:r>
          </a:p>
          <a:p>
            <a:pPr lvl="0"/>
            <a:r>
              <a:rPr lang="en-GB" sz="1200" kern="1200" baseline="0" dirty="0">
                <a:solidFill>
                  <a:schemeClr val="tx1"/>
                </a:solidFill>
                <a:effectLst/>
                <a:latin typeface="+mn-lt"/>
                <a:ea typeface="+mn-ea"/>
                <a:cs typeface="+mn-cs"/>
              </a:rPr>
              <a:t>(Amabel to present Psych slides)</a:t>
            </a:r>
          </a:p>
          <a:p>
            <a:pPr lvl="0"/>
            <a:r>
              <a:rPr lang="en-GB" sz="1200" kern="1200" baseline="0" dirty="0">
                <a:solidFill>
                  <a:schemeClr val="tx1"/>
                </a:solidFill>
                <a:effectLst/>
                <a:latin typeface="+mn-lt"/>
                <a:ea typeface="+mn-ea"/>
                <a:cs typeface="+mn-cs"/>
              </a:rPr>
              <a:t>(Neha to present PH slides)</a:t>
            </a:r>
          </a:p>
          <a:p>
            <a:pPr lvl="0"/>
            <a:endParaRPr lang="en-GB" sz="1200" kern="1200" baseline="0" dirty="0">
              <a:solidFill>
                <a:schemeClr val="tx1"/>
              </a:solidFill>
              <a:effectLst/>
              <a:latin typeface="+mn-lt"/>
              <a:ea typeface="+mn-ea"/>
              <a:cs typeface="+mn-cs"/>
            </a:endParaRPr>
          </a:p>
          <a:p>
            <a:pPr lvl="0"/>
            <a:r>
              <a:rPr lang="en-GB" sz="1200" kern="1200" baseline="0" dirty="0">
                <a:solidFill>
                  <a:schemeClr val="tx1"/>
                </a:solidFill>
                <a:effectLst/>
                <a:latin typeface="+mn-lt"/>
                <a:ea typeface="+mn-ea"/>
                <a:cs typeface="+mn-cs"/>
              </a:rPr>
              <a:t>We are of course only one region but we have no reason not to expect that similar interest exist nationally.  </a:t>
            </a:r>
          </a:p>
          <a:p>
            <a:pPr lvl="0"/>
            <a:endParaRPr lang="en-GB" sz="1200" kern="1200" baseline="0" dirty="0">
              <a:solidFill>
                <a:schemeClr val="tx1"/>
              </a:solidFill>
              <a:effectLst/>
              <a:latin typeface="+mn-lt"/>
              <a:ea typeface="+mn-ea"/>
              <a:cs typeface="+mn-cs"/>
            </a:endParaRPr>
          </a:p>
          <a:p>
            <a:pPr lvl="0"/>
            <a:r>
              <a:rPr lang="en-GB" sz="1200" kern="1200" baseline="0" dirty="0">
                <a:solidFill>
                  <a:schemeClr val="tx1"/>
                </a:solidFill>
                <a:effectLst/>
                <a:latin typeface="+mn-lt"/>
                <a:ea typeface="+mn-ea"/>
                <a:cs typeface="+mn-cs"/>
              </a:rPr>
              <a:t>We have a few questions we have prepared and will hopefully have time to open up for a question or two from the audience.</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(Neha) Drawing on your experience, both as practitioners and as leaders influencing training and policy, where do you think psychiatry and public health can and should be working together?</a:t>
            </a:r>
          </a:p>
          <a:p>
            <a:pPr lvl="0"/>
            <a:r>
              <a:rPr lang="en-GB" sz="1200" kern="1200" dirty="0">
                <a:solidFill>
                  <a:schemeClr val="tx1"/>
                </a:solidFill>
                <a:effectLst/>
                <a:latin typeface="+mn-lt"/>
                <a:ea typeface="+mn-ea"/>
                <a:cs typeface="+mn-cs"/>
              </a:rPr>
              <a:t>(Amabel) How can we strengthen these areas in our work,</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taking into account challenges such as time and energy particularly when collaborative working is often an addition to a clinical role?</a:t>
            </a:r>
          </a:p>
          <a:p>
            <a:pPr lvl="0"/>
            <a:r>
              <a:rPr lang="en-GB" sz="1200" kern="1200" dirty="0">
                <a:solidFill>
                  <a:schemeClr val="tx1"/>
                </a:solidFill>
                <a:effectLst/>
                <a:latin typeface="+mn-lt"/>
                <a:ea typeface="+mn-ea"/>
                <a:cs typeface="+mn-cs"/>
              </a:rPr>
              <a:t>(Neha)What do you think are the key levers to help make public mental health learning a universal part of the psychiatry and public health learning experience?</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(Amabel) – if time any further questions from audience</a:t>
            </a:r>
          </a:p>
          <a:p>
            <a:pPr lvl="0"/>
            <a:r>
              <a:rPr lang="en-GB" sz="1200" kern="1200" dirty="0">
                <a:solidFill>
                  <a:schemeClr val="tx1"/>
                </a:solidFill>
                <a:effectLst/>
                <a:latin typeface="+mn-lt"/>
                <a:ea typeface="+mn-ea"/>
                <a:cs typeface="+mn-cs"/>
              </a:rPr>
              <a:t>(Neha)</a:t>
            </a:r>
            <a:r>
              <a:rPr lang="en-GB" sz="1200" kern="1200" baseline="0" dirty="0">
                <a:solidFill>
                  <a:schemeClr val="tx1"/>
                </a:solidFill>
                <a:effectLst/>
                <a:latin typeface="+mn-lt"/>
                <a:ea typeface="+mn-ea"/>
                <a:cs typeface="+mn-cs"/>
              </a:rPr>
              <a:t> Close</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FEAE5A8-2439-478A-89C5-7069DD93C1B4}" type="slidenum">
              <a:rPr lang="en-GB" smtClean="0"/>
              <a:t>1</a:t>
            </a:fld>
            <a:endParaRPr lang="en-GB"/>
          </a:p>
        </p:txBody>
      </p:sp>
    </p:spTree>
    <p:extLst>
      <p:ext uri="{BB962C8B-B14F-4D97-AF65-F5344CB8AC3E}">
        <p14:creationId xmlns:p14="http://schemas.microsoft.com/office/powerpoint/2010/main" val="166753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39 </a:t>
            </a:r>
            <a:r>
              <a:rPr lang="en-GB" dirty="0" err="1"/>
              <a:t>respondees</a:t>
            </a:r>
            <a:r>
              <a:rPr lang="en-GB" dirty="0"/>
              <a:t> (out of </a:t>
            </a:r>
            <a:r>
              <a:rPr lang="en-GB" dirty="0" err="1"/>
              <a:t>approx</a:t>
            </a:r>
            <a:r>
              <a:rPr lang="en-GB" dirty="0"/>
              <a:t> 260 trainees not taking into account out of programme activity) Majority CT2 or CT3 with 11 STs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EAE5A8-2439-478A-89C5-7069DD93C1B4}" type="slidenum">
              <a:rPr lang="en-GB" smtClean="0"/>
              <a:t>2</a:t>
            </a:fld>
            <a:endParaRPr lang="en-GB"/>
          </a:p>
        </p:txBody>
      </p:sp>
    </p:spTree>
    <p:extLst>
      <p:ext uri="{BB962C8B-B14F-4D97-AF65-F5344CB8AC3E}">
        <p14:creationId xmlns:p14="http://schemas.microsoft.com/office/powerpoint/2010/main" val="3662681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-Good uptake rate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-few felt well equipped</a:t>
            </a:r>
            <a:r>
              <a:rPr lang="en-GB" sz="1200" kern="1200" baseline="0" dirty="0">
                <a:solidFill>
                  <a:schemeClr val="tx1"/>
                </a:solidFill>
                <a:effectLst/>
                <a:latin typeface="+mn-lt"/>
                <a:ea typeface="+mn-ea"/>
                <a:cs typeface="+mn-cs"/>
              </a:rPr>
              <a:t> by end of training, when broken down into training stage confidence lessened throughout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EAE5A8-2439-478A-89C5-7069DD93C1B4}" type="slidenum">
              <a:rPr lang="en-GB" smtClean="0"/>
              <a:t>3</a:t>
            </a:fld>
            <a:endParaRPr lang="en-GB"/>
          </a:p>
        </p:txBody>
      </p:sp>
    </p:spTree>
    <p:extLst>
      <p:ext uri="{BB962C8B-B14F-4D97-AF65-F5344CB8AC3E}">
        <p14:creationId xmlns:p14="http://schemas.microsoft.com/office/powerpoint/2010/main" val="3662681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A8B17F2-95C8-4F6E-A57C-F90388F69AB7}"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1814886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A8B17F2-95C8-4F6E-A57C-F90388F69AB7}"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84744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A8B17F2-95C8-4F6E-A57C-F90388F69AB7}"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150937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A8B17F2-95C8-4F6E-A57C-F90388F69AB7}"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1353829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8B17F2-95C8-4F6E-A57C-F90388F69AB7}" type="datetimeFigureOut">
              <a:rPr lang="en-GB" smtClean="0"/>
              <a:t>09/05/2019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3357014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A8B17F2-95C8-4F6E-A57C-F90388F69AB7}"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25278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A8B17F2-95C8-4F6E-A57C-F90388F69AB7}" type="datetimeFigureOut">
              <a:rPr lang="en-GB" smtClean="0"/>
              <a:t>09/05/2019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337944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A8B17F2-95C8-4F6E-A57C-F90388F69AB7}" type="datetimeFigureOut">
              <a:rPr lang="en-GB" smtClean="0"/>
              <a:t>09/05/2019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298806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B17F2-95C8-4F6E-A57C-F90388F69AB7}" type="datetimeFigureOut">
              <a:rPr lang="en-GB" smtClean="0"/>
              <a:t>09/05/2019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108894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8B17F2-95C8-4F6E-A57C-F90388F69AB7}"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288550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8B17F2-95C8-4F6E-A57C-F90388F69AB7}" type="datetimeFigureOut">
              <a:rPr lang="en-GB" smtClean="0"/>
              <a:t>09/05/2019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9AEB2E-2191-4C9C-A4EC-AC2D1FF58795}" type="slidenum">
              <a:rPr lang="en-GB" smtClean="0"/>
              <a:t>‹#›</a:t>
            </a:fld>
            <a:endParaRPr lang="en-GB"/>
          </a:p>
        </p:txBody>
      </p:sp>
    </p:spTree>
    <p:extLst>
      <p:ext uri="{BB962C8B-B14F-4D97-AF65-F5344CB8AC3E}">
        <p14:creationId xmlns:p14="http://schemas.microsoft.com/office/powerpoint/2010/main" val="2759995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B17F2-95C8-4F6E-A57C-F90388F69AB7}" type="datetimeFigureOut">
              <a:rPr lang="en-GB" smtClean="0"/>
              <a:t>09/05/2019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AEB2E-2191-4C9C-A4EC-AC2D1FF58795}" type="slidenum">
              <a:rPr lang="en-GB" smtClean="0"/>
              <a:t>‹#›</a:t>
            </a:fld>
            <a:endParaRPr lang="en-GB"/>
          </a:p>
        </p:txBody>
      </p:sp>
    </p:spTree>
    <p:extLst>
      <p:ext uri="{BB962C8B-B14F-4D97-AF65-F5344CB8AC3E}">
        <p14:creationId xmlns:p14="http://schemas.microsoft.com/office/powerpoint/2010/main" val="3013178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chemeClr val="accent1">
                    <a:lumMod val="75000"/>
                  </a:schemeClr>
                </a:solidFill>
              </a:rPr>
              <a:t>Psychiatry and Public Health:</a:t>
            </a:r>
            <a:br>
              <a:rPr lang="en-GB" dirty="0">
                <a:solidFill>
                  <a:schemeClr val="accent1">
                    <a:lumMod val="75000"/>
                  </a:schemeClr>
                </a:solidFill>
              </a:rPr>
            </a:br>
            <a:r>
              <a:rPr lang="en-GB" dirty="0">
                <a:solidFill>
                  <a:schemeClr val="accent1">
                    <a:lumMod val="75000"/>
                  </a:schemeClr>
                </a:solidFill>
              </a:rPr>
              <a:t>a meeting of minds</a:t>
            </a:r>
          </a:p>
        </p:txBody>
      </p:sp>
      <p:sp>
        <p:nvSpPr>
          <p:cNvPr id="3" name="Subtitle 2"/>
          <p:cNvSpPr>
            <a:spLocks noGrp="1"/>
          </p:cNvSpPr>
          <p:nvPr>
            <p:ph type="subTitle" idx="1"/>
          </p:nvPr>
        </p:nvSpPr>
        <p:spPr/>
        <p:txBody>
          <a:bodyPr>
            <a:normAutofit lnSpcReduction="10000"/>
          </a:bodyPr>
          <a:lstStyle/>
          <a:p>
            <a:r>
              <a:rPr lang="en-GB" sz="1600" dirty="0"/>
              <a:t>Professor Wendy Burn, President of the Royal College of Psychiatrists</a:t>
            </a:r>
          </a:p>
          <a:p>
            <a:r>
              <a:rPr lang="en-GB" sz="1600" dirty="0"/>
              <a:t>Professor John Middleton, President of the Faculty of Public Health</a:t>
            </a:r>
          </a:p>
          <a:p>
            <a:r>
              <a:rPr lang="en-GB" sz="1600" dirty="0"/>
              <a:t>Dr Amabel Dessain, Psychiatry Core Trainee</a:t>
            </a:r>
          </a:p>
          <a:p>
            <a:r>
              <a:rPr lang="en-GB" sz="1600" dirty="0"/>
              <a:t>Dr Neha Shah, Public Health Registrar</a:t>
            </a:r>
          </a:p>
          <a:p>
            <a:endParaRPr lang="en-GB" sz="1600" dirty="0"/>
          </a:p>
          <a:p>
            <a:r>
              <a:rPr lang="en-GB" sz="1600" dirty="0">
                <a:solidFill>
                  <a:schemeClr val="tx1"/>
                </a:solidFill>
              </a:rPr>
              <a:t>10</a:t>
            </a:r>
            <a:r>
              <a:rPr lang="en-GB" sz="1600" baseline="30000" dirty="0">
                <a:solidFill>
                  <a:schemeClr val="tx1"/>
                </a:solidFill>
              </a:rPr>
              <a:t>th</a:t>
            </a:r>
            <a:r>
              <a:rPr lang="en-GB" sz="1600" dirty="0">
                <a:solidFill>
                  <a:schemeClr val="tx1"/>
                </a:solidFill>
              </a:rPr>
              <a:t> May 2019</a:t>
            </a:r>
          </a:p>
        </p:txBody>
      </p:sp>
    </p:spTree>
    <p:extLst>
      <p:ext uri="{BB962C8B-B14F-4D97-AF65-F5344CB8AC3E}">
        <p14:creationId xmlns:p14="http://schemas.microsoft.com/office/powerpoint/2010/main" val="2196377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90664" cy="2362274"/>
          </a:xfrm>
        </p:spPr>
        <p:txBody>
          <a:bodyPr>
            <a:normAutofit/>
          </a:bodyPr>
          <a:lstStyle/>
          <a:p>
            <a:r>
              <a:rPr lang="en-GB" sz="3600" dirty="0">
                <a:solidFill>
                  <a:schemeClr val="accent4">
                    <a:lumMod val="75000"/>
                  </a:schemeClr>
                </a:solidFill>
              </a:rPr>
              <a:t>Psychiatry</a:t>
            </a:r>
            <a:br>
              <a:rPr lang="en-GB" sz="3600" dirty="0">
                <a:solidFill>
                  <a:schemeClr val="accent4">
                    <a:lumMod val="75000"/>
                  </a:schemeClr>
                </a:solidFill>
              </a:rPr>
            </a:br>
            <a:r>
              <a:rPr lang="en-GB" sz="3600" dirty="0">
                <a:solidFill>
                  <a:schemeClr val="accent4">
                    <a:lumMod val="75000"/>
                  </a:schemeClr>
                </a:solidFill>
              </a:rPr>
              <a:t>Survey responses</a:t>
            </a:r>
          </a:p>
        </p:txBody>
      </p:sp>
      <p:sp>
        <p:nvSpPr>
          <p:cNvPr id="3" name="Content Placeholder 2"/>
          <p:cNvSpPr>
            <a:spLocks noGrp="1"/>
          </p:cNvSpPr>
          <p:nvPr>
            <p:ph idx="1"/>
          </p:nvPr>
        </p:nvSpPr>
        <p:spPr>
          <a:xfrm>
            <a:off x="395536" y="2348880"/>
            <a:ext cx="3312368" cy="4032448"/>
          </a:xfrm>
        </p:spPr>
        <p:txBody>
          <a:bodyPr>
            <a:normAutofit/>
          </a:bodyPr>
          <a:lstStyle/>
          <a:p>
            <a:pPr marL="0" indent="0">
              <a:buNone/>
            </a:pPr>
            <a:r>
              <a:rPr lang="en-GB" sz="1700" dirty="0"/>
              <a:t>39/260 psychiatry core and higher specialty trainees across London and South East.</a:t>
            </a:r>
          </a:p>
          <a:p>
            <a:pPr marL="0" indent="0">
              <a:buNone/>
            </a:pPr>
            <a:r>
              <a:rPr lang="en-GB" sz="1700" dirty="0"/>
              <a:t>30% with some previous experience in public health</a:t>
            </a:r>
          </a:p>
          <a:p>
            <a:pPr marL="0" indent="0">
              <a:buNone/>
            </a:pPr>
            <a:endParaRPr lang="en-GB" sz="1800" dirty="0"/>
          </a:p>
          <a:p>
            <a:endParaRPr lang="en-GB" sz="1800" dirty="0"/>
          </a:p>
        </p:txBody>
      </p:sp>
      <p:sp>
        <p:nvSpPr>
          <p:cNvPr id="6" name="TextBox 5"/>
          <p:cNvSpPr txBox="1"/>
          <p:nvPr/>
        </p:nvSpPr>
        <p:spPr>
          <a:xfrm>
            <a:off x="395536" y="3861048"/>
            <a:ext cx="7776864" cy="2708434"/>
          </a:xfrm>
          <a:prstGeom prst="rect">
            <a:avLst/>
          </a:prstGeom>
          <a:noFill/>
        </p:spPr>
        <p:txBody>
          <a:bodyPr wrap="square" rtlCol="0">
            <a:spAutoFit/>
          </a:bodyPr>
          <a:lstStyle/>
          <a:p>
            <a:r>
              <a:rPr lang="en-GB" sz="1700" b="1" dirty="0"/>
              <a:t>Key Needs</a:t>
            </a:r>
          </a:p>
          <a:p>
            <a:r>
              <a:rPr lang="en-GB" sz="1700" dirty="0"/>
              <a:t>92% expressed interest in training placement opportunities in local authorities and  89% in other relevant settings such as PHE.</a:t>
            </a:r>
          </a:p>
          <a:p>
            <a:r>
              <a:rPr lang="en-GB" sz="1700" dirty="0"/>
              <a:t>Interest expressed in learning more about:</a:t>
            </a:r>
          </a:p>
          <a:p>
            <a:pPr marL="285750" indent="-285750">
              <a:buFont typeface="Arial" panose="020B0604020202020204" pitchFamily="34" charset="0"/>
              <a:buChar char="•"/>
            </a:pPr>
            <a:r>
              <a:rPr lang="en-GB" sz="1700" dirty="0"/>
              <a:t>Social determinants of mental health including poverty; housing; adverse childhood experience and social media</a:t>
            </a:r>
          </a:p>
          <a:p>
            <a:pPr marL="285750" indent="-285750">
              <a:buFont typeface="Arial" panose="020B0604020202020204" pitchFamily="34" charset="0"/>
              <a:buChar char="•"/>
            </a:pPr>
            <a:r>
              <a:rPr lang="en-GB" altLang="en-US" sz="1700" dirty="0"/>
              <a:t>culturally diverse groups and disadvantaged populations e.g. refugees, asylum seekers and other migrants</a:t>
            </a:r>
          </a:p>
          <a:p>
            <a:pPr marL="285750" indent="-285750">
              <a:buFont typeface="Arial" panose="020B0604020202020204" pitchFamily="34" charset="0"/>
              <a:buChar char="•"/>
            </a:pPr>
            <a:r>
              <a:rPr lang="en-GB" sz="1700" dirty="0"/>
              <a:t>Knowledge of commissioning and working toward better integration with </a:t>
            </a:r>
            <a:r>
              <a:rPr lang="en-GB" altLang="en-US" sz="1700" dirty="0"/>
              <a:t>wider statutory, GP and council services  to improve support in the community</a:t>
            </a:r>
            <a:endParaRPr lang="en-GB" sz="1700" dirty="0"/>
          </a:p>
        </p:txBody>
      </p:sp>
      <p:pic>
        <p:nvPicPr>
          <p:cNvPr id="1026"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764704"/>
            <a:ext cx="4536504" cy="2875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446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90664" cy="2362274"/>
          </a:xfrm>
        </p:spPr>
        <p:txBody>
          <a:bodyPr>
            <a:normAutofit/>
          </a:bodyPr>
          <a:lstStyle/>
          <a:p>
            <a:r>
              <a:rPr lang="en-GB" sz="3600" dirty="0">
                <a:solidFill>
                  <a:schemeClr val="accent5">
                    <a:lumMod val="75000"/>
                  </a:schemeClr>
                </a:solidFill>
              </a:rPr>
              <a:t>Public Health Survey responses</a:t>
            </a:r>
          </a:p>
        </p:txBody>
      </p:sp>
      <p:sp>
        <p:nvSpPr>
          <p:cNvPr id="3" name="Content Placeholder 2"/>
          <p:cNvSpPr>
            <a:spLocks noGrp="1"/>
          </p:cNvSpPr>
          <p:nvPr>
            <p:ph idx="1"/>
          </p:nvPr>
        </p:nvSpPr>
        <p:spPr>
          <a:xfrm>
            <a:off x="395536" y="2780928"/>
            <a:ext cx="3312368" cy="3600400"/>
          </a:xfrm>
        </p:spPr>
        <p:txBody>
          <a:bodyPr>
            <a:normAutofit/>
          </a:bodyPr>
          <a:lstStyle/>
          <a:p>
            <a:pPr marL="0" indent="0">
              <a:buNone/>
            </a:pPr>
            <a:r>
              <a:rPr lang="en-GB" sz="1700" dirty="0"/>
              <a:t>79/110 public health trainees across  London and South East</a:t>
            </a:r>
          </a:p>
          <a:p>
            <a:pPr marL="0" indent="0">
              <a:buNone/>
            </a:pPr>
            <a:endParaRPr lang="en-GB" sz="1800" dirty="0"/>
          </a:p>
          <a:p>
            <a:endParaRPr lang="en-GB" sz="1800" dirty="0"/>
          </a:p>
        </p:txBody>
      </p:sp>
      <p:graphicFrame>
        <p:nvGraphicFramePr>
          <p:cNvPr id="4" name="Chart 3">
            <a:extLst/>
          </p:cNvPr>
          <p:cNvGraphicFramePr>
            <a:graphicFrameLocks/>
          </p:cNvGraphicFramePr>
          <p:nvPr>
            <p:extLst>
              <p:ext uri="{D42A27DB-BD31-4B8C-83A1-F6EECF244321}">
                <p14:modId xmlns:p14="http://schemas.microsoft.com/office/powerpoint/2010/main" val="1657694810"/>
              </p:ext>
            </p:extLst>
          </p:nvPr>
        </p:nvGraphicFramePr>
        <p:xfrm>
          <a:off x="3635896" y="764704"/>
          <a:ext cx="5040560"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95536" y="3861048"/>
            <a:ext cx="7776864" cy="2708434"/>
          </a:xfrm>
          <a:prstGeom prst="rect">
            <a:avLst/>
          </a:prstGeom>
          <a:noFill/>
        </p:spPr>
        <p:txBody>
          <a:bodyPr wrap="square" rtlCol="0">
            <a:spAutoFit/>
          </a:bodyPr>
          <a:lstStyle/>
          <a:p>
            <a:r>
              <a:rPr lang="en-GB" sz="1700" b="1" dirty="0"/>
              <a:t>Key Needs</a:t>
            </a:r>
          </a:p>
          <a:p>
            <a:r>
              <a:rPr lang="en-GB" sz="1700" dirty="0"/>
              <a:t>70% expressed interest in placements in Acute mental health trusts (currently none available in London) and 54% in PHE and other relevant settings.</a:t>
            </a:r>
          </a:p>
          <a:p>
            <a:endParaRPr lang="en-GB" sz="1700" dirty="0"/>
          </a:p>
          <a:p>
            <a:r>
              <a:rPr lang="en-GB" sz="1700" dirty="0"/>
              <a:t>33% would welcome a greater focus on healthcare / treatment</a:t>
            </a:r>
          </a:p>
          <a:p>
            <a:r>
              <a:rPr lang="en-GB" sz="1700" dirty="0"/>
              <a:t>33% would welcome a greater focus on prevention of mental ill health</a:t>
            </a:r>
          </a:p>
          <a:p>
            <a:r>
              <a:rPr lang="en-GB" sz="1700" dirty="0"/>
              <a:t>22% would welcome a greater focus on links between physical and mental health</a:t>
            </a:r>
          </a:p>
          <a:p>
            <a:endParaRPr lang="en-GB" sz="1700" dirty="0"/>
          </a:p>
          <a:p>
            <a:r>
              <a:rPr lang="en-GB" sz="1700" dirty="0"/>
              <a:t>Promotion and wider determinants appeared to be better addressed within the programme, likely through local Authority Placements</a:t>
            </a:r>
          </a:p>
        </p:txBody>
      </p:sp>
      <p:pic>
        <p:nvPicPr>
          <p:cNvPr id="2050" name="Chart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630803"/>
            <a:ext cx="5256584"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649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156</TotalTime>
  <Words>644</Words>
  <Application>Microsoft Office PowerPoint</Application>
  <PresentationFormat>On-screen Show (4:3)</PresentationFormat>
  <Paragraphs>50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Psychiatry and Public Health: a meeting of minds</vt:lpstr>
      <vt:lpstr>Psychiatry Survey responses</vt:lpstr>
      <vt:lpstr>Public Health Survey responses</vt:lpstr>
    </vt:vector>
  </TitlesOfParts>
  <Company>Southwark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Psychiatry and public health – meeting of minds</dc:title>
  <dc:creator>Shah, Neha</dc:creator>
  <cp:lastModifiedBy>Neha Shah</cp:lastModifiedBy>
  <cp:revision>16</cp:revision>
  <dcterms:created xsi:type="dcterms:W3CDTF">2019-05-02T13:29:59Z</dcterms:created>
  <dcterms:modified xsi:type="dcterms:W3CDTF">2019-05-09T16:04:38Z</dcterms:modified>
</cp:coreProperties>
</file>