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327" r:id="rId2"/>
    <p:sldId id="328" r:id="rId3"/>
    <p:sldId id="273" r:id="rId4"/>
    <p:sldId id="262" r:id="rId5"/>
    <p:sldId id="292" r:id="rId6"/>
    <p:sldId id="264" r:id="rId7"/>
    <p:sldId id="274" r:id="rId8"/>
    <p:sldId id="269" r:id="rId9"/>
    <p:sldId id="275" r:id="rId10"/>
    <p:sldId id="276" r:id="rId11"/>
    <p:sldId id="284" r:id="rId12"/>
    <p:sldId id="319" r:id="rId13"/>
    <p:sldId id="313" r:id="rId14"/>
    <p:sldId id="277" r:id="rId15"/>
    <p:sldId id="278" r:id="rId16"/>
    <p:sldId id="272" r:id="rId17"/>
    <p:sldId id="266" r:id="rId18"/>
    <p:sldId id="279" r:id="rId19"/>
    <p:sldId id="290" r:id="rId20"/>
    <p:sldId id="291" r:id="rId21"/>
    <p:sldId id="288" r:id="rId22"/>
    <p:sldId id="263" r:id="rId23"/>
    <p:sldId id="280" r:id="rId24"/>
    <p:sldId id="315" r:id="rId25"/>
    <p:sldId id="314" r:id="rId26"/>
    <p:sldId id="316" r:id="rId27"/>
    <p:sldId id="317" r:id="rId28"/>
    <p:sldId id="318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65" r:id="rId37"/>
    <p:sldId id="257" r:id="rId38"/>
    <p:sldId id="329" r:id="rId39"/>
    <p:sldId id="311" r:id="rId40"/>
    <p:sldId id="271" r:id="rId41"/>
    <p:sldId id="320" r:id="rId42"/>
    <p:sldId id="321" r:id="rId43"/>
    <p:sldId id="322" r:id="rId44"/>
    <p:sldId id="323" r:id="rId45"/>
    <p:sldId id="330" r:id="rId46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E"/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27" autoAdjust="0"/>
  </p:normalViewPr>
  <p:slideViewPr>
    <p:cSldViewPr snapToGrid="0" showGuides="1">
      <p:cViewPr varScale="1">
        <p:scale>
          <a:sx n="77" d="100"/>
          <a:sy n="77" d="100"/>
        </p:scale>
        <p:origin x="1386" y="90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7971" y="4724956"/>
            <a:ext cx="4908331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22876" y="9449911"/>
            <a:ext cx="835124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45C528-91BE-204F-B681-C7C8CA1949A4}" type="slidenum">
              <a:rPr lang="en-GB" sz="1200"/>
              <a:pPr/>
              <a:t>3</a:t>
            </a:fld>
            <a:endParaRPr lang="en-GB" sz="120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F15C661-5895-3540-8B6E-C4ED2D21FFB0}" type="slidenum">
              <a:rPr lang="en-GB" sz="1200"/>
              <a:pPr/>
              <a:t>20</a:t>
            </a:fld>
            <a:endParaRPr lang="en-GB" sz="1200"/>
          </a:p>
        </p:txBody>
      </p:sp>
      <p:sp>
        <p:nvSpPr>
          <p:cNvPr id="1761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15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DDC119-7773-E541-AB99-92F593377024}" type="slidenum">
              <a:rPr lang="en-GB" sz="1200"/>
              <a:pPr/>
              <a:t>21</a:t>
            </a:fld>
            <a:endParaRPr lang="en-GB" sz="1200"/>
          </a:p>
        </p:txBody>
      </p:sp>
      <p:sp>
        <p:nvSpPr>
          <p:cNvPr id="1423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1890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F4971DB-0F1B-104D-A982-3C6EB360F3A2}" type="slidenum">
              <a:rPr lang="en-GB" sz="1200"/>
              <a:pPr/>
              <a:t>23</a:t>
            </a:fld>
            <a:endParaRPr lang="en-GB" sz="120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232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 altLang="en-US">
              <a:latin typeface="Arial" panose="020B0604020202020204" pitchFamily="34" charset="0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C548972C-B2A2-42FF-825B-274A1D72B7A0}" type="slidenum">
              <a:rPr lang="en-IE" altLang="en-US" sz="1200">
                <a:latin typeface="Calibri" panose="020F0502020204030204" pitchFamily="34" charset="0"/>
              </a:rPr>
              <a:pPr eaLnBrk="1" hangingPunct="1"/>
              <a:t>27</a:t>
            </a:fld>
            <a:endParaRPr lang="en-IE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39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2D22B74-26ED-48F8-8FE0-9E84057E46AE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737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813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0EDBC2B-8D24-4739-9391-30553F9D6E4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4758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9946B0-AA16-43EF-8BF1-DD1C49604727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5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68B800B-EBBD-4D41-B639-EA22E2849F20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03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3E71632-567F-4916-92F1-EEF697DBB730}" type="slidenum">
              <a:rPr lang="en-GB" altLang="en-US" sz="1200"/>
              <a:pPr/>
              <a:t>33</a:t>
            </a:fld>
            <a:endParaRPr lang="en-GB" altLang="en-US" sz="1200"/>
          </a:p>
        </p:txBody>
      </p:sp>
      <p:sp>
        <p:nvSpPr>
          <p:cNvPr id="880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21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af3ad60e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af3ad60e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93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26B3EC2D-6847-4588-879B-010E7261EB95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00599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26668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6af3ad60e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6af3ad60e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44640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46af3ad60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46af3ad60e_0_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811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74056D6-DDD4-B141-8A71-71E898857343}" type="slidenum">
              <a:rPr lang="en-GB" sz="1200"/>
              <a:pPr/>
              <a:t>5</a:t>
            </a:fld>
            <a:endParaRPr lang="en-GB" sz="120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92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35163289-A626-48B8-87FD-A1AE5A3555D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468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4EC6FF-3940-834A-9E31-0971235B7873}" type="slidenum">
              <a:rPr lang="en-GB" sz="1200"/>
              <a:pPr/>
              <a:t>9</a:t>
            </a:fld>
            <a:endParaRPr lang="en-GB" sz="120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301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BDF256-A7E7-F849-A6EF-70AA103B1912}" type="slidenum">
              <a:rPr lang="en-GB" sz="1200"/>
              <a:pPr/>
              <a:t>10</a:t>
            </a:fld>
            <a:endParaRPr lang="en-GB" sz="120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170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46af3ad60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46af3ad60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75957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C44874-7A93-4543-9EDC-4341EEE1FBC1}" type="slidenum">
              <a:rPr lang="en-GB" sz="1200"/>
              <a:pPr/>
              <a:t>14</a:t>
            </a:fld>
            <a:endParaRPr lang="en-GB" sz="1200"/>
          </a:p>
        </p:txBody>
      </p:sp>
      <p:sp>
        <p:nvSpPr>
          <p:cNvPr id="16793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01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745860" indent="-37290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496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099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648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198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A5D9EDA-A0E2-0542-93D0-17D1C2DEBC81}" type="slidenum">
              <a:rPr lang="en-GB" sz="1200"/>
              <a:pPr/>
              <a:t>15</a:t>
            </a:fld>
            <a:endParaRPr lang="en-GB" sz="1200"/>
          </a:p>
        </p:txBody>
      </p:sp>
      <p:sp>
        <p:nvSpPr>
          <p:cNvPr id="165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IE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5893" name="Slide Number Placeholder 3"/>
          <p:cNvSpPr txBox="1">
            <a:spLocks noGrp="1"/>
          </p:cNvSpPr>
          <p:nvPr/>
        </p:nvSpPr>
        <p:spPr bwMode="auto">
          <a:xfrm>
            <a:off x="3850443" y="9428584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92" tIns="45496" rIns="90992" bIns="45496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816F114-C30A-B846-839A-80563474F54B}" type="slidenum">
              <a:rPr lang="en-GB" sz="1200"/>
              <a:pPr algn="r"/>
              <a:t>15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121408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00F-760E-45A4-A09C-4EE7D03167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87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04C4658-A46D-324C-9569-EB9202867FC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24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3EF9E9-9DC5-4FB0-9E48-9E55A2F48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777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3" y="1588342"/>
            <a:ext cx="745763" cy="61101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758200"/>
            <a:ext cx="7688700" cy="71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771833"/>
            <a:ext cx="7688700" cy="301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537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017E34-4A51-4E78-8D48-ED9E6BAE276F}" type="datetime1">
              <a:rPr lang="en-US" altLang="en-US"/>
              <a:pPr/>
              <a:t>5/1/2019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CF1DF-E681-465D-AF15-0DABCFD3E5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13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A19D73F-31D8-4F6E-B7A5-3D779D7ED2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20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/>
              <a:t>Trinity College Dublin, </a:t>
            </a:r>
            <a:r>
              <a:rPr lang="en-GB" sz="1000" dirty="0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6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400" dirty="0" smtClean="0"/>
              <a:t>Joint FPH/</a:t>
            </a:r>
            <a:r>
              <a:rPr lang="en-GB" sz="2400" dirty="0" err="1" smtClean="0"/>
              <a:t>RCPsych</a:t>
            </a:r>
            <a:r>
              <a:rPr lang="en-GB" sz="2400" dirty="0" smtClean="0"/>
              <a:t> </a:t>
            </a:r>
            <a:r>
              <a:rPr lang="en-GB" sz="2400" dirty="0" smtClean="0"/>
              <a:t>meeting;  </a:t>
            </a:r>
            <a:r>
              <a:rPr lang="en-GB" sz="2400" dirty="0" smtClean="0"/>
              <a:t>Public Mental </a:t>
            </a:r>
            <a:r>
              <a:rPr lang="en-GB" sz="2400" dirty="0" smtClean="0"/>
              <a:t>Health.  </a:t>
            </a:r>
            <a:br>
              <a:rPr lang="en-GB" sz="2400" dirty="0" smtClean="0"/>
            </a:br>
            <a:r>
              <a:rPr lang="en-GB" sz="2400" dirty="0" smtClean="0"/>
              <a:t>London </a:t>
            </a:r>
            <a:r>
              <a:rPr lang="en-GB" sz="2400" dirty="0" smtClean="0"/>
              <a:t>May 10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2019</a:t>
            </a:r>
            <a:endParaRPr lang="en-GB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Public Health approaches to alcohol; politics, partners and psychiatrists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1"/>
            <a:r>
              <a:rPr lang="en-GB" dirty="0" smtClean="0"/>
              <a:t>Professor Joe Barry</a:t>
            </a:r>
          </a:p>
          <a:p>
            <a:pPr lvl="1"/>
            <a:r>
              <a:rPr lang="en-GB" dirty="0" smtClean="0"/>
              <a:t>Chair of Population Health Medicine</a:t>
            </a:r>
            <a:endParaRPr lang="en-GB" dirty="0"/>
          </a:p>
          <a:p>
            <a:pPr lvl="2"/>
            <a:r>
              <a:rPr lang="en-GB" dirty="0" smtClean="0"/>
              <a:t>10</a:t>
            </a:r>
            <a:r>
              <a:rPr lang="en-GB" baseline="30000" dirty="0" smtClean="0"/>
              <a:t>th</a:t>
            </a:r>
            <a:r>
              <a:rPr lang="en-GB" dirty="0" smtClean="0"/>
              <a:t> May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9910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1554" name="Object 2"/>
          <p:cNvGraphicFramePr>
            <a:graphicFrameLocks noChangeAspect="1"/>
          </p:cNvGraphicFramePr>
          <p:nvPr>
            <p:extLst/>
          </p:nvPr>
        </p:nvGraphicFramePr>
        <p:xfrm>
          <a:off x="611188" y="460375"/>
          <a:ext cx="8224837" cy="577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Document" r:id="rId4" imgW="5626100" imgH="3835400" progId="Word.Document.8">
                  <p:embed/>
                </p:oleObj>
              </mc:Choice>
              <mc:Fallback>
                <p:oleObj name="Document" r:id="rId4" imgW="5626100" imgH="3835400" progId="Word.Document.8">
                  <p:embed/>
                  <p:pic>
                    <p:nvPicPr>
                      <p:cNvPr id="15155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60375"/>
                        <a:ext cx="8224837" cy="577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543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04800" y="304800"/>
          <a:ext cx="8458200" cy="6680835"/>
        </p:xfrm>
        <a:graphic>
          <a:graphicData uri="http://schemas.openxmlformats.org/drawingml/2006/table">
            <a:tbl>
              <a:tblPr/>
              <a:tblGrid>
                <a:gridCol w="422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 gridSpan="2"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National Substance Misuse Strategy 2012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alibri" pitchFamily="100" charset="0"/>
                        <a:ea typeface="ＭＳ Ｐゴシック" pitchFamily="10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2D2D8A"/>
                        </a:solidFill>
                        <a:effectLst/>
                        <a:latin typeface="Calibri" pitchFamily="100" charset="0"/>
                        <a:ea typeface="ＭＳ Ｐゴシック" pitchFamily="10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Supply Pillar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Increase price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‘Social responsibility’ level on drinks industry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Structural separation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HSE objections to licences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Legislation on distance sales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Phase out drinks industry sponsorship of sport and other large public events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Treatment and Rehabilitation Pillar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Establish a clinical directorate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Early intervention guidelines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Strengthen FASD surveillance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Specialist detoxification services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Screening and brief interventions in various settings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Family support services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Vulnerable groups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00" charset="0"/>
                        <a:ea typeface="ＭＳ Ｐゴシック" pitchFamily="10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00" charset="0"/>
                        <a:ea typeface="ＭＳ Ｐゴシック" pitchFamily="10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Prevention Pillar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Screening tools should reflect Irish standard drink (10g)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Labels should include grams, calories and health warnings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Alcohol-free venues for young people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Counter measures aimed at families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Drug/alcohol intervention programmes with onward 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100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2D2D8A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Research Pillar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Develop epidemiological indicators (prevalence, demand for treatment, deaths, harms, expenditure)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2D2D8A"/>
                        </a:buClr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00" charset="0"/>
                          <a:ea typeface="ＭＳ Ｐゴシック" pitchFamily="100" charset="-128"/>
                        </a:rPr>
                        <a:t>Develop and prioritise a research programme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49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736A-AA22-364D-B3F9-42FE03945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F1A0-99A9-F94B-9311-36A7C147D5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Politicians</a:t>
            </a:r>
          </a:p>
          <a:p>
            <a:r>
              <a:rPr lang="en-US" dirty="0" smtClean="0"/>
              <a:t>Media</a:t>
            </a:r>
          </a:p>
          <a:p>
            <a:r>
              <a:rPr lang="en-US" dirty="0" smtClean="0"/>
              <a:t>Hearts and minds</a:t>
            </a:r>
          </a:p>
          <a:p>
            <a:r>
              <a:rPr lang="en-US" dirty="0" smtClean="0"/>
              <a:t>Partners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NGOs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</a:t>
            </a:r>
            <a:r>
              <a:rPr lang="en-US" dirty="0" smtClean="0"/>
              <a:t>Training bodies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	I</a:t>
            </a:r>
            <a:r>
              <a:rPr lang="en-US" dirty="0" smtClean="0"/>
              <a:t>nterested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6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729450" y="2175900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The political journey …. </a:t>
            </a:r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1776" y="3095051"/>
            <a:ext cx="3037977" cy="226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20" y="3200304"/>
            <a:ext cx="3962131" cy="21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81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PartyLeaders+MEA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lum bright="-1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650" y="812800"/>
            <a:ext cx="8369200" cy="4741863"/>
          </a:xfrm>
        </p:spPr>
      </p:pic>
    </p:spTree>
    <p:extLst>
      <p:ext uri="{BB962C8B-B14F-4D97-AF65-F5344CB8AC3E}">
        <p14:creationId xmlns:p14="http://schemas.microsoft.com/office/powerpoint/2010/main" val="3900932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485900" y="274638"/>
            <a:ext cx="6172200" cy="741362"/>
          </a:xfrm>
        </p:spPr>
        <p:txBody>
          <a:bodyPr/>
          <a:lstStyle/>
          <a:p>
            <a:pPr eaLnBrk="1" hangingPunct="1"/>
            <a:r>
              <a:rPr lang="en-GB" sz="3600" b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Deaths on Irish Roads 1961-2013</a:t>
            </a:r>
          </a:p>
        </p:txBody>
      </p:sp>
      <p:graphicFrame>
        <p:nvGraphicFramePr>
          <p:cNvPr id="164866" name="Object 2"/>
          <p:cNvGraphicFramePr>
            <a:graphicFrameLocks noGrp="1" noChangeAspect="1"/>
          </p:cNvGraphicFramePr>
          <p:nvPr>
            <p:ph type="chart" idx="4294967295"/>
            <p:extLst/>
          </p:nvPr>
        </p:nvGraphicFramePr>
        <p:xfrm>
          <a:off x="520700" y="1384300"/>
          <a:ext cx="77470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Chart" r:id="rId4" imgW="8486708" imgH="5200491" progId="MSGraph.Chart.8">
                  <p:embed followColorScheme="full"/>
                </p:oleObj>
              </mc:Choice>
              <mc:Fallback>
                <p:oleObj name="Chart" r:id="rId4" imgW="8486708" imgH="5200491" progId="MSGraph.Chart.8">
                  <p:embed followColorScheme="full"/>
                  <p:pic>
                    <p:nvPicPr>
                      <p:cNvPr id="1648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1384300"/>
                        <a:ext cx="77470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4868" name="Straight Arrow Connector 4"/>
          <p:cNvCxnSpPr>
            <a:cxnSpLocks noChangeShapeType="1"/>
          </p:cNvCxnSpPr>
          <p:nvPr/>
        </p:nvCxnSpPr>
        <p:spPr bwMode="auto">
          <a:xfrm>
            <a:off x="6373813" y="2384425"/>
            <a:ext cx="0" cy="7921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869" name="TextBox 5"/>
          <p:cNvSpPr txBox="1">
            <a:spLocks noChangeArrowheads="1"/>
          </p:cNvSpPr>
          <p:nvPr/>
        </p:nvSpPr>
        <p:spPr bwMode="auto">
          <a:xfrm>
            <a:off x="6137275" y="2060575"/>
            <a:ext cx="757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sz="2000" dirty="0">
                <a:latin typeface="+mj-lt"/>
              </a:rPr>
              <a:t>RBT</a:t>
            </a:r>
          </a:p>
        </p:txBody>
      </p:sp>
      <p:cxnSp>
        <p:nvCxnSpPr>
          <p:cNvPr id="164870" name="Straight Arrow Connector 8"/>
          <p:cNvCxnSpPr>
            <a:cxnSpLocks noChangeShapeType="1"/>
          </p:cNvCxnSpPr>
          <p:nvPr/>
        </p:nvCxnSpPr>
        <p:spPr bwMode="auto">
          <a:xfrm>
            <a:off x="4787900" y="3068638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4871" name="TextBox 11"/>
          <p:cNvSpPr txBox="1">
            <a:spLocks noChangeArrowheads="1"/>
          </p:cNvSpPr>
          <p:nvPr/>
        </p:nvSpPr>
        <p:spPr bwMode="auto">
          <a:xfrm>
            <a:off x="2070100" y="3709988"/>
            <a:ext cx="314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IE" dirty="0">
                <a:latin typeface="+mj-lt"/>
              </a:rPr>
              <a:t>Blood alcohol reduced to 100 mg/ml</a:t>
            </a:r>
          </a:p>
        </p:txBody>
      </p:sp>
      <p:cxnSp>
        <p:nvCxnSpPr>
          <p:cNvPr id="164872" name="Straight Arrow Connector 13"/>
          <p:cNvCxnSpPr>
            <a:cxnSpLocks noChangeShapeType="1"/>
          </p:cNvCxnSpPr>
          <p:nvPr/>
        </p:nvCxnSpPr>
        <p:spPr bwMode="auto">
          <a:xfrm flipV="1">
            <a:off x="3149600" y="2159000"/>
            <a:ext cx="25400" cy="1511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958951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026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" r="-140"/>
          <a:stretch/>
        </p:blipFill>
        <p:spPr>
          <a:xfrm>
            <a:off x="2717800" y="0"/>
            <a:ext cx="3721100" cy="6477000"/>
          </a:xfrm>
        </p:spPr>
      </p:pic>
    </p:spTree>
    <p:extLst>
      <p:ext uri="{BB962C8B-B14F-4D97-AF65-F5344CB8AC3E}">
        <p14:creationId xmlns:p14="http://schemas.microsoft.com/office/powerpoint/2010/main" val="3328764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StraightTalk P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400"/>
            <a:ext cx="7696200" cy="6721475"/>
          </a:xfrm>
        </p:spPr>
      </p:pic>
    </p:spTree>
    <p:extLst>
      <p:ext uri="{BB962C8B-B14F-4D97-AF65-F5344CB8AC3E}">
        <p14:creationId xmlns:p14="http://schemas.microsoft.com/office/powerpoint/2010/main" val="1319844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931862"/>
          </a:xfrm>
        </p:spPr>
        <p:txBody>
          <a:bodyPr/>
          <a:lstStyle/>
          <a:p>
            <a:pPr algn="ctr"/>
            <a:r>
              <a:rPr lang="en-US" sz="3200" b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HSE alcohol screening in four emergency departments, 2010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2232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322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M-SASQ – Modified Single Alcohol Screening Questionnaire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How often have you had 5 or more standard drinks if female, or 7 or more if male, on a single occasion in the last year?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Less than monthly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460/944 (49%)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No intervention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Monthly to weekly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345/944 (36%)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Brief advice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Daily or almost daily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83/944 (9%)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Referral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Refused to participate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ＭＳ Ｐゴシック" charset="0"/>
                        </a:rPr>
                        <a:t>56/944 (6%)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3083" name="TextBox 4"/>
          <p:cNvSpPr txBox="1">
            <a:spLocks noChangeArrowheads="1"/>
          </p:cNvSpPr>
          <p:nvPr/>
        </p:nvSpPr>
        <p:spPr bwMode="auto">
          <a:xfrm>
            <a:off x="457200" y="5791200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latin typeface="+mj-lt"/>
              </a:rPr>
              <a:t>Source:  Armstrong &amp; Barry (2014)</a:t>
            </a:r>
          </a:p>
        </p:txBody>
      </p:sp>
    </p:spTree>
    <p:extLst>
      <p:ext uri="{BB962C8B-B14F-4D97-AF65-F5344CB8AC3E}">
        <p14:creationId xmlns:p14="http://schemas.microsoft.com/office/powerpoint/2010/main" val="1968178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6" descr="HSE leaflet back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495800" cy="3276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035" name="Picture 7" descr="HSE leaflet front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4648200" cy="333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2036" name="TextBox 9"/>
          <p:cNvSpPr txBox="1">
            <a:spLocks noChangeArrowheads="1"/>
          </p:cNvSpPr>
          <p:nvPr/>
        </p:nvSpPr>
        <p:spPr bwMode="auto">
          <a:xfrm>
            <a:off x="152400" y="685800"/>
            <a:ext cx="4191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>
                <a:solidFill>
                  <a:srgbClr val="000090"/>
                </a:solidFill>
                <a:latin typeface="Calibri" charset="0"/>
              </a:rPr>
              <a:t>Health Service Executive</a:t>
            </a:r>
          </a:p>
        </p:txBody>
      </p:sp>
    </p:spTree>
    <p:extLst>
      <p:ext uri="{BB962C8B-B14F-4D97-AF65-F5344CB8AC3E}">
        <p14:creationId xmlns:p14="http://schemas.microsoft.com/office/powerpoint/2010/main" val="2363696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BCE16-406A-AD46-94EA-541E9D550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A9CD2-ACA0-C64A-A55F-DC1FAFCEC9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</a:p>
          <a:p>
            <a:r>
              <a:rPr lang="en-US" dirty="0" err="1" smtClean="0"/>
              <a:t>Strategising</a:t>
            </a:r>
            <a:endParaRPr lang="en-US" dirty="0" smtClean="0"/>
          </a:p>
          <a:p>
            <a:r>
              <a:rPr lang="en-US" dirty="0" smtClean="0"/>
              <a:t>Role of data</a:t>
            </a:r>
          </a:p>
          <a:p>
            <a:r>
              <a:rPr lang="en-US" dirty="0" smtClean="0"/>
              <a:t>Industry approach</a:t>
            </a:r>
          </a:p>
          <a:p>
            <a:r>
              <a:rPr lang="en-US" dirty="0" smtClean="0"/>
              <a:t>Politics</a:t>
            </a:r>
          </a:p>
          <a:p>
            <a:r>
              <a:rPr lang="en-US" dirty="0" smtClean="0"/>
              <a:t>Current position</a:t>
            </a:r>
          </a:p>
          <a:p>
            <a:r>
              <a:rPr lang="en-US" dirty="0" smtClean="0"/>
              <a:t>The future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B9987-6C2B-D14A-98BF-8DC421AF7A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106" name="Object 2"/>
          <p:cNvGraphicFramePr>
            <a:graphicFrameLocks noChangeAspect="1"/>
          </p:cNvGraphicFramePr>
          <p:nvPr>
            <p:extLst/>
          </p:nvPr>
        </p:nvGraphicFramePr>
        <p:xfrm>
          <a:off x="549275" y="514350"/>
          <a:ext cx="12160250" cy="519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Document" r:id="rId4" imgW="6096000" imgH="2603500" progId="Word.Document.8">
                  <p:embed/>
                </p:oleObj>
              </mc:Choice>
              <mc:Fallback>
                <p:oleObj name="Document" r:id="rId4" imgW="6096000" imgH="2603500" progId="Word.Document.8">
                  <p:embed/>
                  <p:pic>
                    <p:nvPicPr>
                      <p:cNvPr id="17510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" y="514350"/>
                        <a:ext cx="12160250" cy="5191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1914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2"/>
          <p:cNvSpPr>
            <a:spLocks noGrp="1"/>
          </p:cNvSpPr>
          <p:nvPr>
            <p:ph type="title"/>
          </p:nvPr>
        </p:nvSpPr>
        <p:spPr>
          <a:xfrm>
            <a:off x="330200" y="0"/>
            <a:ext cx="8496300" cy="1066800"/>
          </a:xfrm>
        </p:spPr>
        <p:txBody>
          <a:bodyPr/>
          <a:lstStyle/>
          <a:p>
            <a:pPr algn="ctr" eaLnBrk="1" hangingPunct="1"/>
            <a:r>
              <a:rPr lang="en-US" sz="3200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Calibri" charset="0"/>
              </a:rPr>
              <a:t>Number of </a:t>
            </a:r>
            <a:r>
              <a:rPr lang="en-US" sz="3200" b="0" dirty="0" err="1">
                <a:solidFill>
                  <a:srgbClr val="000090"/>
                </a:solidFill>
                <a:latin typeface="Calibri" charset="0"/>
                <a:ea typeface="ＭＳ Ｐゴシック" charset="0"/>
                <a:cs typeface="Calibri" charset="0"/>
              </a:rPr>
              <a:t>licences</a:t>
            </a:r>
            <a:r>
              <a:rPr lang="en-US" sz="3200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Calibri" charset="0"/>
              </a:rPr>
              <a:t> issued in Ireland 1998-2013 by </a:t>
            </a:r>
            <a:r>
              <a:rPr lang="en-US" sz="3200" b="0" dirty="0" err="1">
                <a:solidFill>
                  <a:srgbClr val="000090"/>
                </a:solidFill>
                <a:latin typeface="Calibri" charset="0"/>
                <a:ea typeface="ＭＳ Ｐゴシック" charset="0"/>
                <a:cs typeface="Calibri" charset="0"/>
              </a:rPr>
              <a:t>licence</a:t>
            </a:r>
            <a:r>
              <a:rPr lang="en-US" sz="3200" b="0" dirty="0">
                <a:solidFill>
                  <a:srgbClr val="000090"/>
                </a:solidFill>
                <a:latin typeface="Calibri" charset="0"/>
                <a:ea typeface="ＭＳ Ｐゴシック" charset="0"/>
                <a:cs typeface="Calibri" charset="0"/>
              </a:rPr>
              <a:t> type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317499" y="1435100"/>
          <a:ext cx="8572502" cy="4297680"/>
        </p:xfrm>
        <a:graphic>
          <a:graphicData uri="http://schemas.openxmlformats.org/drawingml/2006/table">
            <a:tbl>
              <a:tblPr/>
              <a:tblGrid>
                <a:gridCol w="1762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1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1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1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15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6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15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1998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2013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Pubs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10,395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11,272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9,946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9,402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8,393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8,414</a:t>
                      </a:r>
                    </a:p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76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Spirit retailers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off-licences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589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792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983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1,342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1,537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1,746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04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Wine only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off-licences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0"/>
                        </a:solidFill>
                        <a:effectLst/>
                        <a:latin typeface="+mj-lt"/>
                        <a:ea typeface="ＭＳ Ｐゴシック" charset="0"/>
                        <a:cs typeface="Calibri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483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1,284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2,790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3,691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3,206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ＭＳ Ｐゴシック" charset="0"/>
                          <a:cs typeface="Calibri" charset="0"/>
                        </a:rPr>
                        <a:t>3,370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357" name="TextBox 5"/>
          <p:cNvSpPr txBox="1">
            <a:spLocks noChangeArrowheads="1"/>
          </p:cNvSpPr>
          <p:nvPr/>
        </p:nvSpPr>
        <p:spPr bwMode="auto">
          <a:xfrm>
            <a:off x="533400" y="6096000"/>
            <a:ext cx="830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i="1">
                <a:solidFill>
                  <a:srgbClr val="000090"/>
                </a:solidFill>
                <a:latin typeface="Calibri" charset="0"/>
                <a:cs typeface="Calibri" charset="0"/>
              </a:rPr>
              <a:t>Source: Statistical reports 1998-2013, Revenue Commissioners</a:t>
            </a:r>
          </a:p>
        </p:txBody>
      </p:sp>
    </p:spTree>
    <p:extLst>
      <p:ext uri="{BB962C8B-B14F-4D97-AF65-F5344CB8AC3E}">
        <p14:creationId xmlns:p14="http://schemas.microsoft.com/office/powerpoint/2010/main" val="2238852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Content Placeholder 2" descr="To let100_0092 copy.JPG"/>
          <p:cNvPicPr>
            <a:picLocks noGrp="1" noChangeAspect="1"/>
          </p:cNvPicPr>
          <p:nvPr>
            <p:ph/>
          </p:nvPr>
        </p:nvPicPr>
        <p:blipFill>
          <a:blip r:embed="rId2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685800"/>
            <a:ext cx="7112000" cy="5334000"/>
          </a:xfrm>
        </p:spPr>
      </p:pic>
    </p:spTree>
    <p:extLst>
      <p:ext uri="{BB962C8B-B14F-4D97-AF65-F5344CB8AC3E}">
        <p14:creationId xmlns:p14="http://schemas.microsoft.com/office/powerpoint/2010/main" val="55845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127" y="1028700"/>
            <a:ext cx="8213628" cy="4610100"/>
          </a:xfrm>
        </p:spPr>
      </p:pic>
    </p:spTree>
    <p:extLst>
      <p:ext uri="{BB962C8B-B14F-4D97-AF65-F5344CB8AC3E}">
        <p14:creationId xmlns:p14="http://schemas.microsoft.com/office/powerpoint/2010/main" val="3268606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2014 Hope AlchHarm co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5025"/>
            <a:ext cx="3657600" cy="518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39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Content Placeholder 4" descr="Novarro.tiff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4325" y="685800"/>
            <a:ext cx="8829675" cy="5486400"/>
          </a:xfrm>
        </p:spPr>
      </p:pic>
    </p:spTree>
    <p:extLst>
      <p:ext uri="{BB962C8B-B14F-4D97-AF65-F5344CB8AC3E}">
        <p14:creationId xmlns:p14="http://schemas.microsoft.com/office/powerpoint/2010/main" val="26063664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r>
              <a:rPr lang="en-IE" altLang="en-US" sz="3200">
                <a:solidFill>
                  <a:srgbClr val="0000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of AH20 in general population</a:t>
            </a:r>
          </a:p>
        </p:txBody>
      </p:sp>
      <p:graphicFrame>
        <p:nvGraphicFramePr>
          <p:cNvPr id="45058" name="Chart 4"/>
          <p:cNvGraphicFramePr>
            <a:graphicFrameLocks/>
          </p:cNvGraphicFramePr>
          <p:nvPr/>
        </p:nvGraphicFramePr>
        <p:xfrm>
          <a:off x="179388" y="1516063"/>
          <a:ext cx="8569325" cy="5008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r:id="rId3" imgW="8570268" imgH="5004402" progId="Excel.Chart.8">
                  <p:embed/>
                </p:oleObj>
              </mc:Choice>
              <mc:Fallback>
                <p:oleObj r:id="rId3" imgW="8570268" imgH="5004402" progId="Excel.Chart.8">
                  <p:embed/>
                  <p:pic>
                    <p:nvPicPr>
                      <p:cNvPr id="45058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516063"/>
                        <a:ext cx="8569325" cy="5008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5651500" y="3124200"/>
            <a:ext cx="3024188" cy="32004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IE">
                <a:solidFill>
                  <a:srgbClr val="00009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Over one in four people reported 1+ harms due to others drinking</a:t>
            </a:r>
          </a:p>
        </p:txBody>
      </p:sp>
      <p:sp>
        <p:nvSpPr>
          <p:cNvPr id="45060" name="TextBox 2"/>
          <p:cNvSpPr txBox="1">
            <a:spLocks noChangeArrowheads="1"/>
          </p:cNvSpPr>
          <p:nvPr/>
        </p:nvSpPr>
        <p:spPr bwMode="auto">
          <a:xfrm>
            <a:off x="8101013" y="2570163"/>
            <a:ext cx="358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20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04216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1" name="Chart 3"/>
          <p:cNvGraphicFramePr>
            <a:graphicFrameLocks/>
          </p:cNvGraphicFramePr>
          <p:nvPr/>
        </p:nvGraphicFramePr>
        <p:xfrm>
          <a:off x="250825" y="333375"/>
          <a:ext cx="8785225" cy="619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r:id="rId4" imgW="8783610" imgH="6186929" progId="Excel.Chart.8">
                  <p:embed/>
                </p:oleObj>
              </mc:Choice>
              <mc:Fallback>
                <p:oleObj r:id="rId4" imgW="8783610" imgH="6186929" progId="Excel.Chart.8">
                  <p:embed/>
                  <p:pic>
                    <p:nvPicPr>
                      <p:cNvPr id="46081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33375"/>
                        <a:ext cx="8785225" cy="619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308725" y="3962400"/>
            <a:ext cx="2835275" cy="2667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IE">
                <a:solidFill>
                  <a:srgbClr val="00009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Overall </a:t>
            </a:r>
          </a:p>
          <a:p>
            <a:pPr algn="ctr">
              <a:defRPr/>
            </a:pPr>
            <a:r>
              <a:rPr lang="en-IE">
                <a:solidFill>
                  <a:srgbClr val="00009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one in ten workers reported 1+ harms from co-workers drinking</a:t>
            </a: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8172450" y="2276475"/>
            <a:ext cx="28733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20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8974471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29" name="Chart 3"/>
          <p:cNvGraphicFramePr>
            <a:graphicFrameLocks/>
          </p:cNvGraphicFramePr>
          <p:nvPr/>
        </p:nvGraphicFramePr>
        <p:xfrm>
          <a:off x="323850" y="404813"/>
          <a:ext cx="8424863" cy="619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r:id="rId3" imgW="8423976" imgH="6193024" progId="Excel.Chart.8">
                  <p:embed/>
                </p:oleObj>
              </mc:Choice>
              <mc:Fallback>
                <p:oleObj r:id="rId3" imgW="8423976" imgH="6193024" progId="Excel.Chart.8">
                  <p:embed/>
                  <p:pic>
                    <p:nvPicPr>
                      <p:cNvPr id="48129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04813"/>
                        <a:ext cx="8424863" cy="619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56325" y="3733800"/>
            <a:ext cx="2808288" cy="266700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64999">
                <a:srgbClr val="FFFF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F9F9F9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IE">
                <a:solidFill>
                  <a:srgbClr val="000090"/>
                </a:solidFill>
                <a:latin typeface="Calibri" pitchFamily="-1" charset="0"/>
                <a:ea typeface="Calibri" pitchFamily="-1" charset="0"/>
                <a:cs typeface="Calibri" pitchFamily="-1" charset="0"/>
              </a:rPr>
              <a:t>One in ten children  were exposed to 1+ harms from others drinking</a:t>
            </a:r>
          </a:p>
        </p:txBody>
      </p:sp>
      <p:sp>
        <p:nvSpPr>
          <p:cNvPr id="48131" name="TextBox 1"/>
          <p:cNvSpPr txBox="1">
            <a:spLocks noChangeArrowheads="1"/>
          </p:cNvSpPr>
          <p:nvPr/>
        </p:nvSpPr>
        <p:spPr bwMode="auto">
          <a:xfrm>
            <a:off x="8243888" y="2060575"/>
            <a:ext cx="3603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IE" altLang="en-US" sz="120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782310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060329 AlchoTeensReport-01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1958">
            <a:off x="2971800" y="762000"/>
            <a:ext cx="37338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557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Alcohol consumption per capita, in </a:t>
            </a:r>
            <a:r>
              <a:rPr lang="en-US" sz="2800" b="0" dirty="0" err="1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litres</a:t>
            </a:r>
            <a:r>
              <a:rPr lang="en-US" sz="2800" b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 of pure alcohol, 1989-2000 EU countries</a:t>
            </a:r>
            <a:endParaRPr lang="en-US" b="0" dirty="0">
              <a:solidFill>
                <a:srgbClr val="000090"/>
              </a:solidFill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type="tbl" idx="1"/>
            <p:extLst/>
          </p:nvPr>
        </p:nvGraphicFramePr>
        <p:xfrm>
          <a:off x="1231900" y="1003300"/>
          <a:ext cx="6781800" cy="5446014"/>
        </p:xfrm>
        <a:graphic>
          <a:graphicData uri="http://schemas.openxmlformats.org/drawingml/2006/table">
            <a:tbl>
              <a:tblPr/>
              <a:tblGrid>
                <a:gridCol w="2757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1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1989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Luxembourg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Ireland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Portugal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France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Germany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Spain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Denmark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Austria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10.3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Greece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Belgium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Netherlands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United Kingdom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Italy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9.9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Finland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7.1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Sweden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5.6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4.9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771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00F7F"/>
                </a:solidFill>
              </a:rPr>
              <a:t>Alcohol and sexual attraction</a:t>
            </a:r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382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42BB0"/>
              </a:buClr>
            </a:pPr>
            <a:r>
              <a:rPr lang="en-US" altLang="en-US" sz="2800"/>
              <a:t>There were some fine women in that ad.  You might get a fine woman dancing around with a bottle of Guinness (boy 15-17, Guinness)</a:t>
            </a:r>
          </a:p>
          <a:p>
            <a:pPr eaLnBrk="1" hangingPunct="1">
              <a:lnSpc>
                <a:spcPct val="90000"/>
              </a:lnSpc>
              <a:buClr>
                <a:srgbClr val="242BB0"/>
              </a:buClr>
            </a:pPr>
            <a:r>
              <a:rPr lang="en-US" altLang="en-US" sz="2800"/>
              <a:t>You’ll have lots of drink and meet the opposite sex (girl 12-14, Coors Light)</a:t>
            </a:r>
          </a:p>
          <a:p>
            <a:pPr eaLnBrk="1" hangingPunct="1">
              <a:lnSpc>
                <a:spcPct val="90000"/>
              </a:lnSpc>
              <a:buClr>
                <a:srgbClr val="242BB0"/>
              </a:buClr>
            </a:pPr>
            <a:r>
              <a:rPr lang="en-US" altLang="en-US" sz="2800"/>
              <a:t>It’s trying to say you’ll have a better chance of scoring (boys 12-14 Coors Light)</a:t>
            </a:r>
          </a:p>
          <a:p>
            <a:pPr eaLnBrk="1" hangingPunct="1">
              <a:lnSpc>
                <a:spcPct val="90000"/>
              </a:lnSpc>
              <a:buClr>
                <a:srgbClr val="242BB0"/>
              </a:buClr>
            </a:pPr>
            <a:r>
              <a:rPr lang="en-US" altLang="en-US" sz="2800"/>
              <a:t>It’s a seductive beer (girl 15-17, Heineken)</a:t>
            </a:r>
          </a:p>
          <a:p>
            <a:pPr eaLnBrk="1" hangingPunct="1">
              <a:lnSpc>
                <a:spcPct val="90000"/>
              </a:lnSpc>
              <a:buClr>
                <a:srgbClr val="242BB0"/>
              </a:buClr>
            </a:pPr>
            <a:r>
              <a:rPr lang="en-US" altLang="en-US" sz="2800"/>
              <a:t>Makes boys randy, makes you look nice when you’re pouring it in the glass (girl 15-17, Heineken) </a:t>
            </a:r>
          </a:p>
        </p:txBody>
      </p:sp>
    </p:spTree>
    <p:extLst>
      <p:ext uri="{BB962C8B-B14F-4D97-AF65-F5344CB8AC3E}">
        <p14:creationId xmlns:p14="http://schemas.microsoft.com/office/powerpoint/2010/main" val="25047638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00F7F"/>
                </a:solidFill>
              </a:rPr>
              <a:t>Mood alteration</a:t>
            </a:r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05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232B0"/>
              </a:buClr>
            </a:pPr>
            <a:r>
              <a:rPr lang="en-US" altLang="en-US" sz="2800"/>
              <a:t>It will improve your personality (boy 15-17, Bacardi Breezer)</a:t>
            </a:r>
          </a:p>
          <a:p>
            <a:pPr eaLnBrk="1" hangingPunct="1">
              <a:lnSpc>
                <a:spcPct val="90000"/>
              </a:lnSpc>
              <a:buClr>
                <a:srgbClr val="2232B0"/>
              </a:buClr>
            </a:pPr>
            <a:r>
              <a:rPr lang="en-US" altLang="en-US" sz="2800"/>
              <a:t>Alcohol goes to your brain and it makes you do things you wouldn’t normally do (girl 15-17, Guinness)</a:t>
            </a:r>
          </a:p>
          <a:p>
            <a:pPr eaLnBrk="1" hangingPunct="1">
              <a:lnSpc>
                <a:spcPct val="90000"/>
              </a:lnSpc>
              <a:buClr>
                <a:srgbClr val="2232B0"/>
              </a:buClr>
            </a:pPr>
            <a:r>
              <a:rPr lang="en-US" altLang="en-US" sz="2800"/>
              <a:t>It gets you mad out of it, have a good time with it (boy 12-14, Coors Light)</a:t>
            </a:r>
          </a:p>
          <a:p>
            <a:pPr eaLnBrk="1" hangingPunct="1">
              <a:lnSpc>
                <a:spcPct val="90000"/>
              </a:lnSpc>
              <a:buClr>
                <a:srgbClr val="2232B0"/>
              </a:buClr>
            </a:pPr>
            <a:r>
              <a:rPr lang="en-US" altLang="en-US" sz="2800"/>
              <a:t>It’s good because it makes you wild (girl 12-14, Bacardi Breezer)</a:t>
            </a:r>
          </a:p>
          <a:p>
            <a:pPr eaLnBrk="1" hangingPunct="1">
              <a:lnSpc>
                <a:spcPct val="90000"/>
              </a:lnSpc>
              <a:buClr>
                <a:srgbClr val="2232B0"/>
              </a:buClr>
            </a:pPr>
            <a:r>
              <a:rPr lang="en-US" altLang="en-US" sz="2800"/>
              <a:t>Your man forgets all his worries and stuff (boy 15-17, Bacardi Breezer)</a:t>
            </a:r>
          </a:p>
        </p:txBody>
      </p:sp>
    </p:spTree>
    <p:extLst>
      <p:ext uri="{BB962C8B-B14F-4D97-AF65-F5344CB8AC3E}">
        <p14:creationId xmlns:p14="http://schemas.microsoft.com/office/powerpoint/2010/main" val="5264587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100F7F"/>
                </a:solidFill>
              </a:rPr>
              <a:t>Adolescent Development</a:t>
            </a:r>
            <a:endParaRPr lang="en-US" alt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800"/>
              <a:t>Separation/individuation and identity formation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Self-awareness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/>
              <a:t>Labelling own emotional state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Questioning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Experimentation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Risk taking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Peer alliances</a:t>
            </a:r>
            <a:endParaRPr lang="en-US" altLang="en-US" sz="2000"/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800"/>
              <a:t>Family needs to evolve simultaneously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</a:pPr>
            <a:r>
              <a:rPr lang="en-US" altLang="en-US" sz="2800"/>
              <a:t>‘Turmoil’ is NOT the norm</a:t>
            </a:r>
          </a:p>
        </p:txBody>
      </p:sp>
    </p:spTree>
    <p:extLst>
      <p:ext uri="{BB962C8B-B14F-4D97-AF65-F5344CB8AC3E}">
        <p14:creationId xmlns:p14="http://schemas.microsoft.com/office/powerpoint/2010/main" val="42826273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070205 DrinkSpend"/>
          <p:cNvPicPr>
            <a:picLocks noGrp="1" noChangeAspect="1" noChangeArrowheads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 rot="21521682">
            <a:off x="685800" y="612775"/>
            <a:ext cx="7772400" cy="5478463"/>
          </a:xfrm>
          <a:effectLst>
            <a:outerShdw blurRad="63500" dist="38094" dir="9360033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511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Content Placeholder 3" descr="110711 Obama Moneygall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609600"/>
            <a:ext cx="7353300" cy="5105400"/>
          </a:xfrm>
        </p:spPr>
      </p:pic>
    </p:spTree>
    <p:extLst>
      <p:ext uri="{BB962C8B-B14F-4D97-AF65-F5344CB8AC3E}">
        <p14:creationId xmlns:p14="http://schemas.microsoft.com/office/powerpoint/2010/main" val="2691045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Content Placeholder 4" descr="110815 Six Nations copy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1141383">
            <a:off x="1614488" y="849313"/>
            <a:ext cx="6238875" cy="5205412"/>
          </a:xfrm>
        </p:spPr>
      </p:pic>
    </p:spTree>
    <p:extLst>
      <p:ext uri="{BB962C8B-B14F-4D97-AF65-F5344CB8AC3E}">
        <p14:creationId xmlns:p14="http://schemas.microsoft.com/office/powerpoint/2010/main" val="16922289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Content Placeholder 3" descr="121004 Guinness Festival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847">
            <a:off x="1895475" y="379413"/>
            <a:ext cx="5410200" cy="6357937"/>
          </a:xfrm>
        </p:spPr>
      </p:pic>
      <p:sp>
        <p:nvSpPr>
          <p:cNvPr id="63491" name="TextBox 2"/>
          <p:cNvSpPr txBox="1">
            <a:spLocks noChangeArrowheads="1"/>
          </p:cNvSpPr>
          <p:nvPr/>
        </p:nvSpPr>
        <p:spPr bwMode="auto">
          <a:xfrm rot="-905432">
            <a:off x="2057400" y="3951288"/>
            <a:ext cx="53578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6000"/>
              <a:t>DIAGEO DAY!</a:t>
            </a:r>
          </a:p>
        </p:txBody>
      </p:sp>
    </p:spTree>
    <p:extLst>
      <p:ext uri="{BB962C8B-B14F-4D97-AF65-F5344CB8AC3E}">
        <p14:creationId xmlns:p14="http://schemas.microsoft.com/office/powerpoint/2010/main" val="464609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2175900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December 2015 …...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333" y="3070906"/>
            <a:ext cx="4474511" cy="190462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5825999" y="2936128"/>
            <a:ext cx="26580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Public Health (Alcohol) Bill published at the Royal College of Physicians of Ireland December 2015</a:t>
            </a:r>
            <a:endParaRPr sz="1100"/>
          </a:p>
          <a:p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Pictured: Dr Tony Holohan, Chief Medical Officer, Prof Frank Murray, Dr Leo Varadkar, Minister for Health </a:t>
            </a:r>
            <a:endParaRPr sz="1100"/>
          </a:p>
          <a:p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5857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Public Health (Alcohol) Bill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Minimum Unit Pricing</a:t>
            </a:r>
          </a:p>
          <a:p>
            <a:r>
              <a:rPr lang="en-IE" dirty="0" smtClean="0"/>
              <a:t>Structural separation</a:t>
            </a:r>
          </a:p>
          <a:p>
            <a:r>
              <a:rPr lang="en-IE" dirty="0" smtClean="0"/>
              <a:t>Advertising restrictions</a:t>
            </a:r>
          </a:p>
          <a:p>
            <a:r>
              <a:rPr lang="en-IE" dirty="0" smtClean="0"/>
              <a:t>Labelling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169030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2179700"/>
            <a:ext cx="7688100" cy="1664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681525" y="4641750"/>
            <a:ext cx="7688100" cy="9861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powerful alliance that supported the 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r>
              <a:rPr lang="en" sz="2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Public Health (Alcohol) Bill </a:t>
            </a:r>
            <a:endParaRPr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8" name="Google Shape;88;p13" descr="A close up of a sign  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4350" y="1344512"/>
            <a:ext cx="8155314" cy="2665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4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1" name="Object 2"/>
          <p:cNvGraphicFramePr>
            <a:graphicFrameLocks noChangeAspect="1"/>
          </p:cNvGraphicFramePr>
          <p:nvPr/>
        </p:nvGraphicFramePr>
        <p:xfrm>
          <a:off x="228600" y="1143000"/>
          <a:ext cx="868045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Chart" r:id="rId4" imgW="21170900" imgH="12230100" progId="Excel.Chart.8">
                  <p:embed/>
                </p:oleObj>
              </mc:Choice>
              <mc:Fallback>
                <p:oleObj name="Chart" r:id="rId4" imgW="21170900" imgH="12230100" progId="Excel.Chart.8">
                  <p:embed/>
                  <p:pic>
                    <p:nvPicPr>
                      <p:cNvPr id="3584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868045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323850" y="373063"/>
            <a:ext cx="81359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kumimoji="1" lang="en-IE" altLang="en-US" sz="3600">
                <a:solidFill>
                  <a:srgbClr val="00009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High Risk Drinking Patterns in Ireland</a:t>
            </a:r>
            <a:endParaRPr kumimoji="1" lang="en-IE" altLang="en-US" sz="3600" b="1">
              <a:solidFill>
                <a:srgbClr val="00009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66800" y="6324600"/>
            <a:ext cx="79136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1800" i="1">
                <a:solidFill>
                  <a:srgbClr val="00009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Source: ESPAD, CLAN, IDS</a:t>
            </a:r>
            <a:endParaRPr lang="en-IE" altLang="en-US" sz="1400" i="1">
              <a:solidFill>
                <a:srgbClr val="00009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1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rish times Jan O'Sullivan.tif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" r="764"/>
          <a:stretch/>
        </p:blipFill>
        <p:spPr>
          <a:xfrm>
            <a:off x="2324100" y="0"/>
            <a:ext cx="4940300" cy="6499373"/>
          </a:xfrm>
        </p:spPr>
      </p:pic>
    </p:spTree>
    <p:extLst>
      <p:ext uri="{BB962C8B-B14F-4D97-AF65-F5344CB8AC3E}">
        <p14:creationId xmlns:p14="http://schemas.microsoft.com/office/powerpoint/2010/main" val="38785727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29450" y="2175900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International influence….</a:t>
            </a:r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411075" y="2805775"/>
            <a:ext cx="3469200" cy="1799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0" indent="0">
              <a:buClr>
                <a:srgbClr val="000000"/>
              </a:buClr>
              <a:buNone/>
            </a:pPr>
            <a:r>
              <a:rPr lang="en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Prof Murray spoke at an event in the European Parliament organised by Irish MEP Brian Hayes and attended by Minister for Health Promotion, Marcella Corcoran Kennedy </a:t>
            </a:r>
            <a:endParaRPr sz="1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Aft>
                <a:spcPts val="1600"/>
              </a:spcAft>
              <a:buNone/>
            </a:pP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842" y="2711101"/>
            <a:ext cx="4141932" cy="31064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01909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Getting slaughtered …..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5" name="Google Shape;13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9451" y="2796678"/>
            <a:ext cx="3132081" cy="236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9" y="3163829"/>
            <a:ext cx="3606925" cy="20333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776" y="2012721"/>
            <a:ext cx="414337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91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We survived!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4" y="2175900"/>
            <a:ext cx="4874608" cy="36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718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>
            <a:spLocks noGrp="1"/>
          </p:cNvSpPr>
          <p:nvPr>
            <p:ph type="title"/>
          </p:nvPr>
        </p:nvSpPr>
        <p:spPr>
          <a:xfrm>
            <a:off x="729450" y="2175900"/>
            <a:ext cx="7688700" cy="535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/>
              <a:t>Celebrating passage in the Dáil</a:t>
            </a: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3" y="3248526"/>
            <a:ext cx="2389272" cy="1791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2925" y="3212063"/>
            <a:ext cx="2486504" cy="186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2563" y="3212051"/>
            <a:ext cx="2486524" cy="1864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52493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Timetable for commencement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Bill passed in October 2018</a:t>
            </a:r>
          </a:p>
          <a:p>
            <a:r>
              <a:rPr lang="en-IE" dirty="0" smtClean="0"/>
              <a:t>12</a:t>
            </a:r>
            <a:r>
              <a:rPr lang="en-IE" baseline="30000" dirty="0" smtClean="0"/>
              <a:t>th</a:t>
            </a:r>
            <a:r>
              <a:rPr lang="en-IE" dirty="0" smtClean="0"/>
              <a:t> November  2019	Convenience advertising</a:t>
            </a:r>
          </a:p>
          <a:p>
            <a:r>
              <a:rPr lang="en-IE" dirty="0" smtClean="0"/>
              <a:t>12</a:t>
            </a:r>
            <a:r>
              <a:rPr lang="en-IE" baseline="30000" dirty="0" smtClean="0"/>
              <a:t>th</a:t>
            </a:r>
            <a:r>
              <a:rPr lang="en-IE" dirty="0" smtClean="0"/>
              <a:t> November 2020	Structural separation</a:t>
            </a:r>
          </a:p>
          <a:p>
            <a:r>
              <a:rPr lang="en-IE" dirty="0" smtClean="0"/>
              <a:t>12</a:t>
            </a:r>
            <a:r>
              <a:rPr lang="en-IE" baseline="30000" dirty="0" smtClean="0"/>
              <a:t>th</a:t>
            </a:r>
            <a:r>
              <a:rPr lang="en-IE" dirty="0" smtClean="0"/>
              <a:t> November 2021	Advertising </a:t>
            </a:r>
            <a:r>
              <a:rPr lang="en-IE" smtClean="0"/>
              <a:t>at sports events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266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Indicators of Alcohol related harm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87500"/>
            <a:ext cx="7162800" cy="4432300"/>
          </a:xfrm>
        </p:spPr>
        <p:txBody>
          <a:bodyPr/>
          <a:lstStyle/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Unintentional injuries/personal harm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Personal relationships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Interpersonal violence/public safety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Drink driving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Alcohol related mortality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Mental health problems </a:t>
            </a:r>
          </a:p>
          <a:p>
            <a:pPr marL="457200" indent="-457200">
              <a:buClr>
                <a:srgbClr val="000090"/>
              </a:buClr>
              <a:buFont typeface="Arial"/>
              <a:buChar char="•"/>
            </a:pPr>
            <a:r>
              <a:rPr lang="en-US" sz="2800" b="0" dirty="0">
                <a:latin typeface="+mj-lt"/>
                <a:ea typeface="ＭＳ Ｐゴシック" charset="0"/>
                <a:cs typeface="ＭＳ Ｐゴシック" charset="0"/>
              </a:rPr>
              <a:t>Cost of alcohol related problems</a:t>
            </a:r>
          </a:p>
        </p:txBody>
      </p:sp>
    </p:spTree>
    <p:extLst>
      <p:ext uri="{BB962C8B-B14F-4D97-AF65-F5344CB8AC3E}">
        <p14:creationId xmlns:p14="http://schemas.microsoft.com/office/powerpoint/2010/main" val="169172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371600"/>
          </a:xfrm>
        </p:spPr>
        <p:txBody>
          <a:bodyPr/>
          <a:lstStyle/>
          <a:p>
            <a:pPr eaLnBrk="1" hangingPunct="1"/>
            <a:r>
              <a:rPr lang="en-US" altLang="en-US" sz="3200">
                <a:solidFill>
                  <a:srgbClr val="100F7F"/>
                </a:solidFill>
              </a:rPr>
              <a:t>Conditions which facilitate societal drinking problems</a:t>
            </a:r>
            <a:endParaRPr lang="en-US" altLang="en-US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6019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Overall consumption</a:t>
            </a:r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Drinking patterns</a:t>
            </a:r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ja-JP" altLang="en-US"/>
              <a:t>‘</a:t>
            </a:r>
            <a:r>
              <a:rPr lang="en-US" altLang="ja-JP"/>
              <a:t>Culture</a:t>
            </a:r>
            <a:r>
              <a:rPr lang="ja-JP" altLang="en-US"/>
              <a:t>’</a:t>
            </a:r>
            <a:endParaRPr lang="en-US" altLang="ja-JP"/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Easy accessibility</a:t>
            </a:r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High public demand</a:t>
            </a:r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Aggressive marketing</a:t>
            </a:r>
          </a:p>
          <a:p>
            <a:pPr eaLnBrk="1" hangingPunct="1">
              <a:lnSpc>
                <a:spcPct val="90000"/>
              </a:lnSpc>
              <a:buClr>
                <a:srgbClr val="2728A3"/>
              </a:buClr>
            </a:pPr>
            <a:r>
              <a:rPr lang="en-US" altLang="en-US"/>
              <a:t>Political factors</a:t>
            </a: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909875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Int Rep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1" y="254000"/>
            <a:ext cx="2667000" cy="3816000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84323" name="Picture 3" descr="STFA-Repor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0" y="1549400"/>
            <a:ext cx="2616200" cy="3699736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pic>
        <p:nvPicPr>
          <p:cNvPr id="184324" name="Picture 4" descr="080910 GAAG Cover colou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3401" y="2654300"/>
            <a:ext cx="2622362" cy="372110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256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139700"/>
            <a:ext cx="8128000" cy="1193800"/>
          </a:xfrm>
        </p:spPr>
        <p:txBody>
          <a:bodyPr/>
          <a:lstStyle/>
          <a:p>
            <a:r>
              <a:rPr lang="en-US" sz="3600" dirty="0">
                <a:solidFill>
                  <a:srgbClr val="000090"/>
                </a:solidFill>
              </a:rPr>
              <a:t>World Health </a:t>
            </a:r>
            <a:r>
              <a:rPr lang="en-US" sz="3600" dirty="0" err="1">
                <a:solidFill>
                  <a:srgbClr val="000090"/>
                </a:solidFill>
              </a:rPr>
              <a:t>Organisation</a:t>
            </a:r>
            <a:r>
              <a:rPr lang="en-US" sz="3600" dirty="0">
                <a:solidFill>
                  <a:srgbClr val="000090"/>
                </a:solidFill>
              </a:rPr>
              <a:t> (Global Strategy to reduce harmful use of alcohol)</a:t>
            </a:r>
            <a:endParaRPr lang="en-US" sz="2800" dirty="0">
              <a:solidFill>
                <a:srgbClr val="00009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11200" y="1689100"/>
            <a:ext cx="7669213" cy="48133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sz="2800" dirty="0"/>
              <a:t>Ten areas for </a:t>
            </a:r>
            <a:r>
              <a:rPr lang="en-US" sz="2800" u="sng" dirty="0"/>
              <a:t>national</a:t>
            </a:r>
            <a:r>
              <a:rPr lang="en-US" sz="2800" dirty="0"/>
              <a:t> action: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leadership/awareness/commitment,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health service response,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community action,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drink driving policies,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availability of alcohol,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marketing,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pricing,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reducing negative consequences,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illicit alcohol, </a:t>
            </a:r>
          </a:p>
          <a:p>
            <a:pPr marL="457200" indent="-457200">
              <a:lnSpc>
                <a:spcPct val="60000"/>
              </a:lnSpc>
              <a:buClr>
                <a:srgbClr val="000090"/>
              </a:buClr>
              <a:buFont typeface="Arial"/>
              <a:buChar char="•"/>
            </a:pPr>
            <a:r>
              <a:rPr lang="en-US" sz="2800" b="0" dirty="0"/>
              <a:t>monitoring/surveillance</a:t>
            </a:r>
          </a:p>
        </p:txBody>
      </p:sp>
    </p:spTree>
    <p:extLst>
      <p:ext uri="{BB962C8B-B14F-4D97-AF65-F5344CB8AC3E}">
        <p14:creationId xmlns:p14="http://schemas.microsoft.com/office/powerpoint/2010/main" val="585126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81810">
            <a:off x="2808551" y="544161"/>
            <a:ext cx="3676627" cy="5523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63500" dir="2700000" algn="ctr" rotWithShape="0">
              <a:schemeClr val="bg2">
                <a:alpha val="7499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5468291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6980</TotalTime>
  <Words>906</Words>
  <Application>Microsoft Office PowerPoint</Application>
  <PresentationFormat>On-screen Show (4:3)</PresentationFormat>
  <Paragraphs>244</Paragraphs>
  <Slides>45</Slides>
  <Notes>22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ＭＳ Ｐゴシック</vt:lpstr>
      <vt:lpstr>ＭＳ Ｐゴシック</vt:lpstr>
      <vt:lpstr>Arial</vt:lpstr>
      <vt:lpstr>Calibri</vt:lpstr>
      <vt:lpstr>Minion Pro</vt:lpstr>
      <vt:lpstr>Raleway</vt:lpstr>
      <vt:lpstr>Trinity_PPT_Calibri_Option2</vt:lpstr>
      <vt:lpstr>Chart</vt:lpstr>
      <vt:lpstr>Document</vt:lpstr>
      <vt:lpstr>Microsoft Excel Chart</vt:lpstr>
      <vt:lpstr>Joint FPH/RCPsych meeting;  Public Mental Health.   London May 10th 2019</vt:lpstr>
      <vt:lpstr>Outline of talk</vt:lpstr>
      <vt:lpstr>Alcohol consumption per capita, in litres of pure alcohol, 1989-2000 EU countries</vt:lpstr>
      <vt:lpstr>PowerPoint Presentation</vt:lpstr>
      <vt:lpstr>Indicators of Alcohol related harm</vt:lpstr>
      <vt:lpstr>Conditions which facilitate societal drinking problems</vt:lpstr>
      <vt:lpstr>PowerPoint Presentation</vt:lpstr>
      <vt:lpstr>World Health Organisation (Global Strategy to reduce harmful use of alcohol)</vt:lpstr>
      <vt:lpstr>PowerPoint Presentation</vt:lpstr>
      <vt:lpstr>PowerPoint Presentation</vt:lpstr>
      <vt:lpstr>PowerPoint Presentation</vt:lpstr>
      <vt:lpstr>Strategy</vt:lpstr>
      <vt:lpstr>The political journey …. </vt:lpstr>
      <vt:lpstr>PowerPoint Presentation</vt:lpstr>
      <vt:lpstr>Deaths on Irish Roads 1961-2013</vt:lpstr>
      <vt:lpstr>PowerPoint Presentation</vt:lpstr>
      <vt:lpstr>PowerPoint Presentation</vt:lpstr>
      <vt:lpstr>HSE alcohol screening in four emergency departments, 2010</vt:lpstr>
      <vt:lpstr>PowerPoint Presentation</vt:lpstr>
      <vt:lpstr>PowerPoint Presentation</vt:lpstr>
      <vt:lpstr>Number of licences issued in Ireland 1998-2013 by licence type </vt:lpstr>
      <vt:lpstr>PowerPoint Presentation</vt:lpstr>
      <vt:lpstr>PowerPoint Presentation</vt:lpstr>
      <vt:lpstr>PowerPoint Presentation</vt:lpstr>
      <vt:lpstr>PowerPoint Presentation</vt:lpstr>
      <vt:lpstr>Prevalence of AH20 in general population</vt:lpstr>
      <vt:lpstr>PowerPoint Presentation</vt:lpstr>
      <vt:lpstr>PowerPoint Presentation</vt:lpstr>
      <vt:lpstr>PowerPoint Presentation</vt:lpstr>
      <vt:lpstr>Alcohol and sexual attraction</vt:lpstr>
      <vt:lpstr>Mood alteration</vt:lpstr>
      <vt:lpstr>Adolescent Development</vt:lpstr>
      <vt:lpstr>PowerPoint Presentation</vt:lpstr>
      <vt:lpstr>PowerPoint Presentation</vt:lpstr>
      <vt:lpstr>PowerPoint Presentation</vt:lpstr>
      <vt:lpstr>PowerPoint Presentation</vt:lpstr>
      <vt:lpstr>December 2015 …...</vt:lpstr>
      <vt:lpstr>Public Health (Alcohol) Bill</vt:lpstr>
      <vt:lpstr>PowerPoint Presentation</vt:lpstr>
      <vt:lpstr>PowerPoint Presentation</vt:lpstr>
      <vt:lpstr>International influence….</vt:lpstr>
      <vt:lpstr>Getting slaughtered …..</vt:lpstr>
      <vt:lpstr>We survived!</vt:lpstr>
      <vt:lpstr>Celebrating passage in the Dáil</vt:lpstr>
      <vt:lpstr>Timetable for commencement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Ailbhe Mealy</cp:lastModifiedBy>
  <cp:revision>20</cp:revision>
  <cp:lastPrinted>2014-12-16T10:33:11Z</cp:lastPrinted>
  <dcterms:created xsi:type="dcterms:W3CDTF">2015-04-21T16:55:50Z</dcterms:created>
  <dcterms:modified xsi:type="dcterms:W3CDTF">2019-05-01T17:06:18Z</dcterms:modified>
</cp:coreProperties>
</file>