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310" r:id="rId3"/>
    <p:sldId id="300" r:id="rId4"/>
    <p:sldId id="290" r:id="rId5"/>
    <p:sldId id="311" r:id="rId6"/>
    <p:sldId id="299" r:id="rId7"/>
    <p:sldId id="292" r:id="rId8"/>
    <p:sldId id="301" r:id="rId9"/>
    <p:sldId id="308" r:id="rId10"/>
    <p:sldId id="309" r:id="rId11"/>
    <p:sldId id="306" r:id="rId12"/>
    <p:sldId id="307" r:id="rId13"/>
    <p:sldId id="323" r:id="rId14"/>
    <p:sldId id="314" r:id="rId15"/>
    <p:sldId id="322" r:id="rId16"/>
    <p:sldId id="281" r:id="rId17"/>
    <p:sldId id="313" r:id="rId18"/>
    <p:sldId id="324" r:id="rId19"/>
    <p:sldId id="263" r:id="rId20"/>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4912" autoAdjust="0"/>
  </p:normalViewPr>
  <p:slideViewPr>
    <p:cSldViewPr>
      <p:cViewPr>
        <p:scale>
          <a:sx n="90" d="100"/>
          <a:sy n="90" d="100"/>
        </p:scale>
        <p:origin x="-1392"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861" tIns="45930" rIns="91861" bIns="4593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97284"/>
          </a:xfrm>
          <a:prstGeom prst="rect">
            <a:avLst/>
          </a:prstGeom>
        </p:spPr>
        <p:txBody>
          <a:bodyPr vert="horz" lIns="91861" tIns="45930" rIns="91861" bIns="45930" rtlCol="0"/>
          <a:lstStyle>
            <a:lvl1pPr algn="r">
              <a:defRPr sz="1200"/>
            </a:lvl1pPr>
          </a:lstStyle>
          <a:p>
            <a:fld id="{0840869B-05AC-4EA8-B9D4-68800C03A3C6}" type="datetimeFigureOut">
              <a:rPr lang="en-GB" smtClean="0"/>
              <a:pPr/>
              <a:t>08/05/2019</a:t>
            </a:fld>
            <a:endParaRPr lang="en-GB"/>
          </a:p>
        </p:txBody>
      </p:sp>
      <p:sp>
        <p:nvSpPr>
          <p:cNvPr id="4" name="Footer Placeholder 3"/>
          <p:cNvSpPr>
            <a:spLocks noGrp="1"/>
          </p:cNvSpPr>
          <p:nvPr>
            <p:ph type="ftr" sz="quarter" idx="2"/>
          </p:nvPr>
        </p:nvSpPr>
        <p:spPr>
          <a:xfrm>
            <a:off x="0" y="9446677"/>
            <a:ext cx="2971800" cy="497284"/>
          </a:xfrm>
          <a:prstGeom prst="rect">
            <a:avLst/>
          </a:prstGeom>
        </p:spPr>
        <p:txBody>
          <a:bodyPr vert="horz" lIns="91861" tIns="45930" rIns="91861" bIns="4593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9446677"/>
            <a:ext cx="2971800" cy="497284"/>
          </a:xfrm>
          <a:prstGeom prst="rect">
            <a:avLst/>
          </a:prstGeom>
        </p:spPr>
        <p:txBody>
          <a:bodyPr vert="horz" lIns="91861" tIns="45930" rIns="91861" bIns="45930" rtlCol="0" anchor="b"/>
          <a:lstStyle>
            <a:lvl1pPr algn="r">
              <a:defRPr sz="1200"/>
            </a:lvl1pPr>
          </a:lstStyle>
          <a:p>
            <a:fld id="{83DC59BF-AF54-4736-8559-EFD9E70971F8}" type="slidenum">
              <a:rPr lang="en-GB" smtClean="0"/>
              <a:pPr/>
              <a:t>‹#›</a:t>
            </a:fld>
            <a:endParaRPr lang="en-GB"/>
          </a:p>
        </p:txBody>
      </p:sp>
    </p:spTree>
    <p:extLst>
      <p:ext uri="{BB962C8B-B14F-4D97-AF65-F5344CB8AC3E}">
        <p14:creationId xmlns="" xmlns:p14="http://schemas.microsoft.com/office/powerpoint/2010/main" val="390711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861" tIns="45930" rIns="91861" bIns="45930" rtlCol="0"/>
          <a:lstStyle>
            <a:lvl1pPr algn="l">
              <a:defRPr sz="1200"/>
            </a:lvl1pPr>
          </a:lstStyle>
          <a:p>
            <a:endParaRPr lang="en-GB"/>
          </a:p>
        </p:txBody>
      </p:sp>
      <p:sp>
        <p:nvSpPr>
          <p:cNvPr id="3" name="Date Placeholder 2"/>
          <p:cNvSpPr>
            <a:spLocks noGrp="1"/>
          </p:cNvSpPr>
          <p:nvPr>
            <p:ph type="dt" idx="1"/>
          </p:nvPr>
        </p:nvSpPr>
        <p:spPr>
          <a:xfrm>
            <a:off x="3884614" y="0"/>
            <a:ext cx="2971800" cy="497284"/>
          </a:xfrm>
          <a:prstGeom prst="rect">
            <a:avLst/>
          </a:prstGeom>
        </p:spPr>
        <p:txBody>
          <a:bodyPr vert="horz" lIns="91861" tIns="45930" rIns="91861" bIns="45930" rtlCol="0"/>
          <a:lstStyle>
            <a:lvl1pPr algn="r">
              <a:defRPr sz="1200"/>
            </a:lvl1pPr>
          </a:lstStyle>
          <a:p>
            <a:fld id="{93A6B2F7-3239-4326-9193-9F713EDDF9E3}" type="datetimeFigureOut">
              <a:rPr lang="en-GB" smtClean="0"/>
              <a:pPr/>
              <a:t>08/05/2019</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61" tIns="45930" rIns="91861" bIns="4593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861" tIns="45930" rIns="91861" bIns="459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7"/>
            <a:ext cx="2971800" cy="497284"/>
          </a:xfrm>
          <a:prstGeom prst="rect">
            <a:avLst/>
          </a:prstGeom>
        </p:spPr>
        <p:txBody>
          <a:bodyPr vert="horz" lIns="91861" tIns="45930" rIns="91861" bIns="4593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7"/>
            <a:ext cx="2971800" cy="497284"/>
          </a:xfrm>
          <a:prstGeom prst="rect">
            <a:avLst/>
          </a:prstGeom>
        </p:spPr>
        <p:txBody>
          <a:bodyPr vert="horz" lIns="91861" tIns="45930" rIns="91861" bIns="45930" rtlCol="0" anchor="b"/>
          <a:lstStyle>
            <a:lvl1pPr algn="r">
              <a:defRPr sz="1200"/>
            </a:lvl1pPr>
          </a:lstStyle>
          <a:p>
            <a:fld id="{84DF9C5A-78F3-4DBB-B4A1-4703D10A62DE}" type="slidenum">
              <a:rPr lang="en-GB" smtClean="0"/>
              <a:pPr/>
              <a:t>‹#›</a:t>
            </a:fld>
            <a:endParaRPr lang="en-GB"/>
          </a:p>
        </p:txBody>
      </p:sp>
    </p:spTree>
    <p:extLst>
      <p:ext uri="{BB962C8B-B14F-4D97-AF65-F5344CB8AC3E}">
        <p14:creationId xmlns="" xmlns:p14="http://schemas.microsoft.com/office/powerpoint/2010/main" val="162834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image</a:t>
            </a:r>
            <a:r>
              <a:rPr lang="en-GB" baseline="0" dirty="0" smtClean="0"/>
              <a:t> on the slide is of a review of the evidence on the physical punishment of children carried out at University College London: https://learning.nspcc.org.uk/research-resources/2015/equally-protected/</a:t>
            </a:r>
          </a:p>
          <a:p>
            <a:endParaRPr lang="en-GB" baseline="0" dirty="0" smtClean="0"/>
          </a:p>
          <a:p>
            <a:r>
              <a:rPr lang="en-GB" baseline="0" dirty="0" smtClean="0"/>
              <a:t>Physical punishment is linked with a range of adverse outcomes including increased childhood aggression and antisocial behaviour, depression and anxiety, and carries the risk of escalation into child maltreatment. </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United Kingdom is a signatory to the UN Convention on the Rights of the Child. </a:t>
            </a:r>
          </a:p>
          <a:p>
            <a:endParaRPr lang="en-GB" baseline="0" dirty="0" smtClean="0"/>
          </a:p>
          <a:p>
            <a:r>
              <a:rPr lang="en-GB" baseline="0" dirty="0" smtClean="0"/>
              <a:t>The UN Committee on the Rights of the Child is clear that any form of physical punishment is a breach of children’s human rights under Article 19.</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Link to Faculty of Public Health written evidence</a:t>
            </a:r>
            <a:r>
              <a:rPr lang="en-GB" baseline="0" dirty="0" smtClean="0"/>
              <a:t> in support of the Bill: https://www.fph.org.uk/media/2321/equal-protection-fph-response-2.pdf</a:t>
            </a:r>
          </a:p>
          <a:p>
            <a:endParaRPr lang="en-GB" baseline="0" dirty="0" smtClean="0"/>
          </a:p>
          <a:p>
            <a:r>
              <a:rPr lang="en-GB" baseline="0" dirty="0" smtClean="0"/>
              <a:t>Link to article in The National (Scottish national newspaper) ‘A law which justifies assaulting children harms </a:t>
            </a:r>
            <a:r>
              <a:rPr lang="en-GB" baseline="0" dirty="0" err="1" smtClean="0"/>
              <a:t>health’</a:t>
            </a:r>
            <a:r>
              <a:rPr lang="en-GB" baseline="0" dirty="0" smtClean="0"/>
              <a:t>: https://www.thenational.scot/news/17502438.tamasin-knight-a-law-that-justifies-assaulting-children-harms-health/</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Adverse Childhood or Community Experiences can be considered a ‘Civic Issue’ and as such it will take the combined efforts of society to develop strategies and policy to prevent and mitigate the impacts of trauma and adversity…….</a:t>
            </a:r>
          </a:p>
          <a:p>
            <a:r>
              <a:rPr lang="en-GB" dirty="0" smtClean="0"/>
              <a:t>We work in complex organisations which in turn have varying relationships with other statutory, third</a:t>
            </a:r>
            <a:r>
              <a:rPr lang="en-GB" baseline="0" dirty="0" smtClean="0"/>
              <a:t> sector or independent organisations as well as communities themselves…….how can we hope to make a difference? Where do you start? </a:t>
            </a:r>
            <a:r>
              <a:rPr lang="en-GB" baseline="0" dirty="0" err="1" smtClean="0"/>
              <a:t>Strat</a:t>
            </a:r>
            <a:r>
              <a:rPr lang="en-GB" baseline="0" dirty="0" smtClean="0"/>
              <a:t> where you are and do what you can!</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initial tour raised awareness from the First Minister to local communities. Public Health in Ayrshire bought the rights and we have now delivered almost 70 viewings followed</a:t>
            </a:r>
            <a:r>
              <a:rPr lang="en-GB" baseline="0" dirty="0" smtClean="0"/>
              <a:t> by </a:t>
            </a:r>
            <a:r>
              <a:rPr lang="en-GB" dirty="0" smtClean="0"/>
              <a:t>facilitated panel discussions…….Community Groups, Elected Members, Police Scotland in Ayrshire,</a:t>
            </a:r>
            <a:r>
              <a:rPr lang="en-GB" baseline="0" dirty="0" smtClean="0"/>
              <a:t> Community Planning Partners, Housing Officers, Criminal Justice, ED, Paediatric, Maternity, Health Visiting, Family Nurse Partnership, Addiction and Mental Health teams, child minders, schools, colleges and university…..</a:t>
            </a:r>
          </a:p>
          <a:p>
            <a:r>
              <a:rPr lang="en-GB" baseline="0" dirty="0" smtClean="0"/>
              <a:t>Papers presented to the NHS Board, CPPs and IJBs. </a:t>
            </a:r>
          </a:p>
          <a:p>
            <a:r>
              <a:rPr lang="en-GB" baseline="0" dirty="0" smtClean="0"/>
              <a:t>Conferences: national, regional, local</a:t>
            </a:r>
          </a:p>
          <a:p>
            <a:r>
              <a:rPr lang="en-GB" baseline="0" dirty="0" smtClean="0"/>
              <a:t>Director Of PH Annual Reports across Scotland highlighting ACEs </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Initial analysis of proxy measures make</a:t>
            </a:r>
            <a:r>
              <a:rPr lang="en-GB" baseline="0" dirty="0" smtClean="0"/>
              <a:t> ACEs tangible and makes sure the challenge ahead is extremely visible for everyone </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en-GB" dirty="0" smtClean="0"/>
              <a:t>Trauma is very common, especially among some groups</a:t>
            </a:r>
            <a:r>
              <a:rPr lang="en-GB" baseline="0" dirty="0" smtClean="0"/>
              <a:t> such as</a:t>
            </a:r>
            <a:r>
              <a:rPr lang="en-GB" dirty="0" smtClean="0"/>
              <a:t> people </a:t>
            </a:r>
            <a:r>
              <a:rPr lang="en-GB" dirty="0" smtClean="0"/>
              <a:t>in prison,</a:t>
            </a:r>
            <a:r>
              <a:rPr lang="en-GB" baseline="0" dirty="0" smtClean="0"/>
              <a:t> </a:t>
            </a:r>
            <a:r>
              <a:rPr lang="en-GB" dirty="0" smtClean="0"/>
              <a:t>substance misuse services , mental health services.</a:t>
            </a:r>
            <a:r>
              <a:rPr lang="en-GB" baseline="0" dirty="0" smtClean="0"/>
              <a:t> </a:t>
            </a:r>
            <a:r>
              <a:rPr lang="en-GB" baseline="0" dirty="0" smtClean="0"/>
              <a:t>Trauma is</a:t>
            </a:r>
            <a:r>
              <a:rPr lang="en-GB" dirty="0" smtClean="0"/>
              <a:t> </a:t>
            </a:r>
            <a:r>
              <a:rPr lang="en-GB" dirty="0" smtClean="0"/>
              <a:t>dominated by powerlessness and often done by </a:t>
            </a:r>
            <a:r>
              <a:rPr lang="en-GB" dirty="0" smtClean="0"/>
              <a:t>other</a:t>
            </a:r>
            <a:r>
              <a:rPr lang="en-GB" baseline="0" dirty="0" smtClean="0"/>
              <a:t> people</a:t>
            </a:r>
            <a:r>
              <a:rPr lang="en-GB" dirty="0" smtClean="0"/>
              <a:t>. </a:t>
            </a:r>
            <a:r>
              <a:rPr lang="en-GB" dirty="0" smtClean="0"/>
              <a:t>Safe and supportive relationships support recovery. Being</a:t>
            </a:r>
            <a:r>
              <a:rPr lang="en-GB" baseline="0" dirty="0" smtClean="0"/>
              <a:t> trauma informed can give people a different experience of relationships – safety rather than threat, collaboration not coercion, choice not control. Secondly, people who have experienced trauma can be v sensitive to triggers, trauma </a:t>
            </a:r>
            <a:r>
              <a:rPr lang="en-GB" baseline="0" dirty="0" smtClean="0"/>
              <a:t>informed services </a:t>
            </a:r>
            <a:r>
              <a:rPr lang="en-GB" baseline="0" dirty="0" smtClean="0"/>
              <a:t>can avoid re-traumatisation and avoidance of services</a:t>
            </a:r>
            <a:r>
              <a:rPr lang="en-GB" baseline="0" dirty="0" smtClean="0"/>
              <a:t>.</a:t>
            </a:r>
          </a:p>
          <a:p>
            <a:pPr defTabSz="918606">
              <a:defRPr/>
            </a:pPr>
            <a:endParaRPr lang="en-GB" dirty="0" smtClean="0"/>
          </a:p>
          <a:p>
            <a:pPr defTabSz="918606">
              <a:defRPr/>
            </a:pPr>
            <a:r>
              <a:rPr lang="en-GB" dirty="0" smtClean="0"/>
              <a:t>National</a:t>
            </a:r>
            <a:r>
              <a:rPr lang="en-GB" baseline="0" dirty="0" smtClean="0"/>
              <a:t> t</a:t>
            </a:r>
            <a:r>
              <a:rPr lang="en-GB" dirty="0" smtClean="0"/>
              <a:t>rauma </a:t>
            </a:r>
            <a:r>
              <a:rPr lang="en-GB" dirty="0" smtClean="0"/>
              <a:t>training </a:t>
            </a:r>
            <a:r>
              <a:rPr lang="en-GB" dirty="0" smtClean="0"/>
              <a:t>framework: </a:t>
            </a:r>
            <a:r>
              <a:rPr lang="en-GB" dirty="0"/>
              <a:t>http://</a:t>
            </a:r>
            <a:r>
              <a:rPr lang="en-GB" dirty="0" smtClean="0"/>
              <a:t>www.nes.scot.nhs.uk/media/3971582/nationaltraumatrainingframework.pdf</a:t>
            </a:r>
          </a:p>
          <a:p>
            <a:pPr defTabSz="918606">
              <a:defRPr/>
            </a:pPr>
            <a:r>
              <a:rPr lang="en-GB" dirty="0" smtClean="0"/>
              <a:t>Trauma-informed</a:t>
            </a:r>
            <a:r>
              <a:rPr lang="en-GB" baseline="0" dirty="0" smtClean="0"/>
              <a:t> practice for the workforce a</a:t>
            </a:r>
            <a:r>
              <a:rPr lang="en-GB" dirty="0" smtClean="0"/>
              <a:t>nimation:</a:t>
            </a:r>
            <a:r>
              <a:rPr lang="en-GB" baseline="0" dirty="0" smtClean="0"/>
              <a:t> https://vimeo.com/274703693</a:t>
            </a:r>
            <a:endParaRPr lang="en-GB" dirty="0"/>
          </a:p>
          <a:p>
            <a:pPr defTabSz="918606">
              <a:defRPr/>
            </a:pPr>
            <a:endParaRPr lang="en-GB" dirty="0"/>
          </a:p>
          <a:p>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16</a:t>
            </a:fld>
            <a:endParaRPr lang="en-GB"/>
          </a:p>
        </p:txBody>
      </p:sp>
    </p:spTree>
    <p:extLst>
      <p:ext uri="{BB962C8B-B14F-4D97-AF65-F5344CB8AC3E}">
        <p14:creationId xmlns="" xmlns:p14="http://schemas.microsoft.com/office/powerpoint/2010/main" val="88023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Research suggests that reductions in healthcare usage can be achieved through giving service-users the opportunity to disclose and discuss their personal experiences of adversity in childhood (</a:t>
            </a:r>
            <a:r>
              <a:rPr lang="en-GB" dirty="0" err="1" smtClean="0"/>
              <a:t>Felitti</a:t>
            </a:r>
            <a:r>
              <a:rPr lang="en-GB" dirty="0" smtClean="0"/>
              <a:t>, 2017). </a:t>
            </a:r>
          </a:p>
          <a:p>
            <a:pPr>
              <a:buNone/>
            </a:pPr>
            <a:endParaRPr lang="en-GB" dirty="0" smtClean="0"/>
          </a:p>
          <a:p>
            <a:r>
              <a:rPr lang="en-GB" dirty="0" smtClean="0"/>
              <a:t>This research involved a cohort of 130,000 participants who had a brief conversation with their healthcare provider regarding their experience of ACEs. This contact provided clinicians an opportunity to explain the link between experiences of adversity, physiological/behavioural changes and associated physical and mental health outcomes later in life. </a:t>
            </a:r>
          </a:p>
          <a:p>
            <a:pPr>
              <a:buNone/>
            </a:pPr>
            <a:endParaRPr lang="en-GB" dirty="0" smtClean="0"/>
          </a:p>
          <a:p>
            <a:r>
              <a:rPr lang="en-GB" dirty="0" smtClean="0"/>
              <a:t>Results from this study demonstrated a 35% reduction in GP visits and an 11% reduction in ED visits over the course of a year long follow up period.</a:t>
            </a:r>
          </a:p>
          <a:p>
            <a:endParaRPr lang="en-GB" dirty="0" smtClean="0"/>
          </a:p>
          <a:p>
            <a:r>
              <a:rPr lang="en-GB" dirty="0" smtClean="0"/>
              <a:t> It is proposed that the mechanism behind this effect results from providing individuals with an explanatory model for their current health related behaviours and conditions, which in turn increases their self-regulatory capacity</a:t>
            </a:r>
            <a:endParaRPr lang="en-GB" dirty="0"/>
          </a:p>
        </p:txBody>
      </p:sp>
      <p:sp>
        <p:nvSpPr>
          <p:cNvPr id="4" name="Slide Number Placeholder 3"/>
          <p:cNvSpPr>
            <a:spLocks noGrp="1"/>
          </p:cNvSpPr>
          <p:nvPr>
            <p:ph type="sldNum" sz="quarter" idx="10"/>
          </p:nvPr>
        </p:nvSpPr>
        <p:spPr/>
        <p:txBody>
          <a:bodyPr/>
          <a:lstStyle/>
          <a:p>
            <a:fld id="{E36A98A0-79F3-4BB6-A721-E1D24F10391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Absolutely none of this ‘Civic Issue’ can be achieved by one organisation but we can work together to support and nurture communities…..</a:t>
            </a:r>
          </a:p>
          <a:p>
            <a:endParaRPr lang="en-GB" dirty="0" smtClean="0"/>
          </a:p>
          <a:p>
            <a:pPr>
              <a:buFont typeface="Arial" pitchFamily="34" charset="0"/>
              <a:buChar char="•"/>
            </a:pPr>
            <a:r>
              <a:rPr lang="en-GB" dirty="0" smtClean="0"/>
              <a:t>Listen to the voices of those with ‘Lived Experience’: people who have been through the criminal justice systems, care systems, health and social care systems. Hear the voices of those who have been part of gangs, have been addicts, have lost children to violence, have been affected by suicide, have been affected by domestic violence…..we</a:t>
            </a:r>
            <a:r>
              <a:rPr lang="en-GB" baseline="0" dirty="0" smtClean="0"/>
              <a:t> can learn from their experiences.</a:t>
            </a:r>
          </a:p>
          <a:p>
            <a:pPr>
              <a:buFont typeface="Arial" pitchFamily="34" charset="0"/>
              <a:buChar char="•"/>
            </a:pPr>
            <a:r>
              <a:rPr lang="en-GB" baseline="0" dirty="0" smtClean="0"/>
              <a:t>The very services we provide unwittingly cause trauma too to our clients and to our staff so supporting staff to be trauma aware is a key part of providing a gold standard service</a:t>
            </a:r>
          </a:p>
          <a:p>
            <a:pPr>
              <a:buFont typeface="Arial" pitchFamily="34" charset="0"/>
              <a:buChar char="•"/>
            </a:pPr>
            <a:endParaRPr lang="en-GB" baseline="0" dirty="0" smtClean="0"/>
          </a:p>
          <a:p>
            <a:pPr>
              <a:buFont typeface="Arial" pitchFamily="34" charset="0"/>
              <a:buNone/>
            </a:pPr>
            <a:r>
              <a:rPr lang="en-GB" b="1" baseline="0" dirty="0" smtClean="0"/>
              <a:t>Examples</a:t>
            </a:r>
            <a:r>
              <a:rPr lang="en-GB" baseline="0" dirty="0" smtClean="0"/>
              <a:t>: </a:t>
            </a:r>
          </a:p>
          <a:p>
            <a:pPr>
              <a:buFont typeface="Arial" pitchFamily="34" charset="0"/>
              <a:buChar char="•"/>
            </a:pPr>
            <a:r>
              <a:rPr lang="en-GB" baseline="0" dirty="0" smtClean="0"/>
              <a:t>Campus Officers supporting young people within schools being ‘Trusted adult’</a:t>
            </a:r>
          </a:p>
          <a:p>
            <a:pPr>
              <a:buFont typeface="Arial" pitchFamily="34" charset="0"/>
              <a:buChar char="•"/>
            </a:pPr>
            <a:r>
              <a:rPr lang="en-GB" dirty="0" smtClean="0"/>
              <a:t> Children’s Houses:</a:t>
            </a:r>
            <a:r>
              <a:rPr lang="en-GB" baseline="0" dirty="0" smtClean="0"/>
              <a:t> trauma training for staff</a:t>
            </a:r>
          </a:p>
          <a:p>
            <a:pPr>
              <a:buFont typeface="Arial" pitchFamily="34" charset="0"/>
              <a:buChar char="•"/>
            </a:pPr>
            <a:r>
              <a:rPr lang="en-GB" baseline="0" dirty="0" smtClean="0"/>
              <a:t>Developing Trauma training for NHS Health and Social Care teams, Police Fire Service, Education Sectors</a:t>
            </a:r>
          </a:p>
          <a:p>
            <a:pPr>
              <a:buFont typeface="Arial" pitchFamily="34" charset="0"/>
              <a:buChar char="•"/>
            </a:pPr>
            <a:r>
              <a:rPr lang="en-GB" baseline="0" dirty="0" smtClean="0"/>
              <a:t>Deep End Practices Glasgow</a:t>
            </a:r>
          </a:p>
          <a:p>
            <a:pPr>
              <a:buFont typeface="Arial" pitchFamily="34" charset="0"/>
              <a:buChar char="•"/>
            </a:pPr>
            <a:r>
              <a:rPr lang="en-GB" baseline="0" dirty="0" smtClean="0"/>
              <a:t>Linking with other existing areas of work e.g. Domestic Abuse, Expect Respect, Violence Reduction Unit: Peer Navigators in ED, Carnegie, ‘Kindness Rocks’, Recovery Cafes, etc</a:t>
            </a:r>
          </a:p>
          <a:p>
            <a:pPr>
              <a:buFont typeface="Arial" pitchFamily="34" charset="0"/>
              <a:buChar char="•"/>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239" indent="-172239">
              <a:buFontTx/>
              <a:buNone/>
            </a:pPr>
            <a:r>
              <a:rPr lang="en-GB" baseline="0" dirty="0" smtClean="0"/>
              <a:t>Adverse Childhood Experiences are stressful experiences in childhood. The term Adverse Childhood Experiences (ACEs) comes </a:t>
            </a:r>
            <a:r>
              <a:rPr lang="en-GB" baseline="0" dirty="0" smtClean="0"/>
              <a:t>from </a:t>
            </a:r>
            <a:r>
              <a:rPr lang="en-GB" baseline="0" dirty="0" smtClean="0"/>
              <a:t>a study </a:t>
            </a:r>
            <a:r>
              <a:rPr lang="en-GB" baseline="0" dirty="0" smtClean="0"/>
              <a:t>in USA </a:t>
            </a:r>
            <a:r>
              <a:rPr lang="en-GB" baseline="0" dirty="0" smtClean="0"/>
              <a:t> in 1990s where researchers asked adults  whether they had experienced the childhood adversities listed on this slide and linked this to their health outcomes in later life. They found that ACEs are very common,  that experiencing ACEs is linked with poorer mental and physical health as an adult, and that as the number of ACEs a person experiences so does their risk of experiencing poor health.</a:t>
            </a:r>
          </a:p>
          <a:p>
            <a:pPr marL="172239" indent="-172239">
              <a:buFontTx/>
              <a:buChar char="-"/>
            </a:pPr>
            <a:endParaRPr lang="en-GB" baseline="0" dirty="0" smtClean="0"/>
          </a:p>
          <a:p>
            <a:r>
              <a:rPr lang="en-GB" baseline="0" dirty="0" smtClean="0"/>
              <a:t>Studies in </a:t>
            </a:r>
            <a:r>
              <a:rPr lang="en-GB" baseline="0" dirty="0" smtClean="0"/>
              <a:t>England and Wales </a:t>
            </a:r>
            <a:r>
              <a:rPr lang="en-GB" baseline="0" dirty="0" smtClean="0"/>
              <a:t>suggest that around half </a:t>
            </a:r>
            <a:r>
              <a:rPr lang="en-GB" baseline="0" dirty="0" smtClean="0"/>
              <a:t>of population have at least one </a:t>
            </a:r>
            <a:r>
              <a:rPr lang="en-GB" baseline="0" dirty="0" smtClean="0"/>
              <a:t>ACE, and </a:t>
            </a:r>
            <a:r>
              <a:rPr lang="en-GB" baseline="0" dirty="0" smtClean="0"/>
              <a:t>1 in </a:t>
            </a:r>
            <a:r>
              <a:rPr lang="en-GB" baseline="0" dirty="0" smtClean="0"/>
              <a:t>10 people </a:t>
            </a:r>
            <a:r>
              <a:rPr lang="en-GB" baseline="0" dirty="0" smtClean="0"/>
              <a:t>have four or </a:t>
            </a:r>
            <a:r>
              <a:rPr lang="en-GB" baseline="0" dirty="0" smtClean="0"/>
              <a:t>more ACEs. </a:t>
            </a:r>
            <a:r>
              <a:rPr lang="en-GB" baseline="0" dirty="0" smtClean="0"/>
              <a:t>In the </a:t>
            </a:r>
            <a:r>
              <a:rPr lang="en-GB" dirty="0" smtClean="0"/>
              <a:t>Growing up in Scotland study</a:t>
            </a:r>
            <a:r>
              <a:rPr lang="en-GB" baseline="0" dirty="0" smtClean="0"/>
              <a:t> (birth cohort 2004/5 </a:t>
            </a:r>
            <a:r>
              <a:rPr lang="en-GB" baseline="0" dirty="0" smtClean="0"/>
              <a:t>) </a:t>
            </a:r>
            <a:r>
              <a:rPr lang="en-GB" baseline="0" dirty="0" smtClean="0"/>
              <a:t>two thirds </a:t>
            </a:r>
            <a:r>
              <a:rPr lang="en-GB" baseline="0" dirty="0" smtClean="0"/>
              <a:t>of children had </a:t>
            </a:r>
            <a:r>
              <a:rPr lang="en-GB" baseline="0" dirty="0" smtClean="0"/>
              <a:t>at least one </a:t>
            </a:r>
            <a:r>
              <a:rPr lang="en-GB" baseline="0" dirty="0" smtClean="0"/>
              <a:t>ACE.</a:t>
            </a:r>
            <a:endParaRPr lang="en-GB" baseline="0" dirty="0" smtClean="0"/>
          </a:p>
          <a:p>
            <a:endParaRPr lang="en-GB" baseline="0" dirty="0" smtClean="0"/>
          </a:p>
          <a:p>
            <a:r>
              <a:rPr lang="en-GB" baseline="0" dirty="0" smtClean="0"/>
              <a:t>ACEs </a:t>
            </a:r>
            <a:r>
              <a:rPr lang="en-GB" baseline="0" dirty="0" smtClean="0"/>
              <a:t>are now </a:t>
            </a:r>
            <a:r>
              <a:rPr lang="en-GB" baseline="0" dirty="0" smtClean="0"/>
              <a:t>considered wider than the original </a:t>
            </a:r>
            <a:r>
              <a:rPr lang="en-GB" baseline="0" dirty="0" smtClean="0"/>
              <a:t>ten listed on this slide – and would also include experiences of </a:t>
            </a:r>
            <a:r>
              <a:rPr lang="en-GB" baseline="0" dirty="0" smtClean="0"/>
              <a:t>bullying, bereavement, community </a:t>
            </a:r>
            <a:r>
              <a:rPr lang="en-GB" baseline="0" dirty="0" smtClean="0"/>
              <a:t>violence.</a:t>
            </a:r>
          </a:p>
          <a:p>
            <a:endParaRPr lang="en-GB" baseline="0" dirty="0" smtClean="0"/>
          </a:p>
          <a:p>
            <a:r>
              <a:rPr lang="en-GB" baseline="0" dirty="0" smtClean="0"/>
              <a:t>For  more info see: http://www.healthscotland.scot/population-groups/children/adverse-childhood-experiences-aces/overview-of-aces</a:t>
            </a:r>
            <a:endParaRPr lang="en-GB" dirty="0" smtClean="0"/>
          </a:p>
          <a:p>
            <a:endParaRPr lang="en-GB" dirty="0"/>
          </a:p>
        </p:txBody>
      </p:sp>
      <p:sp>
        <p:nvSpPr>
          <p:cNvPr id="4" name="Slide Number Placeholder 3"/>
          <p:cNvSpPr>
            <a:spLocks noGrp="1"/>
          </p:cNvSpPr>
          <p:nvPr>
            <p:ph type="sldNum" sz="quarter" idx="10"/>
          </p:nvPr>
        </p:nvSpPr>
        <p:spPr/>
        <p:txBody>
          <a:bodyPr/>
          <a:lstStyle/>
          <a:p>
            <a:fld id="{E36A98A0-79F3-4BB6-A721-E1D24F103917}"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study</a:t>
            </a:r>
            <a:r>
              <a:rPr lang="en-GB" baseline="0" dirty="0" smtClean="0"/>
              <a:t> from Wales shows that as the number of ACEs a person has experienced increases,  so does the prevalence of low mental wellbeing.</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3</a:t>
            </a:fld>
            <a:endParaRPr lang="en-GB"/>
          </a:p>
        </p:txBody>
      </p:sp>
    </p:spTree>
    <p:extLst>
      <p:ext uri="{BB962C8B-B14F-4D97-AF65-F5344CB8AC3E}">
        <p14:creationId xmlns="" xmlns:p14="http://schemas.microsoft.com/office/powerpoint/2010/main" val="220061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slide shows the findings of Welsh research exploring the link between ACEs and mental illness.  </a:t>
            </a:r>
            <a:endParaRPr lang="en-GB" dirty="0" smtClean="0"/>
          </a:p>
          <a:p>
            <a:endParaRPr lang="en-GB" dirty="0" smtClean="0"/>
          </a:p>
          <a:p>
            <a:r>
              <a:rPr lang="en-GB" dirty="0" smtClean="0"/>
              <a:t>There</a:t>
            </a:r>
            <a:r>
              <a:rPr lang="en-GB" baseline="0" dirty="0" smtClean="0"/>
              <a:t> are a</a:t>
            </a:r>
            <a:r>
              <a:rPr lang="en-GB" dirty="0" smtClean="0"/>
              <a:t>lso </a:t>
            </a:r>
            <a:r>
              <a:rPr lang="en-GB" dirty="0" smtClean="0"/>
              <a:t>studies looking</a:t>
            </a:r>
            <a:r>
              <a:rPr lang="en-GB" baseline="0" dirty="0" smtClean="0"/>
              <a:t> at specific mental health </a:t>
            </a:r>
            <a:r>
              <a:rPr lang="en-GB" baseline="0" dirty="0" smtClean="0"/>
              <a:t>conditions and childhood adversity </a:t>
            </a:r>
            <a:r>
              <a:rPr lang="en-GB" baseline="0" dirty="0" smtClean="0"/>
              <a:t>e.g. Varese et al (2012) </a:t>
            </a:r>
            <a:r>
              <a:rPr lang="en-GB" baseline="0" dirty="0" smtClean="0"/>
              <a:t>found the </a:t>
            </a:r>
            <a:r>
              <a:rPr lang="en-GB" baseline="0" dirty="0" smtClean="0"/>
              <a:t>association between childhood adversity and psychosis was significant and the population attributable risk was 33%</a:t>
            </a:r>
            <a:endParaRPr lang="en-GB" dirty="0"/>
          </a:p>
        </p:txBody>
      </p:sp>
      <p:sp>
        <p:nvSpPr>
          <p:cNvPr id="4" name="Slide Number Placeholder 3"/>
          <p:cNvSpPr>
            <a:spLocks noGrp="1"/>
          </p:cNvSpPr>
          <p:nvPr>
            <p:ph type="sldNum" sz="quarter" idx="10"/>
          </p:nvPr>
        </p:nvSpPr>
        <p:spPr/>
        <p:txBody>
          <a:bodyPr/>
          <a:lstStyle/>
          <a:p>
            <a:fld id="{D1704329-8B5D-4F5F-9D0D-39018E1DAA9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team within the Scottish</a:t>
            </a:r>
            <a:r>
              <a:rPr lang="en-GB" baseline="0" dirty="0" smtClean="0"/>
              <a:t> Government focused on addressing </a:t>
            </a:r>
            <a:r>
              <a:rPr lang="en-GB" baseline="0" dirty="0" smtClean="0"/>
              <a:t>ACEs. See: https://www.gov.scot/publications/adverse-childhood-experiences/</a:t>
            </a:r>
          </a:p>
          <a:p>
            <a:endParaRPr lang="en-GB" baseline="0" dirty="0" smtClean="0"/>
          </a:p>
          <a:p>
            <a:r>
              <a:rPr lang="en-GB" baseline="0" dirty="0" smtClean="0"/>
              <a:t>There </a:t>
            </a:r>
            <a:r>
              <a:rPr lang="en-GB" baseline="0" dirty="0" smtClean="0"/>
              <a:t>is also a childhood adversity team in NHS Health Scotland  (a </a:t>
            </a:r>
            <a:r>
              <a:rPr lang="en-GB" sz="1200" b="0" i="0" kern="1200" dirty="0" smtClean="0">
                <a:solidFill>
                  <a:schemeClr val="tx1"/>
                </a:solidFill>
                <a:latin typeface="+mn-lt"/>
                <a:ea typeface="+mn-ea"/>
                <a:cs typeface="+mn-cs"/>
              </a:rPr>
              <a:t>national Health Board working to reduce health inequalities and improve health), and a </a:t>
            </a:r>
            <a:r>
              <a:rPr lang="en-GB" sz="1200" b="0" i="0" kern="1200" dirty="0" smtClean="0">
                <a:solidFill>
                  <a:schemeClr val="tx1"/>
                </a:solidFill>
                <a:latin typeface="+mn-lt"/>
                <a:ea typeface="+mn-ea"/>
                <a:cs typeface="+mn-cs"/>
              </a:rPr>
              <a:t>Scottish</a:t>
            </a:r>
            <a:r>
              <a:rPr lang="en-GB" sz="1200" b="0" i="0" kern="1200" baseline="0" dirty="0" smtClean="0">
                <a:solidFill>
                  <a:schemeClr val="tx1"/>
                </a:solidFill>
                <a:latin typeface="+mn-lt"/>
                <a:ea typeface="+mn-ea"/>
                <a:cs typeface="+mn-cs"/>
              </a:rPr>
              <a:t> </a:t>
            </a:r>
            <a:r>
              <a:rPr lang="en-GB" sz="1200" b="0" i="0" kern="1200" baseline="0" dirty="0" smtClean="0">
                <a:solidFill>
                  <a:schemeClr val="tx1"/>
                </a:solidFill>
                <a:latin typeface="+mn-lt"/>
                <a:ea typeface="+mn-ea"/>
                <a:cs typeface="+mn-cs"/>
              </a:rPr>
              <a:t>ACEs hub.</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6</a:t>
            </a:fld>
            <a:endParaRPr lang="en-GB"/>
          </a:p>
        </p:txBody>
      </p:sp>
    </p:spTree>
    <p:extLst>
      <p:ext uri="{BB962C8B-B14F-4D97-AF65-F5344CB8AC3E}">
        <p14:creationId xmlns="" xmlns:p14="http://schemas.microsoft.com/office/powerpoint/2010/main" val="251891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NATIONAL</a:t>
            </a:r>
            <a:r>
              <a:rPr lang="en-GB" sz="1200" kern="1200" baseline="0" dirty="0" smtClean="0">
                <a:solidFill>
                  <a:schemeClr val="tx1"/>
                </a:solidFill>
                <a:latin typeface="+mn-lt"/>
                <a:ea typeface="+mn-ea"/>
                <a:cs typeface="+mn-cs"/>
              </a:rPr>
              <a:t> SCOTLAND PUBLIC HEALTH PRIORITIES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Scotland where:</a:t>
            </a:r>
          </a:p>
          <a:p>
            <a:r>
              <a:rPr lang="en-GB" sz="1200" kern="1200" dirty="0" smtClean="0">
                <a:solidFill>
                  <a:schemeClr val="tx1"/>
                </a:solidFill>
                <a:latin typeface="+mn-lt"/>
                <a:ea typeface="+mn-ea"/>
                <a:cs typeface="+mn-cs"/>
              </a:rPr>
              <a:t>1</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We live in vibrant, healthy and safe places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Place and Community</a:t>
            </a:r>
          </a:p>
          <a:p>
            <a:r>
              <a:rPr lang="en-GB" sz="1200" kern="1200" dirty="0" smtClean="0">
                <a:solidFill>
                  <a:schemeClr val="tx1"/>
                </a:solidFill>
                <a:latin typeface="+mn-lt"/>
                <a:ea typeface="+mn-ea"/>
                <a:cs typeface="+mn-cs"/>
              </a:rPr>
              <a:t>2</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We flourish in our early years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Early Years</a:t>
            </a:r>
          </a:p>
          <a:p>
            <a:r>
              <a:rPr lang="en-GB" sz="1200" kern="1200" dirty="0" smtClean="0">
                <a:solidFill>
                  <a:schemeClr val="tx1"/>
                </a:solidFill>
                <a:latin typeface="+mn-lt"/>
                <a:ea typeface="+mn-ea"/>
                <a:cs typeface="+mn-cs"/>
              </a:rPr>
              <a:t>3</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We have good mental wellbeing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Mental Health and Wellbeing</a:t>
            </a:r>
          </a:p>
          <a:p>
            <a:r>
              <a:rPr lang="en-GB" sz="1200" kern="1200" dirty="0" smtClean="0">
                <a:solidFill>
                  <a:schemeClr val="tx1"/>
                </a:solidFill>
                <a:latin typeface="+mn-lt"/>
                <a:ea typeface="+mn-ea"/>
                <a:cs typeface="+mn-cs"/>
              </a:rPr>
              <a:t>4</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We are not dependent on harmful substances</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obacco/ Alcohol/ Drugs</a:t>
            </a:r>
          </a:p>
          <a:p>
            <a:r>
              <a:rPr lang="en-GB" sz="1200" kern="1200" dirty="0" smtClean="0">
                <a:solidFill>
                  <a:schemeClr val="tx1"/>
                </a:solidFill>
                <a:latin typeface="+mn-lt"/>
                <a:ea typeface="+mn-ea"/>
                <a:cs typeface="+mn-cs"/>
              </a:rPr>
              <a:t>5</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We have a sustainable, inclusive economy with equality of outcomes for all Poverty and Social Exclusion (including inequality)</a:t>
            </a:r>
          </a:p>
          <a:p>
            <a:r>
              <a:rPr lang="en-GB" sz="1200" kern="1200" dirty="0" smtClean="0">
                <a:solidFill>
                  <a:schemeClr val="tx1"/>
                </a:solidFill>
                <a:latin typeface="+mn-lt"/>
                <a:ea typeface="+mn-ea"/>
                <a:cs typeface="+mn-cs"/>
              </a:rPr>
              <a:t>6</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We eat well, have a healthy weight and are physically active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Diet and Physical Activity</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DF9C5A-78F3-4DBB-B4A1-4703D10A62DE}" type="slidenum">
              <a:rPr lang="en-GB" smtClean="0"/>
              <a:pPr/>
              <a:t>7</a:t>
            </a:fld>
            <a:endParaRPr lang="en-GB"/>
          </a:p>
        </p:txBody>
      </p:sp>
    </p:spTree>
    <p:extLst>
      <p:ext uri="{BB962C8B-B14F-4D97-AF65-F5344CB8AC3E}">
        <p14:creationId xmlns="" xmlns:p14="http://schemas.microsoft.com/office/powerpoint/2010/main" val="383699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While anyone</a:t>
            </a:r>
            <a:r>
              <a:rPr lang="en-GB" baseline="0" dirty="0" smtClean="0"/>
              <a:t> can experience adverse childhood experiences, poverty is a risk factor. </a:t>
            </a:r>
          </a:p>
          <a:p>
            <a:endParaRPr lang="en-GB" baseline="0" dirty="0" smtClean="0"/>
          </a:p>
          <a:p>
            <a:r>
              <a:rPr lang="en-GB" baseline="0" dirty="0" smtClean="0"/>
              <a:t>Data from the Growing Up in Scotland study showed that the percentage of children experiencing 4 or more ACEs was 10 times higher in the bottom income quintile compared to the most affluent.  See:  </a:t>
            </a:r>
            <a:r>
              <a:rPr lang="en-GB" sz="1200" dirty="0" smtClean="0">
                <a:solidFill>
                  <a:schemeClr val="bg1"/>
                </a:solidFill>
              </a:rPr>
              <a:t>Marryat &amp; Frank (2017). Adverse Childhood Experiences in Scottish children’s lives: a prospective study</a:t>
            </a:r>
          </a:p>
          <a:p>
            <a:endParaRPr lang="en-GB" dirty="0" smtClean="0"/>
          </a:p>
          <a:p>
            <a:r>
              <a:rPr lang="en-GB" dirty="0" smtClean="0"/>
              <a:t>Link to NHS Health</a:t>
            </a:r>
            <a:r>
              <a:rPr lang="en-GB" baseline="0" dirty="0" smtClean="0"/>
              <a:t> Scotland child poverty pages: http://www.healthscotland.scot/population-groups/children/child-poverty/child-poverty-overview/causes-of-child-poverty</a:t>
            </a:r>
            <a:endParaRPr lang="en-GB" dirty="0"/>
          </a:p>
        </p:txBody>
      </p:sp>
      <p:sp>
        <p:nvSpPr>
          <p:cNvPr id="4" name="Slide Number Placeholder 3"/>
          <p:cNvSpPr>
            <a:spLocks noGrp="1"/>
          </p:cNvSpPr>
          <p:nvPr>
            <p:ph type="sldNum" sz="quarter" idx="10"/>
          </p:nvPr>
        </p:nvSpPr>
        <p:spPr/>
        <p:txBody>
          <a:bodyPr/>
          <a:lstStyle/>
          <a:p>
            <a:fld id="{84DF9C5A-78F3-4DBB-B4A1-4703D10A62D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Bill aims to give children in Scotland the same legal protection from physical assault as adults by prohibiting physical punishment of children. </a:t>
            </a:r>
          </a:p>
          <a:p>
            <a:endParaRPr lang="en-GB" baseline="0" dirty="0" smtClean="0"/>
          </a:p>
          <a:p>
            <a:r>
              <a:rPr lang="en-GB" baseline="0" dirty="0" smtClean="0"/>
              <a:t>See: https://www.parliament.scot/parliamentarybusiness/CurrentCommittees/110066.aspx</a:t>
            </a:r>
          </a:p>
          <a:p>
            <a:endParaRPr lang="en-GB" baseline="0" dirty="0" smtClean="0"/>
          </a:p>
        </p:txBody>
      </p:sp>
      <p:sp>
        <p:nvSpPr>
          <p:cNvPr id="4" name="Slide Number Placeholder 3"/>
          <p:cNvSpPr>
            <a:spLocks noGrp="1"/>
          </p:cNvSpPr>
          <p:nvPr>
            <p:ph type="sldNum" sz="quarter" idx="10"/>
          </p:nvPr>
        </p:nvSpPr>
        <p:spPr/>
        <p:txBody>
          <a:bodyPr/>
          <a:lstStyle/>
          <a:p>
            <a:fld id="{84DF9C5A-78F3-4DBB-B4A1-4703D10A62D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57C70-868C-4DC0-B3CF-034CE374D3DF}" type="datetimeFigureOut">
              <a:rPr lang="en-GB" smtClean="0"/>
              <a:pPr/>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FCC6F-14AB-4B58-A31E-282DCD46615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57C70-868C-4DC0-B3CF-034CE374D3DF}" type="datetimeFigureOut">
              <a:rPr lang="en-GB" smtClean="0"/>
              <a:pPr/>
              <a:t>08/05/2019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FCC6F-14AB-4B58-A31E-282DCD46615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scotland.scot/media/1267/2_mark-bellis-presentation.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060848"/>
            <a:ext cx="7070725" cy="1081087"/>
          </a:xfrm>
        </p:spPr>
        <p:txBody>
          <a:bodyPr>
            <a:normAutofit fontScale="90000"/>
          </a:bodyPr>
          <a:lstStyle/>
          <a:p>
            <a:pPr algn="ctr"/>
            <a:r>
              <a:rPr lang="en-GB" b="1" dirty="0" smtClean="0"/>
              <a:t/>
            </a:r>
            <a:br>
              <a:rPr lang="en-GB" b="1" dirty="0" smtClean="0"/>
            </a:br>
            <a:r>
              <a:rPr lang="en-GB" b="1" dirty="0" smtClean="0"/>
              <a:t/>
            </a:r>
            <a:br>
              <a:rPr lang="en-GB" b="1" dirty="0" smtClean="0"/>
            </a:br>
            <a:r>
              <a:rPr lang="en-GB" b="1" dirty="0" smtClean="0"/>
              <a:t>Adverse Childhood Experiences: </a:t>
            </a:r>
            <a:br>
              <a:rPr lang="en-GB" b="1" dirty="0" smtClean="0"/>
            </a:br>
            <a:r>
              <a:rPr lang="en-GB" b="1" dirty="0" smtClean="0"/>
              <a:t>Science to Action</a:t>
            </a:r>
            <a:br>
              <a:rPr lang="en-GB" b="1" dirty="0" smtClean="0"/>
            </a:br>
            <a:r>
              <a:rPr lang="en-GB" b="1" dirty="0" smtClean="0"/>
              <a:t> </a:t>
            </a:r>
            <a:br>
              <a:rPr lang="en-GB" b="1" dirty="0" smtClean="0"/>
            </a:br>
            <a:endParaRPr lang="en-GB" b="1" dirty="0"/>
          </a:p>
        </p:txBody>
      </p:sp>
      <p:sp>
        <p:nvSpPr>
          <p:cNvPr id="3" name="Subtitle 2"/>
          <p:cNvSpPr>
            <a:spLocks noGrp="1"/>
          </p:cNvSpPr>
          <p:nvPr>
            <p:ph type="subTitle" idx="1"/>
          </p:nvPr>
        </p:nvSpPr>
        <p:spPr>
          <a:xfrm>
            <a:off x="0" y="3645024"/>
            <a:ext cx="9144000" cy="1728192"/>
          </a:xfrm>
        </p:spPr>
        <p:txBody>
          <a:bodyPr>
            <a:normAutofit fontScale="70000" lnSpcReduction="20000"/>
          </a:bodyPr>
          <a:lstStyle/>
          <a:p>
            <a:endParaRPr lang="en-GB" dirty="0" smtClean="0"/>
          </a:p>
          <a:p>
            <a:pPr algn="l"/>
            <a:r>
              <a:rPr lang="en-GB" sz="3400" dirty="0" smtClean="0">
                <a:solidFill>
                  <a:schemeClr val="tx1"/>
                </a:solidFill>
              </a:rPr>
              <a:t>Tamasin Knight: Consultant in Public Health Medicine, NHS Tayside </a:t>
            </a:r>
          </a:p>
          <a:p>
            <a:pPr algn="l"/>
            <a:endParaRPr lang="en-GB" sz="3400" dirty="0" smtClean="0">
              <a:solidFill>
                <a:schemeClr val="tx1"/>
              </a:solidFill>
            </a:endParaRPr>
          </a:p>
          <a:p>
            <a:pPr algn="l"/>
            <a:r>
              <a:rPr lang="en-GB" sz="3400" dirty="0" smtClean="0">
                <a:solidFill>
                  <a:schemeClr val="tx1"/>
                </a:solidFill>
              </a:rPr>
              <a:t>Lynne McNiven: Interim Director of Public Health NHS Ayrshire &amp; Arran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308924" cy="1118592"/>
          </a:xfrm>
        </p:spPr>
        <p:txBody>
          <a:bodyPr/>
          <a:lstStyle/>
          <a:p>
            <a:r>
              <a:rPr lang="en-GB" b="1" dirty="0" smtClean="0"/>
              <a:t>Public Health Evidence</a:t>
            </a:r>
            <a:endParaRPr lang="en-GB" b="1" dirty="0"/>
          </a:p>
        </p:txBody>
      </p:sp>
      <p:sp>
        <p:nvSpPr>
          <p:cNvPr id="3" name="Content Placeholder 2"/>
          <p:cNvSpPr>
            <a:spLocks noGrp="1"/>
          </p:cNvSpPr>
          <p:nvPr>
            <p:ph idx="1"/>
          </p:nvPr>
        </p:nvSpPr>
        <p:spPr>
          <a:xfrm>
            <a:off x="395536" y="1916832"/>
            <a:ext cx="7668964" cy="3204964"/>
          </a:xfrm>
        </p:spPr>
        <p:txBody>
          <a:bodyPr/>
          <a:lstStyle/>
          <a:p>
            <a:pPr>
              <a:buNone/>
            </a:pPr>
            <a:r>
              <a:rPr lang="en-GB" dirty="0" smtClean="0"/>
              <a:t> “The international evidence could not be any clearer – physical punishment has the potential to damage children and carries the risk of escalation into physical abuse.”</a:t>
            </a:r>
          </a:p>
          <a:p>
            <a:pPr>
              <a:buNone/>
            </a:pPr>
            <a:r>
              <a:rPr lang="en-GB" b="1" dirty="0" smtClean="0"/>
              <a:t>	Professor Sir Michael Marmot</a:t>
            </a:r>
            <a:endParaRPr lang="en-GB" dirty="0"/>
          </a:p>
        </p:txBody>
      </p:sp>
      <p:pic>
        <p:nvPicPr>
          <p:cNvPr id="4" name="Picture 3" descr="equally protected.jpg"/>
          <p:cNvPicPr>
            <a:picLocks noChangeAspect="1"/>
          </p:cNvPicPr>
          <p:nvPr/>
        </p:nvPicPr>
        <p:blipFill>
          <a:blip r:embed="rId3" cstate="print"/>
          <a:stretch>
            <a:fillRect/>
          </a:stretch>
        </p:blipFill>
        <p:spPr>
          <a:xfrm>
            <a:off x="6804248" y="3917899"/>
            <a:ext cx="1953765" cy="272498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Human Rights  - UN Convention on the Rights of the Child</a:t>
            </a:r>
            <a:endParaRPr lang="en-GB" b="1" dirty="0"/>
          </a:p>
        </p:txBody>
      </p:sp>
      <p:sp>
        <p:nvSpPr>
          <p:cNvPr id="3" name="Content Placeholder 2"/>
          <p:cNvSpPr>
            <a:spLocks noGrp="1"/>
          </p:cNvSpPr>
          <p:nvPr>
            <p:ph idx="1"/>
          </p:nvPr>
        </p:nvSpPr>
        <p:spPr/>
        <p:txBody>
          <a:bodyPr/>
          <a:lstStyle/>
          <a:p>
            <a:endParaRPr lang="en-GB" dirty="0" smtClean="0"/>
          </a:p>
          <a:p>
            <a:r>
              <a:rPr lang="en-GB" b="1" dirty="0" smtClean="0"/>
              <a:t>Article 19 </a:t>
            </a:r>
            <a:r>
              <a:rPr lang="en-GB" dirty="0" smtClean="0"/>
              <a:t>– the right of the child to protection from all forms of violence</a:t>
            </a:r>
          </a:p>
          <a:p>
            <a:endParaRPr lang="en-GB" dirty="0" smtClean="0"/>
          </a:p>
          <a:p>
            <a:r>
              <a:rPr lang="en-GB" b="1" dirty="0" smtClean="0"/>
              <a:t>Article 24 </a:t>
            </a:r>
            <a:r>
              <a:rPr lang="en-GB" dirty="0" smtClean="0"/>
              <a:t>– the right of the child to enjoy the highest attainable standard of health</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6997700" cy="576064"/>
          </a:xfrm>
        </p:spPr>
        <p:txBody>
          <a:bodyPr>
            <a:normAutofit fontScale="90000"/>
          </a:bodyPr>
          <a:lstStyle/>
          <a:p>
            <a:r>
              <a:rPr lang="en-GB" b="1" dirty="0" smtClean="0"/>
              <a:t>Advocacy </a:t>
            </a:r>
            <a:endParaRPr lang="en-GB" b="1" dirty="0"/>
          </a:p>
        </p:txBody>
      </p:sp>
      <p:sp>
        <p:nvSpPr>
          <p:cNvPr id="3" name="Content Placeholder 2"/>
          <p:cNvSpPr>
            <a:spLocks noGrp="1"/>
          </p:cNvSpPr>
          <p:nvPr>
            <p:ph idx="1"/>
          </p:nvPr>
        </p:nvSpPr>
        <p:spPr>
          <a:xfrm>
            <a:off x="467544" y="2060848"/>
            <a:ext cx="7573764" cy="3225800"/>
          </a:xfrm>
        </p:spPr>
        <p:txBody>
          <a:bodyPr>
            <a:normAutofit fontScale="92500" lnSpcReduction="20000"/>
          </a:bodyPr>
          <a:lstStyle/>
          <a:p>
            <a:r>
              <a:rPr lang="en-GB" dirty="0" smtClean="0"/>
              <a:t>FPH working alongside NSPCC, </a:t>
            </a:r>
            <a:r>
              <a:rPr lang="en-GB" dirty="0" err="1" smtClean="0"/>
              <a:t>Barnardos</a:t>
            </a:r>
            <a:r>
              <a:rPr lang="en-GB" dirty="0" smtClean="0"/>
              <a:t>, Royal College of Paediatrics and Child Health</a:t>
            </a:r>
          </a:p>
          <a:p>
            <a:endParaRPr lang="en-GB" dirty="0" smtClean="0"/>
          </a:p>
          <a:p>
            <a:r>
              <a:rPr lang="en-GB" dirty="0" smtClean="0"/>
              <a:t>Submitted written evidence response(s) supporting the Bill</a:t>
            </a:r>
          </a:p>
          <a:p>
            <a:endParaRPr lang="en-GB" dirty="0" smtClean="0"/>
          </a:p>
          <a:p>
            <a:r>
              <a:rPr lang="en-GB" dirty="0" smtClean="0"/>
              <a:t>Supportive media coverage</a:t>
            </a:r>
          </a:p>
          <a:p>
            <a:pPr>
              <a:buNone/>
            </a:pPr>
            <a:endParaRPr lang="en-GB" dirty="0" smtClean="0"/>
          </a:p>
          <a:p>
            <a:endParaRPr lang="en-GB" dirty="0" smtClean="0"/>
          </a:p>
        </p:txBody>
      </p:sp>
      <p:pic>
        <p:nvPicPr>
          <p:cNvPr id="4" name="Content Placeholder 3" descr="IMG_0974.JPG"/>
          <p:cNvPicPr>
            <a:picLocks noChangeAspect="1"/>
          </p:cNvPicPr>
          <p:nvPr/>
        </p:nvPicPr>
        <p:blipFill>
          <a:blip r:embed="rId3" cstate="print"/>
          <a:srcRect l="7043" t="2223" r="2270"/>
          <a:stretch>
            <a:fillRect/>
          </a:stretch>
        </p:blipFill>
        <p:spPr bwMode="auto">
          <a:xfrm>
            <a:off x="5652120" y="4077072"/>
            <a:ext cx="3096344" cy="2503819"/>
          </a:xfrm>
          <a:prstGeom prst="rect">
            <a:avLst/>
          </a:prstGeom>
          <a:noFill/>
          <a:ln w="9525">
            <a:noFill/>
            <a:miter lim="800000"/>
            <a:headEnd/>
            <a:tailEnd/>
          </a:ln>
          <a:effectLst/>
        </p:spPr>
      </p:pic>
      <p:sp>
        <p:nvSpPr>
          <p:cNvPr id="5" name="TextBox 4"/>
          <p:cNvSpPr txBox="1"/>
          <p:nvPr/>
        </p:nvSpPr>
        <p:spPr>
          <a:xfrm>
            <a:off x="755576" y="6550223"/>
            <a:ext cx="4824536" cy="307777"/>
          </a:xfrm>
          <a:prstGeom prst="rect">
            <a:avLst/>
          </a:prstGeom>
          <a:noFill/>
        </p:spPr>
        <p:txBody>
          <a:bodyPr wrap="square" rtlCol="0">
            <a:spAutoFit/>
          </a:bodyPr>
          <a:lstStyle/>
          <a:p>
            <a:r>
              <a:rPr lang="en-GB" sz="1400" dirty="0" smtClean="0"/>
              <a:t>Image source: The National, March 15</a:t>
            </a:r>
            <a:r>
              <a:rPr lang="en-GB" sz="1400" baseline="30000" dirty="0" smtClean="0"/>
              <a:t>th</a:t>
            </a:r>
            <a:r>
              <a:rPr lang="en-GB" sz="1400" dirty="0" smtClean="0"/>
              <a:t> 2019 </a:t>
            </a:r>
            <a:endParaRPr lang="en-GB"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pPr algn="l"/>
            <a:r>
              <a:rPr lang="en-GB" b="1" dirty="0" smtClean="0"/>
              <a:t>So What........</a:t>
            </a:r>
            <a:endParaRPr lang="en-GB" b="1" dirty="0"/>
          </a:p>
        </p:txBody>
      </p:sp>
      <p:pic>
        <p:nvPicPr>
          <p:cNvPr id="43010" name="Picture 2" descr="C:\Users\lmcniven\Pictures\WORKING TOGETHER.jpg"/>
          <p:cNvPicPr>
            <a:picLocks noGrp="1" noChangeAspect="1" noChangeArrowheads="1"/>
          </p:cNvPicPr>
          <p:nvPr>
            <p:ph idx="1"/>
          </p:nvPr>
        </p:nvPicPr>
        <p:blipFill>
          <a:blip r:embed="rId3" cstate="print"/>
          <a:srcRect/>
          <a:stretch>
            <a:fillRect/>
          </a:stretch>
        </p:blipFill>
        <p:spPr bwMode="auto">
          <a:xfrm>
            <a:off x="251520" y="1196752"/>
            <a:ext cx="5040558" cy="3816423"/>
          </a:xfrm>
          <a:prstGeom prst="rect">
            <a:avLst/>
          </a:prstGeom>
          <a:noFill/>
        </p:spPr>
      </p:pic>
      <p:pic>
        <p:nvPicPr>
          <p:cNvPr id="4" name="Picture 2" descr="C:\Users\lmcniven\Pictures\images1EL5IJR2.jpg"/>
          <p:cNvPicPr>
            <a:picLocks noChangeAspect="1" noChangeArrowheads="1"/>
          </p:cNvPicPr>
          <p:nvPr/>
        </p:nvPicPr>
        <p:blipFill>
          <a:blip r:embed="rId4" cstate="print"/>
          <a:srcRect/>
          <a:stretch>
            <a:fillRect/>
          </a:stretch>
        </p:blipFill>
        <p:spPr bwMode="auto">
          <a:xfrm>
            <a:off x="5148064" y="3403550"/>
            <a:ext cx="3816424" cy="34544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850900"/>
          </a:xfrm>
        </p:spPr>
        <p:txBody>
          <a:bodyPr/>
          <a:lstStyle/>
          <a:p>
            <a:pPr algn="l"/>
            <a:r>
              <a:rPr lang="en-GB" b="1" dirty="0" smtClean="0"/>
              <a:t>Raising Awareness…..</a:t>
            </a:r>
            <a:endParaRPr lang="en-GB" b="1"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67744" y="1268760"/>
            <a:ext cx="4536504" cy="54884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a:blip r:embed="rId3" cstate="print"/>
          <a:srcRect/>
          <a:stretch>
            <a:fillRect/>
          </a:stretch>
        </p:blipFill>
        <p:spPr bwMode="auto">
          <a:xfrm>
            <a:off x="0" y="333375"/>
            <a:ext cx="4248150" cy="6048375"/>
          </a:xfrm>
          <a:prstGeom prst="rect">
            <a:avLst/>
          </a:prstGeom>
          <a:noFill/>
          <a:ln w="9525">
            <a:noFill/>
            <a:miter lim="800000"/>
            <a:headEnd/>
            <a:tailEnd/>
          </a:ln>
        </p:spPr>
      </p:pic>
      <p:pic>
        <p:nvPicPr>
          <p:cNvPr id="37890" name="Picture 2"/>
          <p:cNvPicPr>
            <a:picLocks noChangeAspect="1" noChangeArrowheads="1"/>
          </p:cNvPicPr>
          <p:nvPr/>
        </p:nvPicPr>
        <p:blipFill>
          <a:blip r:embed="rId4" cstate="print"/>
          <a:srcRect/>
          <a:stretch>
            <a:fillRect/>
          </a:stretch>
        </p:blipFill>
        <p:spPr bwMode="auto">
          <a:xfrm>
            <a:off x="4716016" y="332656"/>
            <a:ext cx="4283968" cy="5256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7861796" cy="648072"/>
          </a:xfrm>
        </p:spPr>
        <p:txBody>
          <a:bodyPr>
            <a:normAutofit fontScale="90000"/>
          </a:bodyPr>
          <a:lstStyle/>
          <a:p>
            <a:pPr algn="l"/>
            <a:r>
              <a:rPr lang="en-GB" b="1" dirty="0" smtClean="0"/>
              <a:t>Trauma Informed Practice…. </a:t>
            </a:r>
            <a:endParaRPr lang="en-GB" b="1" dirty="0"/>
          </a:p>
        </p:txBody>
      </p:sp>
      <p:sp>
        <p:nvSpPr>
          <p:cNvPr id="3" name="Content Placeholder 2"/>
          <p:cNvSpPr>
            <a:spLocks noGrp="1"/>
          </p:cNvSpPr>
          <p:nvPr>
            <p:ph idx="1"/>
          </p:nvPr>
        </p:nvSpPr>
        <p:spPr>
          <a:xfrm>
            <a:off x="0" y="1340768"/>
            <a:ext cx="9144000" cy="5517232"/>
          </a:xfrm>
        </p:spPr>
        <p:txBody>
          <a:bodyPr>
            <a:normAutofit fontScale="32500" lnSpcReduction="20000"/>
          </a:bodyPr>
          <a:lstStyle/>
          <a:p>
            <a:pPr marL="0" indent="0" algn="ctr">
              <a:buNone/>
            </a:pPr>
            <a:r>
              <a:rPr lang="en-GB" sz="8600" b="1" dirty="0" smtClean="0"/>
              <a:t>‘what has happened to you?</a:t>
            </a:r>
            <a:r>
              <a:rPr lang="en-GB" sz="8600" dirty="0" smtClean="0"/>
              <a:t> </a:t>
            </a:r>
            <a:r>
              <a:rPr lang="en-GB" sz="8600" b="1" u="sng" dirty="0" smtClean="0"/>
              <a:t>NOT</a:t>
            </a:r>
            <a:r>
              <a:rPr lang="en-GB" sz="8600" dirty="0" smtClean="0"/>
              <a:t> </a:t>
            </a:r>
            <a:r>
              <a:rPr lang="en-GB" sz="8600" b="1" dirty="0" smtClean="0"/>
              <a:t>‘what’s wrong with you’?</a:t>
            </a:r>
            <a:endParaRPr lang="en-GB" sz="86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pPr>
              <a:buNone/>
            </a:pPr>
            <a:endParaRPr lang="en-GB" sz="1800" dirty="0" smtClean="0"/>
          </a:p>
          <a:p>
            <a:pPr marL="0" indent="0">
              <a:buNone/>
            </a:pPr>
            <a:endParaRPr lang="en-GB" b="1" dirty="0"/>
          </a:p>
          <a:p>
            <a:pPr marL="0" indent="0">
              <a:buNone/>
            </a:pPr>
            <a:r>
              <a:rPr lang="en-GB" dirty="0" smtClean="0"/>
              <a:t> </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sz="6000" dirty="0" smtClean="0"/>
          </a:p>
          <a:p>
            <a:pPr marL="0" indent="0">
              <a:buNone/>
            </a:pPr>
            <a:endParaRPr lang="en-GB" sz="6000" dirty="0" smtClean="0"/>
          </a:p>
          <a:p>
            <a:pPr marL="0" indent="0" algn="ctr">
              <a:buNone/>
            </a:pPr>
            <a:endParaRPr lang="en-GB" sz="6000" dirty="0" smtClean="0"/>
          </a:p>
          <a:p>
            <a:pPr marL="0" indent="0" algn="ctr">
              <a:buNone/>
            </a:pPr>
            <a:r>
              <a:rPr lang="en-GB" sz="7400" dirty="0" smtClean="0"/>
              <a:t>Principles of </a:t>
            </a:r>
            <a:r>
              <a:rPr lang="en-GB" sz="7400" b="1" dirty="0" smtClean="0"/>
              <a:t>trust</a:t>
            </a:r>
            <a:r>
              <a:rPr lang="en-GB" sz="7400" dirty="0" smtClean="0"/>
              <a:t>, </a:t>
            </a:r>
            <a:r>
              <a:rPr lang="en-GB" sz="7400" b="1" dirty="0" smtClean="0"/>
              <a:t>safety</a:t>
            </a:r>
            <a:r>
              <a:rPr lang="en-GB" sz="7400" dirty="0" smtClean="0"/>
              <a:t>, </a:t>
            </a:r>
            <a:r>
              <a:rPr lang="en-GB" sz="7400" b="1" dirty="0" smtClean="0"/>
              <a:t>collaboration</a:t>
            </a:r>
            <a:r>
              <a:rPr lang="en-GB" sz="7400" dirty="0" smtClean="0"/>
              <a:t>, </a:t>
            </a:r>
            <a:r>
              <a:rPr lang="en-GB" sz="7400" b="1" dirty="0" smtClean="0"/>
              <a:t>empowerment </a:t>
            </a:r>
            <a:r>
              <a:rPr lang="en-GB" sz="7400" dirty="0" smtClean="0"/>
              <a:t>and </a:t>
            </a:r>
            <a:r>
              <a:rPr lang="en-GB" sz="7400" b="1" dirty="0" smtClean="0"/>
              <a:t>choice</a:t>
            </a:r>
          </a:p>
          <a:p>
            <a:pPr marL="0" indent="0">
              <a:buNone/>
            </a:pPr>
            <a:endParaRPr lang="en-GB" dirty="0" smtClean="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2132856"/>
            <a:ext cx="5400600" cy="37444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2133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8673" name="Object 1"/>
          <p:cNvGraphicFramePr>
            <a:graphicFrameLocks noChangeAspect="1"/>
          </p:cNvGraphicFramePr>
          <p:nvPr/>
        </p:nvGraphicFramePr>
        <p:xfrm>
          <a:off x="0" y="1"/>
          <a:ext cx="9144000" cy="6837074"/>
        </p:xfrm>
        <a:graphic>
          <a:graphicData uri="http://schemas.openxmlformats.org/presentationml/2006/ole">
            <p:oleObj spid="_x0000_s1026" name="Slide" r:id="rId4" imgW="4555130" imgH="3415169" progId="PowerPoint.Slide.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578850" cy="922337"/>
          </a:xfrm>
        </p:spPr>
        <p:txBody>
          <a:bodyPr/>
          <a:lstStyle/>
          <a:p>
            <a:pPr algn="l"/>
            <a:r>
              <a:rPr lang="en-GB" b="1" dirty="0" smtClean="0"/>
              <a:t>Working together….</a:t>
            </a:r>
            <a:endParaRPr lang="en-GB" b="1" dirty="0"/>
          </a:p>
        </p:txBody>
      </p:sp>
      <p:pic>
        <p:nvPicPr>
          <p:cNvPr id="9" name="Picture 2" descr="C:\Users\lmcniven\Pictures\trees.jpg"/>
          <p:cNvPicPr>
            <a:picLocks noGrp="1" noChangeAspect="1" noChangeArrowheads="1"/>
          </p:cNvPicPr>
          <p:nvPr>
            <p:ph idx="4294967295"/>
          </p:nvPr>
        </p:nvPicPr>
        <p:blipFill>
          <a:blip r:embed="rId3" cstate="print"/>
          <a:srcRect/>
          <a:stretch>
            <a:fillRect/>
          </a:stretch>
        </p:blipFill>
        <p:spPr bwMode="auto">
          <a:xfrm>
            <a:off x="0" y="4581525"/>
            <a:ext cx="6192838" cy="2016125"/>
          </a:xfrm>
          <a:prstGeom prst="rect">
            <a:avLst/>
          </a:prstGeom>
          <a:noFill/>
        </p:spPr>
      </p:pic>
      <p:pic>
        <p:nvPicPr>
          <p:cNvPr id="40962" name="Picture 2" descr="C:\Users\lmcniven\Pictures\TREE SAPLING.jpg"/>
          <p:cNvPicPr>
            <a:picLocks noChangeAspect="1" noChangeArrowheads="1"/>
          </p:cNvPicPr>
          <p:nvPr/>
        </p:nvPicPr>
        <p:blipFill>
          <a:blip r:embed="rId4" cstate="print"/>
          <a:srcRect/>
          <a:stretch>
            <a:fillRect/>
          </a:stretch>
        </p:blipFill>
        <p:spPr bwMode="auto">
          <a:xfrm>
            <a:off x="5364088" y="1124744"/>
            <a:ext cx="3024336" cy="2104849"/>
          </a:xfrm>
          <a:prstGeom prst="rect">
            <a:avLst/>
          </a:prstGeom>
          <a:noFill/>
        </p:spPr>
      </p:pic>
      <p:pic>
        <p:nvPicPr>
          <p:cNvPr id="7" name="Picture 2" descr="C:\Users\lmcniven\Pictures\the_hercules_tree_guard.jpg"/>
          <p:cNvPicPr>
            <a:picLocks noChangeAspect="1" noChangeArrowheads="1"/>
          </p:cNvPicPr>
          <p:nvPr/>
        </p:nvPicPr>
        <p:blipFill>
          <a:blip r:embed="rId5" cstate="print"/>
          <a:srcRect/>
          <a:stretch>
            <a:fillRect/>
          </a:stretch>
        </p:blipFill>
        <p:spPr bwMode="auto">
          <a:xfrm>
            <a:off x="5940152" y="3068960"/>
            <a:ext cx="2808312" cy="2553147"/>
          </a:xfrm>
          <a:prstGeom prst="rect">
            <a:avLst/>
          </a:prstGeom>
          <a:noFill/>
        </p:spPr>
      </p:pic>
      <p:pic>
        <p:nvPicPr>
          <p:cNvPr id="10" name="Picture 2" descr="C:\Users\lmcniven\Pictures\ants.jpg"/>
          <p:cNvPicPr>
            <a:picLocks noChangeAspect="1" noChangeArrowheads="1"/>
          </p:cNvPicPr>
          <p:nvPr/>
        </p:nvPicPr>
        <p:blipFill>
          <a:blip r:embed="rId6" cstate="print"/>
          <a:srcRect/>
          <a:stretch>
            <a:fillRect/>
          </a:stretch>
        </p:blipFill>
        <p:spPr bwMode="auto">
          <a:xfrm>
            <a:off x="179512" y="1196752"/>
            <a:ext cx="5256584" cy="27363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6997700" cy="1143000"/>
          </a:xfrm>
        </p:spPr>
        <p:txBody>
          <a:bodyPr>
            <a:normAutofit/>
          </a:bodyPr>
          <a:lstStyle/>
          <a:p>
            <a:r>
              <a:rPr lang="en-GB" b="1" dirty="0" smtClean="0"/>
              <a:t>References</a:t>
            </a:r>
            <a:endParaRPr lang="en-GB" b="1" dirty="0"/>
          </a:p>
        </p:txBody>
      </p:sp>
      <p:sp>
        <p:nvSpPr>
          <p:cNvPr id="3" name="Content Placeholder 2"/>
          <p:cNvSpPr>
            <a:spLocks noGrp="1"/>
          </p:cNvSpPr>
          <p:nvPr>
            <p:ph idx="1"/>
          </p:nvPr>
        </p:nvSpPr>
        <p:spPr>
          <a:xfrm>
            <a:off x="1066800" y="1772816"/>
            <a:ext cx="6997700" cy="3888432"/>
          </a:xfrm>
        </p:spPr>
        <p:txBody>
          <a:bodyPr>
            <a:normAutofit fontScale="40000" lnSpcReduction="20000"/>
          </a:bodyPr>
          <a:lstStyle/>
          <a:p>
            <a:r>
              <a:rPr lang="en-GB" dirty="0" err="1" smtClean="0"/>
              <a:t>Bellis</a:t>
            </a:r>
            <a:r>
              <a:rPr lang="en-GB" dirty="0" smtClean="0"/>
              <a:t>, M, Lowey, H, </a:t>
            </a:r>
            <a:r>
              <a:rPr lang="en-GB" dirty="0" err="1" smtClean="0"/>
              <a:t>Leckenby</a:t>
            </a:r>
            <a:r>
              <a:rPr lang="en-GB" dirty="0" smtClean="0"/>
              <a:t>, N, Hughes K, Harrison D (2014) Adverse childhood experiences: retrospective study to determine their impact on adult health behaviours and health outcomes in a UK population. Journal of Public Health, 36: 81-91</a:t>
            </a:r>
          </a:p>
          <a:p>
            <a:r>
              <a:rPr lang="en-GB" dirty="0" err="1" smtClean="0"/>
              <a:t>Bellis</a:t>
            </a:r>
            <a:r>
              <a:rPr lang="en-GB" dirty="0" smtClean="0"/>
              <a:t> M, Ashton K, </a:t>
            </a:r>
            <a:r>
              <a:rPr lang="en-GB" dirty="0"/>
              <a:t>H</a:t>
            </a:r>
            <a:r>
              <a:rPr lang="en-GB" dirty="0" smtClean="0"/>
              <a:t>ughes K, Ford K, Bishop J, </a:t>
            </a:r>
            <a:r>
              <a:rPr lang="en-GB" dirty="0" err="1" smtClean="0"/>
              <a:t>Paranjothy</a:t>
            </a:r>
            <a:r>
              <a:rPr lang="en-GB" dirty="0" smtClean="0"/>
              <a:t> S (2015) Adverse Childhood Experiences and their impact on health-harming behaviours in the Welsh population. Public Health Wales NHS Trust</a:t>
            </a:r>
          </a:p>
          <a:p>
            <a:r>
              <a:rPr lang="en-GB" dirty="0" err="1" smtClean="0"/>
              <a:t>Bellis</a:t>
            </a:r>
            <a:r>
              <a:rPr lang="en-GB" dirty="0" smtClean="0"/>
              <a:t> M (2016) Adverse Childhood Experiences, Resilience and Equity – setting a course for a healthier Wales. Available from: </a:t>
            </a:r>
            <a:r>
              <a:rPr lang="en-GB" dirty="0" smtClean="0">
                <a:hlinkClick r:id="rId3"/>
              </a:rPr>
              <a:t>http://www.healthscotland.scot/media/1267/2_mark-bellis-presentation.pdf</a:t>
            </a:r>
            <a:endParaRPr lang="en-GB" dirty="0" smtClean="0"/>
          </a:p>
          <a:p>
            <a:r>
              <a:rPr lang="en-GB" dirty="0" err="1" smtClean="0"/>
              <a:t>Couper</a:t>
            </a:r>
            <a:r>
              <a:rPr lang="en-GB" dirty="0" smtClean="0"/>
              <a:t> S &amp; Mackie P (2016) ‘Polishing the Diamonds’ – Addressing Adverse Childhood Experiences in Scotland. Available from: http://www.scotphn.net/wp-content/uploads/2016/06/2016_05_26-ACE-Report-Final-AF.pdf</a:t>
            </a:r>
          </a:p>
          <a:p>
            <a:r>
              <a:rPr lang="en-GB" dirty="0" err="1" smtClean="0"/>
              <a:t>Felitti</a:t>
            </a:r>
            <a:r>
              <a:rPr lang="en-GB" dirty="0" smtClean="0"/>
              <a:t> VJ, </a:t>
            </a:r>
            <a:r>
              <a:rPr lang="en-GB" dirty="0" err="1" smtClean="0"/>
              <a:t>Anda</a:t>
            </a:r>
            <a:r>
              <a:rPr lang="en-GB" dirty="0" smtClean="0"/>
              <a:t> RF. The relationship of adverse childhood experiences to adult medical disease, psychiatric disorders and sexual behaviour: Implications for healthcare. In </a:t>
            </a:r>
            <a:r>
              <a:rPr lang="en-GB" dirty="0" err="1" smtClean="0"/>
              <a:t>Lanius</a:t>
            </a:r>
            <a:r>
              <a:rPr lang="en-GB" dirty="0" smtClean="0"/>
              <a:t> RA, </a:t>
            </a:r>
            <a:r>
              <a:rPr lang="en-GB" dirty="0" err="1" smtClean="0"/>
              <a:t>Vermetten</a:t>
            </a:r>
            <a:r>
              <a:rPr lang="en-GB" dirty="0" smtClean="0"/>
              <a:t> E, Pain C, eds. The impact of early life trauma on health and disease: the hidden epidemic. (2010). Cambridge: Cambridge University Press, p.77-87</a:t>
            </a:r>
          </a:p>
          <a:p>
            <a:r>
              <a:rPr lang="en-GB" dirty="0" smtClean="0"/>
              <a:t>Smith, M, Williamson A, Walsh, D, McCartney, G (2016) Is there a link between childhood adversity, attachment style and Scotland’s excess mortality? Evidence, challenges and potential research. BMC Public Health, 16: 655</a:t>
            </a:r>
          </a:p>
          <a:p>
            <a:pPr>
              <a:buNone/>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Papers &amp; Data Files\Children's Services\ACEs\Board Paper\ACES Exposures.png"/>
          <p:cNvPicPr>
            <a:picLocks noChangeAspect="1" noChangeArrowheads="1"/>
          </p:cNvPicPr>
          <p:nvPr/>
        </p:nvPicPr>
        <p:blipFill>
          <a:blip r:embed="rId3" cstate="print"/>
          <a:srcRect/>
          <a:stretch>
            <a:fillRect/>
          </a:stretch>
        </p:blipFill>
        <p:spPr bwMode="auto">
          <a:xfrm>
            <a:off x="0" y="188640"/>
            <a:ext cx="9116855" cy="66693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5954875"/>
          </a:xfrm>
          <a:prstGeom prst="rect">
            <a:avLst/>
          </a:prstGeom>
        </p:spPr>
      </p:pic>
      <p:sp>
        <p:nvSpPr>
          <p:cNvPr id="3" name="TextBox 2"/>
          <p:cNvSpPr txBox="1"/>
          <p:nvPr/>
        </p:nvSpPr>
        <p:spPr>
          <a:xfrm>
            <a:off x="828151" y="6066874"/>
            <a:ext cx="7487695" cy="523220"/>
          </a:xfrm>
          <a:prstGeom prst="rect">
            <a:avLst/>
          </a:prstGeom>
          <a:noFill/>
        </p:spPr>
        <p:txBody>
          <a:bodyPr wrap="square" rtlCol="0">
            <a:spAutoFit/>
          </a:bodyPr>
          <a:lstStyle/>
          <a:p>
            <a:r>
              <a:rPr lang="en-GB" sz="1400" dirty="0" smtClean="0"/>
              <a:t>Source: Adverse Childhood Experiences and their Association with Mental Wellbeing in the Adult Welsh Population. Public Health Wales NHS Trust, 2016</a:t>
            </a:r>
            <a:endParaRPr lang="en-GB" sz="1400" dirty="0"/>
          </a:p>
        </p:txBody>
      </p:sp>
    </p:spTree>
    <p:extLst>
      <p:ext uri="{BB962C8B-B14F-4D97-AF65-F5344CB8AC3E}">
        <p14:creationId xmlns="" xmlns:p14="http://schemas.microsoft.com/office/powerpoint/2010/main" val="13211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4197350"/>
          </a:xfrm>
        </p:spPr>
      </p:pic>
      <p:sp>
        <p:nvSpPr>
          <p:cNvPr id="8" name="TextBox 7"/>
          <p:cNvSpPr txBox="1"/>
          <p:nvPr/>
        </p:nvSpPr>
        <p:spPr>
          <a:xfrm>
            <a:off x="539552" y="5987660"/>
            <a:ext cx="7488832" cy="461665"/>
          </a:xfrm>
          <a:prstGeom prst="rect">
            <a:avLst/>
          </a:prstGeom>
          <a:noFill/>
        </p:spPr>
        <p:txBody>
          <a:bodyPr wrap="square" rtlCol="0">
            <a:spAutoFit/>
          </a:bodyPr>
          <a:lstStyle/>
          <a:p>
            <a:r>
              <a:rPr lang="en-GB" sz="1200" dirty="0" smtClean="0"/>
              <a:t>Source: Sources of resilience and their moderating relationships with harms from adverse childhood experiences. Public Health Wales NHS Trust, 2018</a:t>
            </a:r>
            <a:endParaRPr lang="en-GB" sz="1200" dirty="0"/>
          </a:p>
        </p:txBody>
      </p:sp>
      <p:sp>
        <p:nvSpPr>
          <p:cNvPr id="9" name="TextBox 8"/>
          <p:cNvSpPr txBox="1"/>
          <p:nvPr/>
        </p:nvSpPr>
        <p:spPr>
          <a:xfrm>
            <a:off x="755576" y="4581128"/>
            <a:ext cx="7704856" cy="1323439"/>
          </a:xfrm>
          <a:prstGeom prst="rect">
            <a:avLst/>
          </a:prstGeom>
          <a:noFill/>
        </p:spPr>
        <p:txBody>
          <a:bodyPr wrap="square" rtlCol="0">
            <a:spAutoFit/>
          </a:bodyPr>
          <a:lstStyle/>
          <a:p>
            <a:pPr algn="just"/>
            <a:r>
              <a:rPr lang="en-GB" sz="2000" b="1" dirty="0"/>
              <a:t>In those with four or more ACEs, the adjusted proportion reporting current mental illness was 28% in those without a trusted adult relationship in childhood but only 19% in those who always had such a relationship. </a:t>
            </a:r>
          </a:p>
        </p:txBody>
      </p:sp>
    </p:spTree>
    <p:extLst>
      <p:ext uri="{BB962C8B-B14F-4D97-AF65-F5344CB8AC3E}">
        <p14:creationId xmlns="" xmlns:p14="http://schemas.microsoft.com/office/powerpoint/2010/main" val="354581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6126163"/>
          </a:xfrm>
          <a:prstGeom prst="rect">
            <a:avLst/>
          </a:prstGeom>
          <a:noFill/>
          <a:ln w="9525">
            <a:noFill/>
            <a:miter lim="800000"/>
            <a:headEnd/>
            <a:tailEnd/>
          </a:ln>
        </p:spPr>
      </p:pic>
      <p:sp>
        <p:nvSpPr>
          <p:cNvPr id="5" name="TextBox 4"/>
          <p:cNvSpPr txBox="1"/>
          <p:nvPr/>
        </p:nvSpPr>
        <p:spPr>
          <a:xfrm>
            <a:off x="611560" y="6237312"/>
            <a:ext cx="7776864" cy="461665"/>
          </a:xfrm>
          <a:prstGeom prst="rect">
            <a:avLst/>
          </a:prstGeom>
          <a:noFill/>
        </p:spPr>
        <p:txBody>
          <a:bodyPr wrap="square" rtlCol="0">
            <a:spAutoFit/>
          </a:bodyPr>
          <a:lstStyle/>
          <a:p>
            <a:r>
              <a:rPr lang="en-GB" sz="1200" dirty="0" smtClean="0"/>
              <a:t>Transforming Psychological Trauma: A Knowledge and Skills Framework for the Scottish Workforce (NHS Education for Scotland and Scottish Government)</a:t>
            </a:r>
            <a:endParaRPr lang="en-GB"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5576" y="2492896"/>
            <a:ext cx="7295654" cy="1081087"/>
          </a:xfrm>
        </p:spPr>
        <p:txBody>
          <a:bodyPr>
            <a:normAutofit fontScale="90000"/>
          </a:bodyPr>
          <a:lstStyle/>
          <a:p>
            <a:r>
              <a:rPr lang="en-GB" b="1" dirty="0" smtClean="0"/>
              <a:t>“</a:t>
            </a:r>
            <a:r>
              <a:rPr lang="en-GB" b="1" dirty="0"/>
              <a:t>Preventing and mitigating adverse childhood experiences (ACEs) is a </a:t>
            </a:r>
            <a:r>
              <a:rPr lang="en-GB" b="1" dirty="0" smtClean="0"/>
              <a:t>moral </a:t>
            </a:r>
            <a:r>
              <a:rPr lang="en-GB" b="1" dirty="0"/>
              <a:t>imperative</a:t>
            </a:r>
            <a:r>
              <a:rPr lang="en-GB" b="1" dirty="0" smtClean="0"/>
              <a:t>”</a:t>
            </a:r>
            <a:r>
              <a:rPr lang="en-GB" dirty="0" smtClean="0"/>
              <a:t/>
            </a:r>
            <a:br>
              <a:rPr lang="en-GB" dirty="0" smtClean="0"/>
            </a:br>
            <a:r>
              <a:rPr lang="en-GB" dirty="0"/>
              <a:t/>
            </a:r>
            <a:br>
              <a:rPr lang="en-GB" dirty="0"/>
            </a:br>
            <a:endParaRPr lang="en-GB" b="1" dirty="0"/>
          </a:p>
        </p:txBody>
      </p:sp>
      <p:sp>
        <p:nvSpPr>
          <p:cNvPr id="2" name="Subtitle 1"/>
          <p:cNvSpPr>
            <a:spLocks noGrp="1"/>
          </p:cNvSpPr>
          <p:nvPr>
            <p:ph type="subTitle" idx="1"/>
          </p:nvPr>
        </p:nvSpPr>
        <p:spPr>
          <a:xfrm>
            <a:off x="467544" y="3886200"/>
            <a:ext cx="8352928" cy="766936"/>
          </a:xfrm>
        </p:spPr>
        <p:txBody>
          <a:bodyPr>
            <a:normAutofit fontScale="32500" lnSpcReduction="20000"/>
          </a:bodyPr>
          <a:lstStyle/>
          <a:p>
            <a:endParaRPr lang="en-GB" dirty="0" smtClean="0"/>
          </a:p>
          <a:p>
            <a:endParaRPr lang="en-GB" dirty="0" smtClean="0"/>
          </a:p>
          <a:p>
            <a:r>
              <a:rPr lang="en-GB" sz="6000" b="1" dirty="0" smtClean="0">
                <a:solidFill>
                  <a:schemeClr val="tx1"/>
                </a:solidFill>
              </a:rPr>
              <a:t>Scottish Government, Programme for Government 2018-19</a:t>
            </a:r>
            <a:endParaRPr lang="en-GB" sz="6000" b="1" dirty="0">
              <a:solidFill>
                <a:schemeClr val="tx1"/>
              </a:solidFill>
            </a:endParaRPr>
          </a:p>
        </p:txBody>
      </p:sp>
    </p:spTree>
    <p:extLst>
      <p:ext uri="{BB962C8B-B14F-4D97-AF65-F5344CB8AC3E}">
        <p14:creationId xmlns="" xmlns:p14="http://schemas.microsoft.com/office/powerpoint/2010/main" val="104290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6997700" cy="936104"/>
          </a:xfrm>
        </p:spPr>
        <p:txBody>
          <a:bodyPr>
            <a:normAutofit/>
          </a:bodyPr>
          <a:lstStyle/>
          <a:p>
            <a:r>
              <a:rPr lang="en-GB" b="1" dirty="0" smtClean="0"/>
              <a:t>Policy &amp; Legislation</a:t>
            </a:r>
            <a:endParaRPr lang="en-GB" b="1" dirty="0"/>
          </a:p>
        </p:txBody>
      </p:sp>
      <p:sp>
        <p:nvSpPr>
          <p:cNvPr id="3" name="Content Placeholder 2"/>
          <p:cNvSpPr>
            <a:spLocks noGrp="1"/>
          </p:cNvSpPr>
          <p:nvPr>
            <p:ph idx="1"/>
          </p:nvPr>
        </p:nvSpPr>
        <p:spPr>
          <a:xfrm>
            <a:off x="1043608" y="1988840"/>
            <a:ext cx="6997700" cy="3657848"/>
          </a:xfrm>
        </p:spPr>
        <p:txBody>
          <a:bodyPr>
            <a:normAutofit fontScale="62500" lnSpcReduction="20000"/>
          </a:bodyPr>
          <a:lstStyle/>
          <a:p>
            <a:r>
              <a:rPr lang="en-GB" dirty="0" smtClean="0"/>
              <a:t>National  e.g. </a:t>
            </a:r>
            <a:r>
              <a:rPr lang="en-GB" smtClean="0"/>
              <a:t>Child and Adolescent </a:t>
            </a:r>
            <a:r>
              <a:rPr lang="en-GB" dirty="0" smtClean="0"/>
              <a:t>H</a:t>
            </a:r>
            <a:r>
              <a:rPr lang="en-GB" smtClean="0"/>
              <a:t>ealth and Wellbeing Action </a:t>
            </a:r>
            <a:r>
              <a:rPr lang="en-GB" dirty="0" smtClean="0"/>
              <a:t>P</a:t>
            </a:r>
            <a:r>
              <a:rPr lang="en-GB" smtClean="0"/>
              <a:t>lan</a:t>
            </a:r>
            <a:r>
              <a:rPr lang="en-GB" dirty="0" smtClean="0"/>
              <a:t>, GIRFEC, Criminal Justice, Trauma Training Framework, Children’s  and Young People’s </a:t>
            </a:r>
            <a:r>
              <a:rPr lang="en-GB" smtClean="0"/>
              <a:t>Act (Scotland), </a:t>
            </a:r>
            <a:r>
              <a:rPr lang="en-GB" dirty="0" smtClean="0"/>
              <a:t>etc</a:t>
            </a:r>
          </a:p>
          <a:p>
            <a:r>
              <a:rPr lang="en-GB" dirty="0" smtClean="0"/>
              <a:t>National Public Health Priorities and formation of Public Health Scotland</a:t>
            </a:r>
          </a:p>
          <a:p>
            <a:r>
              <a:rPr lang="en-GB" dirty="0" smtClean="0"/>
              <a:t>Local e.g. Parenting Strategy, Corporate Parenting Strategies, Staff Care and Training Policy, etc</a:t>
            </a:r>
          </a:p>
          <a:p>
            <a:r>
              <a:rPr lang="en-GB" dirty="0" smtClean="0"/>
              <a:t>Community Planning Partnership (CPP), Integrated Children’s Services and Integrated Health and Social Care Partnership Statutory Planning</a:t>
            </a:r>
          </a:p>
          <a:p>
            <a:r>
              <a:rPr lang="en-GB" dirty="0" smtClean="0"/>
              <a:t>Child Poverty (Scotland) Act 2017: Local Joint Action Plans</a:t>
            </a:r>
          </a:p>
          <a:p>
            <a:r>
              <a:rPr lang="en-GB" dirty="0" smtClean="0"/>
              <a:t>Children (Equal Protection from Assault) (Scotland) Bill</a:t>
            </a:r>
          </a:p>
        </p:txBody>
      </p:sp>
    </p:spTree>
    <p:extLst>
      <p:ext uri="{BB962C8B-B14F-4D97-AF65-F5344CB8AC3E}">
        <p14:creationId xmlns="" xmlns:p14="http://schemas.microsoft.com/office/powerpoint/2010/main" val="257869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Child Poverty</a:t>
            </a:r>
            <a:endParaRPr lang="en-GB" b="1" dirty="0"/>
          </a:p>
        </p:txBody>
      </p:sp>
      <p:sp>
        <p:nvSpPr>
          <p:cNvPr id="3" name="Content Placeholder 2"/>
          <p:cNvSpPr>
            <a:spLocks noGrp="1"/>
          </p:cNvSpPr>
          <p:nvPr>
            <p:ph idx="1"/>
          </p:nvPr>
        </p:nvSpPr>
        <p:spPr/>
        <p:txBody>
          <a:bodyPr/>
          <a:lstStyle/>
          <a:p>
            <a:r>
              <a:rPr lang="en-GB" dirty="0" smtClean="0"/>
              <a:t>Poverty is a risk factor for experiencing ACEs</a:t>
            </a:r>
          </a:p>
          <a:p>
            <a:pPr>
              <a:buNone/>
            </a:pPr>
            <a:endParaRPr lang="en-GB" dirty="0" smtClean="0"/>
          </a:p>
          <a:p>
            <a:r>
              <a:rPr lang="en-GB" dirty="0" smtClean="0"/>
              <a:t>Poverty restricts and constrains parents</a:t>
            </a:r>
          </a:p>
          <a:p>
            <a:pPr>
              <a:buNone/>
            </a:pPr>
            <a:endParaRPr lang="en-GB" dirty="0" smtClean="0"/>
          </a:p>
          <a:p>
            <a:r>
              <a:rPr lang="en-GB" b="1" dirty="0" smtClean="0"/>
              <a:t>Poverty can be reduced </a:t>
            </a:r>
            <a:r>
              <a:rPr lang="en-GB" dirty="0" smtClean="0"/>
              <a:t>– local child poverty action plans, welfare rights - income maximisation, financial inclusion pathways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16832"/>
            <a:ext cx="6997700" cy="1719064"/>
          </a:xfrm>
        </p:spPr>
        <p:txBody>
          <a:bodyPr>
            <a:normAutofit fontScale="90000"/>
          </a:bodyPr>
          <a:lstStyle/>
          <a:p>
            <a:r>
              <a:rPr lang="en-GB" dirty="0" smtClean="0"/>
              <a:t>Advocacy to support the Children (Equal Protection from Assault) (Scotland) Bill</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3300</TotalTime>
  <Words>2068</Words>
  <Application>Microsoft Office PowerPoint</Application>
  <PresentationFormat>On-screen Show (4:3)</PresentationFormat>
  <Paragraphs>180</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Slide</vt:lpstr>
      <vt:lpstr>  Adverse Childhood Experiences:  Science to Action   </vt:lpstr>
      <vt:lpstr>Slide 2</vt:lpstr>
      <vt:lpstr>Slide 3</vt:lpstr>
      <vt:lpstr>Slide 4</vt:lpstr>
      <vt:lpstr>Slide 5</vt:lpstr>
      <vt:lpstr>“Preventing and mitigating adverse childhood experiences (ACEs) is a moral imperative”  </vt:lpstr>
      <vt:lpstr>Policy &amp; Legislation</vt:lpstr>
      <vt:lpstr>Child Poverty</vt:lpstr>
      <vt:lpstr>Advocacy to support the Children (Equal Protection from Assault) (Scotland) Bill</vt:lpstr>
      <vt:lpstr>Public Health Evidence</vt:lpstr>
      <vt:lpstr>Human Rights  - UN Convention on the Rights of the Child</vt:lpstr>
      <vt:lpstr>Advocacy </vt:lpstr>
      <vt:lpstr>So What........</vt:lpstr>
      <vt:lpstr>Raising Awareness…..</vt:lpstr>
      <vt:lpstr>Slide 15</vt:lpstr>
      <vt:lpstr>Trauma Informed Practice…. </vt:lpstr>
      <vt:lpstr>Slide 17</vt:lpstr>
      <vt:lpstr>Working together….</vt:lpstr>
      <vt:lpstr>References</vt:lpstr>
    </vt:vector>
  </TitlesOfParts>
  <Company>NHS Tayside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Experiences</dc:title>
  <dc:creator>tmknight</dc:creator>
  <cp:lastModifiedBy>tmknight</cp:lastModifiedBy>
  <cp:revision>266</cp:revision>
  <cp:lastPrinted>2018-10-05T14:22:50Z</cp:lastPrinted>
  <dcterms:created xsi:type="dcterms:W3CDTF">2017-01-09T09:36:40Z</dcterms:created>
  <dcterms:modified xsi:type="dcterms:W3CDTF">2019-05-08T21:50:37Z</dcterms:modified>
</cp:coreProperties>
</file>