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3.bin" ContentType="application/vnd.openxmlformats-officedocument.oleObject"/>
  <Override PartName="/ppt/notesSlides/notesSlide16.xml" ContentType="application/vnd.openxmlformats-officedocument.presentationml.notesSlide+xml"/>
  <Override PartName="/ppt/embeddings/oleObject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5.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0" r:id="rId1"/>
    <p:sldMasterId id="2147484093" r:id="rId2"/>
    <p:sldMasterId id="2147484106" r:id="rId3"/>
    <p:sldMasterId id="2147484119" r:id="rId4"/>
  </p:sldMasterIdLst>
  <p:notesMasterIdLst>
    <p:notesMasterId r:id="rId58"/>
  </p:notesMasterIdLst>
  <p:sldIdLst>
    <p:sldId id="780" r:id="rId5"/>
    <p:sldId id="677" r:id="rId6"/>
    <p:sldId id="782" r:id="rId7"/>
    <p:sldId id="719" r:id="rId8"/>
    <p:sldId id="775" r:id="rId9"/>
    <p:sldId id="776" r:id="rId10"/>
    <p:sldId id="777" r:id="rId11"/>
    <p:sldId id="778" r:id="rId12"/>
    <p:sldId id="588" r:id="rId13"/>
    <p:sldId id="720" r:id="rId14"/>
    <p:sldId id="721" r:id="rId15"/>
    <p:sldId id="722" r:id="rId16"/>
    <p:sldId id="723" r:id="rId17"/>
    <p:sldId id="724" r:id="rId18"/>
    <p:sldId id="725" r:id="rId19"/>
    <p:sldId id="726" r:id="rId20"/>
    <p:sldId id="727" r:id="rId21"/>
    <p:sldId id="728" r:id="rId22"/>
    <p:sldId id="784" r:id="rId23"/>
    <p:sldId id="785" r:id="rId24"/>
    <p:sldId id="607" r:id="rId25"/>
    <p:sldId id="714" r:id="rId26"/>
    <p:sldId id="716" r:id="rId27"/>
    <p:sldId id="715" r:id="rId28"/>
    <p:sldId id="717" r:id="rId29"/>
    <p:sldId id="786" r:id="rId30"/>
    <p:sldId id="634" r:id="rId31"/>
    <p:sldId id="635" r:id="rId32"/>
    <p:sldId id="787" r:id="rId33"/>
    <p:sldId id="636" r:id="rId34"/>
    <p:sldId id="637" r:id="rId35"/>
    <p:sldId id="788" r:id="rId36"/>
    <p:sldId id="755" r:id="rId37"/>
    <p:sldId id="638" r:id="rId38"/>
    <p:sldId id="639" r:id="rId39"/>
    <p:sldId id="737" r:id="rId40"/>
    <p:sldId id="756" r:id="rId41"/>
    <p:sldId id="790" r:id="rId42"/>
    <p:sldId id="793" r:id="rId43"/>
    <p:sldId id="797" r:id="rId44"/>
    <p:sldId id="789" r:id="rId45"/>
    <p:sldId id="798" r:id="rId46"/>
    <p:sldId id="791" r:id="rId47"/>
    <p:sldId id="792" r:id="rId48"/>
    <p:sldId id="758" r:id="rId49"/>
    <p:sldId id="773" r:id="rId50"/>
    <p:sldId id="772" r:id="rId51"/>
    <p:sldId id="795" r:id="rId52"/>
    <p:sldId id="643" r:id="rId53"/>
    <p:sldId id="644" r:id="rId54"/>
    <p:sldId id="794" r:id="rId55"/>
    <p:sldId id="796" r:id="rId56"/>
    <p:sldId id="646"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591" autoAdjust="0"/>
    <p:restoredTop sz="85559" autoAdjust="0"/>
  </p:normalViewPr>
  <p:slideViewPr>
    <p:cSldViewPr snapToGrid="0" snapToObjects="1">
      <p:cViewPr>
        <p:scale>
          <a:sx n="95" d="100"/>
          <a:sy n="95" d="100"/>
        </p:scale>
        <p:origin x="-169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Michael%20Smith\Documents\references\public%20MH\the%20Glasgow%20Effect-%20graph.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Michael%20Smith\Documents\references\public%20MH\the%20Glasgow%20Effect-%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ACE and morbidity</a:t>
            </a:r>
            <a:br>
              <a:rPr lang="en-US"/>
            </a:br>
            <a:r>
              <a:rPr lang="en-US" sz="800"/>
              <a:t>(adjusted odds ratio,</a:t>
            </a:r>
            <a:r>
              <a:rPr lang="en-US" sz="800" baseline="0"/>
              <a:t> 4+ ACE)</a:t>
            </a:r>
            <a:endParaRPr lang="en-US"/>
          </a:p>
        </c:rich>
      </c:tx>
      <c:layout/>
      <c:overlay val="0"/>
    </c:title>
    <c:autoTitleDeleted val="0"/>
    <c:plotArea>
      <c:layout/>
      <c:barChart>
        <c:barDir val="col"/>
        <c:grouping val="clustered"/>
        <c:varyColors val="0"/>
        <c:ser>
          <c:idx val="0"/>
          <c:order val="0"/>
          <c:tx>
            <c:strRef>
              <c:f>Sheet1!$B$12</c:f>
              <c:strCache>
                <c:ptCount val="1"/>
                <c:pt idx="0">
                  <c:v>risk</c:v>
                </c:pt>
              </c:strCache>
            </c:strRef>
          </c:tx>
          <c:invertIfNegative val="0"/>
          <c:dPt>
            <c:idx val="2"/>
            <c:invertIfNegative val="0"/>
            <c:bubble3D val="0"/>
            <c:spPr>
              <a:solidFill>
                <a:srgbClr val="C00000"/>
              </a:solidFill>
            </c:spPr>
          </c:dPt>
          <c:dPt>
            <c:idx val="3"/>
            <c:invertIfNegative val="0"/>
            <c:bubble3D val="0"/>
            <c:spPr>
              <a:solidFill>
                <a:srgbClr val="C00000"/>
              </a:solidFill>
            </c:spPr>
          </c:dPt>
          <c:dPt>
            <c:idx val="4"/>
            <c:invertIfNegative val="0"/>
            <c:bubble3D val="0"/>
            <c:spPr>
              <a:solidFill>
                <a:srgbClr val="C00000"/>
              </a:solidFill>
            </c:spPr>
          </c:dPt>
          <c:dPt>
            <c:idx val="5"/>
            <c:invertIfNegative val="0"/>
            <c:bubble3D val="0"/>
            <c:spPr>
              <a:solidFill>
                <a:srgbClr val="C00000"/>
              </a:solidFill>
            </c:spPr>
          </c:dPt>
          <c:cat>
            <c:strRef>
              <c:f>(Sheet1!$A$15,Sheet1!$A$16,Sheet1!$A$20:$A$23)</c:f>
              <c:strCache>
                <c:ptCount val="6"/>
                <c:pt idx="0">
                  <c:v>heart disease</c:v>
                </c:pt>
                <c:pt idx="1">
                  <c:v>cancer</c:v>
                </c:pt>
                <c:pt idx="2">
                  <c:v>depression</c:v>
                </c:pt>
                <c:pt idx="3">
                  <c:v>alcoholic</c:v>
                </c:pt>
                <c:pt idx="4">
                  <c:v>IV drugs</c:v>
                </c:pt>
                <c:pt idx="5">
                  <c:v>suicide</c:v>
                </c:pt>
              </c:strCache>
            </c:strRef>
          </c:cat>
          <c:val>
            <c:numRef>
              <c:f>(Sheet1!$B$15,Sheet1!$B$16,Sheet1!$B$20:$B$23)</c:f>
              <c:numCache>
                <c:formatCode>General</c:formatCode>
                <c:ptCount val="6"/>
                <c:pt idx="0">
                  <c:v>2.2</c:v>
                </c:pt>
                <c:pt idx="1">
                  <c:v>1.9</c:v>
                </c:pt>
                <c:pt idx="2">
                  <c:v>4.6</c:v>
                </c:pt>
                <c:pt idx="3">
                  <c:v>7.4</c:v>
                </c:pt>
                <c:pt idx="4">
                  <c:v>10.3</c:v>
                </c:pt>
                <c:pt idx="5">
                  <c:v>12.2</c:v>
                </c:pt>
              </c:numCache>
            </c:numRef>
          </c:val>
        </c:ser>
        <c:dLbls>
          <c:showLegendKey val="0"/>
          <c:showVal val="0"/>
          <c:showCatName val="0"/>
          <c:showSerName val="0"/>
          <c:showPercent val="0"/>
          <c:showBubbleSize val="0"/>
        </c:dLbls>
        <c:gapWidth val="75"/>
        <c:overlap val="-25"/>
        <c:axId val="1792957800"/>
        <c:axId val="1792960808"/>
      </c:barChart>
      <c:catAx>
        <c:axId val="1792957800"/>
        <c:scaling>
          <c:orientation val="minMax"/>
        </c:scaling>
        <c:delete val="0"/>
        <c:axPos val="b"/>
        <c:majorTickMark val="none"/>
        <c:minorTickMark val="none"/>
        <c:tickLblPos val="nextTo"/>
        <c:txPr>
          <a:bodyPr rot="-2400000" vert="horz"/>
          <a:lstStyle/>
          <a:p>
            <a:pPr>
              <a:defRPr/>
            </a:pPr>
            <a:endParaRPr lang="en-US"/>
          </a:p>
        </c:txPr>
        <c:crossAx val="1792960808"/>
        <c:crosses val="autoZero"/>
        <c:auto val="1"/>
        <c:lblAlgn val="ctr"/>
        <c:lblOffset val="100"/>
        <c:noMultiLvlLbl val="0"/>
      </c:catAx>
      <c:valAx>
        <c:axId val="1792960808"/>
        <c:scaling>
          <c:orientation val="minMax"/>
          <c:min val="1.0"/>
        </c:scaling>
        <c:delete val="0"/>
        <c:axPos val="l"/>
        <c:majorGridlines/>
        <c:numFmt formatCode="General" sourceLinked="1"/>
        <c:majorTickMark val="none"/>
        <c:minorTickMark val="none"/>
        <c:tickLblPos val="nextTo"/>
        <c:spPr>
          <a:ln w="9525">
            <a:noFill/>
          </a:ln>
        </c:spPr>
        <c:crossAx val="17929578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Glasgow excess mortality</a:t>
            </a:r>
            <a:br>
              <a:rPr lang="en-US"/>
            </a:br>
            <a:r>
              <a:rPr lang="en-US" sz="800"/>
              <a:t>(cause-specific SMR,</a:t>
            </a:r>
            <a:r>
              <a:rPr lang="en-US" sz="800" baseline="0"/>
              <a:t> </a:t>
            </a:r>
            <a:r>
              <a:rPr lang="en-US" sz="800"/>
              <a:t>compared to Liverpool</a:t>
            </a:r>
            <a:r>
              <a:rPr lang="en-US" sz="800" baseline="0"/>
              <a:t> &amp; Manchester)</a:t>
            </a:r>
            <a:endParaRPr lang="en-US"/>
          </a:p>
        </c:rich>
      </c:tx>
      <c:layout/>
      <c:overlay val="0"/>
    </c:title>
    <c:autoTitleDeleted val="0"/>
    <c:plotArea>
      <c:layout/>
      <c:barChart>
        <c:barDir val="col"/>
        <c:grouping val="clustered"/>
        <c:varyColors val="0"/>
        <c:ser>
          <c:idx val="0"/>
          <c:order val="0"/>
          <c:tx>
            <c:strRef>
              <c:f>Sheet1!$A$2</c:f>
              <c:strCache>
                <c:ptCount val="1"/>
                <c:pt idx="0">
                  <c:v>cause-specific SMR</c:v>
                </c:pt>
              </c:strCache>
            </c:strRef>
          </c:tx>
          <c:invertIfNegative val="0"/>
          <c:dPt>
            <c:idx val="2"/>
            <c:invertIfNegative val="0"/>
            <c:bubble3D val="0"/>
            <c:spPr>
              <a:solidFill>
                <a:srgbClr val="C00000"/>
              </a:solidFill>
            </c:spPr>
          </c:dPt>
          <c:dPt>
            <c:idx val="3"/>
            <c:invertIfNegative val="0"/>
            <c:bubble3D val="0"/>
            <c:spPr>
              <a:solidFill>
                <a:srgbClr val="C00000"/>
              </a:solidFill>
            </c:spPr>
          </c:dPt>
          <c:dPt>
            <c:idx val="4"/>
            <c:invertIfNegative val="0"/>
            <c:bubble3D val="0"/>
            <c:spPr>
              <a:solidFill>
                <a:srgbClr val="C00000"/>
              </a:solidFill>
            </c:spPr>
          </c:dPt>
          <c:dPt>
            <c:idx val="5"/>
            <c:invertIfNegative val="0"/>
            <c:bubble3D val="0"/>
            <c:spPr>
              <a:solidFill>
                <a:srgbClr val="C00000"/>
              </a:solidFill>
            </c:spPr>
          </c:dPt>
          <c:cat>
            <c:strRef>
              <c:f>Sheet1!$A$3:$A$8</c:f>
              <c:strCache>
                <c:ptCount val="6"/>
                <c:pt idx="0">
                  <c:v>circulatory system</c:v>
                </c:pt>
                <c:pt idx="1">
                  <c:v>all cancers</c:v>
                </c:pt>
                <c:pt idx="2">
                  <c:v>external causes</c:v>
                </c:pt>
                <c:pt idx="3">
                  <c:v>suicide</c:v>
                </c:pt>
                <c:pt idx="4">
                  <c:v>alcohol</c:v>
                </c:pt>
                <c:pt idx="5">
                  <c:v>drugs</c:v>
                </c:pt>
              </c:strCache>
            </c:strRef>
          </c:cat>
          <c:val>
            <c:numRef>
              <c:f>Sheet1!$B$3:$B$8</c:f>
              <c:numCache>
                <c:formatCode>General</c:formatCode>
                <c:ptCount val="6"/>
                <c:pt idx="0">
                  <c:v>111.9</c:v>
                </c:pt>
                <c:pt idx="1">
                  <c:v>112.2</c:v>
                </c:pt>
                <c:pt idx="2">
                  <c:v>131.7</c:v>
                </c:pt>
                <c:pt idx="3">
                  <c:v>168.0</c:v>
                </c:pt>
                <c:pt idx="4">
                  <c:v>229.5</c:v>
                </c:pt>
                <c:pt idx="5">
                  <c:v>248.5</c:v>
                </c:pt>
              </c:numCache>
            </c:numRef>
          </c:val>
        </c:ser>
        <c:dLbls>
          <c:showLegendKey val="0"/>
          <c:showVal val="0"/>
          <c:showCatName val="0"/>
          <c:showSerName val="0"/>
          <c:showPercent val="0"/>
          <c:showBubbleSize val="0"/>
        </c:dLbls>
        <c:gapWidth val="75"/>
        <c:overlap val="-25"/>
        <c:axId val="1792244856"/>
        <c:axId val="1792247832"/>
      </c:barChart>
      <c:catAx>
        <c:axId val="1792244856"/>
        <c:scaling>
          <c:orientation val="minMax"/>
        </c:scaling>
        <c:delete val="0"/>
        <c:axPos val="b"/>
        <c:majorTickMark val="none"/>
        <c:minorTickMark val="none"/>
        <c:tickLblPos val="nextTo"/>
        <c:crossAx val="1792247832"/>
        <c:crosses val="autoZero"/>
        <c:auto val="1"/>
        <c:lblAlgn val="ctr"/>
        <c:lblOffset val="100"/>
        <c:noMultiLvlLbl val="0"/>
      </c:catAx>
      <c:valAx>
        <c:axId val="1792247832"/>
        <c:scaling>
          <c:orientation val="minMax"/>
          <c:min val="100.0"/>
        </c:scaling>
        <c:delete val="0"/>
        <c:axPos val="l"/>
        <c:majorGridlines/>
        <c:numFmt formatCode="General" sourceLinked="1"/>
        <c:majorTickMark val="none"/>
        <c:minorTickMark val="none"/>
        <c:tickLblPos val="nextTo"/>
        <c:spPr>
          <a:ln w="9525">
            <a:noFill/>
          </a:ln>
        </c:spPr>
        <c:crossAx val="1792244856"/>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 Id="rId3"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51EADF-A9DA-FB49-9B5F-2BB6FC4C7F8F}" type="datetimeFigureOut">
              <a:rPr lang="en-US" smtClean="0"/>
              <a:t>03/05/19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2E0929-E470-7F47-9BFF-7630254596EB}" type="slidenum">
              <a:rPr lang="en-US" smtClean="0"/>
              <a:t>‹#›</a:t>
            </a:fld>
            <a:endParaRPr lang="en-US"/>
          </a:p>
        </p:txBody>
      </p:sp>
    </p:spTree>
    <p:extLst>
      <p:ext uri="{BB962C8B-B14F-4D97-AF65-F5344CB8AC3E}">
        <p14:creationId xmlns:p14="http://schemas.microsoft.com/office/powerpoint/2010/main" val="29041256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focus</a:t>
            </a:r>
            <a:r>
              <a:rPr lang="en-US" baseline="0" dirty="0" smtClean="0"/>
              <a:t> of </a:t>
            </a:r>
            <a:r>
              <a:rPr lang="en-US" baseline="0" dirty="0" err="1" smtClean="0"/>
              <a:t>socierties</a:t>
            </a:r>
            <a:r>
              <a:rPr lang="en-US" baseline="0" dirty="0" smtClean="0"/>
              <a:t> is often to bad things we do. </a:t>
            </a:r>
            <a:r>
              <a:rPr lang="en-US" dirty="0" smtClean="0"/>
              <a:t>For example, these are some things that appear in the newspapers about Scotland’s health. We are told that we are unhealthy because</a:t>
            </a:r>
            <a:r>
              <a:rPr lang="en-US" baseline="0" dirty="0" smtClean="0"/>
              <a:t> of our habits. Most of these statements are untrue. Indeed only one of them is correct. If we built our </a:t>
            </a:r>
            <a:r>
              <a:rPr lang="en-US" baseline="0" dirty="0" err="1" smtClean="0"/>
              <a:t>pocicies</a:t>
            </a:r>
            <a:r>
              <a:rPr lang="en-US" baseline="0" dirty="0" smtClean="0"/>
              <a:t> just around prevention of smoking, for example, we would miss the opportunities that a different approach would bring. Yet, everyone believes that behaviour change by itself will make a difference.</a:t>
            </a:r>
            <a:endParaRPr lang="en-US" dirty="0"/>
          </a:p>
        </p:txBody>
      </p:sp>
      <p:sp>
        <p:nvSpPr>
          <p:cNvPr id="4" name="Slide Number Placeholder 3"/>
          <p:cNvSpPr>
            <a:spLocks noGrp="1"/>
          </p:cNvSpPr>
          <p:nvPr>
            <p:ph type="sldNum" sz="quarter" idx="10"/>
          </p:nvPr>
        </p:nvSpPr>
        <p:spPr/>
        <p:txBody>
          <a:bodyPr/>
          <a:lstStyle/>
          <a:p>
            <a:fld id="{972E0929-E470-7F47-9BFF-7630254596EB}" type="slidenum">
              <a:rPr lang="en-US" smtClean="0"/>
              <a:t>3</a:t>
            </a:fld>
            <a:endParaRPr lang="en-US"/>
          </a:p>
        </p:txBody>
      </p:sp>
    </p:spTree>
    <p:extLst>
      <p:ext uri="{BB962C8B-B14F-4D97-AF65-F5344CB8AC3E}">
        <p14:creationId xmlns:p14="http://schemas.microsoft.com/office/powerpoint/2010/main" val="2451874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6ABD2F-C703-41FC-8311-48B6638CC8F8}" type="slidenum">
              <a:rPr lang="en-GB">
                <a:solidFill>
                  <a:prstClr val="black"/>
                </a:solidFill>
                <a:latin typeface="Calibri"/>
              </a:rPr>
              <a:pPr>
                <a:defRPr/>
              </a:pPr>
              <a:t>13</a:t>
            </a:fld>
            <a:endParaRPr lang="en-GB">
              <a:solidFill>
                <a:prstClr val="black"/>
              </a:solidFill>
              <a:latin typeface="Calibri"/>
            </a:endParaRPr>
          </a:p>
        </p:txBody>
      </p:sp>
      <p:sp>
        <p:nvSpPr>
          <p:cNvPr id="141314" name="Rectangle 2"/>
          <p:cNvSpPr>
            <a:spLocks noGrp="1" noRot="1" noChangeAspect="1" noChangeArrowheads="1" noTextEdit="1"/>
          </p:cNvSpPr>
          <p:nvPr>
            <p:ph type="sldImg"/>
          </p:nvPr>
        </p:nvSpPr>
        <p:spPr>
          <a:xfrm>
            <a:off x="1144588" y="685800"/>
            <a:ext cx="4572000" cy="3429000"/>
          </a:xfrm>
          <a:ln/>
        </p:spPr>
      </p:sp>
      <p:sp>
        <p:nvSpPr>
          <p:cNvPr id="141315" name="Rectangle 3"/>
          <p:cNvSpPr>
            <a:spLocks noGrp="1" noChangeArrowheads="1"/>
          </p:cNvSpPr>
          <p:nvPr>
            <p:ph type="body" idx="1"/>
          </p:nvPr>
        </p:nvSpPr>
        <p:spPr>
          <a:xfrm>
            <a:off x="913332" y="4343985"/>
            <a:ext cx="5031336" cy="4114508"/>
          </a:xfrm>
          <a:noFill/>
          <a:ln w="9525"/>
        </p:spPr>
        <p:txBody>
          <a:bodyPr/>
          <a:lstStyle/>
          <a:p>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2ACCCB-B24A-4096-B8F3-03687AEEEF88}" type="slidenum">
              <a:rPr lang="en-GB">
                <a:solidFill>
                  <a:prstClr val="black"/>
                </a:solidFill>
                <a:latin typeface="Calibri"/>
              </a:rPr>
              <a:pPr>
                <a:defRPr/>
              </a:pPr>
              <a:t>14</a:t>
            </a:fld>
            <a:endParaRPr lang="en-GB">
              <a:solidFill>
                <a:prstClr val="black"/>
              </a:solidFill>
              <a:latin typeface="Calibri"/>
            </a:endParaRPr>
          </a:p>
        </p:txBody>
      </p:sp>
      <p:sp>
        <p:nvSpPr>
          <p:cNvPr id="144386" name="Rectangle 2"/>
          <p:cNvSpPr>
            <a:spLocks noGrp="1" noRot="1" noChangeAspect="1" noChangeArrowheads="1" noTextEdit="1"/>
          </p:cNvSpPr>
          <p:nvPr>
            <p:ph type="sldImg"/>
          </p:nvPr>
        </p:nvSpPr>
        <p:spPr>
          <a:xfrm>
            <a:off x="1144588" y="685800"/>
            <a:ext cx="4572000" cy="3429000"/>
          </a:xfrm>
          <a:ln/>
        </p:spPr>
      </p:sp>
      <p:sp>
        <p:nvSpPr>
          <p:cNvPr id="144387" name="Rectangle 3"/>
          <p:cNvSpPr>
            <a:spLocks noGrp="1" noChangeArrowheads="1"/>
          </p:cNvSpPr>
          <p:nvPr>
            <p:ph type="body" idx="1"/>
          </p:nvPr>
        </p:nvSpPr>
        <p:spPr>
          <a:xfrm>
            <a:off x="913332" y="4343985"/>
            <a:ext cx="5031336" cy="4114508"/>
          </a:xfrm>
          <a:noFill/>
          <a:ln w="9525"/>
        </p:spPr>
        <p:txBody>
          <a:bodyPr/>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05F63CA-A4FB-432A-8AC7-C7682A721CFC}" type="slidenum">
              <a:rPr lang="en-GB">
                <a:solidFill>
                  <a:prstClr val="black"/>
                </a:solidFill>
                <a:latin typeface="Calibri"/>
              </a:rPr>
              <a:pPr>
                <a:defRPr/>
              </a:pPr>
              <a:t>15</a:t>
            </a:fld>
            <a:endParaRPr lang="en-GB">
              <a:solidFill>
                <a:prstClr val="black"/>
              </a:solidFill>
              <a:latin typeface="Calibri"/>
            </a:endParaRPr>
          </a:p>
        </p:txBody>
      </p:sp>
      <p:sp>
        <p:nvSpPr>
          <p:cNvPr id="146434" name="Rectangle 2"/>
          <p:cNvSpPr>
            <a:spLocks noGrp="1" noRot="1" noChangeAspect="1" noChangeArrowheads="1" noTextEdit="1"/>
          </p:cNvSpPr>
          <p:nvPr>
            <p:ph type="sldImg"/>
          </p:nvPr>
        </p:nvSpPr>
        <p:spPr>
          <a:xfrm>
            <a:off x="1144588" y="685800"/>
            <a:ext cx="4572000" cy="3429000"/>
          </a:xfrm>
          <a:ln/>
        </p:spPr>
      </p:sp>
      <p:sp>
        <p:nvSpPr>
          <p:cNvPr id="146435" name="Rectangle 3"/>
          <p:cNvSpPr>
            <a:spLocks noGrp="1" noChangeArrowheads="1"/>
          </p:cNvSpPr>
          <p:nvPr>
            <p:ph type="body" idx="1"/>
          </p:nvPr>
        </p:nvSpPr>
        <p:spPr>
          <a:xfrm>
            <a:off x="913332" y="4343985"/>
            <a:ext cx="5031336" cy="4114508"/>
          </a:xfrm>
          <a:noFill/>
          <a:ln w="9525"/>
        </p:spPr>
        <p:txBody>
          <a:bodyPr/>
          <a:lstStyle/>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Note – this slide has animations</a:t>
            </a:r>
          </a:p>
          <a:p>
            <a:r>
              <a:rPr lang="en-US" b="0" dirty="0" smtClean="0"/>
              <a:t>The</a:t>
            </a:r>
            <a:r>
              <a:rPr lang="en-US" b="0" baseline="0" dirty="0" smtClean="0"/>
              <a:t> emergence of these psychosocial causes of death has, as we discussed at the beginning of this talk emerged in the past few decades. This slide is a summary of data on mortality from Chronic Liver Disease, most of these deaths are due to </a:t>
            </a:r>
            <a:r>
              <a:rPr lang="en-US" b="0" baseline="0" dirty="0" err="1" smtClean="0"/>
              <a:t>alcohol.The</a:t>
            </a:r>
            <a:r>
              <a:rPr lang="en-US" b="0" baseline="0" dirty="0" smtClean="0"/>
              <a:t> line at the top shows the highest mortality in any of our 16 western </a:t>
            </a:r>
            <a:r>
              <a:rPr lang="en-US" b="0" baseline="0" dirty="0" err="1" smtClean="0"/>
              <a:t>european</a:t>
            </a:r>
            <a:r>
              <a:rPr lang="en-US" b="0" baseline="0" dirty="0" smtClean="0"/>
              <a:t> countries since 1950. The line at the bottom of the slide is the minimum mortality of any of our 16 countries, the line </a:t>
            </a:r>
            <a:r>
              <a:rPr lang="en-US" b="0" baseline="0" dirty="0" err="1" smtClean="0"/>
              <a:t>isn</a:t>
            </a:r>
            <a:r>
              <a:rPr lang="en-US" b="0" baseline="0" dirty="0" smtClean="0"/>
              <a:t> the middle is the mean mortality of the 16 countries</a:t>
            </a:r>
          </a:p>
          <a:p>
            <a:r>
              <a:rPr lang="en-US" b="1" baseline="0" dirty="0" smtClean="0"/>
              <a:t>Press  1</a:t>
            </a:r>
          </a:p>
          <a:p>
            <a:r>
              <a:rPr lang="en-US" b="0" baseline="0" dirty="0" smtClean="0"/>
              <a:t>From 1950 until 1970, </a:t>
            </a:r>
            <a:r>
              <a:rPr lang="en-US" b="0" baseline="0" dirty="0" err="1" smtClean="0"/>
              <a:t>Sscotlnd</a:t>
            </a:r>
            <a:r>
              <a:rPr lang="en-US" b="0" baseline="0" dirty="0" smtClean="0"/>
              <a:t> had one of the lowest alcoholic liver disease in Western Europe</a:t>
            </a:r>
          </a:p>
          <a:p>
            <a:r>
              <a:rPr lang="en-US" b="1" baseline="0" dirty="0" smtClean="0"/>
              <a:t>Press 2</a:t>
            </a:r>
          </a:p>
          <a:p>
            <a:r>
              <a:rPr lang="en-US" b="0" baseline="0" dirty="0" smtClean="0"/>
              <a:t>From 1979 until 1990, the mortality rate rose a bit but it was still below the average of western Europe. </a:t>
            </a:r>
          </a:p>
          <a:p>
            <a:r>
              <a:rPr lang="en-US" b="1" baseline="0" dirty="0" smtClean="0"/>
              <a:t>Press 3</a:t>
            </a:r>
            <a:endParaRPr lang="en-US" b="0" baseline="0" dirty="0" smtClean="0"/>
          </a:p>
          <a:p>
            <a:r>
              <a:rPr lang="en-US" b="0" baseline="0" dirty="0" smtClean="0"/>
              <a:t>From 1990 until 2005, it was a different story</a:t>
            </a:r>
            <a:endParaRPr lang="en-US" b="1" dirty="0"/>
          </a:p>
        </p:txBody>
      </p:sp>
      <p:sp>
        <p:nvSpPr>
          <p:cNvPr id="4" name="Slide Number Placeholder 3"/>
          <p:cNvSpPr>
            <a:spLocks noGrp="1"/>
          </p:cNvSpPr>
          <p:nvPr>
            <p:ph type="sldNum" sz="quarter" idx="10"/>
          </p:nvPr>
        </p:nvSpPr>
        <p:spPr/>
        <p:txBody>
          <a:bodyPr/>
          <a:lstStyle/>
          <a:p>
            <a:fld id="{972E0929-E470-7F47-9BFF-7630254596EB}" type="slidenum">
              <a:rPr lang="en-US" smtClean="0"/>
              <a:t>16</a:t>
            </a:fld>
            <a:endParaRPr lang="en-US"/>
          </a:p>
        </p:txBody>
      </p:sp>
    </p:spTree>
    <p:extLst>
      <p:ext uri="{BB962C8B-B14F-4D97-AF65-F5344CB8AC3E}">
        <p14:creationId xmlns:p14="http://schemas.microsoft.com/office/powerpoint/2010/main" val="318979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 are many theories as to how health and wellbeing can</a:t>
            </a:r>
            <a:r>
              <a:rPr lang="en-US" baseline="0" dirty="0" smtClean="0"/>
              <a:t> be created. This slide comes from the Nordic School of Public Health where they have brought together 25 different psychological theories of “Health Creation” or </a:t>
            </a:r>
            <a:r>
              <a:rPr lang="en-US" baseline="0" dirty="0" err="1" smtClean="0"/>
              <a:t>salutogenesis.Some</a:t>
            </a:r>
            <a:r>
              <a:rPr lang="en-US" baseline="0" dirty="0" smtClean="0"/>
              <a:t> of them are relevant to the Glasgow situation. I’ll mention just two of them: will to meaning and sense of coherence</a:t>
            </a:r>
            <a:endParaRPr lang="en-US" dirty="0"/>
          </a:p>
        </p:txBody>
      </p:sp>
      <p:sp>
        <p:nvSpPr>
          <p:cNvPr id="4" name="Slide Number Placeholder 3"/>
          <p:cNvSpPr>
            <a:spLocks noGrp="1"/>
          </p:cNvSpPr>
          <p:nvPr>
            <p:ph type="sldNum" sz="quarter" idx="10"/>
          </p:nvPr>
        </p:nvSpPr>
        <p:spPr/>
        <p:txBody>
          <a:bodyPr/>
          <a:lstStyle/>
          <a:p>
            <a:fld id="{972E0929-E470-7F47-9BFF-7630254596EB}" type="slidenum">
              <a:rPr lang="en-US" smtClean="0"/>
              <a:t>21</a:t>
            </a:fld>
            <a:endParaRPr lang="en-US"/>
          </a:p>
        </p:txBody>
      </p:sp>
    </p:spTree>
    <p:extLst>
      <p:ext uri="{BB962C8B-B14F-4D97-AF65-F5344CB8AC3E}">
        <p14:creationId xmlns:p14="http://schemas.microsoft.com/office/powerpoint/2010/main" val="1395278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5666" y="8686509"/>
            <a:ext cx="2972334" cy="457492"/>
          </a:xfrm>
          <a:prstGeom prst="rect">
            <a:avLst/>
          </a:prstGeom>
          <a:noFill/>
          <a:ln w="12700">
            <a:miter lim="800000"/>
            <a:headEnd/>
            <a:tailEnd/>
          </a:ln>
        </p:spPr>
        <p:txBody>
          <a:bodyPr anchor="b"/>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a:fld id="{8C55186E-4A5F-1440-A510-68AC43C12A77}" type="slidenum">
              <a:rPr lang="en-US" sz="1200"/>
              <a:pPr algn="r"/>
              <a:t>22</a:t>
            </a:fld>
            <a:endParaRPr lang="en-US" sz="1200"/>
          </a:p>
        </p:txBody>
      </p:sp>
      <p:sp>
        <p:nvSpPr>
          <p:cNvPr id="88067" name="Slide Image Placeholder 1"/>
          <p:cNvSpPr>
            <a:spLocks noGrp="1" noRot="1" noChangeAspect="1" noTextEdit="1"/>
          </p:cNvSpPr>
          <p:nvPr>
            <p:ph type="sldImg"/>
          </p:nvPr>
        </p:nvSpPr>
        <p:spPr>
          <a:ln/>
        </p:spPr>
      </p:sp>
      <p:sp>
        <p:nvSpPr>
          <p:cNvPr id="8806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atin typeface="Times New Roman" charset="0"/>
              </a:rPr>
              <a:t>Failure of see the world as..........would be extremely stressful</a:t>
            </a:r>
          </a:p>
        </p:txBody>
      </p:sp>
      <p:sp>
        <p:nvSpPr>
          <p:cNvPr id="88069" name="Slide Number Placeholder 3"/>
          <p:cNvSpPr txBox="1">
            <a:spLocks noGrp="1"/>
          </p:cNvSpPr>
          <p:nvPr/>
        </p:nvSpPr>
        <p:spPr bwMode="auto">
          <a:xfrm>
            <a:off x="3885666" y="8686509"/>
            <a:ext cx="2972334" cy="45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a:fld id="{D78C5831-206F-134A-AD30-871C37541728}" type="slidenum">
              <a:rPr lang="en-GB" sz="1200"/>
              <a:pPr algn="r"/>
              <a:t>22</a:t>
            </a:fld>
            <a:endParaRPr lang="en-GB"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5666" y="8686509"/>
            <a:ext cx="2972334" cy="457492"/>
          </a:xfrm>
          <a:prstGeom prst="rect">
            <a:avLst/>
          </a:prstGeom>
          <a:noFill/>
          <a:ln w="12700">
            <a:miter lim="800000"/>
            <a:headEnd/>
            <a:tailEnd/>
          </a:ln>
        </p:spPr>
        <p:txBody>
          <a:bodyPr anchor="b"/>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a:fld id="{197B54C9-7766-D549-80FD-3EB7D630E4E6}" type="slidenum">
              <a:rPr lang="en-US" sz="1200">
                <a:solidFill>
                  <a:srgbClr val="000000"/>
                </a:solidFill>
              </a:rPr>
              <a:pPr algn="r"/>
              <a:t>24</a:t>
            </a:fld>
            <a:endParaRPr lang="en-US" sz="1200">
              <a:solidFill>
                <a:srgbClr val="000000"/>
              </a:solidFill>
            </a:endParaRPr>
          </a:p>
        </p:txBody>
      </p:sp>
      <p:sp>
        <p:nvSpPr>
          <p:cNvPr id="90115" name="Rectangle 2"/>
          <p:cNvSpPr>
            <a:spLocks noGrp="1" noRot="1" noChangeAspect="1" noChangeArrowheads="1" noTextEdit="1"/>
          </p:cNvSpPr>
          <p:nvPr>
            <p:ph type="sldImg"/>
          </p:nvPr>
        </p:nvSpPr>
        <p:spPr>
          <a:xfrm>
            <a:off x="1887538" y="579438"/>
            <a:ext cx="2998787" cy="2249487"/>
          </a:xfrm>
          <a:ln/>
        </p:spPr>
      </p:sp>
      <p:sp>
        <p:nvSpPr>
          <p:cNvPr id="90116" name="Rectangle 3"/>
          <p:cNvSpPr>
            <a:spLocks noGrp="1" noChangeArrowheads="1"/>
          </p:cNvSpPr>
          <p:nvPr>
            <p:ph type="body" idx="1"/>
          </p:nvPr>
        </p:nvSpPr>
        <p:spPr>
          <a:xfrm>
            <a:off x="323672" y="3048975"/>
            <a:ext cx="6172200" cy="564630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GB">
                <a:latin typeface="Times New Roman" charset="0"/>
              </a:rPr>
              <a:t>Men at the top of an occupational hierarchy have higher diurnal cortisols that men lower down a hierarchy and this is assumed to be due to be due to control. At the top of a hierarchy if someone was given a task they didn’t like thay can pass it down thew line. At the bottom of the hierarchy, the person has no possibility of passing it on. He has less control over his work and this is stressful. (This relates to Antonovskys point about manageability)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5666" y="8686509"/>
            <a:ext cx="2972334" cy="457492"/>
          </a:xfrm>
          <a:prstGeom prst="rect">
            <a:avLst/>
          </a:prstGeom>
          <a:noFill/>
          <a:ln w="12700">
            <a:miter lim="800000"/>
            <a:headEnd/>
            <a:tailEnd/>
          </a:ln>
        </p:spPr>
        <p:txBody>
          <a:bodyPr anchor="b"/>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a:fld id="{4582E50D-DB62-9240-9A39-27B529FB6DCC}" type="slidenum">
              <a:rPr lang="en-US" sz="1200">
                <a:solidFill>
                  <a:srgbClr val="000000"/>
                </a:solidFill>
              </a:rPr>
              <a:pPr algn="r"/>
              <a:t>25</a:t>
            </a:fld>
            <a:endParaRPr lang="en-US" sz="1200">
              <a:solidFill>
                <a:srgbClr val="000000"/>
              </a:solidFill>
            </a:endParaRPr>
          </a:p>
        </p:txBody>
      </p:sp>
      <p:sp>
        <p:nvSpPr>
          <p:cNvPr id="93187" name="Slide Image Placeholder 1"/>
          <p:cNvSpPr>
            <a:spLocks noGrp="1" noRot="1" noChangeAspect="1" noTextEdit="1"/>
          </p:cNvSpPr>
          <p:nvPr>
            <p:ph type="sldImg"/>
          </p:nvPr>
        </p:nvSpPr>
        <p:spPr>
          <a:ln/>
        </p:spPr>
      </p:sp>
      <p:sp>
        <p:nvSpPr>
          <p:cNvPr id="9318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atin typeface="Times New Roman" charset="0"/>
              </a:rPr>
              <a:t>Even at a national level, you can see the relationship between control and mortality. In former Soviet countries, those with lowest control (Russia) have highest mortality and Czech Rep and Poland have high control and low mortality</a:t>
            </a:r>
          </a:p>
        </p:txBody>
      </p:sp>
      <p:sp>
        <p:nvSpPr>
          <p:cNvPr id="93189" name="Slide Number Placeholder 3"/>
          <p:cNvSpPr txBox="1">
            <a:spLocks noGrp="1"/>
          </p:cNvSpPr>
          <p:nvPr/>
        </p:nvSpPr>
        <p:spPr bwMode="auto">
          <a:xfrm>
            <a:off x="3885666" y="8686509"/>
            <a:ext cx="2972334" cy="45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a:fld id="{0E1F8FF9-16DE-9B4E-85E7-293E2DAF3529}" type="slidenum">
              <a:rPr lang="en-GB" sz="1200">
                <a:solidFill>
                  <a:srgbClr val="000000"/>
                </a:solidFill>
                <a:latin typeface="Calibri" charset="0"/>
              </a:rPr>
              <a:pPr algn="r"/>
              <a:t>25</a:t>
            </a:fld>
            <a:endParaRPr lang="en-GB"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fld id="{5B522BF0-B929-C94A-8306-08F21CA1C6FD}" type="slidenum">
              <a:rPr lang="en-GB" sz="1200">
                <a:solidFill>
                  <a:srgbClr val="000000"/>
                </a:solidFill>
                <a:latin typeface="Times New Roman" charset="0"/>
              </a:rPr>
              <a:pPr algn="r"/>
              <a:t>26</a:t>
            </a:fld>
            <a:endParaRPr lang="en-GB" sz="1200">
              <a:solidFill>
                <a:srgbClr val="000000"/>
              </a:solidFill>
              <a:latin typeface="Times New Roman" charset="0"/>
            </a:endParaRPr>
          </a:p>
        </p:txBody>
      </p:sp>
      <p:sp>
        <p:nvSpPr>
          <p:cNvPr id="104450" name="Rectangle 2"/>
          <p:cNvSpPr>
            <a:spLocks noGrp="1" noRot="1" noChangeAspect="1" noChangeArrowheads="1" noTextEdit="1"/>
          </p:cNvSpPr>
          <p:nvPr>
            <p:ph type="sldImg"/>
          </p:nvPr>
        </p:nvSpPr>
        <p:spPr bwMode="auto">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0488" tIns="44450" rIns="90488" bIns="44450" numCol="1" anchor="t" anchorCtr="0" compatLnSpc="1">
            <a:prstTxWarp prst="textNoShape">
              <a:avLst/>
            </a:prstTxWarp>
          </a:bodyPr>
          <a:lstStyle/>
          <a:p>
            <a:pPr eaLnBrk="1" hangingPunct="1">
              <a:spcBef>
                <a:spcPct val="0"/>
              </a:spcBef>
            </a:pPr>
            <a:endParaRPr lang="en-GB">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43000" y="685800"/>
            <a:ext cx="4572000" cy="3429000"/>
          </a:xfrm>
          <a:ln/>
        </p:spPr>
      </p:sp>
      <p:sp>
        <p:nvSpPr>
          <p:cNvPr id="71683" name="Notes Placeholder 2"/>
          <p:cNvSpPr>
            <a:spLocks noGrp="1"/>
          </p:cNvSpPr>
          <p:nvPr>
            <p:ph type="body" idx="1"/>
          </p:nvPr>
        </p:nvSpPr>
        <p:spPr>
          <a:noFill/>
          <a:ln w="9525"/>
        </p:spPr>
        <p:txBody>
          <a:bodyPr/>
          <a:lstStyle/>
          <a:p>
            <a:pPr eaLnBrk="1" hangingPunct="1"/>
            <a:r>
              <a:rPr lang="en-GB" smtClean="0">
                <a:latin typeface="Arial" pitchFamily="34" charset="0"/>
              </a:rPr>
              <a:t>Dr Bruce McEwen, with whom we are collaborating has studied the brains of these monkeys. He finds that they do not develop in the same way as monkeys not exposed to stress. The PF cortex gets less cell growth, as does the hippocampus but the amygdala sees more dense connections develop between cells. The significance of that is that the hip[pocampus suppresses the stress response while the amygdala upregulates it. If they get out of balance a potentially permanent resetting of the stress response results. Also, the hippocampus is important in memory development so any reduction in cell growth could affect learning. The amygdala is associated with emotion so enlargement here will cause aggression, anxiety etc</a:t>
            </a:r>
          </a:p>
          <a:p>
            <a:pPr eaLnBrk="1" hangingPunct="1"/>
            <a:r>
              <a:rPr lang="en-GB" smtClean="0">
                <a:latin typeface="Arial" pitchFamily="34" charset="0"/>
              </a:rPr>
              <a:t>Loss of PF cortex will reduce executive functioning</a:t>
            </a:r>
          </a:p>
        </p:txBody>
      </p:sp>
      <p:sp>
        <p:nvSpPr>
          <p:cNvPr id="72708" name="Slide Number Placeholder 3"/>
          <p:cNvSpPr>
            <a:spLocks noGrp="1"/>
          </p:cNvSpPr>
          <p:nvPr>
            <p:ph type="sldNum" sz="quarter" idx="5"/>
          </p:nvPr>
        </p:nvSpPr>
        <p:spPr/>
        <p:txBody>
          <a:bodyPr/>
          <a:lstStyle/>
          <a:p>
            <a:pPr>
              <a:defRPr/>
            </a:pPr>
            <a:fld id="{D4828C50-DD5E-4320-A808-3DF75A8EF93F}" type="slidenum">
              <a:rPr lang="en-GB" smtClean="0">
                <a:latin typeface="Arial" pitchFamily="34" charset="0"/>
              </a:rPr>
              <a:pPr>
                <a:defRPr/>
              </a:pPr>
              <a:t>30</a:t>
            </a:fld>
            <a:endParaRPr lang="en-GB"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a:xfrm>
            <a:off x="1143000" y="685800"/>
            <a:ext cx="4572000" cy="3429000"/>
          </a:xfrm>
          <a:ln/>
        </p:spPr>
      </p:sp>
      <p:sp>
        <p:nvSpPr>
          <p:cNvPr id="1741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Calibri" charset="0"/>
                <a:ea typeface="ヒラギノ角ゴ Pro W3" charset="0"/>
              </a:rPr>
              <a:t>This</a:t>
            </a:r>
            <a:r>
              <a:rPr lang="en-GB" baseline="0" dirty="0" smtClean="0">
                <a:latin typeface="Calibri" charset="0"/>
                <a:ea typeface="ヒラギノ角ゴ Pro W3" charset="0"/>
              </a:rPr>
              <a:t> slide shows the growth in LE in the richest 20% of people (top line) and the poorer 20% of people (bottom line)</a:t>
            </a:r>
          </a:p>
          <a:p>
            <a:r>
              <a:rPr lang="en-GB" baseline="0" dirty="0" smtClean="0">
                <a:latin typeface="Calibri" charset="0"/>
                <a:ea typeface="ヒラギノ角ゴ Pro W3" charset="0"/>
              </a:rPr>
              <a:t>You can see that there has been a widening gap in LE since the 1950s. If the gap that existed between the rich and poor in the 1950s had remained the same and the poor had increased LE at the same rate as the rich, the average in Scotland would be above the average of our European comparison countries.</a:t>
            </a:r>
            <a:endParaRPr lang="en-GB" dirty="0">
              <a:latin typeface="Calibri" charset="0"/>
              <a:ea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MRI</a:t>
            </a:r>
            <a:r>
              <a:rPr lang="en-GB" baseline="0" dirty="0" smtClean="0"/>
              <a:t> scan of hippocampus. We’re measuring HC volume in affluent/deprived </a:t>
            </a:r>
            <a:r>
              <a:rPr lang="en-GB" baseline="0" dirty="0" err="1" smtClean="0"/>
              <a:t>glaswegians</a:t>
            </a:r>
            <a:endParaRPr lang="en-GB" dirty="0"/>
          </a:p>
        </p:txBody>
      </p:sp>
      <p:sp>
        <p:nvSpPr>
          <p:cNvPr id="4" name="Slide Number Placeholder 3"/>
          <p:cNvSpPr>
            <a:spLocks noGrp="1"/>
          </p:cNvSpPr>
          <p:nvPr>
            <p:ph type="sldNum" sz="quarter" idx="10"/>
          </p:nvPr>
        </p:nvSpPr>
        <p:spPr/>
        <p:txBody>
          <a:bodyPr/>
          <a:lstStyle/>
          <a:p>
            <a:pPr>
              <a:defRPr/>
            </a:pPr>
            <a:fld id="{17432B61-685C-43A6-8209-5D5B36734290}" type="slidenum">
              <a:rPr lang="en-GB" smtClean="0"/>
              <a:pPr>
                <a:defRPr/>
              </a:pPr>
              <a:t>31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1143000" y="685800"/>
            <a:ext cx="4572000" cy="3429000"/>
          </a:xfrm>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endParaRPr lang="en-GB" dirty="0">
              <a:latin typeface="Calibri" charset="0"/>
            </a:endParaRPr>
          </a:p>
        </p:txBody>
      </p:sp>
      <p:sp>
        <p:nvSpPr>
          <p:cNvPr id="4100" name="Slide Number Placeholder 3"/>
          <p:cNvSpPr>
            <a:spLocks noGrp="1"/>
          </p:cNvSpPr>
          <p:nvPr>
            <p:ph type="sldNum" sz="quarter" idx="4294967295"/>
          </p:nvPr>
        </p:nvSpPr>
        <p:spPr bwMode="auto">
          <a:xfrm>
            <a:off x="3884613" y="8685092"/>
            <a:ext cx="2971800" cy="4574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20000"/>
              </a:spcBef>
              <a:spcAft>
                <a:spcPct val="0"/>
              </a:spcAft>
              <a:buClr>
                <a:srgbClr val="00AE00"/>
              </a:buClr>
              <a:buSzPct val="75000"/>
              <a:buFont typeface="Monotype Sorts" charset="0"/>
              <a:buChar char="u"/>
              <a:defRPr/>
            </a:pPr>
            <a:fld id="{AE1BA26C-97E9-AA4E-BBDD-9A70AD70CC2F}" type="slidenum">
              <a:rPr lang="en-GB" sz="3200">
                <a:solidFill>
                  <a:prstClr val="black"/>
                </a:solidFill>
                <a:effectLst>
                  <a:outerShdw blurRad="38100" dist="38100" dir="2700000" algn="tl">
                    <a:srgbClr val="000000">
                      <a:alpha val="43137"/>
                    </a:srgbClr>
                  </a:outerShdw>
                </a:effectLst>
                <a:cs typeface="ＭＳ Ｐゴシック" charset="0"/>
              </a:rPr>
              <a:pPr defTabSz="914400" eaLnBrk="0" fontAlgn="base" hangingPunct="0">
                <a:spcBef>
                  <a:spcPct val="20000"/>
                </a:spcBef>
                <a:spcAft>
                  <a:spcPct val="0"/>
                </a:spcAft>
                <a:buClr>
                  <a:srgbClr val="00AE00"/>
                </a:buClr>
                <a:buSzPct val="75000"/>
                <a:buFont typeface="Monotype Sorts" charset="0"/>
                <a:buChar char="u"/>
                <a:defRPr/>
              </a:pPr>
              <a:t>37</a:t>
            </a:fld>
            <a:endParaRPr lang="en-GB" sz="3200">
              <a:solidFill>
                <a:prstClr val="black"/>
              </a:solidFill>
              <a:effectLst>
                <a:outerShdw blurRad="38100" dist="38100" dir="2700000" algn="tl">
                  <a:srgbClr val="000000">
                    <a:alpha val="43137"/>
                  </a:srgbClr>
                </a:outerShdw>
              </a:effectLst>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AEAE4-F1B2-AE48-A629-D06843EC7369}"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938479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6A965C7C-0E66-A14A-9CA8-B3BCB348B536}" type="slidenum">
              <a:rPr lang="en-US" sz="1200"/>
              <a:pPr/>
              <a:t>52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cannot attribute our position at the bottom of our comparison countries to smoking.</a:t>
            </a:r>
            <a:r>
              <a:rPr lang="en-US" baseline="0" dirty="0" smtClean="0"/>
              <a:t> This study of smoking rates in 15 year olds across the WHO Euro region shows that Scotland’s teenagers </a:t>
            </a:r>
            <a:r>
              <a:rPr lang="en-US" baseline="0" dirty="0" err="1" smtClean="0"/>
              <a:t>werent</a:t>
            </a:r>
            <a:r>
              <a:rPr lang="en-US" baseline="0" dirty="0" smtClean="0"/>
              <a:t> big smokers</a:t>
            </a:r>
            <a:endParaRPr lang="en-US" dirty="0"/>
          </a:p>
        </p:txBody>
      </p:sp>
      <p:sp>
        <p:nvSpPr>
          <p:cNvPr id="4" name="Slide Number Placeholder 3"/>
          <p:cNvSpPr>
            <a:spLocks noGrp="1"/>
          </p:cNvSpPr>
          <p:nvPr>
            <p:ph type="sldNum" sz="quarter" idx="10"/>
          </p:nvPr>
        </p:nvSpPr>
        <p:spPr/>
        <p:txBody>
          <a:bodyPr/>
          <a:lstStyle/>
          <a:p>
            <a:fld id="{972E0929-E470-7F47-9BFF-7630254596EB}"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862597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study of smoking rates in men</a:t>
            </a:r>
            <a:r>
              <a:rPr lang="en-US" baseline="0" dirty="0" smtClean="0"/>
              <a:t> carried out before our smoking ban in public places came into </a:t>
            </a:r>
            <a:r>
              <a:rPr lang="en-US" baseline="0" dirty="0" err="1" smtClean="0"/>
              <a:t>forceshows</a:t>
            </a:r>
            <a:r>
              <a:rPr lang="en-US" baseline="0" dirty="0" smtClean="0"/>
              <a:t> that our male smoking rates are not the highest in Europe</a:t>
            </a:r>
            <a:endParaRPr lang="en-US" dirty="0"/>
          </a:p>
        </p:txBody>
      </p:sp>
      <p:sp>
        <p:nvSpPr>
          <p:cNvPr id="4" name="Slide Number Placeholder 3"/>
          <p:cNvSpPr>
            <a:spLocks noGrp="1"/>
          </p:cNvSpPr>
          <p:nvPr>
            <p:ph type="sldNum" sz="quarter" idx="10"/>
          </p:nvPr>
        </p:nvSpPr>
        <p:spPr/>
        <p:txBody>
          <a:bodyPr/>
          <a:lstStyle/>
          <a:p>
            <a:fld id="{972E0929-E470-7F47-9BFF-7630254596EB}"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25504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Our women have </a:t>
            </a:r>
            <a:r>
              <a:rPr lang="en-US" dirty="0" err="1" smtClean="0"/>
              <a:t>realtively</a:t>
            </a:r>
            <a:r>
              <a:rPr lang="en-US" dirty="0" smtClean="0"/>
              <a:t> higher smoking rates but they are still not the highest in Europe. We do</a:t>
            </a:r>
            <a:r>
              <a:rPr lang="en-US" baseline="0" dirty="0" smtClean="0"/>
              <a:t> not have the lowest mortality because we have the highest smoking rate</a:t>
            </a:r>
            <a:endParaRPr lang="en-US" dirty="0"/>
          </a:p>
        </p:txBody>
      </p:sp>
      <p:sp>
        <p:nvSpPr>
          <p:cNvPr id="4" name="Slide Number Placeholder 3"/>
          <p:cNvSpPr>
            <a:spLocks noGrp="1"/>
          </p:cNvSpPr>
          <p:nvPr>
            <p:ph type="sldNum" sz="quarter" idx="10"/>
          </p:nvPr>
        </p:nvSpPr>
        <p:spPr/>
        <p:txBody>
          <a:bodyPr/>
          <a:lstStyle/>
          <a:p>
            <a:fld id="{972E0929-E470-7F47-9BFF-7630254596E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661903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Is consumption of fatty food the problem?  Well, Finland is the country we look to for evidence that</a:t>
            </a:r>
            <a:r>
              <a:rPr lang="en-US" baseline="0" dirty="0" smtClean="0"/>
              <a:t> changing fatty food consumption reduces heart disease mortality. In the 1960s, Finland had a very high mortality from heart disease. It implemented a series of policies which reduced fat consumption and this reduction was followed by a significant fall in mortality from heart disease. However, diets in Scotland did not change in their fat content and, as the graph shows, heart disease rates fell in Scotland at the same rate as it did in Finland and in other countries. The fall in heart disease in men since the 1960s is probably due to the </a:t>
            </a:r>
            <a:r>
              <a:rPr lang="en-US" baseline="0" dirty="0" err="1" smtClean="0"/>
              <a:t>rte</a:t>
            </a:r>
            <a:r>
              <a:rPr lang="en-US" baseline="0" dirty="0" smtClean="0"/>
              <a:t> of reduction in </a:t>
            </a:r>
            <a:r>
              <a:rPr lang="en-US" baseline="0" dirty="0" err="1" smtClean="0"/>
              <a:t>smolking</a:t>
            </a:r>
            <a:r>
              <a:rPr lang="en-US" baseline="0" dirty="0" smtClean="0"/>
              <a:t> in men and the introduction of better therapies such as statins</a:t>
            </a:r>
            <a:endParaRPr lang="en-US" dirty="0"/>
          </a:p>
        </p:txBody>
      </p:sp>
      <p:sp>
        <p:nvSpPr>
          <p:cNvPr id="4" name="Slide Number Placeholder 3"/>
          <p:cNvSpPr>
            <a:spLocks noGrp="1"/>
          </p:cNvSpPr>
          <p:nvPr>
            <p:ph type="sldNum" sz="quarter" idx="10"/>
          </p:nvPr>
        </p:nvSpPr>
        <p:spPr/>
        <p:txBody>
          <a:bodyPr/>
          <a:lstStyle/>
          <a:p>
            <a:fld id="{972E0929-E470-7F47-9BFF-7630254596E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407991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4E521A-DFA2-42A6-85C7-AC3468BE0B28}" type="slidenum">
              <a:rPr lang="en-GB">
                <a:solidFill>
                  <a:prstClr val="black"/>
                </a:solidFill>
                <a:latin typeface="Calibri"/>
              </a:rPr>
              <a:pPr>
                <a:defRPr/>
              </a:pPr>
              <a:t>10</a:t>
            </a:fld>
            <a:endParaRPr lang="en-GB">
              <a:solidFill>
                <a:prstClr val="black"/>
              </a:solidFill>
              <a:latin typeface="Calibri"/>
            </a:endParaRPr>
          </a:p>
        </p:txBody>
      </p:sp>
      <p:sp>
        <p:nvSpPr>
          <p:cNvPr id="135170" name="Rectangle 2"/>
          <p:cNvSpPr>
            <a:spLocks noGrp="1" noRot="1" noChangeAspect="1" noChangeArrowheads="1" noTextEdit="1"/>
          </p:cNvSpPr>
          <p:nvPr>
            <p:ph type="sldImg"/>
          </p:nvPr>
        </p:nvSpPr>
        <p:spPr>
          <a:xfrm>
            <a:off x="1144588" y="685800"/>
            <a:ext cx="4572000" cy="3429000"/>
          </a:xfrm>
          <a:ln/>
        </p:spPr>
      </p:sp>
      <p:sp>
        <p:nvSpPr>
          <p:cNvPr id="135171" name="Rectangle 3"/>
          <p:cNvSpPr>
            <a:spLocks noGrp="1" noChangeArrowheads="1"/>
          </p:cNvSpPr>
          <p:nvPr>
            <p:ph type="body" idx="1"/>
          </p:nvPr>
        </p:nvSpPr>
        <p:spPr>
          <a:xfrm>
            <a:off x="913332" y="4343985"/>
            <a:ext cx="5031336" cy="4114508"/>
          </a:xfrm>
          <a:noFill/>
          <a:ln w="9525"/>
        </p:spPr>
        <p:txBody>
          <a:bodyPr/>
          <a:lstStyle/>
          <a:p>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8BB9FB-AA2C-4D1E-8B36-FE6AA7205296}" type="slidenum">
              <a:rPr lang="en-GB">
                <a:solidFill>
                  <a:prstClr val="black"/>
                </a:solidFill>
                <a:latin typeface="Calibri"/>
              </a:rPr>
              <a:pPr>
                <a:defRPr/>
              </a:pPr>
              <a:t>11</a:t>
            </a:fld>
            <a:endParaRPr lang="en-GB">
              <a:solidFill>
                <a:prstClr val="black"/>
              </a:solidFill>
              <a:latin typeface="Calibri"/>
            </a:endParaRPr>
          </a:p>
        </p:txBody>
      </p:sp>
      <p:sp>
        <p:nvSpPr>
          <p:cNvPr id="143362" name="Rectangle 2"/>
          <p:cNvSpPr>
            <a:spLocks noGrp="1" noRot="1" noChangeAspect="1" noChangeArrowheads="1" noTextEdit="1"/>
          </p:cNvSpPr>
          <p:nvPr>
            <p:ph type="sldImg"/>
          </p:nvPr>
        </p:nvSpPr>
        <p:spPr>
          <a:xfrm>
            <a:off x="1144588" y="685800"/>
            <a:ext cx="4572000" cy="3429000"/>
          </a:xfrm>
          <a:ln/>
        </p:spPr>
      </p:sp>
      <p:sp>
        <p:nvSpPr>
          <p:cNvPr id="143363" name="Rectangle 3"/>
          <p:cNvSpPr>
            <a:spLocks noGrp="1" noChangeArrowheads="1"/>
          </p:cNvSpPr>
          <p:nvPr>
            <p:ph type="body" idx="1"/>
          </p:nvPr>
        </p:nvSpPr>
        <p:spPr>
          <a:xfrm>
            <a:off x="913332" y="4343985"/>
            <a:ext cx="5031336" cy="4114508"/>
          </a:xfrm>
          <a:noFill/>
          <a:ln w="9525"/>
        </p:spPr>
        <p:txBody>
          <a:bodyPr/>
          <a:lstStyle/>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4C8677-BE11-4D06-ADB9-6C97349D1DAD}" type="slidenum">
              <a:rPr lang="en-GB">
                <a:solidFill>
                  <a:prstClr val="black"/>
                </a:solidFill>
                <a:latin typeface="Calibri"/>
              </a:rPr>
              <a:pPr>
                <a:defRPr/>
              </a:pPr>
              <a:t>12</a:t>
            </a:fld>
            <a:endParaRPr lang="en-GB">
              <a:solidFill>
                <a:prstClr val="black"/>
              </a:solidFill>
              <a:latin typeface="Calibri"/>
            </a:endParaRPr>
          </a:p>
        </p:txBody>
      </p:sp>
      <p:sp>
        <p:nvSpPr>
          <p:cNvPr id="136194" name="Rectangle 2"/>
          <p:cNvSpPr>
            <a:spLocks noGrp="1" noRot="1" noChangeAspect="1" noChangeArrowheads="1" noTextEdit="1"/>
          </p:cNvSpPr>
          <p:nvPr>
            <p:ph type="sldImg"/>
          </p:nvPr>
        </p:nvSpPr>
        <p:spPr>
          <a:xfrm>
            <a:off x="1144588" y="685800"/>
            <a:ext cx="4572000" cy="3429000"/>
          </a:xfrm>
          <a:ln/>
        </p:spPr>
      </p:sp>
      <p:sp>
        <p:nvSpPr>
          <p:cNvPr id="136195" name="Rectangle 3"/>
          <p:cNvSpPr>
            <a:spLocks noGrp="1" noChangeArrowheads="1"/>
          </p:cNvSpPr>
          <p:nvPr>
            <p:ph type="body" idx="1"/>
          </p:nvPr>
        </p:nvSpPr>
        <p:spPr>
          <a:xfrm>
            <a:off x="913332" y="4343985"/>
            <a:ext cx="5031336" cy="4114508"/>
          </a:xfrm>
          <a:noFill/>
          <a:ln w="9525"/>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56847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76876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97371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343102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90692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8410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885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990600" y="1676400"/>
            <a:ext cx="7727950" cy="4114800"/>
          </a:xfrm>
        </p:spPr>
        <p:txBody>
          <a:bodyPr/>
          <a:lstStyle/>
          <a:p>
            <a:pPr lvl="0"/>
            <a:endParaRPr lang="en-GB" noProof="0"/>
          </a:p>
        </p:txBody>
      </p:sp>
    </p:spTree>
    <p:extLst>
      <p:ext uri="{BB962C8B-B14F-4D97-AF65-F5344CB8AC3E}">
        <p14:creationId xmlns:p14="http://schemas.microsoft.com/office/powerpoint/2010/main" val="3394929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2422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959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383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5126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3707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103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7990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1143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510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510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7156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990600" y="1676400"/>
            <a:ext cx="7727950" cy="4114800"/>
          </a:xfrm>
        </p:spPr>
        <p:txBody>
          <a:bodyPr/>
          <a:lstStyle/>
          <a:p>
            <a:pPr lvl="0"/>
            <a:endParaRPr lang="en-GB" noProof="0"/>
          </a:p>
        </p:txBody>
      </p:sp>
    </p:spTree>
    <p:extLst>
      <p:ext uri="{BB962C8B-B14F-4D97-AF65-F5344CB8AC3E}">
        <p14:creationId xmlns:p14="http://schemas.microsoft.com/office/powerpoint/2010/main" val="3394929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990600" y="1676400"/>
            <a:ext cx="7727950" cy="4114800"/>
          </a:xfrm>
        </p:spPr>
        <p:txBody>
          <a:bodyPr/>
          <a:lstStyle/>
          <a:p>
            <a:pPr lvl="0"/>
            <a:endParaRPr lang="en-GB" noProof="0"/>
          </a:p>
        </p:txBody>
      </p:sp>
    </p:spTree>
    <p:extLst>
      <p:ext uri="{BB962C8B-B14F-4D97-AF65-F5344CB8AC3E}">
        <p14:creationId xmlns:p14="http://schemas.microsoft.com/office/powerpoint/2010/main" val="3394929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395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1136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9907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2469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1902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5838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3350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0600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7512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4803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80"/>
            <a:ext cx="2133600" cy="365125"/>
          </a:xfrm>
          <a:prstGeom prst="rect">
            <a:avLst/>
          </a:prstGeom>
        </p:spPr>
        <p:txBody>
          <a:bodyPr/>
          <a:lstStyle/>
          <a:p>
            <a:pPr defTabSz="914400"/>
            <a:fld id="{7EF2133A-3235-4D1D-9DAD-0E8A4EA661B5}" type="datetimeFigureOut">
              <a:rPr lang="en-GB">
                <a:solidFill>
                  <a:srgbClr val="FFFFFF"/>
                </a:solidFill>
                <a:latin typeface="Times New Roman"/>
              </a:rPr>
              <a:pPr defTabSz="914400"/>
              <a:t>03/05/19</a:t>
            </a:fld>
            <a:endParaRPr lang="en-GB">
              <a:solidFill>
                <a:srgbClr val="FFFFFF"/>
              </a:solidFill>
              <a:latin typeface="Times New Roman"/>
            </a:endParaRPr>
          </a:p>
        </p:txBody>
      </p:sp>
      <p:sp>
        <p:nvSpPr>
          <p:cNvPr id="4" name="Footer Placeholder 3"/>
          <p:cNvSpPr>
            <a:spLocks noGrp="1"/>
          </p:cNvSpPr>
          <p:nvPr>
            <p:ph type="ftr" sz="quarter" idx="11"/>
          </p:nvPr>
        </p:nvSpPr>
        <p:spPr>
          <a:xfrm>
            <a:off x="3124200" y="6356380"/>
            <a:ext cx="2895600" cy="365125"/>
          </a:xfrm>
          <a:prstGeom prst="rect">
            <a:avLst/>
          </a:prstGeom>
        </p:spPr>
        <p:txBody>
          <a:bodyPr/>
          <a:lstStyle/>
          <a:p>
            <a:pPr defTabSz="914400"/>
            <a:endParaRPr lang="en-GB">
              <a:solidFill>
                <a:srgbClr val="FFFFFF"/>
              </a:solidFill>
              <a:latin typeface="Times New Roman"/>
            </a:endParaRPr>
          </a:p>
        </p:txBody>
      </p:sp>
      <p:sp>
        <p:nvSpPr>
          <p:cNvPr id="5" name="Slide Number Placeholder 4"/>
          <p:cNvSpPr>
            <a:spLocks noGrp="1"/>
          </p:cNvSpPr>
          <p:nvPr>
            <p:ph type="sldNum" sz="quarter" idx="12"/>
          </p:nvPr>
        </p:nvSpPr>
        <p:spPr>
          <a:xfrm>
            <a:off x="6553200" y="6356380"/>
            <a:ext cx="2133600" cy="365125"/>
          </a:xfrm>
          <a:prstGeom prst="rect">
            <a:avLst/>
          </a:prstGeom>
        </p:spPr>
        <p:txBody>
          <a:bodyPr/>
          <a:lstStyle/>
          <a:p>
            <a:pPr defTabSz="914400"/>
            <a:fld id="{D42D98ED-FE96-47C1-812D-8214C909E3E1}" type="slidenum">
              <a:rPr lang="en-GB">
                <a:solidFill>
                  <a:srgbClr val="FFFFFF"/>
                </a:solidFill>
                <a:latin typeface="Times New Roman"/>
              </a:rPr>
              <a:pPr defTabSz="914400"/>
              <a:t>‹#›</a:t>
            </a:fld>
            <a:endParaRPr lang="en-GB">
              <a:solidFill>
                <a:srgbClr val="FFFFFF"/>
              </a:solidFill>
              <a:latin typeface="Times New Roman"/>
            </a:endParaRPr>
          </a:p>
        </p:txBody>
      </p:sp>
    </p:spTree>
    <p:extLst>
      <p:ext uri="{BB962C8B-B14F-4D97-AF65-F5344CB8AC3E}">
        <p14:creationId xmlns:p14="http://schemas.microsoft.com/office/powerpoint/2010/main" val="2285914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8860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1"/>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79"/>
            <a:ext cx="2133600" cy="365125"/>
          </a:xfrm>
          <a:prstGeom prst="rect">
            <a:avLst/>
          </a:prstGeom>
        </p:spPr>
        <p:txBody>
          <a:bodyPr/>
          <a:lstStyle>
            <a:lvl1pPr defTabSz="457200" eaLnBrk="1" fontAlgn="auto" hangingPunct="1">
              <a:spcBef>
                <a:spcPts val="0"/>
              </a:spcBef>
              <a:spcAft>
                <a:spcPts val="0"/>
              </a:spcAft>
              <a:buClrTx/>
              <a:buSzTx/>
              <a:buFontTx/>
              <a:buNone/>
              <a:defRPr sz="1800">
                <a:solidFill>
                  <a:prstClr val="black">
                    <a:tint val="75000"/>
                  </a:prstClr>
                </a:solidFill>
                <a:effectLst/>
                <a:latin typeface="Calibri"/>
                <a:ea typeface="+mn-ea"/>
                <a:cs typeface="+mn-cs"/>
              </a:defRPr>
            </a:lvl1pPr>
          </a:lstStyle>
          <a:p>
            <a:pPr>
              <a:defRPr/>
            </a:pPr>
            <a:fld id="{3A3D2C4E-A8AD-EF44-8AF3-3453A6A7788A}" type="datetimeFigureOut">
              <a:rPr lang="en-US"/>
              <a:pPr>
                <a:defRPr/>
              </a:pPr>
              <a:t>03/05/19</a:t>
            </a:fld>
            <a:endParaRPr lang="en-US"/>
          </a:p>
        </p:txBody>
      </p:sp>
      <p:sp>
        <p:nvSpPr>
          <p:cNvPr id="5" name="Footer Placeholder 4"/>
          <p:cNvSpPr>
            <a:spLocks noGrp="1"/>
          </p:cNvSpPr>
          <p:nvPr>
            <p:ph type="ftr" sz="quarter" idx="11"/>
          </p:nvPr>
        </p:nvSpPr>
        <p:spPr>
          <a:xfrm>
            <a:off x="3124200" y="6356379"/>
            <a:ext cx="2895600" cy="365125"/>
          </a:xfrm>
          <a:prstGeom prst="rect">
            <a:avLst/>
          </a:prstGeom>
        </p:spPr>
        <p:txBody>
          <a:bodyPr/>
          <a:lstStyle>
            <a:lvl1pPr defTabSz="457200" eaLnBrk="1" fontAlgn="auto" hangingPunct="1">
              <a:spcBef>
                <a:spcPts val="0"/>
              </a:spcBef>
              <a:spcAft>
                <a:spcPts val="0"/>
              </a:spcAft>
              <a:buClrTx/>
              <a:buSzTx/>
              <a:buFontTx/>
              <a:buNone/>
              <a:defRPr sz="1800">
                <a:solidFill>
                  <a:prstClr val="black">
                    <a:tint val="75000"/>
                  </a:prstClr>
                </a:solidFill>
                <a:effectLst/>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79"/>
            <a:ext cx="2133600" cy="365125"/>
          </a:xfrm>
          <a:prstGeom prst="rect">
            <a:avLst/>
          </a:prstGeom>
        </p:spPr>
        <p:txBody>
          <a:bodyPr/>
          <a:lstStyle>
            <a:lvl1pPr defTabSz="457200" eaLnBrk="1" fontAlgn="auto" hangingPunct="1">
              <a:spcBef>
                <a:spcPts val="0"/>
              </a:spcBef>
              <a:spcAft>
                <a:spcPts val="0"/>
              </a:spcAft>
              <a:buClrTx/>
              <a:buSzTx/>
              <a:buFontTx/>
              <a:buNone/>
              <a:defRPr sz="1800">
                <a:solidFill>
                  <a:prstClr val="black">
                    <a:tint val="75000"/>
                  </a:prstClr>
                </a:solidFill>
                <a:effectLst/>
                <a:latin typeface="Calibri"/>
                <a:ea typeface="+mn-ea"/>
                <a:cs typeface="+mn-cs"/>
              </a:defRPr>
            </a:lvl1pPr>
          </a:lstStyle>
          <a:p>
            <a:pPr>
              <a:defRPr/>
            </a:pPr>
            <a:fld id="{3411483A-E4EB-2848-AF5E-6F1CAE5CF272}" type="slidenum">
              <a:rPr lang="en-US"/>
              <a:pPr>
                <a:defRPr/>
              </a:pPr>
              <a:t>‹#›</a:t>
            </a:fld>
            <a:endParaRPr lang="en-US"/>
          </a:p>
        </p:txBody>
      </p:sp>
    </p:spTree>
    <p:extLst>
      <p:ext uri="{BB962C8B-B14F-4D97-AF65-F5344CB8AC3E}">
        <p14:creationId xmlns:p14="http://schemas.microsoft.com/office/powerpoint/2010/main" val="1750158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82234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0732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37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C732A84-F00C-4873-92BF-3D309728128E}" type="datetimeFigureOut">
              <a:rPr lang="en-GB" smtClean="0">
                <a:solidFill>
                  <a:prstClr val="black">
                    <a:tint val="75000"/>
                  </a:prstClr>
                </a:solidFill>
                <a:latin typeface="Calibri"/>
              </a:rPr>
              <a:pPr/>
              <a:t>03/05/19</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36ACB6-372D-443D-BA16-39E96AD5B12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283642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4.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3314" name="Line 2"/>
          <p:cNvSpPr>
            <a:spLocks noChangeShapeType="1"/>
          </p:cNvSpPr>
          <p:nvPr/>
        </p:nvSpPr>
        <p:spPr bwMode="auto">
          <a:xfrm>
            <a:off x="22225" y="1371600"/>
            <a:ext cx="7981950" cy="0"/>
          </a:xfrm>
          <a:prstGeom prst="line">
            <a:avLst/>
          </a:prstGeom>
          <a:noFill/>
          <a:ln w="50800">
            <a:solidFill>
              <a:schemeClr val="accent2"/>
            </a:solidFill>
            <a:round/>
            <a:headEnd/>
            <a:tailEnd/>
          </a:ln>
          <a:effectLst/>
        </p:spPr>
        <p:txBody>
          <a:bodyPr wrap="none" anchor="ctr"/>
          <a:lstStyle/>
          <a:p>
            <a:pPr defTabSz="914400" eaLnBrk="0" fontAlgn="base" hangingPunct="0">
              <a:spcBef>
                <a:spcPct val="0"/>
              </a:spcBef>
              <a:spcAft>
                <a:spcPct val="0"/>
              </a:spcAft>
              <a:defRPr/>
            </a:pPr>
            <a:endParaRPr lang="en-GB" sz="2400">
              <a:solidFill>
                <a:srgbClr val="FFFFFF"/>
              </a:solidFill>
              <a:latin typeface="Times New Roman"/>
              <a:cs typeface="Arial" pitchFamily="34" charset="0"/>
            </a:endParaRPr>
          </a:p>
        </p:txBody>
      </p:sp>
      <p:sp>
        <p:nvSpPr>
          <p:cNvPr id="13315" name="Rectangle 3"/>
          <p:cNvSpPr>
            <a:spLocks noGrp="1" noChangeArrowheads="1"/>
          </p:cNvSpPr>
          <p:nvPr>
            <p:ph type="title"/>
          </p:nvPr>
        </p:nvSpPr>
        <p:spPr bwMode="auto">
          <a:xfrm>
            <a:off x="390525" y="266700"/>
            <a:ext cx="6908800" cy="11049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3316" name="Rectangle 4"/>
          <p:cNvSpPr>
            <a:spLocks noGrp="1" noChangeArrowheads="1"/>
          </p:cNvSpPr>
          <p:nvPr>
            <p:ph type="body" idx="1"/>
          </p:nvPr>
        </p:nvSpPr>
        <p:spPr bwMode="auto">
          <a:xfrm>
            <a:off x="1000125" y="1676400"/>
            <a:ext cx="6869113"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4092" r:id="rId5"/>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a:buChar char="u"/>
        <a:defRPr sz="36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36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100000"/>
        <a:buChar char="»"/>
        <a:defRPr sz="36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65000"/>
        <a:buFont typeface="Monotype Sorts"/>
        <a:buChar char="u"/>
        <a:defRPr sz="36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2"/>
        </a:buClr>
        <a:buSzPct val="100000"/>
        <a:buChar char="–"/>
        <a:defRPr sz="36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2"/>
        </a:buClr>
        <a:buSzPct val="100000"/>
        <a:buChar char="–"/>
        <a:defRPr sz="36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2"/>
        </a:buClr>
        <a:buSzPct val="100000"/>
        <a:buChar char="–"/>
        <a:defRPr sz="36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2"/>
        </a:buClr>
        <a:buSzPct val="100000"/>
        <a:buChar char="–"/>
        <a:defRPr sz="36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2"/>
        </a:buClr>
        <a:buSzPct val="100000"/>
        <a:buChar char="–"/>
        <a:defRPr sz="3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C732A84-F00C-4873-92BF-3D309728128E}" type="datetimeFigureOut">
              <a:rPr lang="en-GB" smtClean="0">
                <a:solidFill>
                  <a:prstClr val="black">
                    <a:tint val="75000"/>
                  </a:prstClr>
                </a:solidFill>
                <a:latin typeface="Calibri"/>
              </a:rPr>
              <a:pPr defTabSz="914400"/>
              <a:t>03/05/19</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C36ACB6-372D-443D-BA16-39E96AD5B12C}" type="slidenum">
              <a:rPr lang="en-GB" smtClean="0">
                <a:solidFill>
                  <a:prstClr val="black">
                    <a:tint val="75000"/>
                  </a:prstClr>
                </a:solidFill>
                <a:latin typeface="Calibri"/>
              </a:rPr>
              <a:pPr defTabSz="914400"/>
              <a:t>‹#›</a:t>
            </a:fld>
            <a:endParaRPr lang="en-GB">
              <a:solidFill>
                <a:prstClr val="black">
                  <a:tint val="75000"/>
                </a:prstClr>
              </a:solidFill>
              <a:latin typeface="Calibri"/>
            </a:endParaRPr>
          </a:p>
        </p:txBody>
      </p:sp>
    </p:spTree>
    <p:extLst>
      <p:ext uri="{BB962C8B-B14F-4D97-AF65-F5344CB8AC3E}">
        <p14:creationId xmlns:p14="http://schemas.microsoft.com/office/powerpoint/2010/main" val="367572106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7F425-CEE4-9B44-8DD9-4F5ED72D19CB}"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8FDFA-4651-AD4F-B654-1FF11819F9D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0596642"/>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AB2F3-C3EA-C84E-9A64-DC3C204B1958}" type="datetimeFigureOut">
              <a:rPr lang="en-US" smtClean="0">
                <a:solidFill>
                  <a:prstClr val="black">
                    <a:tint val="75000"/>
                  </a:prstClr>
                </a:solidFill>
                <a:latin typeface="Calibri"/>
              </a:rPr>
              <a:pPr/>
              <a:t>03/05/19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6B0A2-A67D-5D45-8C94-B1348D52916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3174790"/>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Excel_97_-_2004_Worksheet2.xls"/><Relationship Id="rId5" Type="http://schemas.openxmlformats.org/officeDocument/2006/relationships/image" Target="../media/image8.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Excel_97_-_2004_Worksheet3.xls"/><Relationship Id="rId5" Type="http://schemas.openxmlformats.org/officeDocument/2006/relationships/image" Target="../media/image8.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xcel_97_-_2004_Worksheet4.xls"/><Relationship Id="rId5" Type="http://schemas.openxmlformats.org/officeDocument/2006/relationships/image" Target="../media/image9.emf"/><Relationship Id="rId1" Type="http://schemas.openxmlformats.org/officeDocument/2006/relationships/vmlDrawing" Target="../drawings/vmlDrawing5.vml"/><Relationship Id="rId2"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10.emf"/><Relationship Id="rId6" Type="http://schemas.openxmlformats.org/officeDocument/2006/relationships/oleObject" Target="../embeddings/Microsoft_Excel_97_-_2004_Worksheet5.xls"/><Relationship Id="rId7" Type="http://schemas.openxmlformats.org/officeDocument/2006/relationships/image" Target="../media/image11.emf"/><Relationship Id="rId8" Type="http://schemas.openxmlformats.org/officeDocument/2006/relationships/oleObject" Target="../embeddings/Microsoft_Excel_97_-_2004_Worksheet6.xls"/><Relationship Id="rId9" Type="http://schemas.openxmlformats.org/officeDocument/2006/relationships/image" Target="../media/image12.emf"/><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Microsoft_Excel_97_-_2004_Worksheet7.xls"/><Relationship Id="rId5" Type="http://schemas.openxmlformats.org/officeDocument/2006/relationships/image" Target="../media/image13.emf"/><Relationship Id="rId1" Type="http://schemas.openxmlformats.org/officeDocument/2006/relationships/vmlDrawing" Target="../drawings/vmlDrawing7.vml"/><Relationship Id="rId2"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Excel_97_-_2004_Worksheet8.xls"/><Relationship Id="rId5" Type="http://schemas.openxmlformats.org/officeDocument/2006/relationships/image" Target="../media/image14.emf"/><Relationship Id="rId1" Type="http://schemas.openxmlformats.org/officeDocument/2006/relationships/vmlDrawing" Target="../drawings/vmlDrawing8.vml"/><Relationship Id="rId2"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8.emf"/><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4.bin"/><Relationship Id="rId5" Type="http://schemas.openxmlformats.org/officeDocument/2006/relationships/image" Target="../media/image29.emf"/><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5.bin"/><Relationship Id="rId5" Type="http://schemas.openxmlformats.org/officeDocument/2006/relationships/image" Target="../media/image31.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Excel_97_-_2004_Worksheet9.xls"/><Relationship Id="rId4" Type="http://schemas.openxmlformats.org/officeDocument/2006/relationships/image" Target="../media/image39.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jpeg"/><Relationship Id="rId5" Type="http://schemas.openxmlformats.org/officeDocument/2006/relationships/oleObject" Target="../embeddings/Microsoft_Excel_97_-_2004_Worksheet1.xls"/><Relationship Id="rId6"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www.goodreads.com/author/show/3152331.Gregory_Boyl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We know a lot about illness but what causes wellness?</a:t>
            </a:r>
            <a:endParaRPr lang="en-US" dirty="0"/>
          </a:p>
        </p:txBody>
      </p:sp>
      <p:sp>
        <p:nvSpPr>
          <p:cNvPr id="3" name="Subtitle 2"/>
          <p:cNvSpPr>
            <a:spLocks noGrp="1"/>
          </p:cNvSpPr>
          <p:nvPr>
            <p:ph type="subTitle" idx="1"/>
          </p:nvPr>
        </p:nvSpPr>
        <p:spPr/>
        <p:txBody>
          <a:bodyPr/>
          <a:lstStyle/>
          <a:p>
            <a:r>
              <a:rPr lang="en-US" dirty="0" smtClean="0"/>
              <a:t>Faculty of Public Health</a:t>
            </a:r>
            <a:endParaRPr lang="en-US" dirty="0" smtClean="0"/>
          </a:p>
          <a:p>
            <a:r>
              <a:rPr lang="en-US" dirty="0" smtClean="0"/>
              <a:t>10</a:t>
            </a:r>
            <a:r>
              <a:rPr lang="en-US" baseline="30000" dirty="0" smtClean="0"/>
              <a:t>th</a:t>
            </a:r>
            <a:r>
              <a:rPr lang="en-US" dirty="0" smtClean="0"/>
              <a:t> </a:t>
            </a:r>
            <a:r>
              <a:rPr lang="en-US" dirty="0" smtClean="0"/>
              <a:t>May 2019</a:t>
            </a:r>
            <a:endParaRPr lang="en-US" dirty="0"/>
          </a:p>
        </p:txBody>
      </p:sp>
    </p:spTree>
    <p:extLst>
      <p:ext uri="{BB962C8B-B14F-4D97-AF65-F5344CB8AC3E}">
        <p14:creationId xmlns:p14="http://schemas.microsoft.com/office/powerpoint/2010/main" val="28823098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2" name="Rectangle 2"/>
          <p:cNvSpPr>
            <a:spLocks noGrp="1" noChangeArrowheads="1"/>
          </p:cNvSpPr>
          <p:nvPr>
            <p:ph type="title" idx="4294967295"/>
          </p:nvPr>
        </p:nvSpPr>
        <p:spPr>
          <a:xfrm>
            <a:off x="347579" y="274638"/>
            <a:ext cx="8903368" cy="1143000"/>
          </a:xfrm>
        </p:spPr>
        <p:txBody>
          <a:bodyPr/>
          <a:lstStyle/>
          <a:p>
            <a:r>
              <a:rPr lang="en-GB" dirty="0" smtClean="0">
                <a:solidFill>
                  <a:schemeClr val="tx1"/>
                </a:solidFill>
                <a:latin typeface="Arial"/>
                <a:cs typeface="Arial"/>
              </a:rPr>
              <a:t>All cause </a:t>
            </a:r>
            <a:r>
              <a:rPr lang="en-GB" dirty="0" err="1" smtClean="0">
                <a:solidFill>
                  <a:schemeClr val="tx1"/>
                </a:solidFill>
                <a:latin typeface="Arial"/>
                <a:cs typeface="Arial"/>
              </a:rPr>
              <a:t>mortality,men</a:t>
            </a:r>
            <a:r>
              <a:rPr lang="en-GB" dirty="0" smtClean="0">
                <a:solidFill>
                  <a:schemeClr val="tx1"/>
                </a:solidFill>
                <a:latin typeface="Arial"/>
                <a:cs typeface="Arial"/>
              </a:rPr>
              <a:t> 65-69</a:t>
            </a:r>
          </a:p>
        </p:txBody>
      </p:sp>
      <p:graphicFrame>
        <p:nvGraphicFramePr>
          <p:cNvPr id="126981" name="Object 5"/>
          <p:cNvGraphicFramePr>
            <a:graphicFrameLocks noGrp="1" noChangeAspect="1"/>
          </p:cNvGraphicFramePr>
          <p:nvPr>
            <p:ph idx="4294967295"/>
            <p:extLst>
              <p:ext uri="{D42A27DB-BD31-4B8C-83A1-F6EECF244321}">
                <p14:modId xmlns:p14="http://schemas.microsoft.com/office/powerpoint/2010/main" val="2843756649"/>
              </p:ext>
            </p:extLst>
          </p:nvPr>
        </p:nvGraphicFramePr>
        <p:xfrm>
          <a:off x="2286015" y="2506749"/>
          <a:ext cx="4638675" cy="3190875"/>
        </p:xfrm>
        <a:graphic>
          <a:graphicData uri="http://schemas.openxmlformats.org/presentationml/2006/ole">
            <mc:AlternateContent xmlns:mc="http://schemas.openxmlformats.org/markup-compatibility/2006">
              <mc:Choice xmlns:v="urn:schemas-microsoft-com:vml" Requires="v">
                <p:oleObj spid="_x0000_s1047" name="Chart" r:id="rId4" imgW="4638675" imgH="3191053" progId="Excel.Chart.8">
                  <p:embed/>
                </p:oleObj>
              </mc:Choice>
              <mc:Fallback>
                <p:oleObj name="Chart" r:id="rId4" imgW="4638675" imgH="3191053"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15" y="2506749"/>
                        <a:ext cx="463867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3236" name="Text Box 4"/>
          <p:cNvSpPr txBox="1">
            <a:spLocks noChangeArrowheads="1"/>
          </p:cNvSpPr>
          <p:nvPr/>
        </p:nvSpPr>
        <p:spPr bwMode="auto">
          <a:xfrm>
            <a:off x="3276601" y="3860801"/>
            <a:ext cx="697968" cy="369227"/>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1665</a:t>
            </a:r>
          </a:p>
        </p:txBody>
      </p:sp>
      <p:sp>
        <p:nvSpPr>
          <p:cNvPr id="863237" name="Text Box 5"/>
          <p:cNvSpPr txBox="1">
            <a:spLocks noChangeArrowheads="1"/>
          </p:cNvSpPr>
          <p:nvPr/>
        </p:nvSpPr>
        <p:spPr bwMode="auto">
          <a:xfrm>
            <a:off x="5651500" y="2636868"/>
            <a:ext cx="697968" cy="369227"/>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3951</a:t>
            </a:r>
          </a:p>
        </p:txBody>
      </p:sp>
    </p:spTree>
    <p:extLst>
      <p:ext uri="{BB962C8B-B14F-4D97-AF65-F5344CB8AC3E}">
        <p14:creationId xmlns:p14="http://schemas.microsoft.com/office/powerpoint/2010/main" val="1585884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0" name="Rectangle 2"/>
          <p:cNvSpPr>
            <a:spLocks noGrp="1" noChangeArrowheads="1"/>
          </p:cNvSpPr>
          <p:nvPr>
            <p:ph type="title"/>
          </p:nvPr>
        </p:nvSpPr>
        <p:spPr>
          <a:xfrm>
            <a:off x="390524" y="266700"/>
            <a:ext cx="7496843" cy="1104900"/>
          </a:xfrm>
        </p:spPr>
        <p:txBody>
          <a:bodyPr/>
          <a:lstStyle/>
          <a:p>
            <a:r>
              <a:rPr lang="en-GB" b="1" dirty="0" smtClean="0">
                <a:solidFill>
                  <a:schemeClr val="tx1"/>
                </a:solidFill>
                <a:latin typeface="Arial"/>
                <a:cs typeface="Arial"/>
              </a:rPr>
              <a:t>Slope index of inequality </a:t>
            </a:r>
          </a:p>
        </p:txBody>
      </p:sp>
      <p:graphicFrame>
        <p:nvGraphicFramePr>
          <p:cNvPr id="129029" name="Object 5"/>
          <p:cNvGraphicFramePr>
            <a:graphicFrameLocks noGrp="1" noChangeAspect="1"/>
          </p:cNvGraphicFramePr>
          <p:nvPr>
            <p:ph idx="1"/>
            <p:extLst>
              <p:ext uri="{D42A27DB-BD31-4B8C-83A1-F6EECF244321}">
                <p14:modId xmlns:p14="http://schemas.microsoft.com/office/powerpoint/2010/main" val="4076225075"/>
              </p:ext>
            </p:extLst>
          </p:nvPr>
        </p:nvGraphicFramePr>
        <p:xfrm>
          <a:off x="2238391" y="2490790"/>
          <a:ext cx="4638675" cy="3190875"/>
        </p:xfrm>
        <a:graphic>
          <a:graphicData uri="http://schemas.openxmlformats.org/presentationml/2006/ole">
            <mc:AlternateContent xmlns:mc="http://schemas.openxmlformats.org/markup-compatibility/2006">
              <mc:Choice xmlns:v="urn:schemas-microsoft-com:vml" Requires="v">
                <p:oleObj spid="_x0000_s144407" name="Chart" r:id="rId4" imgW="4638675" imgH="3191053" progId="Excel.Chart.8">
                  <p:embed/>
                </p:oleObj>
              </mc:Choice>
              <mc:Fallback>
                <p:oleObj name="Chart" r:id="rId4" imgW="4638675" imgH="3191053"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91" y="2490790"/>
                        <a:ext cx="463867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7332" name="Text Box 4"/>
          <p:cNvSpPr txBox="1">
            <a:spLocks noChangeArrowheads="1"/>
          </p:cNvSpPr>
          <p:nvPr/>
        </p:nvSpPr>
        <p:spPr bwMode="auto">
          <a:xfrm>
            <a:off x="6877051" y="3500441"/>
            <a:ext cx="697968" cy="369227"/>
          </a:xfrm>
          <a:prstGeom prst="rect">
            <a:avLst/>
          </a:prstGeom>
          <a:noFill/>
          <a:ln>
            <a:noFill/>
          </a:ln>
          <a:effectLst/>
          <a:extLst/>
        </p:spPr>
        <p:txBody>
          <a:bodyPr wrap="none" lIns="91336" tIns="45668" rIns="91336" bIns="45668">
            <a:spAutoFit/>
          </a:bodyPr>
          <a:lstStyle/>
          <a:p>
            <a:pPr>
              <a:defRPr/>
            </a:pPr>
            <a:r>
              <a:rPr lang="en-GB">
                <a:solidFill>
                  <a:srgbClr val="FFFFFF"/>
                </a:solidFill>
                <a:latin typeface="Arial" pitchFamily="34" charset="0"/>
                <a:cs typeface="Arial" charset="0"/>
              </a:rPr>
              <a:t>2763</a:t>
            </a:r>
          </a:p>
        </p:txBody>
      </p:sp>
      <p:sp>
        <p:nvSpPr>
          <p:cNvPr id="867333" name="Text Box 5"/>
          <p:cNvSpPr txBox="1">
            <a:spLocks noChangeArrowheads="1"/>
          </p:cNvSpPr>
          <p:nvPr/>
        </p:nvSpPr>
        <p:spPr bwMode="auto">
          <a:xfrm>
            <a:off x="4427542" y="2997201"/>
            <a:ext cx="960810" cy="646226"/>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Mean =</a:t>
            </a:r>
          </a:p>
          <a:p>
            <a:pPr>
              <a:defRPr/>
            </a:pPr>
            <a:r>
              <a:rPr lang="en-GB">
                <a:solidFill>
                  <a:srgbClr val="000000"/>
                </a:solidFill>
                <a:latin typeface="Arial" pitchFamily="34" charset="0"/>
                <a:cs typeface="Arial" charset="0"/>
              </a:rPr>
              <a:t>2694</a:t>
            </a:r>
          </a:p>
        </p:txBody>
      </p:sp>
      <p:sp>
        <p:nvSpPr>
          <p:cNvPr id="867334" name="Text Box 6"/>
          <p:cNvSpPr txBox="1">
            <a:spLocks noChangeArrowheads="1"/>
          </p:cNvSpPr>
          <p:nvPr/>
        </p:nvSpPr>
        <p:spPr bwMode="auto">
          <a:xfrm>
            <a:off x="5853150" y="2809905"/>
            <a:ext cx="338419" cy="369227"/>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X</a:t>
            </a:r>
          </a:p>
        </p:txBody>
      </p:sp>
      <p:sp>
        <p:nvSpPr>
          <p:cNvPr id="867335" name="Text Box 7"/>
          <p:cNvSpPr txBox="1">
            <a:spLocks noChangeArrowheads="1"/>
          </p:cNvSpPr>
          <p:nvPr/>
        </p:nvSpPr>
        <p:spPr bwMode="auto">
          <a:xfrm>
            <a:off x="5257838" y="3303593"/>
            <a:ext cx="338419" cy="369227"/>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X</a:t>
            </a:r>
          </a:p>
        </p:txBody>
      </p:sp>
      <p:sp>
        <p:nvSpPr>
          <p:cNvPr id="867336" name="Text Box 8"/>
          <p:cNvSpPr txBox="1">
            <a:spLocks noChangeArrowheads="1"/>
          </p:cNvSpPr>
          <p:nvPr/>
        </p:nvSpPr>
        <p:spPr bwMode="auto">
          <a:xfrm>
            <a:off x="4662525" y="3578231"/>
            <a:ext cx="338419" cy="369227"/>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X</a:t>
            </a:r>
          </a:p>
        </p:txBody>
      </p:sp>
      <p:sp>
        <p:nvSpPr>
          <p:cNvPr id="867337" name="Text Box 9"/>
          <p:cNvSpPr txBox="1">
            <a:spLocks noChangeArrowheads="1"/>
          </p:cNvSpPr>
          <p:nvPr/>
        </p:nvSpPr>
        <p:spPr bwMode="auto">
          <a:xfrm>
            <a:off x="4071976" y="3836989"/>
            <a:ext cx="338419" cy="369227"/>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X</a:t>
            </a:r>
          </a:p>
        </p:txBody>
      </p:sp>
      <p:sp>
        <p:nvSpPr>
          <p:cNvPr id="867338" name="Text Box 10"/>
          <p:cNvSpPr txBox="1">
            <a:spLocks noChangeArrowheads="1"/>
          </p:cNvSpPr>
          <p:nvPr/>
        </p:nvSpPr>
        <p:spPr bwMode="auto">
          <a:xfrm>
            <a:off x="3498886" y="4086256"/>
            <a:ext cx="338419" cy="369227"/>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X</a:t>
            </a:r>
          </a:p>
        </p:txBody>
      </p:sp>
      <p:sp>
        <p:nvSpPr>
          <p:cNvPr id="867339" name="Line 11"/>
          <p:cNvSpPr>
            <a:spLocks noChangeShapeType="1"/>
          </p:cNvSpPr>
          <p:nvPr/>
        </p:nvSpPr>
        <p:spPr bwMode="auto">
          <a:xfrm flipV="1">
            <a:off x="3348038" y="2852738"/>
            <a:ext cx="2952750" cy="1655762"/>
          </a:xfrm>
          <a:prstGeom prst="line">
            <a:avLst/>
          </a:prstGeom>
          <a:noFill/>
          <a:ln w="12700">
            <a:solidFill>
              <a:schemeClr val="bg2"/>
            </a:solidFill>
            <a:round/>
            <a:headEnd/>
            <a:tailEnd/>
          </a:ln>
          <a:effectLst/>
          <a:extLst/>
        </p:spPr>
        <p:txBody>
          <a:bodyPr lIns="91336" tIns="45668" rIns="91336" bIns="45668"/>
          <a:lstStyle/>
          <a:p>
            <a:pPr>
              <a:defRPr/>
            </a:pPr>
            <a:endParaRPr lang="en-GB" sz="700">
              <a:solidFill>
                <a:srgbClr val="FFFFFF"/>
              </a:solidFill>
              <a:latin typeface="Times" pitchFamily="18" charset="0"/>
              <a:cs typeface="Arial" charset="0"/>
            </a:endParaRPr>
          </a:p>
        </p:txBody>
      </p:sp>
      <p:sp>
        <p:nvSpPr>
          <p:cNvPr id="867340" name="Line 12"/>
          <p:cNvSpPr>
            <a:spLocks noChangeShapeType="1"/>
          </p:cNvSpPr>
          <p:nvPr/>
        </p:nvSpPr>
        <p:spPr bwMode="auto">
          <a:xfrm>
            <a:off x="3348038" y="4508500"/>
            <a:ext cx="2952750" cy="0"/>
          </a:xfrm>
          <a:prstGeom prst="line">
            <a:avLst/>
          </a:prstGeom>
          <a:noFill/>
          <a:ln w="12700">
            <a:solidFill>
              <a:schemeClr val="bg2"/>
            </a:solidFill>
            <a:prstDash val="sysDot"/>
            <a:round/>
            <a:headEnd/>
            <a:tailEnd/>
          </a:ln>
          <a:effectLst/>
          <a:extLst/>
        </p:spPr>
        <p:txBody>
          <a:bodyPr lIns="91336" tIns="45668" rIns="91336" bIns="45668"/>
          <a:lstStyle/>
          <a:p>
            <a:pPr>
              <a:defRPr/>
            </a:pPr>
            <a:endParaRPr lang="en-GB" sz="700">
              <a:solidFill>
                <a:srgbClr val="FFFFFF"/>
              </a:solidFill>
              <a:latin typeface="Times" pitchFamily="18" charset="0"/>
              <a:cs typeface="Arial" charset="0"/>
            </a:endParaRPr>
          </a:p>
        </p:txBody>
      </p:sp>
      <p:sp>
        <p:nvSpPr>
          <p:cNvPr id="867341" name="AutoShape 13"/>
          <p:cNvSpPr>
            <a:spLocks/>
          </p:cNvSpPr>
          <p:nvPr/>
        </p:nvSpPr>
        <p:spPr bwMode="auto">
          <a:xfrm>
            <a:off x="6372225" y="2852738"/>
            <a:ext cx="431800" cy="1655762"/>
          </a:xfrm>
          <a:prstGeom prst="rightBrace">
            <a:avLst>
              <a:gd name="adj1" fmla="val 31955"/>
              <a:gd name="adj2" fmla="val 50000"/>
            </a:avLst>
          </a:prstGeom>
          <a:noFill/>
          <a:ln w="9525">
            <a:solidFill>
              <a:schemeClr val="bg2"/>
            </a:solidFill>
            <a:round/>
            <a:headEnd/>
            <a:tailEnd/>
          </a:ln>
          <a:effectLst/>
          <a:extLst/>
        </p:spPr>
        <p:txBody>
          <a:bodyPr wrap="none" lIns="91336" tIns="45668" rIns="91336" bIns="45668" anchor="ctr"/>
          <a:lstStyle/>
          <a:p>
            <a:pPr>
              <a:defRPr/>
            </a:pPr>
            <a:endParaRPr lang="en-GB" sz="700">
              <a:solidFill>
                <a:srgbClr val="FFFFFF"/>
              </a:solidFill>
              <a:latin typeface="Times" pitchFamily="18" charset="0"/>
              <a:cs typeface="Arial" charset="0"/>
            </a:endParaRPr>
          </a:p>
        </p:txBody>
      </p:sp>
      <p:sp>
        <p:nvSpPr>
          <p:cNvPr id="867342" name="Text Box 14"/>
          <p:cNvSpPr txBox="1">
            <a:spLocks noChangeArrowheads="1"/>
          </p:cNvSpPr>
          <p:nvPr/>
        </p:nvSpPr>
        <p:spPr bwMode="auto">
          <a:xfrm>
            <a:off x="3276617" y="5734051"/>
            <a:ext cx="2773105" cy="830892"/>
          </a:xfrm>
          <a:prstGeom prst="rect">
            <a:avLst/>
          </a:prstGeom>
          <a:noFill/>
          <a:ln>
            <a:noFill/>
          </a:ln>
          <a:effectLst/>
          <a:extLst/>
        </p:spPr>
        <p:txBody>
          <a:bodyPr wrap="none" lIns="91336" tIns="45668" rIns="91336" bIns="45668">
            <a:spAutoFit/>
          </a:bodyPr>
          <a:lstStyle/>
          <a:p>
            <a:pPr>
              <a:defRPr/>
            </a:pPr>
            <a:r>
              <a:rPr lang="en-GB" sz="2400">
                <a:solidFill>
                  <a:srgbClr val="FFFFFF"/>
                </a:solidFill>
                <a:latin typeface="Arial" pitchFamily="34" charset="0"/>
                <a:cs typeface="Arial" charset="0"/>
              </a:rPr>
              <a:t>All cause, M65-69</a:t>
            </a:r>
          </a:p>
          <a:p>
            <a:pPr>
              <a:defRPr/>
            </a:pPr>
            <a:r>
              <a:rPr lang="en-GB" sz="2400">
                <a:solidFill>
                  <a:srgbClr val="FFFFFF"/>
                </a:solidFill>
                <a:latin typeface="Arial" pitchFamily="34" charset="0"/>
                <a:cs typeface="Arial" charset="0"/>
              </a:rPr>
              <a:t>2763/2694 = 1.025</a:t>
            </a:r>
          </a:p>
        </p:txBody>
      </p:sp>
    </p:spTree>
    <p:extLst>
      <p:ext uri="{BB962C8B-B14F-4D97-AF65-F5344CB8AC3E}">
        <p14:creationId xmlns:p14="http://schemas.microsoft.com/office/powerpoint/2010/main" val="20287739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4" name="Rectangle 2"/>
          <p:cNvSpPr>
            <a:spLocks noGrp="1" noChangeArrowheads="1"/>
          </p:cNvSpPr>
          <p:nvPr>
            <p:ph type="title"/>
          </p:nvPr>
        </p:nvSpPr>
        <p:spPr>
          <a:xfrm>
            <a:off x="381001" y="266700"/>
            <a:ext cx="7947526" cy="1104900"/>
          </a:xfrm>
        </p:spPr>
        <p:txBody>
          <a:bodyPr/>
          <a:lstStyle/>
          <a:p>
            <a:r>
              <a:rPr lang="en-GB" b="1" dirty="0" smtClean="0">
                <a:solidFill>
                  <a:schemeClr val="tx1"/>
                </a:solidFill>
                <a:latin typeface="Arial"/>
                <a:cs typeface="Arial"/>
              </a:rPr>
              <a:t>Male inequalities, all causes, all ages</a:t>
            </a:r>
          </a:p>
        </p:txBody>
      </p:sp>
      <p:graphicFrame>
        <p:nvGraphicFramePr>
          <p:cNvPr id="130053" name="Object 5"/>
          <p:cNvGraphicFramePr>
            <a:graphicFrameLocks noGrp="1" noChangeAspect="1"/>
          </p:cNvGraphicFramePr>
          <p:nvPr>
            <p:ph type="chart" idx="1"/>
            <p:extLst>
              <p:ext uri="{D42A27DB-BD31-4B8C-83A1-F6EECF244321}">
                <p14:modId xmlns:p14="http://schemas.microsoft.com/office/powerpoint/2010/main" val="676130125"/>
              </p:ext>
            </p:extLst>
          </p:nvPr>
        </p:nvGraphicFramePr>
        <p:xfrm>
          <a:off x="1163056" y="1716422"/>
          <a:ext cx="6680200" cy="4703406"/>
        </p:xfrm>
        <a:graphic>
          <a:graphicData uri="http://schemas.openxmlformats.org/presentationml/2006/ole">
            <mc:AlternateContent xmlns:mc="http://schemas.openxmlformats.org/markup-compatibility/2006">
              <mc:Choice xmlns:v="urn:schemas-microsoft-com:vml" Requires="v">
                <p:oleObj spid="_x0000_s145431" name="Chart" r:id="rId4" imgW="4667250" imgH="3286150" progId="Excel.Chart.8">
                  <p:embed/>
                </p:oleObj>
              </mc:Choice>
              <mc:Fallback>
                <p:oleObj name="Chart" r:id="rId4" imgW="4667250" imgH="328615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056" y="1716422"/>
                        <a:ext cx="6680200" cy="470340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568431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10" name="Rectangle 2"/>
          <p:cNvSpPr>
            <a:spLocks noGrp="1" noChangeArrowheads="1"/>
          </p:cNvSpPr>
          <p:nvPr>
            <p:ph type="title"/>
          </p:nvPr>
        </p:nvSpPr>
        <p:spPr>
          <a:xfrm>
            <a:off x="390525" y="266700"/>
            <a:ext cx="8501063" cy="1104900"/>
          </a:xfrm>
        </p:spPr>
        <p:txBody>
          <a:bodyPr/>
          <a:lstStyle/>
          <a:p>
            <a:r>
              <a:rPr lang="en-GB" b="1" dirty="0" smtClean="0">
                <a:solidFill>
                  <a:schemeClr val="tx1"/>
                </a:solidFill>
                <a:latin typeface="Arial"/>
                <a:cs typeface="Arial"/>
              </a:rPr>
              <a:t>Slope index of inequality breakdown by cause of death</a:t>
            </a:r>
          </a:p>
        </p:txBody>
      </p:sp>
      <p:graphicFrame>
        <p:nvGraphicFramePr>
          <p:cNvPr id="132108" name="Object 12"/>
          <p:cNvGraphicFramePr>
            <a:graphicFrameLocks noGrp="1" noChangeAspect="1"/>
          </p:cNvGraphicFramePr>
          <p:nvPr>
            <p:ph sz="quarter" idx="4294967295"/>
            <p:extLst>
              <p:ext uri="{D42A27DB-BD31-4B8C-83A1-F6EECF244321}">
                <p14:modId xmlns:p14="http://schemas.microsoft.com/office/powerpoint/2010/main" val="1753673754"/>
              </p:ext>
            </p:extLst>
          </p:nvPr>
        </p:nvGraphicFramePr>
        <p:xfrm>
          <a:off x="3138574" y="2565400"/>
          <a:ext cx="2955925" cy="3017838"/>
        </p:xfrm>
        <a:graphic>
          <a:graphicData uri="http://schemas.openxmlformats.org/presentationml/2006/ole">
            <mc:AlternateContent xmlns:mc="http://schemas.openxmlformats.org/markup-compatibility/2006">
              <mc:Choice xmlns:v="urn:schemas-microsoft-com:vml" Requires="v">
                <p:oleObj spid="_x0000_s146487" name="Chart" r:id="rId4" imgW="3143250" imgH="3209747" progId="Excel.Chart.8">
                  <p:embed/>
                </p:oleObj>
              </mc:Choice>
              <mc:Fallback>
                <p:oleObj name="Chart" r:id="rId4" imgW="3143250" imgH="320974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574" y="2565400"/>
                        <a:ext cx="2955925" cy="301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109" name="Object 13"/>
          <p:cNvGraphicFramePr>
            <a:graphicFrameLocks noGrp="1" noChangeAspect="1"/>
          </p:cNvGraphicFramePr>
          <p:nvPr>
            <p:ph sz="quarter" idx="4294967295"/>
            <p:extLst>
              <p:ext uri="{D42A27DB-BD31-4B8C-83A1-F6EECF244321}">
                <p14:modId xmlns:p14="http://schemas.microsoft.com/office/powerpoint/2010/main" val="558324286"/>
              </p:ext>
            </p:extLst>
          </p:nvPr>
        </p:nvGraphicFramePr>
        <p:xfrm>
          <a:off x="6199188" y="2565403"/>
          <a:ext cx="2944812" cy="3008313"/>
        </p:xfrm>
        <a:graphic>
          <a:graphicData uri="http://schemas.openxmlformats.org/presentationml/2006/ole">
            <mc:AlternateContent xmlns:mc="http://schemas.openxmlformats.org/markup-compatibility/2006">
              <mc:Choice xmlns:v="urn:schemas-microsoft-com:vml" Requires="v">
                <p:oleObj spid="_x0000_s146488" name="Chart" r:id="rId6" imgW="3152775" imgH="3219501" progId="Excel.Chart.8">
                  <p:embed/>
                </p:oleObj>
              </mc:Choice>
              <mc:Fallback>
                <p:oleObj name="Chart" r:id="rId6" imgW="3152775" imgH="321950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9188" y="2565403"/>
                        <a:ext cx="2944812" cy="30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2107" name="Object 11"/>
          <p:cNvGraphicFramePr>
            <a:graphicFrameLocks noGrp="1" noChangeAspect="1"/>
          </p:cNvGraphicFramePr>
          <p:nvPr>
            <p:ph sz="half" idx="4294967295"/>
            <p:extLst>
              <p:ext uri="{D42A27DB-BD31-4B8C-83A1-F6EECF244321}">
                <p14:modId xmlns:p14="http://schemas.microsoft.com/office/powerpoint/2010/main" val="773344469"/>
              </p:ext>
            </p:extLst>
          </p:nvPr>
        </p:nvGraphicFramePr>
        <p:xfrm>
          <a:off x="0" y="2549525"/>
          <a:ext cx="2960688" cy="3024188"/>
        </p:xfrm>
        <a:graphic>
          <a:graphicData uri="http://schemas.openxmlformats.org/presentationml/2006/ole">
            <mc:AlternateContent xmlns:mc="http://schemas.openxmlformats.org/markup-compatibility/2006">
              <mc:Choice xmlns:v="urn:schemas-microsoft-com:vml" Requires="v">
                <p:oleObj spid="_x0000_s146489" name="Chart" r:id="rId8" imgW="3143250" imgH="3209747" progId="Excel.Chart.8">
                  <p:embed/>
                </p:oleObj>
              </mc:Choice>
              <mc:Fallback>
                <p:oleObj name="Chart" r:id="rId8" imgW="3143250" imgH="3209747" progId="Excel.Chart.8">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549525"/>
                        <a:ext cx="2960688"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3477" name="Text Box 5"/>
          <p:cNvSpPr txBox="1">
            <a:spLocks noChangeArrowheads="1"/>
          </p:cNvSpPr>
          <p:nvPr/>
        </p:nvSpPr>
        <p:spPr bwMode="auto">
          <a:xfrm>
            <a:off x="1042988" y="3068638"/>
            <a:ext cx="697968" cy="646226"/>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SII=</a:t>
            </a:r>
          </a:p>
          <a:p>
            <a:pPr>
              <a:defRPr/>
            </a:pPr>
            <a:r>
              <a:rPr lang="en-GB">
                <a:solidFill>
                  <a:srgbClr val="000000"/>
                </a:solidFill>
                <a:latin typeface="Arial" pitchFamily="34" charset="0"/>
                <a:cs typeface="Arial" charset="0"/>
              </a:rPr>
              <a:t>2763</a:t>
            </a:r>
          </a:p>
        </p:txBody>
      </p:sp>
      <p:sp>
        <p:nvSpPr>
          <p:cNvPr id="873479" name="Text Box 7"/>
          <p:cNvSpPr txBox="1">
            <a:spLocks noChangeArrowheads="1"/>
          </p:cNvSpPr>
          <p:nvPr/>
        </p:nvSpPr>
        <p:spPr bwMode="auto">
          <a:xfrm>
            <a:off x="4427552" y="3068638"/>
            <a:ext cx="601487" cy="646226"/>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SII=</a:t>
            </a:r>
          </a:p>
          <a:p>
            <a:pPr>
              <a:defRPr/>
            </a:pPr>
            <a:r>
              <a:rPr lang="en-GB">
                <a:solidFill>
                  <a:srgbClr val="000000"/>
                </a:solidFill>
                <a:latin typeface="Arial" pitchFamily="34" charset="0"/>
                <a:cs typeface="Arial" charset="0"/>
              </a:rPr>
              <a:t>792</a:t>
            </a:r>
          </a:p>
        </p:txBody>
      </p:sp>
      <p:sp>
        <p:nvSpPr>
          <p:cNvPr id="873480" name="Text Box 8"/>
          <p:cNvSpPr txBox="1">
            <a:spLocks noChangeArrowheads="1"/>
          </p:cNvSpPr>
          <p:nvPr/>
        </p:nvSpPr>
        <p:spPr bwMode="auto">
          <a:xfrm>
            <a:off x="7308851" y="3068638"/>
            <a:ext cx="697968" cy="646226"/>
          </a:xfrm>
          <a:prstGeom prst="rect">
            <a:avLst/>
          </a:prstGeom>
          <a:noFill/>
          <a:ln>
            <a:noFill/>
          </a:ln>
          <a:effectLst/>
          <a:extLst/>
        </p:spPr>
        <p:txBody>
          <a:bodyPr wrap="none" lIns="91336" tIns="45668" rIns="91336" bIns="45668">
            <a:spAutoFit/>
          </a:bodyPr>
          <a:lstStyle/>
          <a:p>
            <a:pPr>
              <a:defRPr/>
            </a:pPr>
            <a:r>
              <a:rPr lang="en-GB" dirty="0">
                <a:solidFill>
                  <a:srgbClr val="000000"/>
                </a:solidFill>
                <a:latin typeface="Arial" pitchFamily="34" charset="0"/>
                <a:cs typeface="Arial" charset="0"/>
              </a:rPr>
              <a:t>SII=</a:t>
            </a:r>
          </a:p>
          <a:p>
            <a:pPr>
              <a:defRPr/>
            </a:pPr>
            <a:r>
              <a:rPr lang="en-GB" dirty="0">
                <a:solidFill>
                  <a:srgbClr val="000000"/>
                </a:solidFill>
                <a:latin typeface="Arial" pitchFamily="34" charset="0"/>
                <a:cs typeface="Arial" charset="0"/>
              </a:rPr>
              <a:t>1971</a:t>
            </a:r>
          </a:p>
        </p:txBody>
      </p:sp>
      <p:sp>
        <p:nvSpPr>
          <p:cNvPr id="873481" name="Text Box 9"/>
          <p:cNvSpPr txBox="1">
            <a:spLocks noChangeArrowheads="1"/>
          </p:cNvSpPr>
          <p:nvPr/>
        </p:nvSpPr>
        <p:spPr bwMode="auto">
          <a:xfrm>
            <a:off x="900128" y="5805488"/>
            <a:ext cx="1446119" cy="461560"/>
          </a:xfrm>
          <a:prstGeom prst="rect">
            <a:avLst/>
          </a:prstGeom>
          <a:noFill/>
          <a:ln>
            <a:noFill/>
          </a:ln>
          <a:effectLst/>
          <a:extLst/>
        </p:spPr>
        <p:txBody>
          <a:bodyPr wrap="none" lIns="91336" tIns="45668" rIns="91336" bIns="45668">
            <a:spAutoFit/>
          </a:bodyPr>
          <a:lstStyle/>
          <a:p>
            <a:pPr>
              <a:defRPr/>
            </a:pPr>
            <a:r>
              <a:rPr lang="en-GB" sz="2400">
                <a:solidFill>
                  <a:srgbClr val="FFFFFF"/>
                </a:solidFill>
                <a:latin typeface="Arial" pitchFamily="34" charset="0"/>
                <a:cs typeface="Arial" charset="0"/>
              </a:rPr>
              <a:t>All cause</a:t>
            </a:r>
          </a:p>
        </p:txBody>
      </p:sp>
      <p:sp>
        <p:nvSpPr>
          <p:cNvPr id="873482" name="Text Box 10"/>
          <p:cNvSpPr txBox="1">
            <a:spLocks noChangeArrowheads="1"/>
          </p:cNvSpPr>
          <p:nvPr/>
        </p:nvSpPr>
        <p:spPr bwMode="auto">
          <a:xfrm>
            <a:off x="4356117" y="5805488"/>
            <a:ext cx="714499" cy="461560"/>
          </a:xfrm>
          <a:prstGeom prst="rect">
            <a:avLst/>
          </a:prstGeom>
          <a:noFill/>
          <a:ln>
            <a:noFill/>
          </a:ln>
          <a:effectLst/>
          <a:extLst/>
        </p:spPr>
        <p:txBody>
          <a:bodyPr wrap="none" lIns="91336" tIns="45668" rIns="91336" bIns="45668">
            <a:spAutoFit/>
          </a:bodyPr>
          <a:lstStyle/>
          <a:p>
            <a:pPr>
              <a:defRPr/>
            </a:pPr>
            <a:r>
              <a:rPr lang="en-GB" sz="2400">
                <a:solidFill>
                  <a:srgbClr val="FFFFFF"/>
                </a:solidFill>
                <a:latin typeface="Arial" pitchFamily="34" charset="0"/>
                <a:cs typeface="Arial" charset="0"/>
              </a:rPr>
              <a:t>IHD</a:t>
            </a:r>
          </a:p>
        </p:txBody>
      </p:sp>
      <p:sp>
        <p:nvSpPr>
          <p:cNvPr id="873483" name="Text Box 11"/>
          <p:cNvSpPr txBox="1">
            <a:spLocks noChangeArrowheads="1"/>
          </p:cNvSpPr>
          <p:nvPr/>
        </p:nvSpPr>
        <p:spPr bwMode="auto">
          <a:xfrm>
            <a:off x="6877056" y="5805488"/>
            <a:ext cx="2014885" cy="461560"/>
          </a:xfrm>
          <a:prstGeom prst="rect">
            <a:avLst/>
          </a:prstGeom>
          <a:noFill/>
          <a:ln>
            <a:noFill/>
          </a:ln>
          <a:effectLst/>
          <a:extLst/>
        </p:spPr>
        <p:txBody>
          <a:bodyPr wrap="none" lIns="91336" tIns="45668" rIns="91336" bIns="45668">
            <a:spAutoFit/>
          </a:bodyPr>
          <a:lstStyle/>
          <a:p>
            <a:pPr>
              <a:defRPr/>
            </a:pPr>
            <a:r>
              <a:rPr lang="en-GB" sz="2400">
                <a:solidFill>
                  <a:srgbClr val="FFFFFF"/>
                </a:solidFill>
                <a:latin typeface="Arial" pitchFamily="34" charset="0"/>
                <a:cs typeface="Arial" charset="0"/>
              </a:rPr>
              <a:t>Other causes</a:t>
            </a:r>
          </a:p>
        </p:txBody>
      </p:sp>
    </p:spTree>
    <p:extLst>
      <p:ext uri="{BB962C8B-B14F-4D97-AF65-F5344CB8AC3E}">
        <p14:creationId xmlns:p14="http://schemas.microsoft.com/office/powerpoint/2010/main" val="4049555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6" name="Rectangle 3"/>
          <p:cNvSpPr>
            <a:spLocks noGrp="1" noChangeArrowheads="1"/>
          </p:cNvSpPr>
          <p:nvPr>
            <p:ph type="title"/>
          </p:nvPr>
        </p:nvSpPr>
        <p:spPr/>
        <p:txBody>
          <a:bodyPr/>
          <a:lstStyle/>
          <a:p>
            <a:r>
              <a:rPr lang="en-GB" dirty="0" smtClean="0"/>
              <a:t>Male inequalities, all ages, by cause</a:t>
            </a:r>
          </a:p>
        </p:txBody>
      </p:sp>
      <p:graphicFrame>
        <p:nvGraphicFramePr>
          <p:cNvPr id="133125" name="Object 5"/>
          <p:cNvGraphicFramePr>
            <a:graphicFrameLocks noGrp="1" noChangeAspect="1"/>
          </p:cNvGraphicFramePr>
          <p:nvPr>
            <p:ph type="chart" idx="1"/>
            <p:extLst>
              <p:ext uri="{D42A27DB-BD31-4B8C-83A1-F6EECF244321}">
                <p14:modId xmlns:p14="http://schemas.microsoft.com/office/powerpoint/2010/main" val="2409418872"/>
              </p:ext>
            </p:extLst>
          </p:nvPr>
        </p:nvGraphicFramePr>
        <p:xfrm>
          <a:off x="1218126" y="1698290"/>
          <a:ext cx="6695980" cy="4718552"/>
        </p:xfrm>
        <a:graphic>
          <a:graphicData uri="http://schemas.openxmlformats.org/presentationml/2006/ole">
            <mc:AlternateContent xmlns:mc="http://schemas.openxmlformats.org/markup-compatibility/2006">
              <mc:Choice xmlns:v="urn:schemas-microsoft-com:vml" Requires="v">
                <p:oleObj spid="_x0000_s147479" name="Chart" r:id="rId4" imgW="4676775" imgH="3295498" progId="Excel.Chart.8">
                  <p:embed/>
                </p:oleObj>
              </mc:Choice>
              <mc:Fallback>
                <p:oleObj name="Chart" r:id="rId4" imgW="4676775" imgH="3295498"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8126" y="1698290"/>
                        <a:ext cx="6695980" cy="4718552"/>
                      </a:xfrm>
                      <a:prstGeom prst="rect">
                        <a:avLst/>
                      </a:prstGeom>
                      <a:noFill/>
                      <a:extLst/>
                    </p:spPr>
                  </p:pic>
                </p:oleObj>
              </mc:Fallback>
            </mc:AlternateContent>
          </a:graphicData>
        </a:graphic>
      </p:graphicFrame>
      <p:sp>
        <p:nvSpPr>
          <p:cNvPr id="875524" name="Text Box 4"/>
          <p:cNvSpPr txBox="1">
            <a:spLocks noChangeArrowheads="1"/>
          </p:cNvSpPr>
          <p:nvPr/>
        </p:nvSpPr>
        <p:spPr bwMode="auto">
          <a:xfrm>
            <a:off x="5030547" y="5071498"/>
            <a:ext cx="581988" cy="369227"/>
          </a:xfrm>
          <a:prstGeom prst="rect">
            <a:avLst/>
          </a:prstGeom>
          <a:noFill/>
          <a:ln>
            <a:noFill/>
          </a:ln>
          <a:effectLst/>
          <a:extLst/>
        </p:spPr>
        <p:txBody>
          <a:bodyPr wrap="none" lIns="91336" tIns="45668" rIns="91336" bIns="45668">
            <a:spAutoFit/>
          </a:bodyPr>
          <a:lstStyle/>
          <a:p>
            <a:pPr>
              <a:defRPr/>
            </a:pPr>
            <a:r>
              <a:rPr lang="en-GB" dirty="0">
                <a:solidFill>
                  <a:srgbClr val="000000"/>
                </a:solidFill>
                <a:latin typeface="Arial" pitchFamily="34" charset="0"/>
                <a:cs typeface="Arial" charset="0"/>
              </a:rPr>
              <a:t>IHD</a:t>
            </a:r>
          </a:p>
        </p:txBody>
      </p:sp>
      <p:sp>
        <p:nvSpPr>
          <p:cNvPr id="875525" name="Text Box 5"/>
          <p:cNvSpPr txBox="1">
            <a:spLocks noChangeArrowheads="1"/>
          </p:cNvSpPr>
          <p:nvPr/>
        </p:nvSpPr>
        <p:spPr bwMode="auto">
          <a:xfrm>
            <a:off x="3708401" y="3716347"/>
            <a:ext cx="1839594" cy="369227"/>
          </a:xfrm>
          <a:prstGeom prst="rect">
            <a:avLst/>
          </a:prstGeom>
          <a:noFill/>
          <a:ln>
            <a:noFill/>
          </a:ln>
          <a:effectLst/>
          <a:extLst/>
        </p:spPr>
        <p:txBody>
          <a:bodyPr wrap="none" lIns="91336" tIns="45668" rIns="91336" bIns="45668">
            <a:spAutoFit/>
          </a:bodyPr>
          <a:lstStyle/>
          <a:p>
            <a:pPr>
              <a:defRPr/>
            </a:pPr>
            <a:r>
              <a:rPr lang="en-GB">
                <a:solidFill>
                  <a:srgbClr val="000000"/>
                </a:solidFill>
                <a:latin typeface="Arial" pitchFamily="34" charset="0"/>
                <a:cs typeface="Arial" charset="0"/>
              </a:rPr>
              <a:t>All other causes</a:t>
            </a:r>
          </a:p>
        </p:txBody>
      </p:sp>
    </p:spTree>
    <p:extLst>
      <p:ext uri="{BB962C8B-B14F-4D97-AF65-F5344CB8AC3E}">
        <p14:creationId xmlns:p14="http://schemas.microsoft.com/office/powerpoint/2010/main" val="29141515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0" name="Rectangle 2"/>
          <p:cNvSpPr>
            <a:spLocks noGrp="1" noChangeArrowheads="1"/>
          </p:cNvSpPr>
          <p:nvPr>
            <p:ph type="title"/>
          </p:nvPr>
        </p:nvSpPr>
        <p:spPr>
          <a:xfrm>
            <a:off x="381014" y="266700"/>
            <a:ext cx="8602579" cy="1104900"/>
          </a:xfrm>
        </p:spPr>
        <p:txBody>
          <a:bodyPr/>
          <a:lstStyle/>
          <a:p>
            <a:r>
              <a:rPr lang="en-GB" sz="3200" b="1" dirty="0">
                <a:solidFill>
                  <a:schemeClr val="tx1"/>
                </a:solidFill>
                <a:latin typeface="Arial"/>
                <a:cs typeface="Arial"/>
              </a:rPr>
              <a:t>Relative inequalities in mortality by cause</a:t>
            </a:r>
            <a:br>
              <a:rPr lang="en-GB" sz="3200" b="1" dirty="0">
                <a:solidFill>
                  <a:schemeClr val="tx1"/>
                </a:solidFill>
                <a:latin typeface="Arial"/>
                <a:cs typeface="Arial"/>
              </a:rPr>
            </a:br>
            <a:r>
              <a:rPr lang="en-GB" sz="3200" b="1" dirty="0">
                <a:solidFill>
                  <a:schemeClr val="tx1"/>
                </a:solidFill>
                <a:latin typeface="Arial"/>
                <a:cs typeface="Arial"/>
              </a:rPr>
              <a:t>Men, Scotland 2000-02</a:t>
            </a:r>
          </a:p>
        </p:txBody>
      </p:sp>
      <p:graphicFrame>
        <p:nvGraphicFramePr>
          <p:cNvPr id="134149" name="Object 5"/>
          <p:cNvGraphicFramePr>
            <a:graphicFrameLocks noGrp="1" noChangeAspect="1"/>
          </p:cNvGraphicFramePr>
          <p:nvPr>
            <p:ph type="chart" idx="1"/>
          </p:nvPr>
        </p:nvGraphicFramePr>
        <p:xfrm>
          <a:off x="1887539" y="1676400"/>
          <a:ext cx="5934075" cy="4114800"/>
        </p:xfrm>
        <a:graphic>
          <a:graphicData uri="http://schemas.openxmlformats.org/presentationml/2006/ole">
            <mc:AlternateContent xmlns:mc="http://schemas.openxmlformats.org/markup-compatibility/2006">
              <mc:Choice xmlns:v="urn:schemas-microsoft-com:vml" Requires="v">
                <p:oleObj spid="_x0000_s148503" name="Chart" r:id="rId4" imgW="7239000" imgH="5019853" progId="Excel.Chart.8">
                  <p:embed/>
                </p:oleObj>
              </mc:Choice>
              <mc:Fallback>
                <p:oleObj name="Chart" r:id="rId4" imgW="7239000" imgH="5019853"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7539" y="1676400"/>
                        <a:ext cx="59340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00515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16016" y="260350"/>
            <a:ext cx="7848600" cy="490538"/>
          </a:xfrm>
        </p:spPr>
        <p:txBody>
          <a:bodyPr/>
          <a:lstStyle/>
          <a:p>
            <a:pPr>
              <a:defRPr/>
            </a:pPr>
            <a:r>
              <a:rPr lang="en-GB" sz="3000">
                <a:latin typeface="Arial" charset="0"/>
                <a:cs typeface="+mj-cs"/>
              </a:rPr>
              <a:t>Chronic liver disease, including cirrhosis</a:t>
            </a:r>
          </a:p>
        </p:txBody>
      </p:sp>
      <p:pic>
        <p:nvPicPr>
          <p:cNvPr id="266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908050"/>
            <a:ext cx="91662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908050"/>
            <a:ext cx="91662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908050"/>
            <a:ext cx="91662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908050"/>
            <a:ext cx="91662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25" y="908050"/>
            <a:ext cx="91662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 Box 5"/>
          <p:cNvSpPr txBox="1">
            <a:spLocks noChangeArrowheads="1"/>
          </p:cNvSpPr>
          <p:nvPr/>
        </p:nvSpPr>
        <p:spPr bwMode="auto">
          <a:xfrm>
            <a:off x="0" y="6602442"/>
            <a:ext cx="57419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742950" indent="-285750" eaLnBrk="0" hangingPunct="0">
              <a:defRPr sz="2800">
                <a:solidFill>
                  <a:schemeClr val="tx1"/>
                </a:solidFill>
                <a:latin typeface="Arial" charset="0"/>
                <a:ea typeface="Arial" charset="0"/>
                <a:cs typeface="Arial" charset="0"/>
              </a:defRPr>
            </a:lvl2pPr>
            <a:lvl3pPr marL="1143000" indent="-228600" eaLnBrk="0" hangingPunct="0">
              <a:defRPr sz="2800">
                <a:solidFill>
                  <a:schemeClr val="tx1"/>
                </a:solidFill>
                <a:latin typeface="Arial" charset="0"/>
                <a:ea typeface="Arial" charset="0"/>
                <a:cs typeface="Arial" charset="0"/>
              </a:defRPr>
            </a:lvl3pPr>
            <a:lvl4pPr marL="1600200" indent="-228600" eaLnBrk="0" hangingPunct="0">
              <a:defRPr sz="2800">
                <a:solidFill>
                  <a:schemeClr val="tx1"/>
                </a:solidFill>
                <a:latin typeface="Arial" charset="0"/>
                <a:ea typeface="Arial" charset="0"/>
                <a:cs typeface="Arial" charset="0"/>
              </a:defRPr>
            </a:lvl4pPr>
            <a:lvl5pPr marL="2057400" indent="-228600" eaLnBrk="0" hangingPunct="0">
              <a:defRPr sz="2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GB" sz="1400" smtClean="0">
                <a:solidFill>
                  <a:srgbClr val="0070C0"/>
                </a:solidFill>
                <a:latin typeface="Calibri" charset="0"/>
              </a:rPr>
              <a:t>Source: Whyte B., Ajetunmobi T. Still </a:t>
            </a:r>
            <a:r>
              <a:rPr lang="ja-JP" altLang="en-GB" sz="1400" smtClean="0">
                <a:solidFill>
                  <a:srgbClr val="0070C0"/>
                </a:solidFill>
                <a:latin typeface="Calibri" charset="0"/>
              </a:rPr>
              <a:t>“</a:t>
            </a:r>
            <a:r>
              <a:rPr lang="en-GB" sz="1400" smtClean="0">
                <a:solidFill>
                  <a:srgbClr val="0070C0"/>
                </a:solidFill>
                <a:latin typeface="Calibri" charset="0"/>
              </a:rPr>
              <a:t>the sick man of Europe</a:t>
            </a:r>
            <a:r>
              <a:rPr lang="ja-JP" altLang="en-GB" sz="1400" smtClean="0">
                <a:solidFill>
                  <a:srgbClr val="0070C0"/>
                </a:solidFill>
                <a:latin typeface="Calibri" charset="0"/>
              </a:rPr>
              <a:t>”</a:t>
            </a:r>
            <a:r>
              <a:rPr lang="en-GB" sz="1400" smtClean="0">
                <a:solidFill>
                  <a:srgbClr val="0070C0"/>
                </a:solidFill>
                <a:latin typeface="Calibri" charset="0"/>
              </a:rPr>
              <a:t>? GCPH, 2012</a:t>
            </a:r>
          </a:p>
        </p:txBody>
      </p:sp>
    </p:spTree>
    <p:extLst>
      <p:ext uri="{BB962C8B-B14F-4D97-AF65-F5344CB8AC3E}">
        <p14:creationId xmlns:p14="http://schemas.microsoft.com/office/powerpoint/2010/main" val="1265735131"/>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strips(upRight)">
                                      <p:cBhvr>
                                        <p:cTn id="7" dur="500"/>
                                        <p:tgtEl>
                                          <p:spTgt spid="26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26632"/>
                                        </p:tgtEl>
                                        <p:attrNameLst>
                                          <p:attrName>style.visibility</p:attrName>
                                        </p:attrNameLst>
                                      </p:cBhvr>
                                      <p:to>
                                        <p:strVal val="visible"/>
                                      </p:to>
                                    </p:set>
                                    <p:animEffect transition="in" filter="strips(upRight)">
                                      <p:cBhvr>
                                        <p:cTn id="12" dur="500"/>
                                        <p:tgtEl>
                                          <p:spTgt spid="266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26633"/>
                                        </p:tgtEl>
                                        <p:attrNameLst>
                                          <p:attrName>style.visibility</p:attrName>
                                        </p:attrNameLst>
                                      </p:cBhvr>
                                      <p:to>
                                        <p:strVal val="visible"/>
                                      </p:to>
                                    </p:set>
                                    <p:animEffect transition="in" filter="strips(upRight)">
                                      <p:cBhvr>
                                        <p:cTn id="17" dur="500"/>
                                        <p:tgtEl>
                                          <p:spTgt spid="266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26634"/>
                                        </p:tgtEl>
                                        <p:attrNameLst>
                                          <p:attrName>style.visibility</p:attrName>
                                        </p:attrNameLst>
                                      </p:cBhvr>
                                      <p:to>
                                        <p:strVal val="visible"/>
                                      </p:to>
                                    </p:set>
                                    <p:animEffect transition="in" filter="strips(upRight)">
                                      <p:cBhvr>
                                        <p:cTn id="22" dur="5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a:xfrm>
            <a:off x="0" y="274638"/>
            <a:ext cx="8229600" cy="1143000"/>
          </a:xfrm>
        </p:spPr>
        <p:txBody>
          <a:bodyPr/>
          <a:lstStyle/>
          <a:p>
            <a:pPr eaLnBrk="1" hangingPunct="1"/>
            <a:r>
              <a:rPr lang="en-GB">
                <a:latin typeface="Calibri" charset="0"/>
              </a:rPr>
              <a:t>Workers in the 1950s</a:t>
            </a:r>
          </a:p>
        </p:txBody>
      </p:sp>
      <p:pic>
        <p:nvPicPr>
          <p:cNvPr id="32770" name="Picture 2" descr="http://www.happyhaggis.co.uk/haggis_files/dunbart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84316"/>
            <a:ext cx="65532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GB" dirty="0" smtClean="0">
                <a:effectLst/>
                <a:latin typeface="Times New Roman" charset="0"/>
              </a:rPr>
              <a:t>More liveable housing?</a:t>
            </a:r>
            <a:endParaRPr lang="en-GB" dirty="0">
              <a:effectLst/>
              <a:latin typeface="Times New Roman" charset="0"/>
            </a:endParaRPr>
          </a:p>
        </p:txBody>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dirty="0">
              <a:effectLst/>
              <a:latin typeface="Times New Roman" charset="0"/>
            </a:endParaRPr>
          </a:p>
        </p:txBody>
      </p:sp>
      <p:pic>
        <p:nvPicPr>
          <p:cNvPr id="2" name="Picture 1"/>
          <p:cNvPicPr>
            <a:picLocks noChangeAspect="1"/>
          </p:cNvPicPr>
          <p:nvPr/>
        </p:nvPicPr>
        <p:blipFill>
          <a:blip r:embed="rId2"/>
          <a:stretch>
            <a:fillRect/>
          </a:stretch>
        </p:blipFill>
        <p:spPr>
          <a:xfrm>
            <a:off x="1000125" y="1676409"/>
            <a:ext cx="3987998" cy="3002547"/>
          </a:xfrm>
          <a:prstGeom prst="rect">
            <a:avLst/>
          </a:prstGeom>
        </p:spPr>
      </p:pic>
      <p:pic>
        <p:nvPicPr>
          <p:cNvPr id="7" name="Picture 6"/>
          <p:cNvPicPr>
            <a:picLocks noChangeAspect="1"/>
          </p:cNvPicPr>
          <p:nvPr/>
        </p:nvPicPr>
        <p:blipFill>
          <a:blip r:embed="rId3"/>
          <a:stretch>
            <a:fillRect/>
          </a:stretch>
        </p:blipFill>
        <p:spPr>
          <a:xfrm>
            <a:off x="4465721" y="1598776"/>
            <a:ext cx="4330700" cy="2686472"/>
          </a:xfrm>
          <a:prstGeom prst="rect">
            <a:avLst/>
          </a:prstGeom>
        </p:spPr>
      </p:pic>
      <p:pic>
        <p:nvPicPr>
          <p:cNvPr id="97286" name="Picture 6" descr="prev_barras_blether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932" y="2884530"/>
            <a:ext cx="3251200" cy="2519362"/>
          </a:xfrm>
          <a:prstGeom prst="rect">
            <a:avLst/>
          </a:prstGeom>
          <a:noFill/>
          <a:extLst>
            <a:ext uri="{909E8E84-426E-40dd-AFC4-6F175D3DCCD1}">
              <a14:hiddenFill xmlns:a14="http://schemas.microsoft.com/office/drawing/2010/main">
                <a:solidFill>
                  <a:srgbClr val="FFFFFF"/>
                </a:solidFill>
              </a14:hiddenFill>
            </a:ext>
          </a:extLst>
        </p:spPr>
      </p:pic>
      <p:pic>
        <p:nvPicPr>
          <p:cNvPr id="97285" name="Picture 5" descr="Highrisefl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239" y="1676399"/>
            <a:ext cx="3984973" cy="51586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7286"/>
                                        </p:tgtEl>
                                        <p:attrNameLst>
                                          <p:attrName>style.visibility</p:attrName>
                                        </p:attrNameLst>
                                      </p:cBhvr>
                                      <p:to>
                                        <p:strVal val="visible"/>
                                      </p:to>
                                    </p:set>
                                    <p:animEffect transition="in" filter="dissolve">
                                      <p:cBhvr>
                                        <p:cTn id="17" dur="500"/>
                                        <p:tgtEl>
                                          <p:spTgt spid="9728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7285"/>
                                        </p:tgtEl>
                                        <p:attrNameLst>
                                          <p:attrName>style.visibility</p:attrName>
                                        </p:attrNameLst>
                                      </p:cBhvr>
                                      <p:to>
                                        <p:strVal val="visible"/>
                                      </p:to>
                                    </p:set>
                                    <p:animEffect transition="in" filter="dissolve">
                                      <p:cBhvr>
                                        <p:cTn id="22"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8604250" cy="1104900"/>
          </a:xfrm>
        </p:spPr>
        <p:txBody>
          <a:bodyPr/>
          <a:lstStyle/>
          <a:p>
            <a:pPr algn="ctr">
              <a:defRPr/>
            </a:pPr>
            <a:r>
              <a:rPr lang="en-US">
                <a:latin typeface="Times New Roman" charset="0"/>
                <a:cs typeface="+mj-cs"/>
              </a:rPr>
              <a:t>US mortality 1999-2015</a:t>
            </a:r>
          </a:p>
        </p:txBody>
      </p:sp>
      <p:sp>
        <p:nvSpPr>
          <p:cNvPr id="89090" name="Chart Placeholder 2"/>
          <p:cNvSpPr>
            <a:spLocks noGrp="1" noChangeArrowheads="1" noTextEdit="1"/>
          </p:cNvSpPr>
          <p:nvPr>
            <p:ph type="chart" idx="1"/>
          </p:nvPr>
        </p:nvSpPr>
        <p:spPr>
          <a:extLst>
            <a:ext uri="{FAA26D3D-D897-4be2-8F04-BA451C77F1D7}">
              <ma14:placeholderFlag xmlns:ma14="http://schemas.microsoft.com/office/mac/drawingml/2011/main" val="1"/>
            </a:ext>
          </a:extLst>
        </p:spPr>
      </p:sp>
      <p:pic>
        <p:nvPicPr>
          <p:cNvPr id="89091" name="Picture 3" descr="https://i1.wp.com/www.brookings.edu/wp-content/uploads/2017/03/bpea_20170323_case_deaton_fig1_5share.png?w=768&amp;crop=0%2C0px%2C100%2C9999px&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0135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HO Definition of Healt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30033"/>
            <a:ext cx="9183688"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bwMode="auto">
          <a:xfrm>
            <a:off x="-187143" y="3462421"/>
            <a:ext cx="6519027" cy="2005264"/>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8604250" cy="1104900"/>
          </a:xfrm>
        </p:spPr>
        <p:txBody>
          <a:bodyPr/>
          <a:lstStyle/>
          <a:p>
            <a:pPr algn="ctr">
              <a:defRPr/>
            </a:pPr>
            <a:r>
              <a:rPr lang="en-US">
                <a:latin typeface="Times New Roman" charset="0"/>
                <a:cs typeface="+mj-cs"/>
              </a:rPr>
              <a:t>US mortality 1999-2015</a:t>
            </a:r>
          </a:p>
        </p:txBody>
      </p:sp>
      <p:sp>
        <p:nvSpPr>
          <p:cNvPr id="90114" name="Chart Placeholder 2"/>
          <p:cNvSpPr>
            <a:spLocks noGrp="1" noChangeArrowheads="1" noTextEdit="1"/>
          </p:cNvSpPr>
          <p:nvPr>
            <p:ph type="chart" idx="1"/>
          </p:nvPr>
        </p:nvSpPr>
        <p:spPr>
          <a:extLst>
            <a:ext uri="{FAA26D3D-D897-4be2-8F04-BA451C77F1D7}">
              <ma14:placeholderFlag xmlns:ma14="http://schemas.microsoft.com/office/mac/drawingml/2011/main" val="1"/>
            </a:ext>
          </a:extLst>
        </p:spPr>
      </p:sp>
      <p:pic>
        <p:nvPicPr>
          <p:cNvPr id="90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375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12442" r="-12442"/>
          <a:stretch>
            <a:fillRect/>
          </a:stretch>
        </p:blipFill>
        <p:spPr>
          <a:xfrm>
            <a:off x="-1011034" y="86333"/>
            <a:ext cx="11133701" cy="6645325"/>
          </a:xfrm>
        </p:spPr>
      </p:pic>
    </p:spTree>
    <p:extLst>
      <p:ext uri="{BB962C8B-B14F-4D97-AF65-F5344CB8AC3E}">
        <p14:creationId xmlns:p14="http://schemas.microsoft.com/office/powerpoint/2010/main" val="10288601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idx="4294967295"/>
          </p:nvPr>
        </p:nvSpPr>
        <p:spPr>
          <a:xfrm>
            <a:off x="390525" y="266700"/>
            <a:ext cx="8753475" cy="1104900"/>
          </a:xfrm>
        </p:spPr>
        <p:txBody>
          <a:bodyPr/>
          <a:lstStyle/>
          <a:p>
            <a:pPr eaLnBrk="1" hangingPunct="1"/>
            <a:r>
              <a:rPr lang="en-GB">
                <a:latin typeface="Times New Roman" charset="0"/>
              </a:rPr>
              <a:t>For the creation of health....</a:t>
            </a:r>
          </a:p>
        </p:txBody>
      </p:sp>
      <p:sp>
        <p:nvSpPr>
          <p:cNvPr id="34819" name="Content Placeholder 3"/>
          <p:cNvSpPr>
            <a:spLocks noGrp="1"/>
          </p:cNvSpPr>
          <p:nvPr>
            <p:ph idx="4294967295"/>
          </p:nvPr>
        </p:nvSpPr>
        <p:spPr>
          <a:xfrm>
            <a:off x="500063" y="1676400"/>
            <a:ext cx="8286750" cy="4114800"/>
          </a:xfrm>
        </p:spPr>
        <p:txBody>
          <a:bodyPr/>
          <a:lstStyle/>
          <a:p>
            <a:pPr eaLnBrk="1" hangingPunct="1">
              <a:buFontTx/>
              <a:buNone/>
            </a:pPr>
            <a:r>
              <a:rPr lang="en-GB">
                <a:latin typeface="Times New Roman" charset="0"/>
              </a:rPr>
              <a:t>....the social and physical environment must be:</a:t>
            </a:r>
          </a:p>
          <a:p>
            <a:pPr eaLnBrk="1" hangingPunct="1"/>
            <a:r>
              <a:rPr lang="en-GB">
                <a:latin typeface="Times New Roman" charset="0"/>
              </a:rPr>
              <a:t>Comprehensible</a:t>
            </a:r>
          </a:p>
          <a:p>
            <a:pPr eaLnBrk="1" hangingPunct="1"/>
            <a:r>
              <a:rPr lang="en-GB">
                <a:latin typeface="Times New Roman" charset="0"/>
              </a:rPr>
              <a:t>Manageable</a:t>
            </a:r>
          </a:p>
          <a:p>
            <a:pPr eaLnBrk="1" hangingPunct="1"/>
            <a:r>
              <a:rPr lang="en-GB">
                <a:latin typeface="Times New Roman" charset="0"/>
              </a:rPr>
              <a:t>Meaningful</a:t>
            </a:r>
          </a:p>
          <a:p>
            <a:pPr eaLnBrk="1" hangingPunct="1"/>
            <a:r>
              <a:rPr lang="en-GB">
                <a:latin typeface="Times New Roman" charset="0"/>
              </a:rPr>
              <a:t>......or the individual would experience chronic stress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500063" y="357188"/>
          <a:ext cx="8001000" cy="6000750"/>
        </p:xfrm>
        <a:graphic>
          <a:graphicData uri="http://schemas.openxmlformats.org/presentationml/2006/ole">
            <mc:AlternateContent xmlns:mc="http://schemas.openxmlformats.org/markup-compatibility/2006">
              <mc:Choice xmlns:v="urn:schemas-microsoft-com:vml" Requires="v">
                <p:oleObj spid="_x0000_s139288" name="Slide" r:id="rId3" imgW="4570378" imgH="3427496" progId="PowerPoint.Slide.8">
                  <p:embed/>
                </p:oleObj>
              </mc:Choice>
              <mc:Fallback>
                <p:oleObj name="Slide" r:id="rId3" imgW="4570378" imgH="3427496"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357188"/>
                        <a:ext cx="8001000" cy="600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392113" y="266700"/>
            <a:ext cx="8531225" cy="1104900"/>
          </a:xfrm>
        </p:spPr>
        <p:txBody>
          <a:bodyPr lIns="90000" tIns="46800" rIns="90000" bIns="46800" anchor="t">
            <a:spAutoFit/>
          </a:bodyPr>
          <a:lstStyle/>
          <a:p>
            <a:pPr algn="ctr" defTabSz="449263" eaLnBrk="1" hangingPunct="1">
              <a:lnSpc>
                <a:spcPct val="8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a:latin typeface="Times New Roman" charset="0"/>
              </a:rPr>
              <a:t>STRESS AND GRADE OF EMPLOYMENT: MEN</a:t>
            </a:r>
          </a:p>
        </p:txBody>
      </p:sp>
      <p:grpSp>
        <p:nvGrpSpPr>
          <p:cNvPr id="89091" name="Group 3"/>
          <p:cNvGrpSpPr>
            <a:grpSpLocks/>
          </p:cNvGrpSpPr>
          <p:nvPr/>
        </p:nvGrpSpPr>
        <p:grpSpPr bwMode="auto">
          <a:xfrm>
            <a:off x="676275" y="1484313"/>
            <a:ext cx="7399338" cy="4795837"/>
            <a:chOff x="426" y="935"/>
            <a:chExt cx="4661" cy="3021"/>
          </a:xfrm>
        </p:grpSpPr>
        <p:graphicFrame>
          <p:nvGraphicFramePr>
            <p:cNvPr id="89092" name="Object 4"/>
            <p:cNvGraphicFramePr>
              <a:graphicFrameLocks noChangeAspect="1"/>
            </p:cNvGraphicFramePr>
            <p:nvPr/>
          </p:nvGraphicFramePr>
          <p:xfrm>
            <a:off x="426" y="935"/>
            <a:ext cx="4662" cy="3022"/>
          </p:xfrm>
          <a:graphic>
            <a:graphicData uri="http://schemas.openxmlformats.org/presentationml/2006/ole">
              <mc:AlternateContent xmlns:mc="http://schemas.openxmlformats.org/markup-compatibility/2006">
                <mc:Choice xmlns:v="urn:schemas-microsoft-com:vml" Requires="v">
                  <p:oleObj spid="_x0000_s137240" r:id="rId4" imgW="9506031" imgH="5476917" progId="MSGraph.Chart.8">
                    <p:embed/>
                  </p:oleObj>
                </mc:Choice>
                <mc:Fallback>
                  <p:oleObj r:id="rId4" imgW="9506031" imgH="5476917"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 y="935"/>
                          <a:ext cx="4662" cy="302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89093" name="Text Box 5"/>
            <p:cNvSpPr txBox="1">
              <a:spLocks noChangeArrowheads="1"/>
            </p:cNvSpPr>
            <p:nvPr/>
          </p:nvSpPr>
          <p:spPr bwMode="auto">
            <a:xfrm>
              <a:off x="426" y="935"/>
              <a:ext cx="4662" cy="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GB">
                <a:solidFill>
                  <a:srgbClr val="FFFFFF"/>
                </a:solidFill>
              </a:endParaRPr>
            </a:p>
          </p:txBody>
        </p:sp>
      </p:grpSp>
      <p:sp>
        <p:nvSpPr>
          <p:cNvPr id="89094" name="Text Box 6"/>
          <p:cNvSpPr txBox="1">
            <a:spLocks noChangeArrowheads="1"/>
          </p:cNvSpPr>
          <p:nvPr/>
        </p:nvSpPr>
        <p:spPr bwMode="auto">
          <a:xfrm>
            <a:off x="6350" y="1144588"/>
            <a:ext cx="2259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9pPr>
          </a:lstStyle>
          <a:p>
            <a:pPr>
              <a:buClr>
                <a:srgbClr val="FFFFFF"/>
              </a:buClr>
              <a:buSzPct val="100000"/>
              <a:buFont typeface="Times New Roman" charset="0"/>
              <a:buNone/>
            </a:pPr>
            <a:r>
              <a:rPr lang="en-GB">
                <a:solidFill>
                  <a:srgbClr val="FFFFFF"/>
                </a:solidFill>
                <a:ea typeface="MS Gothic" charset="0"/>
                <a:cs typeface="MS Gothic" charset="0"/>
              </a:rPr>
              <a:t>Salivary Cortisol</a:t>
            </a:r>
          </a:p>
        </p:txBody>
      </p:sp>
      <p:sp>
        <p:nvSpPr>
          <p:cNvPr id="89095" name="Text Box 7"/>
          <p:cNvSpPr txBox="1">
            <a:spLocks noChangeArrowheads="1"/>
          </p:cNvSpPr>
          <p:nvPr/>
        </p:nvSpPr>
        <p:spPr bwMode="auto">
          <a:xfrm>
            <a:off x="4041775" y="6140450"/>
            <a:ext cx="173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9pPr>
          </a:lstStyle>
          <a:p>
            <a:pPr>
              <a:buClr>
                <a:srgbClr val="FFFFFF"/>
              </a:buClr>
              <a:buSzPct val="100000"/>
              <a:buFont typeface="Times New Roman" charset="0"/>
              <a:buNone/>
            </a:pPr>
            <a:r>
              <a:rPr lang="en-GB">
                <a:solidFill>
                  <a:srgbClr val="FFFFFF"/>
                </a:solidFill>
                <a:ea typeface="MS Gothic" charset="0"/>
                <a:cs typeface="MS Gothic" charset="0"/>
              </a:rPr>
              <a:t>Time of Day</a:t>
            </a:r>
          </a:p>
        </p:txBody>
      </p:sp>
      <p:sp>
        <p:nvSpPr>
          <p:cNvPr id="89096" name="Text Box 8"/>
          <p:cNvSpPr txBox="1">
            <a:spLocks noChangeArrowheads="1"/>
          </p:cNvSpPr>
          <p:nvPr/>
        </p:nvSpPr>
        <p:spPr bwMode="auto">
          <a:xfrm>
            <a:off x="-36513" y="6427788"/>
            <a:ext cx="7291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Arial" charset="0"/>
                <a:cs typeface="Arial" charset="0"/>
              </a:defRPr>
            </a:lvl9pPr>
          </a:lstStyle>
          <a:p>
            <a:pPr>
              <a:buClr>
                <a:srgbClr val="FFFFFF"/>
              </a:buClr>
              <a:buSzPct val="100000"/>
              <a:buFont typeface="Times New Roman" charset="0"/>
              <a:buNone/>
            </a:pPr>
            <a:r>
              <a:rPr lang="en-GB">
                <a:solidFill>
                  <a:srgbClr val="FFFFFF"/>
                </a:solidFill>
                <a:ea typeface="MS Gothic" charset="0"/>
                <a:cs typeface="MS Gothic" charset="0"/>
              </a:rPr>
              <a:t>Steptoe</a:t>
            </a:r>
            <a:r>
              <a:rPr lang="en-GB">
                <a:solidFill>
                  <a:srgbClr val="E3BC7F"/>
                </a:solidFill>
                <a:ea typeface="MS Gothic" charset="0"/>
                <a:cs typeface="MS Gothic" charset="0"/>
              </a:rPr>
              <a:t> </a:t>
            </a:r>
            <a:r>
              <a:rPr lang="en-GB">
                <a:solidFill>
                  <a:srgbClr val="FFFFFF"/>
                </a:solidFill>
                <a:ea typeface="MS Gothic" charset="0"/>
                <a:cs typeface="MS Gothic" charset="0"/>
              </a:rPr>
              <a:t>et al. 2003, Psychosomatic Medicine, 65, 461-470</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lIns="91440" tIns="45720" rIns="91440" bIns="45720" anchor="ctr"/>
          <a:lstStyle/>
          <a:p>
            <a:pPr eaLnBrk="1" hangingPunct="1"/>
            <a:endParaRPr lang="en-GB">
              <a:effectLst/>
              <a:latin typeface="Times New Roman" charset="0"/>
            </a:endParaRPr>
          </a:p>
        </p:txBody>
      </p:sp>
      <p:sp>
        <p:nvSpPr>
          <p:cNvPr id="92163" name="Rectangle 3"/>
          <p:cNvSpPr>
            <a:spLocks noGrp="1" noChangeArrowheads="1"/>
          </p:cNvSpPr>
          <p:nvPr>
            <p:ph type="body" idx="429496729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lIns="91440" tIns="45720" rIns="91440" bIns="45720"/>
          <a:lstStyle/>
          <a:p>
            <a:pPr eaLnBrk="1" hangingPunct="1"/>
            <a:endParaRPr lang="en-GB">
              <a:effectLst/>
              <a:latin typeface="Times New Roman" charset="0"/>
            </a:endParaRPr>
          </a:p>
        </p:txBody>
      </p:sp>
      <p:pic>
        <p:nvPicPr>
          <p:cNvPr id="92164" name="Picture 4"/>
          <p:cNvPicPr>
            <a:picLocks noChangeAspect="1" noChangeArrowheads="1"/>
          </p:cNvPicPr>
          <p:nvPr/>
        </p:nvPicPr>
        <p:blipFill>
          <a:blip r:embed="rId3">
            <a:extLst>
              <a:ext uri="{28A0092B-C50C-407E-A947-70E740481C1C}">
                <a14:useLocalDpi xmlns:a14="http://schemas.microsoft.com/office/drawing/2010/main" val="0"/>
              </a:ext>
            </a:extLst>
          </a:blip>
          <a:srcRect t="805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normAutofit fontScale="90000"/>
          </a:bodyPr>
          <a:lstStyle/>
          <a:p>
            <a:pPr>
              <a:defRPr/>
            </a:pPr>
            <a:r>
              <a:rPr lang="en-US" sz="4000">
                <a:latin typeface="Times New Roman" charset="0"/>
                <a:cs typeface="+mj-cs"/>
              </a:rPr>
              <a:t>Risk of death </a:t>
            </a:r>
            <a:br>
              <a:rPr lang="en-US" sz="4000">
                <a:latin typeface="Times New Roman" charset="0"/>
                <a:cs typeface="+mj-cs"/>
              </a:rPr>
            </a:br>
            <a:r>
              <a:rPr lang="en-US" sz="2900">
                <a:latin typeface="Times New Roman" charset="0"/>
                <a:cs typeface="+mj-cs"/>
              </a:rPr>
              <a:t>- by level of hopelessness</a:t>
            </a:r>
          </a:p>
        </p:txBody>
      </p:sp>
      <p:sp>
        <p:nvSpPr>
          <p:cNvPr id="2" name="Content Placeholder 1"/>
          <p:cNvSpPr>
            <a:spLocks noGrp="1"/>
          </p:cNvSpPr>
          <p:nvPr>
            <p:ph idx="1"/>
          </p:nvPr>
        </p:nvSpPr>
        <p:spPr/>
        <p:txBody>
          <a:bodyPr/>
          <a:lstStyle/>
          <a:p>
            <a:pPr>
              <a:buFont typeface="Monotype Sorts"/>
              <a:buChar char="u"/>
              <a:defRPr/>
            </a:pPr>
            <a:endParaRPr lang="en-US">
              <a:ea typeface="+mn-ea"/>
              <a:cs typeface="+mn-cs"/>
            </a:endParaRPr>
          </a:p>
        </p:txBody>
      </p:sp>
      <p:graphicFrame>
        <p:nvGraphicFramePr>
          <p:cNvPr id="103427" name="Object 3">
            <a:hlinkClick r:id="" action="ppaction://ole?verb=0"/>
          </p:cNvPr>
          <p:cNvGraphicFramePr>
            <a:graphicFrameLocks/>
          </p:cNvGraphicFramePr>
          <p:nvPr/>
        </p:nvGraphicFramePr>
        <p:xfrm>
          <a:off x="563563" y="1676400"/>
          <a:ext cx="7747000" cy="4117975"/>
        </p:xfrm>
        <a:graphic>
          <a:graphicData uri="http://schemas.openxmlformats.org/presentationml/2006/ole">
            <mc:AlternateContent xmlns:mc="http://schemas.openxmlformats.org/markup-compatibility/2006">
              <mc:Choice xmlns:v="urn:schemas-microsoft-com:vml" Requires="v">
                <p:oleObj spid="_x0000_s167942" name="Chart" r:id="rId4" imgW="7708900" imgH="4089400" progId="">
                  <p:embed followColorScheme="full"/>
                </p:oleObj>
              </mc:Choice>
              <mc:Fallback>
                <p:oleObj name="Chart" r:id="rId4" imgW="7708900" imgH="4089400" progId="">
                  <p:embed followColorScheme="full"/>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563" y="1676400"/>
                        <a:ext cx="7747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8788" name="Rectangle 4"/>
          <p:cNvSpPr>
            <a:spLocks noChangeArrowheads="1"/>
          </p:cNvSpPr>
          <p:nvPr/>
        </p:nvSpPr>
        <p:spPr bwMode="auto">
          <a:xfrm>
            <a:off x="0" y="3324225"/>
            <a:ext cx="927100" cy="520700"/>
          </a:xfrm>
          <a:prstGeom prst="rect">
            <a:avLst/>
          </a:prstGeom>
          <a:noFill/>
          <a:ln w="12700">
            <a:noFill/>
            <a:miter lim="800000"/>
            <a:headEnd/>
            <a:tailEnd/>
          </a:ln>
          <a:effectLst/>
        </p:spPr>
        <p:txBody>
          <a:bodyPr wrap="none" lIns="90488" tIns="44450" rIns="90488" bIns="44450">
            <a:spAutoFit/>
          </a:bodyPr>
          <a:lstStyle/>
          <a:p>
            <a:pPr marL="342900" indent="-342900">
              <a:spcBef>
                <a:spcPct val="20000"/>
              </a:spcBef>
              <a:defRPr/>
            </a:pPr>
            <a:r>
              <a:rPr lang="en-US" sz="2800">
                <a:solidFill>
                  <a:srgbClr val="FFFFFF"/>
                </a:solidFill>
                <a:effectLst>
                  <a:outerShdw blurRad="38100" dist="38100" dir="2700000" algn="tl">
                    <a:srgbClr val="000000"/>
                  </a:outerShdw>
                </a:effectLst>
                <a:latin typeface="Times New Roman" charset="0"/>
                <a:cs typeface="+mn-cs"/>
              </a:rPr>
              <a:t>RHR</a:t>
            </a:r>
          </a:p>
        </p:txBody>
      </p:sp>
      <p:sp>
        <p:nvSpPr>
          <p:cNvPr id="118789" name="Rectangle 5"/>
          <p:cNvSpPr>
            <a:spLocks noChangeArrowheads="1"/>
          </p:cNvSpPr>
          <p:nvPr/>
        </p:nvSpPr>
        <p:spPr bwMode="auto">
          <a:xfrm>
            <a:off x="5629275" y="5922963"/>
            <a:ext cx="2481263" cy="458787"/>
          </a:xfrm>
          <a:prstGeom prst="rect">
            <a:avLst/>
          </a:prstGeom>
          <a:noFill/>
          <a:ln w="12700">
            <a:noFill/>
            <a:miter lim="800000"/>
            <a:headEnd/>
            <a:tailEnd/>
          </a:ln>
          <a:effectLst/>
        </p:spPr>
        <p:txBody>
          <a:bodyPr wrap="none" lIns="90488" tIns="44450" rIns="90488" bIns="44450">
            <a:spAutoFit/>
          </a:bodyPr>
          <a:lstStyle/>
          <a:p>
            <a:pPr marL="342900" indent="-342900">
              <a:spcBef>
                <a:spcPct val="20000"/>
              </a:spcBef>
              <a:defRPr/>
            </a:pPr>
            <a:r>
              <a:rPr lang="en-US" sz="2400">
                <a:solidFill>
                  <a:srgbClr val="FFFFFF"/>
                </a:solidFill>
                <a:effectLst>
                  <a:outerShdw blurRad="38100" dist="38100" dir="2700000" algn="tl">
                    <a:srgbClr val="000000"/>
                  </a:outerShdw>
                </a:effectLst>
                <a:latin typeface="Times New Roman" charset="0"/>
                <a:cs typeface="+mn-cs"/>
              </a:rPr>
              <a:t>Everson et al 1996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1633557" y="0"/>
            <a:ext cx="5876925" cy="6858000"/>
          </a:xfrm>
          <a:prstGeom prst="rect">
            <a:avLst/>
          </a:prstGeom>
          <a:noFill/>
          <a:ln w="12700">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72707" name="Picture 2"/>
          <p:cNvPicPr>
            <a:picLocks noGrp="1" noChangeAspect="1" noChangeArrowheads="1"/>
          </p:cNvPicPr>
          <p:nvPr>
            <p:ph idx="1"/>
          </p:nvPr>
        </p:nvPicPr>
        <p:blipFill>
          <a:blip r:embed="rId2" cstate="print"/>
          <a:srcRect/>
          <a:stretch>
            <a:fillRect/>
          </a:stretch>
        </p:blipFill>
        <p:spPr>
          <a:xfrm>
            <a:off x="-119060" y="0"/>
            <a:ext cx="9263063" cy="6834188"/>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cs typeface="+mj-cs"/>
            </a:endParaRPr>
          </a:p>
        </p:txBody>
      </p:sp>
      <p:pic>
        <p:nvPicPr>
          <p:cNvPr id="1075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3188" y="0"/>
            <a:ext cx="5627687" cy="6862763"/>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66700"/>
            <a:ext cx="9199033" cy="1104900"/>
          </a:xfrm>
        </p:spPr>
        <p:txBody>
          <a:bodyPr/>
          <a:lstStyle/>
          <a:p>
            <a:r>
              <a:rPr lang="en-US" sz="3600" dirty="0" smtClean="0"/>
              <a:t>What people believe about Scotland’s health</a:t>
            </a:r>
            <a:endParaRPr lang="en-US" sz="3600" dirty="0"/>
          </a:p>
        </p:txBody>
      </p:sp>
      <p:sp>
        <p:nvSpPr>
          <p:cNvPr id="3" name="Content Placeholder 2"/>
          <p:cNvSpPr>
            <a:spLocks noGrp="1"/>
          </p:cNvSpPr>
          <p:nvPr>
            <p:ph idx="1"/>
          </p:nvPr>
        </p:nvSpPr>
        <p:spPr>
          <a:xfrm>
            <a:off x="1000126" y="1676400"/>
            <a:ext cx="7585075" cy="4114800"/>
          </a:xfrm>
        </p:spPr>
        <p:txBody>
          <a:bodyPr/>
          <a:lstStyle/>
          <a:p>
            <a:r>
              <a:rPr lang="en-US" dirty="0"/>
              <a:t>T</a:t>
            </a:r>
            <a:r>
              <a:rPr lang="en-US" dirty="0" smtClean="0"/>
              <a:t>he Scots are unhealthy</a:t>
            </a:r>
          </a:p>
          <a:p>
            <a:r>
              <a:rPr lang="en-US" dirty="0" smtClean="0"/>
              <a:t>It’s because they smoke a lot</a:t>
            </a:r>
          </a:p>
          <a:p>
            <a:r>
              <a:rPr lang="en-US" dirty="0" smtClean="0"/>
              <a:t>They eat the wrong kind of food</a:t>
            </a:r>
          </a:p>
          <a:p>
            <a:r>
              <a:rPr lang="en-US" dirty="0" smtClean="0"/>
              <a:t>They drink too much</a:t>
            </a:r>
          </a:p>
          <a:p>
            <a:r>
              <a:rPr lang="en-US" dirty="0" smtClean="0"/>
              <a:t>If only they adopted healthy habits, they would be healthy</a:t>
            </a:r>
          </a:p>
          <a:p>
            <a:r>
              <a:rPr lang="en-US" dirty="0" smtClean="0">
                <a:solidFill>
                  <a:schemeClr val="tx2"/>
                </a:solidFill>
              </a:rPr>
              <a:t>Only ONE of these statements is true!</a:t>
            </a:r>
            <a:endParaRPr lang="en-US" dirty="0">
              <a:solidFill>
                <a:schemeClr val="tx2"/>
              </a:solidFill>
            </a:endParaRPr>
          </a:p>
        </p:txBody>
      </p:sp>
    </p:spTree>
    <p:extLst>
      <p:ext uri="{BB962C8B-B14F-4D97-AF65-F5344CB8AC3E}">
        <p14:creationId xmlns:p14="http://schemas.microsoft.com/office/powerpoint/2010/main" val="1955293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0" y="0"/>
            <a:ext cx="9144000" cy="6870700"/>
          </a:xfrm>
          <a:prstGeom prst="rect">
            <a:avLst/>
          </a:prstGeom>
          <a:noFill/>
          <a:ln w="12700">
            <a:noFill/>
            <a:miter lim="800000"/>
            <a:headEnd/>
            <a:tailEnd/>
          </a:ln>
        </p:spPr>
      </p:pic>
    </p:spTree>
    <p:extLst>
      <p:ext uri="{BB962C8B-B14F-4D97-AF65-F5344CB8AC3E}">
        <p14:creationId xmlns:p14="http://schemas.microsoft.com/office/powerpoint/2010/main" val="2714259378"/>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cstate="print"/>
          <a:srcRect/>
          <a:stretch>
            <a:fillRect/>
          </a:stretch>
        </p:blipFill>
        <p:spPr bwMode="auto">
          <a:xfrm>
            <a:off x="-6350" y="214316"/>
            <a:ext cx="9048750" cy="6429375"/>
          </a:xfrm>
          <a:prstGeom prst="rect">
            <a:avLst/>
          </a:prstGeom>
          <a:noFill/>
          <a:ln w="9525">
            <a:noFill/>
            <a:miter lim="800000"/>
            <a:headEnd/>
            <a:tailEnd/>
          </a:ln>
        </p:spPr>
      </p:pic>
    </p:spTree>
    <p:extLst>
      <p:ext uri="{BB962C8B-B14F-4D97-AF65-F5344CB8AC3E}">
        <p14:creationId xmlns:p14="http://schemas.microsoft.com/office/powerpoint/2010/main" val="17271717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0525" y="96838"/>
            <a:ext cx="8054975" cy="1104900"/>
          </a:xfrm>
        </p:spPr>
        <p:txBody>
          <a:bodyPr/>
          <a:lstStyle/>
          <a:p>
            <a:pPr>
              <a:defRPr/>
            </a:pPr>
            <a:r>
              <a:rPr lang="en-US">
                <a:latin typeface="Times New Roman" charset="0"/>
                <a:cs typeface="+mj-cs"/>
              </a:rPr>
              <a:t>The molecular biology of a hug</a:t>
            </a:r>
          </a:p>
        </p:txBody>
      </p:sp>
      <p:pic>
        <p:nvPicPr>
          <p:cNvPr id="113666"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28738" y="1676400"/>
            <a:ext cx="6211887" cy="4114800"/>
          </a:xfr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pPr algn="ctr"/>
            <a:r>
              <a:rPr lang="en-US" dirty="0" smtClean="0"/>
              <a:t>MAOA – “The warrior gene”</a:t>
            </a:r>
            <a:endParaRPr lang="en-US" dirty="0"/>
          </a:p>
        </p:txBody>
      </p:sp>
      <p:pic>
        <p:nvPicPr>
          <p:cNvPr id="4" name="Content Placeholder 3"/>
          <p:cNvPicPr>
            <a:picLocks noGrp="1" noChangeAspect="1"/>
          </p:cNvPicPr>
          <p:nvPr>
            <p:ph idx="4294967295"/>
          </p:nvPr>
        </p:nvPicPr>
        <p:blipFill>
          <a:blip r:embed="rId2"/>
          <a:srcRect l="-29578" r="-29578"/>
          <a:stretch>
            <a:fillRect/>
          </a:stretch>
        </p:blipFill>
        <p:spPr>
          <a:xfrm>
            <a:off x="251190" y="1685403"/>
            <a:ext cx="8543936" cy="4473575"/>
          </a:xfrm>
        </p:spPr>
      </p:pic>
    </p:spTree>
    <p:extLst>
      <p:ext uri="{BB962C8B-B14F-4D97-AF65-F5344CB8AC3E}">
        <p14:creationId xmlns:p14="http://schemas.microsoft.com/office/powerpoint/2010/main" val="16165616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90544" y="266700"/>
            <a:ext cx="8213725" cy="1104900"/>
          </a:xfrm>
        </p:spPr>
        <p:txBody>
          <a:bodyPr/>
          <a:lstStyle/>
          <a:p>
            <a:pPr eaLnBrk="1" hangingPunct="1">
              <a:defRPr/>
            </a:pPr>
            <a:r>
              <a:rPr lang="en-GB" dirty="0" smtClean="0"/>
              <a:t>Adverse childhood events study</a:t>
            </a:r>
          </a:p>
        </p:txBody>
      </p:sp>
      <p:sp>
        <p:nvSpPr>
          <p:cNvPr id="13315" name="Content Placeholder 2"/>
          <p:cNvSpPr>
            <a:spLocks noGrp="1"/>
          </p:cNvSpPr>
          <p:nvPr>
            <p:ph idx="1"/>
          </p:nvPr>
        </p:nvSpPr>
        <p:spPr>
          <a:xfrm>
            <a:off x="755650" y="1700213"/>
            <a:ext cx="7772400" cy="4114800"/>
          </a:xfrm>
        </p:spPr>
        <p:txBody>
          <a:bodyPr/>
          <a:lstStyle/>
          <a:p>
            <a:pPr eaLnBrk="1" hangingPunct="1">
              <a:defRPr/>
            </a:pPr>
            <a:r>
              <a:rPr lang="en-GB" dirty="0" smtClean="0"/>
              <a:t>Physical/sexual/emotional abuse </a:t>
            </a:r>
          </a:p>
          <a:p>
            <a:pPr eaLnBrk="1" hangingPunct="1">
              <a:defRPr/>
            </a:pPr>
            <a:r>
              <a:rPr lang="en-GB" dirty="0" smtClean="0"/>
              <a:t>Neglect (physical/emotional)</a:t>
            </a:r>
          </a:p>
          <a:p>
            <a:pPr eaLnBrk="1" hangingPunct="1">
              <a:defRPr/>
            </a:pPr>
            <a:r>
              <a:rPr lang="en-GB" dirty="0" smtClean="0"/>
              <a:t>Domestic substance abuse</a:t>
            </a:r>
          </a:p>
          <a:p>
            <a:pPr eaLnBrk="1" hangingPunct="1">
              <a:defRPr/>
            </a:pPr>
            <a:r>
              <a:rPr lang="en-GB" dirty="0" smtClean="0"/>
              <a:t>Domestic violence</a:t>
            </a:r>
          </a:p>
          <a:p>
            <a:pPr eaLnBrk="1" hangingPunct="1">
              <a:defRPr/>
            </a:pPr>
            <a:r>
              <a:rPr lang="en-GB" dirty="0" smtClean="0"/>
              <a:t>Parental mental illness</a:t>
            </a:r>
          </a:p>
          <a:p>
            <a:pPr eaLnBrk="1" hangingPunct="1">
              <a:defRPr/>
            </a:pPr>
            <a:r>
              <a:rPr lang="en-GB" dirty="0" smtClean="0"/>
              <a:t>Parental criminality</a:t>
            </a:r>
          </a:p>
          <a:p>
            <a:pPr eaLnBrk="1" hangingPunct="1">
              <a:defRPr/>
            </a:pPr>
            <a:endParaRPr lang="en-GB" dirty="0" smtClean="0">
              <a:solidFill>
                <a:schemeClr val="bg1"/>
              </a:solidFill>
            </a:endParaRPr>
          </a:p>
          <a:p>
            <a:pPr eaLnBrk="1" hangingPunct="1">
              <a:buFont typeface="Monotype Sorts"/>
              <a:buNone/>
              <a:defRPr/>
            </a:pPr>
            <a:r>
              <a:rPr lang="en-GB" dirty="0" smtClean="0">
                <a:solidFill>
                  <a:schemeClr val="bg1"/>
                </a:solidFill>
              </a:rPr>
              <a:t> </a:t>
            </a:r>
          </a:p>
        </p:txBody>
      </p:sp>
    </p:spTree>
    <p:extLst>
      <p:ext uri="{BB962C8B-B14F-4D97-AF65-F5344CB8AC3E}">
        <p14:creationId xmlns:p14="http://schemas.microsoft.com/office/powerpoint/2010/main" val="3858425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 y="476250"/>
            <a:ext cx="8893175" cy="1143000"/>
          </a:xfrm>
        </p:spPr>
        <p:txBody>
          <a:bodyPr/>
          <a:lstStyle/>
          <a:p>
            <a:pPr algn="ctr" eaLnBrk="1" hangingPunct="1"/>
            <a:r>
              <a:rPr lang="en-GB" sz="3600">
                <a:latin typeface="Times New Roman" charset="0"/>
              </a:rPr>
              <a:t>Adverse childhood events risk of alcoholism</a:t>
            </a:r>
            <a:br>
              <a:rPr lang="en-GB" sz="3600">
                <a:latin typeface="Times New Roman" charset="0"/>
              </a:rPr>
            </a:br>
            <a:endParaRPr lang="en-GB" sz="3600">
              <a:latin typeface="Times New Roman" charset="0"/>
            </a:endParaRPr>
          </a:p>
        </p:txBody>
      </p:sp>
      <p:graphicFrame>
        <p:nvGraphicFramePr>
          <p:cNvPr id="9221" name="Object 5"/>
          <p:cNvGraphicFramePr>
            <a:graphicFrameLocks noGrp="1"/>
          </p:cNvGraphicFramePr>
          <p:nvPr>
            <p:ph idx="1"/>
          </p:nvPr>
        </p:nvGraphicFramePr>
        <p:xfrm>
          <a:off x="635000" y="1930400"/>
          <a:ext cx="7874000" cy="4216400"/>
        </p:xfrm>
        <a:graphic>
          <a:graphicData uri="http://schemas.openxmlformats.org/presentationml/2006/ole">
            <mc:AlternateContent xmlns:mc="http://schemas.openxmlformats.org/markup-compatibility/2006">
              <mc:Choice xmlns:v="urn:schemas-microsoft-com:vml" Requires="v">
                <p:oleObj spid="_x0000_s84008" r:id="rId3" imgW="7876715" imgH="4212701" progId="Excel.Chart.8">
                  <p:embed/>
                </p:oleObj>
              </mc:Choice>
              <mc:Fallback>
                <p:oleObj r:id="rId3" imgW="7876715" imgH="4212701"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1930400"/>
                        <a:ext cx="7874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oleObj>
              </mc:Fallback>
            </mc:AlternateContent>
          </a:graphicData>
        </a:graphic>
      </p:graphicFrame>
      <p:sp>
        <p:nvSpPr>
          <p:cNvPr id="9223" name="Rectangle 4"/>
          <p:cNvSpPr>
            <a:spLocks noChangeArrowheads="1"/>
          </p:cNvSpPr>
          <p:nvPr/>
        </p:nvSpPr>
        <p:spPr bwMode="auto">
          <a:xfrm>
            <a:off x="5148285" y="6237289"/>
            <a:ext cx="1796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GB">
                <a:solidFill>
                  <a:srgbClr val="00B7A5"/>
                </a:solidFill>
                <a:latin typeface="Arial" charset="0"/>
                <a:ea typeface="ＭＳ Ｐゴシック" charset="0"/>
                <a:cs typeface="Arial" charset="0"/>
              </a:rPr>
              <a:t>Hillis  et al 2011</a:t>
            </a:r>
          </a:p>
        </p:txBody>
      </p:sp>
    </p:spTree>
    <p:extLst>
      <p:ext uri="{BB962C8B-B14F-4D97-AF65-F5344CB8AC3E}">
        <p14:creationId xmlns:p14="http://schemas.microsoft.com/office/powerpoint/2010/main" val="16047504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266700"/>
            <a:ext cx="8593054" cy="1104900"/>
          </a:xfrm>
        </p:spPr>
        <p:txBody>
          <a:bodyPr/>
          <a:lstStyle/>
          <a:p>
            <a:r>
              <a:rPr lang="en-US" dirty="0" smtClean="0"/>
              <a:t>Economic cost of child maltreatment</a:t>
            </a:r>
            <a:endParaRPr lang="en-US" dirty="0"/>
          </a:p>
        </p:txBody>
      </p:sp>
      <p:sp>
        <p:nvSpPr>
          <p:cNvPr id="3" name="Content Placeholder 2"/>
          <p:cNvSpPr>
            <a:spLocks noGrp="1"/>
          </p:cNvSpPr>
          <p:nvPr>
            <p:ph idx="1"/>
          </p:nvPr>
        </p:nvSpPr>
        <p:spPr>
          <a:xfrm>
            <a:off x="561474" y="1676400"/>
            <a:ext cx="8007683" cy="4114800"/>
          </a:xfrm>
        </p:spPr>
        <p:txBody>
          <a:bodyPr/>
          <a:lstStyle/>
          <a:p>
            <a:pPr lvl="0"/>
            <a:r>
              <a:rPr lang="en-GB" sz="3200" dirty="0" smtClean="0">
                <a:effectLst/>
              </a:rPr>
              <a:t>“The </a:t>
            </a:r>
            <a:r>
              <a:rPr lang="en-GB" sz="3200" dirty="0">
                <a:effectLst/>
              </a:rPr>
              <a:t>total lifetime economic burden resulting from new cases of fatal and nonfatal child maltreatment in the United States in 2008 is approximately $124 billion in 2010 dollars. This economic burden rivals the cost of other high profile public health problems, such as stroke and Type 2 diabetes (Fang et al., 2012)</a:t>
            </a:r>
            <a:r>
              <a:rPr lang="en-GB" sz="3200" dirty="0" smtClean="0">
                <a:effectLst/>
              </a:rPr>
              <a:t>.”</a:t>
            </a:r>
            <a:endParaRPr lang="en-GB" sz="3200" dirty="0">
              <a:effectLst/>
            </a:endParaRPr>
          </a:p>
          <a:p>
            <a:pPr marL="0" indent="0">
              <a:buNone/>
            </a:pPr>
            <a:endParaRPr lang="en-US" sz="3200" dirty="0"/>
          </a:p>
        </p:txBody>
      </p:sp>
    </p:spTree>
    <p:extLst>
      <p:ext uri="{BB962C8B-B14F-4D97-AF65-F5344CB8AC3E}">
        <p14:creationId xmlns:p14="http://schemas.microsoft.com/office/powerpoint/2010/main" val="42007480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838200" y="1143000"/>
          <a:ext cx="3200400" cy="46908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4953022" y="1066800"/>
          <a:ext cx="3143251" cy="501015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266700"/>
            <a:ext cx="8574088" cy="1104900"/>
          </a:xfrm>
        </p:spPr>
        <p:txBody>
          <a:bodyPr/>
          <a:lstStyle/>
          <a:p>
            <a:pPr>
              <a:defRPr/>
            </a:pPr>
            <a:r>
              <a:rPr lang="en-US">
                <a:latin typeface="Times New Roman" charset="0"/>
                <a:cs typeface="+mj-cs"/>
              </a:rPr>
              <a:t>The Broadway experiment</a:t>
            </a:r>
          </a:p>
        </p:txBody>
      </p:sp>
      <p:sp>
        <p:nvSpPr>
          <p:cNvPr id="3" name="Content Placeholder 2"/>
          <p:cNvSpPr>
            <a:spLocks noGrp="1"/>
          </p:cNvSpPr>
          <p:nvPr>
            <p:ph idx="1"/>
          </p:nvPr>
        </p:nvSpPr>
        <p:spPr/>
        <p:txBody>
          <a:bodyPr/>
          <a:lstStyle/>
          <a:p>
            <a:pPr>
              <a:defRPr/>
            </a:pPr>
            <a:r>
              <a:rPr lang="ja-JP" altLang="en-US">
                <a:latin typeface="Times New Roman" charset="0"/>
                <a:cs typeface="+mn-cs"/>
              </a:rPr>
              <a:t>“</a:t>
            </a:r>
            <a:r>
              <a:rPr lang="en-US">
                <a:latin typeface="Times New Roman" charset="0"/>
                <a:cs typeface="+mn-cs"/>
              </a:rPr>
              <a:t>The most efficient way to spend money on the homeless might be to give it to them.</a:t>
            </a:r>
            <a:r>
              <a:rPr lang="ja-JP" altLang="en-US">
                <a:latin typeface="Times New Roman" charset="0"/>
                <a:cs typeface="+mn-cs"/>
              </a:rPr>
              <a:t>”</a:t>
            </a:r>
            <a:endParaRPr lang="en-US">
              <a:latin typeface="Times New Roman" charset="0"/>
              <a:cs typeface="+mn-cs"/>
            </a:endParaRPr>
          </a:p>
          <a:p>
            <a:pPr>
              <a:defRPr/>
            </a:pPr>
            <a:r>
              <a:rPr lang="en-US" sz="2400">
                <a:latin typeface="Times New Roman" charset="0"/>
                <a:cs typeface="+mn-cs"/>
              </a:rPr>
              <a:t>The Economist November 4</a:t>
            </a:r>
            <a:r>
              <a:rPr lang="en-US" sz="2400" baseline="30000">
                <a:latin typeface="Times New Roman" charset="0"/>
                <a:cs typeface="+mn-cs"/>
              </a:rPr>
              <a:t>th</a:t>
            </a:r>
            <a:r>
              <a:rPr lang="en-US" sz="2400">
                <a:latin typeface="Times New Roman" charset="0"/>
                <a:cs typeface="+mn-cs"/>
              </a:rPr>
              <a:t>2010</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ctrTitle"/>
          </p:nvPr>
        </p:nvSpPr>
        <p:spPr>
          <a:xfrm>
            <a:off x="485274" y="128626"/>
            <a:ext cx="7772400" cy="1470025"/>
          </a:xfrm>
        </p:spPr>
        <p:txBody>
          <a:bodyPr/>
          <a:lstStyle/>
          <a:p>
            <a:pPr algn="l"/>
            <a:r>
              <a:rPr lang="en-US" dirty="0">
                <a:latin typeface="Calibri" charset="0"/>
              </a:rPr>
              <a:t>Maslow</a:t>
            </a:r>
          </a:p>
        </p:txBody>
      </p:sp>
      <p:sp>
        <p:nvSpPr>
          <p:cNvPr id="2" name="Subtitle 1"/>
          <p:cNvSpPr>
            <a:spLocks noGrp="1"/>
          </p:cNvSpPr>
          <p:nvPr>
            <p:ph type="subTitle" idx="1"/>
          </p:nvPr>
        </p:nvSpPr>
        <p:spPr/>
        <p:txBody>
          <a:bodyPr/>
          <a:lstStyle/>
          <a:p>
            <a:endParaRPr lang="en-US"/>
          </a:p>
        </p:txBody>
      </p:sp>
      <p:pic>
        <p:nvPicPr>
          <p:cNvPr id="224258"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l="-18288" r="-18288"/>
          <a:stretch>
            <a:fillRect/>
          </a:stretch>
        </p:blipFill>
        <p:spPr>
          <a:xfrm>
            <a:off x="-601579" y="-116388"/>
            <a:ext cx="10639425" cy="6567487"/>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611188" y="260350"/>
            <a:ext cx="7772400" cy="1143000"/>
          </a:xfrm>
        </p:spPr>
        <p:txBody>
          <a:bodyPr/>
          <a:lstStyle/>
          <a:p>
            <a:pPr eaLnBrk="1" hangingPunct="1"/>
            <a:r>
              <a:rPr lang="en-GB">
                <a:latin typeface="Calibri" charset="0"/>
              </a:rPr>
              <a:t>Life expectancy trends</a:t>
            </a:r>
          </a:p>
        </p:txBody>
      </p:sp>
      <p:pic>
        <p:nvPicPr>
          <p:cNvPr id="163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9838"/>
            <a:ext cx="9144000"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6"/>
          <p:cNvSpPr txBox="1">
            <a:spLocks noChangeArrowheads="1"/>
          </p:cNvSpPr>
          <p:nvPr/>
        </p:nvSpPr>
        <p:spPr bwMode="auto">
          <a:xfrm>
            <a:off x="6227780" y="3429000"/>
            <a:ext cx="1016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a:r>
              <a:rPr lang="en-GB" sz="1600" b="1" dirty="0">
                <a:solidFill>
                  <a:srgbClr val="000000"/>
                </a:solidFill>
                <a:latin typeface="Helvetica Neue" charset="0"/>
                <a:ea typeface="ＭＳ Ｐゴシック" charset="0"/>
                <a:cs typeface="ＭＳ Ｐゴシック" charset="0"/>
              </a:rPr>
              <a:t>Portugal</a:t>
            </a:r>
          </a:p>
        </p:txBody>
      </p:sp>
      <p:sp>
        <p:nvSpPr>
          <p:cNvPr id="16388" name="TextBox 4"/>
          <p:cNvSpPr txBox="1">
            <a:spLocks noChangeArrowheads="1"/>
          </p:cNvSpPr>
          <p:nvPr/>
        </p:nvSpPr>
        <p:spPr bwMode="auto">
          <a:xfrm>
            <a:off x="755667" y="3860800"/>
            <a:ext cx="1267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a:r>
              <a:rPr lang="en-GB" sz="2000" b="1">
                <a:solidFill>
                  <a:srgbClr val="000000"/>
                </a:solidFill>
                <a:latin typeface="Helvetica Neue" charset="0"/>
                <a:ea typeface="ＭＳ Ｐゴシック" charset="0"/>
                <a:cs typeface="ＭＳ Ｐゴシック" charset="0"/>
              </a:rPr>
              <a:t>Scotland</a:t>
            </a:r>
          </a:p>
        </p:txBody>
      </p:sp>
      <p:cxnSp>
        <p:nvCxnSpPr>
          <p:cNvPr id="3" name="Straight Arrow Connector 2"/>
          <p:cNvCxnSpPr/>
          <p:nvPr/>
        </p:nvCxnSpPr>
        <p:spPr bwMode="auto">
          <a:xfrm flipV="1">
            <a:off x="6673850" y="2635250"/>
            <a:ext cx="2343150" cy="62865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5" name="Straight Arrow Connector 4"/>
          <p:cNvCxnSpPr/>
          <p:nvPr/>
        </p:nvCxnSpPr>
        <p:spPr bwMode="auto">
          <a:xfrm flipV="1">
            <a:off x="6736557" y="3133726"/>
            <a:ext cx="2249486" cy="260348"/>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47208667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28695" cy="1143000"/>
          </a:xfrm>
        </p:spPr>
        <p:txBody>
          <a:bodyPr/>
          <a:lstStyle/>
          <a:p>
            <a:r>
              <a:rPr lang="en-US" dirty="0" smtClean="0"/>
              <a:t>Maslow 2.0</a:t>
            </a:r>
            <a:endParaRPr lang="en-US" dirty="0"/>
          </a:p>
        </p:txBody>
      </p:sp>
      <p:sp>
        <p:nvSpPr>
          <p:cNvPr id="4" name="Isosceles Triangle 3"/>
          <p:cNvSpPr/>
          <p:nvPr/>
        </p:nvSpPr>
        <p:spPr>
          <a:xfrm>
            <a:off x="1189789" y="524801"/>
            <a:ext cx="6831264" cy="5895474"/>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lumMod val="95000"/>
                </a:prstClr>
              </a:solidFill>
              <a:latin typeface="Calibri"/>
            </a:endParaRPr>
          </a:p>
        </p:txBody>
      </p:sp>
      <p:cxnSp>
        <p:nvCxnSpPr>
          <p:cNvPr id="6" name="Straight Connector 5"/>
          <p:cNvCxnSpPr/>
          <p:nvPr/>
        </p:nvCxnSpPr>
        <p:spPr>
          <a:xfrm flipV="1">
            <a:off x="1965158" y="5066632"/>
            <a:ext cx="5280526" cy="26736"/>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914315" y="5358413"/>
            <a:ext cx="3372588" cy="646331"/>
          </a:xfrm>
          <a:prstGeom prst="rect">
            <a:avLst/>
          </a:prstGeom>
          <a:noFill/>
        </p:spPr>
        <p:txBody>
          <a:bodyPr wrap="none" rtlCol="0">
            <a:spAutoFit/>
          </a:bodyPr>
          <a:lstStyle/>
          <a:p>
            <a:r>
              <a:rPr lang="en-US" sz="3600" dirty="0" smtClean="0">
                <a:solidFill>
                  <a:prstClr val="black"/>
                </a:solidFill>
                <a:latin typeface="Calibri"/>
              </a:rPr>
              <a:t>Self </a:t>
            </a:r>
            <a:r>
              <a:rPr lang="en-US" sz="3600" dirty="0" err="1" smtClean="0">
                <a:solidFill>
                  <a:prstClr val="black"/>
                </a:solidFill>
                <a:latin typeface="Calibri"/>
              </a:rPr>
              <a:t>actualisation</a:t>
            </a:r>
            <a:endParaRPr lang="en-US" sz="3600" dirty="0">
              <a:solidFill>
                <a:prstClr val="black"/>
              </a:solidFill>
              <a:latin typeface="Calibri"/>
            </a:endParaRPr>
          </a:p>
        </p:txBody>
      </p:sp>
      <p:sp>
        <p:nvSpPr>
          <p:cNvPr id="8" name="TextBox 7"/>
          <p:cNvSpPr txBox="1"/>
          <p:nvPr/>
        </p:nvSpPr>
        <p:spPr>
          <a:xfrm>
            <a:off x="2767263" y="3408947"/>
            <a:ext cx="3810000" cy="646331"/>
          </a:xfrm>
          <a:prstGeom prst="rect">
            <a:avLst/>
          </a:prstGeom>
          <a:noFill/>
        </p:spPr>
        <p:txBody>
          <a:bodyPr wrap="square" rtlCol="0">
            <a:spAutoFit/>
          </a:bodyPr>
          <a:lstStyle/>
          <a:p>
            <a:r>
              <a:rPr lang="en-US" sz="3600" dirty="0" smtClean="0">
                <a:solidFill>
                  <a:prstClr val="black"/>
                </a:solidFill>
                <a:latin typeface="Calibri"/>
              </a:rPr>
              <a:t>All that other stuff</a:t>
            </a:r>
            <a:endParaRPr lang="en-US" sz="3600" dirty="0">
              <a:solidFill>
                <a:prstClr val="black"/>
              </a:solidFill>
              <a:latin typeface="Calibri"/>
            </a:endParaRPr>
          </a:p>
        </p:txBody>
      </p:sp>
    </p:spTree>
    <p:extLst>
      <p:ext uri="{BB962C8B-B14F-4D97-AF65-F5344CB8AC3E}">
        <p14:creationId xmlns:p14="http://schemas.microsoft.com/office/powerpoint/2010/main" val="30779220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Times New Roman" charset="0"/>
                <a:cs typeface="+mj-cs"/>
              </a:rPr>
              <a:t>The Broadway experiment</a:t>
            </a:r>
          </a:p>
        </p:txBody>
      </p:sp>
      <p:sp>
        <p:nvSpPr>
          <p:cNvPr id="3" name="Content Placeholder 2"/>
          <p:cNvSpPr>
            <a:spLocks noGrp="1"/>
          </p:cNvSpPr>
          <p:nvPr>
            <p:ph idx="1"/>
          </p:nvPr>
        </p:nvSpPr>
        <p:spPr>
          <a:xfrm>
            <a:off x="468313" y="1676400"/>
            <a:ext cx="7920037" cy="4114800"/>
          </a:xfrm>
        </p:spPr>
        <p:txBody>
          <a:bodyPr/>
          <a:lstStyle/>
          <a:p>
            <a:pPr>
              <a:defRPr/>
            </a:pPr>
            <a:r>
              <a:rPr lang="en-US">
                <a:latin typeface="Times New Roman" charset="0"/>
                <a:cs typeface="+mn-cs"/>
              </a:rPr>
              <a:t>City of London</a:t>
            </a:r>
          </a:p>
          <a:p>
            <a:pPr>
              <a:defRPr/>
            </a:pPr>
            <a:r>
              <a:rPr lang="en-US">
                <a:latin typeface="Times New Roman" charset="0"/>
                <a:cs typeface="+mn-cs"/>
              </a:rPr>
              <a:t>13 rough sleepers with 4-45 year history</a:t>
            </a:r>
          </a:p>
          <a:p>
            <a:pPr>
              <a:defRPr/>
            </a:pPr>
            <a:r>
              <a:rPr lang="en-US">
                <a:latin typeface="Times New Roman" charset="0"/>
                <a:cs typeface="+mn-cs"/>
              </a:rPr>
              <a:t>Personalised budget (up to £3000)</a:t>
            </a:r>
          </a:p>
          <a:p>
            <a:pPr>
              <a:defRPr/>
            </a:pPr>
            <a:r>
              <a:rPr lang="en-US">
                <a:latin typeface="Times New Roman" charset="0"/>
                <a:cs typeface="+mn-cs"/>
              </a:rPr>
              <a:t>Personalised support</a:t>
            </a:r>
          </a:p>
          <a:p>
            <a:pPr>
              <a:defRPr/>
            </a:pPr>
            <a:r>
              <a:rPr lang="ja-JP" altLang="en-US">
                <a:latin typeface="Times New Roman" charset="0"/>
                <a:cs typeface="+mn-cs"/>
              </a:rPr>
              <a:t>“</a:t>
            </a:r>
            <a:r>
              <a:rPr lang="en-US">
                <a:latin typeface="Times New Roman" charset="0"/>
                <a:cs typeface="+mn-cs"/>
              </a:rPr>
              <a:t>What do you need?</a:t>
            </a:r>
          </a:p>
          <a:p>
            <a:pPr>
              <a:defRPr/>
            </a:pPr>
            <a:r>
              <a:rPr lang="en-US">
                <a:latin typeface="Times New Roman" charset="0"/>
                <a:cs typeface="+mn-cs"/>
              </a:rPr>
              <a:t>Build trust and sense of control and ability to make choices</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3791604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188913"/>
            <a:ext cx="8277225" cy="1104900"/>
          </a:xfrm>
        </p:spPr>
        <p:txBody>
          <a:bodyPr/>
          <a:lstStyle/>
          <a:p>
            <a:r>
              <a:rPr lang="en-GB" sz="4000">
                <a:effectLst/>
                <a:latin typeface="Times New Roman" charset="0"/>
              </a:rPr>
              <a:t>Beacon and Old Hill Estate (Falmouth)</a:t>
            </a:r>
          </a:p>
        </p:txBody>
      </p:sp>
      <p:sp>
        <p:nvSpPr>
          <p:cNvPr id="124930" name="Rectangle 3"/>
          <p:cNvSpPr>
            <a:spLocks noGrp="1" noChangeArrowheads="1"/>
          </p:cNvSpPr>
          <p:nvPr>
            <p:ph type="body" idx="1"/>
          </p:nvPr>
        </p:nvSpPr>
        <p:spPr>
          <a:xfrm>
            <a:off x="0" y="1327150"/>
            <a:ext cx="9144000" cy="4114800"/>
          </a:xfrm>
        </p:spPr>
        <p:txBody>
          <a:bodyPr/>
          <a:lstStyle/>
          <a:p>
            <a:pPr>
              <a:lnSpc>
                <a:spcPct val="90000"/>
              </a:lnSpc>
            </a:pPr>
            <a:r>
              <a:rPr lang="en-GB">
                <a:effectLst/>
                <a:latin typeface="Times New Roman" charset="0"/>
              </a:rPr>
              <a:t>Between 1996 and 2004….</a:t>
            </a:r>
          </a:p>
          <a:p>
            <a:pPr lvl="1">
              <a:lnSpc>
                <a:spcPct val="90000"/>
              </a:lnSpc>
            </a:pPr>
            <a:r>
              <a:rPr lang="en-GB">
                <a:effectLst/>
                <a:latin typeface="Times New Roman" charset="0"/>
              </a:rPr>
              <a:t>Crime down by 50%</a:t>
            </a:r>
          </a:p>
          <a:p>
            <a:pPr lvl="1">
              <a:lnSpc>
                <a:spcPct val="90000"/>
              </a:lnSpc>
            </a:pPr>
            <a:r>
              <a:rPr lang="en-GB">
                <a:effectLst/>
                <a:latin typeface="Times New Roman" charset="0"/>
              </a:rPr>
              <a:t>Post natal depression down by 70%</a:t>
            </a:r>
          </a:p>
          <a:p>
            <a:pPr lvl="1">
              <a:lnSpc>
                <a:spcPct val="90000"/>
              </a:lnSpc>
            </a:pPr>
            <a:r>
              <a:rPr lang="en-GB">
                <a:effectLst/>
                <a:latin typeface="Times New Roman" charset="0"/>
              </a:rPr>
              <a:t>Unemployment down by 70%</a:t>
            </a:r>
          </a:p>
          <a:p>
            <a:pPr lvl="1">
              <a:lnSpc>
                <a:spcPct val="90000"/>
              </a:lnSpc>
            </a:pPr>
            <a:r>
              <a:rPr lang="en-GB">
                <a:effectLst/>
                <a:latin typeface="Times New Roman" charset="0"/>
              </a:rPr>
              <a:t>Child protection registrations down 65%</a:t>
            </a:r>
          </a:p>
          <a:p>
            <a:pPr lvl="1">
              <a:lnSpc>
                <a:spcPct val="90000"/>
              </a:lnSpc>
            </a:pPr>
            <a:r>
              <a:rPr lang="en-GB">
                <a:effectLst/>
                <a:latin typeface="Times New Roman" charset="0"/>
              </a:rPr>
              <a:t>Teenage pregnancies down from 14% to&lt;1%</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7064375" y="1854200"/>
            <a:ext cx="19018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u="sng">
                <a:solidFill>
                  <a:srgbClr val="FFFF00"/>
                </a:solidFill>
                <a:latin typeface="Times New Roman" charset="0"/>
              </a:rPr>
              <a:t>Outcomes</a:t>
            </a:r>
          </a:p>
          <a:p>
            <a:pPr eaLnBrk="1" hangingPunct="1"/>
            <a:r>
              <a:rPr lang="en-US">
                <a:solidFill>
                  <a:srgbClr val="FFFFFF"/>
                </a:solidFill>
                <a:latin typeface="Times New Roman" charset="0"/>
              </a:rPr>
              <a:t>Heart Disease</a:t>
            </a:r>
          </a:p>
          <a:p>
            <a:pPr eaLnBrk="1" hangingPunct="1"/>
            <a:r>
              <a:rPr lang="en-US">
                <a:solidFill>
                  <a:srgbClr val="FFFFFF"/>
                </a:solidFill>
                <a:latin typeface="Times New Roman" charset="0"/>
              </a:rPr>
              <a:t>T2 Diabetes</a:t>
            </a:r>
          </a:p>
          <a:p>
            <a:pPr eaLnBrk="1" hangingPunct="1"/>
            <a:r>
              <a:rPr lang="en-US">
                <a:solidFill>
                  <a:srgbClr val="FFFFFF"/>
                </a:solidFill>
                <a:latin typeface="Times New Roman" charset="0"/>
              </a:rPr>
              <a:t>COPD</a:t>
            </a:r>
          </a:p>
          <a:p>
            <a:pPr eaLnBrk="1" hangingPunct="1"/>
            <a:r>
              <a:rPr lang="en-US">
                <a:solidFill>
                  <a:srgbClr val="FFFFFF"/>
                </a:solidFill>
                <a:latin typeface="Times New Roman" charset="0"/>
              </a:rPr>
              <a:t>Lung Cancer</a:t>
            </a:r>
          </a:p>
        </p:txBody>
      </p:sp>
      <p:sp>
        <p:nvSpPr>
          <p:cNvPr id="7" name="TextBox 6"/>
          <p:cNvSpPr txBox="1">
            <a:spLocks noChangeArrowheads="1"/>
          </p:cNvSpPr>
          <p:nvPr/>
        </p:nvSpPr>
        <p:spPr bwMode="auto">
          <a:xfrm>
            <a:off x="4991100" y="1854200"/>
            <a:ext cx="16859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u="sng">
                <a:solidFill>
                  <a:srgbClr val="FFFF00"/>
                </a:solidFill>
                <a:latin typeface="Times New Roman" charset="0"/>
              </a:rPr>
              <a:t>Behaviours</a:t>
            </a:r>
          </a:p>
          <a:p>
            <a:pPr eaLnBrk="1" hangingPunct="1"/>
            <a:r>
              <a:rPr lang="en-US">
                <a:solidFill>
                  <a:srgbClr val="FFFFFF"/>
                </a:solidFill>
                <a:latin typeface="Times New Roman" charset="0"/>
              </a:rPr>
              <a:t>Smoking</a:t>
            </a:r>
          </a:p>
          <a:p>
            <a:pPr eaLnBrk="1" hangingPunct="1"/>
            <a:r>
              <a:rPr lang="en-US">
                <a:solidFill>
                  <a:srgbClr val="FFFFFF"/>
                </a:solidFill>
                <a:latin typeface="Times New Roman" charset="0"/>
              </a:rPr>
              <a:t>Obesity</a:t>
            </a:r>
          </a:p>
          <a:p>
            <a:pPr eaLnBrk="1" hangingPunct="1"/>
            <a:r>
              <a:rPr lang="en-US">
                <a:solidFill>
                  <a:srgbClr val="FFFFFF"/>
                </a:solidFill>
                <a:latin typeface="Times New Roman" charset="0"/>
              </a:rPr>
              <a:t>No exercise</a:t>
            </a:r>
          </a:p>
          <a:p>
            <a:pPr eaLnBrk="1" hangingPunct="1"/>
            <a:r>
              <a:rPr lang="en-US">
                <a:solidFill>
                  <a:srgbClr val="FFFFFF"/>
                </a:solidFill>
                <a:latin typeface="Times New Roman" charset="0"/>
              </a:rPr>
              <a:t>Poor diet</a:t>
            </a:r>
          </a:p>
        </p:txBody>
      </p:sp>
      <p:sp>
        <p:nvSpPr>
          <p:cNvPr id="8" name="TextBox 7"/>
          <p:cNvSpPr txBox="1">
            <a:spLocks noChangeArrowheads="1"/>
          </p:cNvSpPr>
          <p:nvPr/>
        </p:nvSpPr>
        <p:spPr bwMode="auto">
          <a:xfrm>
            <a:off x="2322513" y="2625725"/>
            <a:ext cx="2373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u="sng">
                <a:solidFill>
                  <a:srgbClr val="FFFF00"/>
                </a:solidFill>
                <a:latin typeface="Times New Roman" charset="0"/>
              </a:rPr>
              <a:t>Ability to choose</a:t>
            </a:r>
          </a:p>
        </p:txBody>
      </p:sp>
      <p:sp>
        <p:nvSpPr>
          <p:cNvPr id="9" name="TextBox 8"/>
          <p:cNvSpPr txBox="1">
            <a:spLocks noChangeArrowheads="1"/>
          </p:cNvSpPr>
          <p:nvPr/>
        </p:nvSpPr>
        <p:spPr bwMode="auto">
          <a:xfrm>
            <a:off x="0" y="1485900"/>
            <a:ext cx="298767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a:solidFill>
                <a:srgbClr val="FFFFFF"/>
              </a:solidFill>
              <a:latin typeface="Times New Roman" charset="0"/>
            </a:endParaRPr>
          </a:p>
          <a:p>
            <a:pPr eaLnBrk="1" hangingPunct="1"/>
            <a:r>
              <a:rPr lang="en-US">
                <a:solidFill>
                  <a:srgbClr val="FFFFFF"/>
                </a:solidFill>
                <a:latin typeface="Times New Roman" charset="0"/>
              </a:rPr>
              <a:t>Purpose and meaninng</a:t>
            </a:r>
          </a:p>
          <a:p>
            <a:pPr eaLnBrk="1" hangingPunct="1"/>
            <a:r>
              <a:rPr lang="en-US">
                <a:solidFill>
                  <a:srgbClr val="FFFFFF"/>
                </a:solidFill>
                <a:latin typeface="Times New Roman" charset="0"/>
              </a:rPr>
              <a:t>Sense of control</a:t>
            </a:r>
          </a:p>
          <a:p>
            <a:pPr eaLnBrk="1" hangingPunct="1"/>
            <a:r>
              <a:rPr lang="en-US">
                <a:solidFill>
                  <a:srgbClr val="FFFFFF"/>
                </a:solidFill>
                <a:latin typeface="Times New Roman" charset="0"/>
              </a:rPr>
              <a:t>Self esteem</a:t>
            </a:r>
          </a:p>
          <a:p>
            <a:pPr eaLnBrk="1" hangingPunct="1"/>
            <a:r>
              <a:rPr lang="en-US">
                <a:solidFill>
                  <a:srgbClr val="FFFFFF"/>
                </a:solidFill>
                <a:latin typeface="Times New Roman" charset="0"/>
              </a:rPr>
              <a:t>Supportive networks</a:t>
            </a:r>
          </a:p>
          <a:p>
            <a:pPr eaLnBrk="1" hangingPunct="1"/>
            <a:r>
              <a:rPr lang="en-US">
                <a:solidFill>
                  <a:srgbClr val="FFFFFF"/>
                </a:solidFill>
                <a:latin typeface="Times New Roman" charset="0"/>
              </a:rPr>
              <a:t> </a:t>
            </a:r>
            <a:r>
              <a:rPr lang="en-US" sz="2800" b="1">
                <a:solidFill>
                  <a:srgbClr val="FFFFFF"/>
                </a:solidFill>
                <a:latin typeface="Times New Roman" charset="0"/>
              </a:rPr>
              <a:t> = </a:t>
            </a:r>
            <a:r>
              <a:rPr lang="en-US" sz="2800" b="1">
                <a:solidFill>
                  <a:srgbClr val="FFFF00"/>
                </a:solidFill>
                <a:latin typeface="Times New Roman" charset="0"/>
              </a:rPr>
              <a:t>Wellbeing</a:t>
            </a:r>
          </a:p>
        </p:txBody>
      </p:sp>
      <p:sp>
        <p:nvSpPr>
          <p:cNvPr id="14" name="Right Arrow 13"/>
          <p:cNvSpPr>
            <a:spLocks noChangeArrowheads="1"/>
          </p:cNvSpPr>
          <p:nvPr/>
        </p:nvSpPr>
        <p:spPr bwMode="auto">
          <a:xfrm>
            <a:off x="6507163" y="2625725"/>
            <a:ext cx="557212" cy="484188"/>
          </a:xfrm>
          <a:prstGeom prst="rightArrow">
            <a:avLst>
              <a:gd name="adj1" fmla="val 50000"/>
              <a:gd name="adj2" fmla="val 50103"/>
            </a:avLst>
          </a:prstGeom>
          <a:gradFill rotWithShape="1">
            <a:gsLst>
              <a:gs pos="0">
                <a:srgbClr val="C95120"/>
              </a:gs>
              <a:gs pos="80000">
                <a:srgbClr val="FF6C2D"/>
              </a:gs>
              <a:gs pos="100000">
                <a:srgbClr val="FF6B29"/>
              </a:gs>
            </a:gsLst>
            <a:lin ang="16200000"/>
          </a:gradFill>
          <a:ln w="9525">
            <a:solidFill>
              <a:srgbClr val="F47643"/>
            </a:solidFill>
            <a:miter lim="800000"/>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US">
              <a:solidFill>
                <a:srgbClr val="FFFFFF"/>
              </a:solidFill>
              <a:latin typeface="Times New Roman"/>
              <a:ea typeface="+mn-ea"/>
              <a:cs typeface="+mn-cs"/>
            </a:endParaRPr>
          </a:p>
        </p:txBody>
      </p:sp>
      <p:sp>
        <p:nvSpPr>
          <p:cNvPr id="15" name="Right Arrow 14"/>
          <p:cNvSpPr>
            <a:spLocks noChangeArrowheads="1"/>
          </p:cNvSpPr>
          <p:nvPr/>
        </p:nvSpPr>
        <p:spPr bwMode="auto">
          <a:xfrm>
            <a:off x="4652963" y="2670175"/>
            <a:ext cx="338137" cy="485775"/>
          </a:xfrm>
          <a:prstGeom prst="rightArrow">
            <a:avLst>
              <a:gd name="adj1" fmla="val 50000"/>
              <a:gd name="adj2" fmla="val 50000"/>
            </a:avLst>
          </a:prstGeom>
          <a:gradFill rotWithShape="1">
            <a:gsLst>
              <a:gs pos="0">
                <a:srgbClr val="C95120"/>
              </a:gs>
              <a:gs pos="80000">
                <a:srgbClr val="FF6C2D"/>
              </a:gs>
              <a:gs pos="100000">
                <a:srgbClr val="FF6B29"/>
              </a:gs>
            </a:gsLst>
            <a:lin ang="16200000"/>
          </a:gradFill>
          <a:ln w="9525">
            <a:solidFill>
              <a:srgbClr val="F47643"/>
            </a:solidFill>
            <a:miter lim="800000"/>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US">
              <a:solidFill>
                <a:srgbClr val="FFFFFF"/>
              </a:solidFill>
              <a:latin typeface="Times New Roman"/>
              <a:ea typeface="+mn-ea"/>
              <a:cs typeface="+mn-cs"/>
            </a:endParaRPr>
          </a:p>
        </p:txBody>
      </p:sp>
      <p:sp>
        <p:nvSpPr>
          <p:cNvPr id="16" name="Right Arrow 15"/>
          <p:cNvSpPr>
            <a:spLocks noChangeArrowheads="1"/>
          </p:cNvSpPr>
          <p:nvPr/>
        </p:nvSpPr>
        <p:spPr bwMode="auto">
          <a:xfrm>
            <a:off x="1770063" y="2670175"/>
            <a:ext cx="444500" cy="485775"/>
          </a:xfrm>
          <a:prstGeom prst="rightArrow">
            <a:avLst>
              <a:gd name="adj1" fmla="val 50000"/>
              <a:gd name="adj2" fmla="val 50000"/>
            </a:avLst>
          </a:prstGeom>
          <a:gradFill rotWithShape="1">
            <a:gsLst>
              <a:gs pos="0">
                <a:srgbClr val="C95120"/>
              </a:gs>
              <a:gs pos="80000">
                <a:srgbClr val="FF6C2D"/>
              </a:gs>
              <a:gs pos="100000">
                <a:srgbClr val="FF6B29"/>
              </a:gs>
            </a:gsLst>
            <a:lin ang="16200000"/>
          </a:gradFill>
          <a:ln w="9525">
            <a:solidFill>
              <a:srgbClr val="F47643"/>
            </a:solidFill>
            <a:miter lim="800000"/>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US">
              <a:solidFill>
                <a:srgbClr val="FFFFFF"/>
              </a:solidFill>
              <a:latin typeface="Times New Roman"/>
              <a:ea typeface="+mn-ea"/>
              <a:cs typeface="+mn-cs"/>
            </a:endParaRPr>
          </a:p>
        </p:txBody>
      </p:sp>
      <p:sp>
        <p:nvSpPr>
          <p:cNvPr id="128008" name="TextBox 1"/>
          <p:cNvSpPr txBox="1">
            <a:spLocks noChangeArrowheads="1"/>
          </p:cNvSpPr>
          <p:nvPr/>
        </p:nvSpPr>
        <p:spPr bwMode="auto">
          <a:xfrm>
            <a:off x="1173163" y="360363"/>
            <a:ext cx="2698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800">
                <a:solidFill>
                  <a:srgbClr val="FFFF00"/>
                </a:solidFill>
                <a:latin typeface="Times New Roman" charset="0"/>
              </a:rPr>
              <a:t>Wellbeing</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693"/>
            <a:ext cx="8229600" cy="1143000"/>
          </a:xfrm>
        </p:spPr>
        <p:txBody>
          <a:bodyPr>
            <a:normAutofit/>
          </a:bodyPr>
          <a:lstStyle/>
          <a:p>
            <a:r>
              <a:rPr lang="en-US" sz="3600" dirty="0" smtClean="0"/>
              <a:t>The cycle of alienation  </a:t>
            </a:r>
            <a:endParaRPr lang="en-US" sz="3600" dirty="0"/>
          </a:p>
        </p:txBody>
      </p:sp>
      <p:sp>
        <p:nvSpPr>
          <p:cNvPr id="8" name="Oval 7"/>
          <p:cNvSpPr/>
          <p:nvPr/>
        </p:nvSpPr>
        <p:spPr>
          <a:xfrm>
            <a:off x="6324600" y="2564749"/>
            <a:ext cx="2074332" cy="917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latin typeface="Calibri"/>
              </a:rPr>
              <a:t>WorklessnessPoverty</a:t>
            </a:r>
            <a:endParaRPr lang="en-US" dirty="0">
              <a:solidFill>
                <a:prstClr val="white"/>
              </a:solidFill>
              <a:latin typeface="Calibri"/>
            </a:endParaRPr>
          </a:p>
        </p:txBody>
      </p:sp>
      <p:sp>
        <p:nvSpPr>
          <p:cNvPr id="11" name="Rectangle 10"/>
          <p:cNvSpPr/>
          <p:nvPr/>
        </p:nvSpPr>
        <p:spPr>
          <a:xfrm>
            <a:off x="3619499" y="2074362"/>
            <a:ext cx="1301750" cy="14075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In education offending</a:t>
            </a:r>
          </a:p>
          <a:p>
            <a:pPr algn="ctr"/>
            <a:r>
              <a:rPr lang="en-US" dirty="0">
                <a:solidFill>
                  <a:prstClr val="white"/>
                </a:solidFill>
                <a:latin typeface="Calibri"/>
              </a:rPr>
              <a:t>h</a:t>
            </a:r>
            <a:r>
              <a:rPr lang="en-US" dirty="0" smtClean="0">
                <a:solidFill>
                  <a:prstClr val="white"/>
                </a:solidFill>
                <a:latin typeface="Calibri"/>
              </a:rPr>
              <a:t>ealth</a:t>
            </a:r>
            <a:endParaRPr lang="en-US" dirty="0">
              <a:solidFill>
                <a:prstClr val="white"/>
              </a:solidFill>
              <a:latin typeface="Calibri"/>
            </a:endParaRPr>
          </a:p>
        </p:txBody>
      </p:sp>
      <p:sp>
        <p:nvSpPr>
          <p:cNvPr id="19" name="Oval 18"/>
          <p:cNvSpPr/>
          <p:nvPr/>
        </p:nvSpPr>
        <p:spPr>
          <a:xfrm>
            <a:off x="309048" y="2567517"/>
            <a:ext cx="2089151"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Chaotic early years</a:t>
            </a:r>
            <a:endParaRPr lang="en-US" dirty="0">
              <a:solidFill>
                <a:prstClr val="white"/>
              </a:solidFill>
              <a:latin typeface="Calibri"/>
            </a:endParaRPr>
          </a:p>
        </p:txBody>
      </p:sp>
      <p:cxnSp>
        <p:nvCxnSpPr>
          <p:cNvPr id="28" name="Straight Arrow Connector 27"/>
          <p:cNvCxnSpPr>
            <a:endCxn id="8" idx="2"/>
          </p:cNvCxnSpPr>
          <p:nvPr/>
        </p:nvCxnSpPr>
        <p:spPr>
          <a:xfrm>
            <a:off x="4813300" y="2698780"/>
            <a:ext cx="1511300" cy="3245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305046" y="1117182"/>
            <a:ext cx="2546941" cy="461665"/>
          </a:xfrm>
          <a:prstGeom prst="rect">
            <a:avLst/>
          </a:prstGeom>
          <a:noFill/>
        </p:spPr>
        <p:txBody>
          <a:bodyPr wrap="none" rtlCol="0">
            <a:spAutoFit/>
          </a:bodyPr>
          <a:lstStyle/>
          <a:p>
            <a:r>
              <a:rPr lang="en-US" sz="2400" dirty="0" smtClean="0">
                <a:solidFill>
                  <a:prstClr val="black"/>
                </a:solidFill>
                <a:latin typeface="Calibri"/>
              </a:rPr>
              <a:t>Unequal outcomes</a:t>
            </a:r>
            <a:endParaRPr lang="en-US" sz="2400" dirty="0">
              <a:solidFill>
                <a:prstClr val="black"/>
              </a:solidFill>
              <a:latin typeface="Calibri"/>
            </a:endParaRPr>
          </a:p>
        </p:txBody>
      </p:sp>
      <p:sp>
        <p:nvSpPr>
          <p:cNvPr id="62" name="TextBox 61"/>
          <p:cNvSpPr txBox="1"/>
          <p:nvPr/>
        </p:nvSpPr>
        <p:spPr>
          <a:xfrm>
            <a:off x="6523234" y="1076923"/>
            <a:ext cx="2042581" cy="461665"/>
          </a:xfrm>
          <a:prstGeom prst="rect">
            <a:avLst/>
          </a:prstGeom>
          <a:noFill/>
        </p:spPr>
        <p:txBody>
          <a:bodyPr wrap="square" rtlCol="0">
            <a:spAutoFit/>
          </a:bodyPr>
          <a:lstStyle/>
          <a:p>
            <a:r>
              <a:rPr lang="en-US" sz="2400" dirty="0" smtClean="0">
                <a:solidFill>
                  <a:prstClr val="black"/>
                </a:solidFill>
                <a:latin typeface="Calibri"/>
              </a:rPr>
              <a:t>Consequences</a:t>
            </a:r>
            <a:endParaRPr lang="en-US" sz="2400" dirty="0">
              <a:solidFill>
                <a:prstClr val="black"/>
              </a:solidFill>
              <a:latin typeface="Calibri"/>
            </a:endParaRPr>
          </a:p>
        </p:txBody>
      </p:sp>
      <p:cxnSp>
        <p:nvCxnSpPr>
          <p:cNvPr id="39" name="Straight Arrow Connector 38"/>
          <p:cNvCxnSpPr>
            <a:stCxn id="19" idx="6"/>
          </p:cNvCxnSpPr>
          <p:nvPr/>
        </p:nvCxnSpPr>
        <p:spPr>
          <a:xfrm flipV="1">
            <a:off x="2398185" y="2721385"/>
            <a:ext cx="1221314" cy="303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Curved Left Arrow 26"/>
          <p:cNvSpPr/>
          <p:nvPr/>
        </p:nvSpPr>
        <p:spPr>
          <a:xfrm rot="5400000">
            <a:off x="3374898" y="862418"/>
            <a:ext cx="1815825" cy="708080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latin typeface="Calibri"/>
            </a:endParaRPr>
          </a:p>
        </p:txBody>
      </p:sp>
      <p:sp>
        <p:nvSpPr>
          <p:cNvPr id="31" name="Rectangle 30"/>
          <p:cNvSpPr/>
          <p:nvPr/>
        </p:nvSpPr>
        <p:spPr>
          <a:xfrm>
            <a:off x="2997200" y="5473700"/>
            <a:ext cx="2959100" cy="927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prstClr val="white"/>
                </a:solidFill>
                <a:latin typeface="Calibri"/>
              </a:rPr>
              <a:t>Alienation</a:t>
            </a:r>
            <a:endParaRPr lang="en-US" sz="2800" dirty="0">
              <a:solidFill>
                <a:prstClr val="white"/>
              </a:solidFill>
              <a:latin typeface="Calibri"/>
            </a:endParaRPr>
          </a:p>
        </p:txBody>
      </p:sp>
      <p:sp>
        <p:nvSpPr>
          <p:cNvPr id="32" name="TextBox 31"/>
          <p:cNvSpPr txBox="1"/>
          <p:nvPr/>
        </p:nvSpPr>
        <p:spPr>
          <a:xfrm>
            <a:off x="555458" y="1076923"/>
            <a:ext cx="1663737" cy="461665"/>
          </a:xfrm>
          <a:prstGeom prst="rect">
            <a:avLst/>
          </a:prstGeom>
          <a:noFill/>
        </p:spPr>
        <p:txBody>
          <a:bodyPr wrap="none" rtlCol="0">
            <a:spAutoFit/>
          </a:bodyPr>
          <a:lstStyle/>
          <a:p>
            <a:r>
              <a:rPr lang="en-US" sz="2400" dirty="0" smtClean="0">
                <a:solidFill>
                  <a:prstClr val="black"/>
                </a:solidFill>
                <a:latin typeface="Calibri"/>
              </a:rPr>
              <a:t>Initial event</a:t>
            </a:r>
            <a:endParaRPr lang="en-US" sz="2400" dirty="0">
              <a:solidFill>
                <a:prstClr val="black"/>
              </a:solidFill>
              <a:latin typeface="Calibri"/>
            </a:endParaRPr>
          </a:p>
        </p:txBody>
      </p:sp>
      <p:sp>
        <p:nvSpPr>
          <p:cNvPr id="2" name="TextBox 1"/>
          <p:cNvSpPr txBox="1"/>
          <p:nvPr/>
        </p:nvSpPr>
        <p:spPr>
          <a:xfrm>
            <a:off x="2398185" y="1837703"/>
            <a:ext cx="1064236" cy="923330"/>
          </a:xfrm>
          <a:prstGeom prst="rect">
            <a:avLst/>
          </a:prstGeom>
          <a:noFill/>
        </p:spPr>
        <p:txBody>
          <a:bodyPr wrap="square" rtlCol="0">
            <a:spAutoFit/>
          </a:bodyPr>
          <a:lstStyle/>
          <a:p>
            <a:r>
              <a:rPr lang="en-US" dirty="0" smtClean="0">
                <a:solidFill>
                  <a:prstClr val="black"/>
                </a:solidFill>
                <a:latin typeface="Calibri"/>
              </a:rPr>
              <a:t>Mental health problems</a:t>
            </a:r>
            <a:endParaRPr lang="en-US" dirty="0">
              <a:solidFill>
                <a:prstClr val="black"/>
              </a:solidFill>
              <a:latin typeface="Calibri"/>
            </a:endParaRPr>
          </a:p>
        </p:txBody>
      </p:sp>
      <p:sp>
        <p:nvSpPr>
          <p:cNvPr id="3" name="TextBox 2"/>
          <p:cNvSpPr txBox="1"/>
          <p:nvPr/>
        </p:nvSpPr>
        <p:spPr>
          <a:xfrm>
            <a:off x="5133474" y="1891177"/>
            <a:ext cx="2179052" cy="923330"/>
          </a:xfrm>
          <a:prstGeom prst="rect">
            <a:avLst/>
          </a:prstGeom>
          <a:noFill/>
        </p:spPr>
        <p:txBody>
          <a:bodyPr wrap="square" rtlCol="0">
            <a:spAutoFit/>
          </a:bodyPr>
          <a:lstStyle/>
          <a:p>
            <a:r>
              <a:rPr lang="en-US" dirty="0" smtClean="0">
                <a:solidFill>
                  <a:prstClr val="black"/>
                </a:solidFill>
                <a:latin typeface="Calibri"/>
              </a:rPr>
              <a:t>Loss of self efficacy, esteem, </a:t>
            </a:r>
          </a:p>
          <a:p>
            <a:r>
              <a:rPr lang="en-US" dirty="0" smtClean="0">
                <a:solidFill>
                  <a:prstClr val="black"/>
                </a:solidFill>
                <a:latin typeface="Calibri"/>
              </a:rPr>
              <a:t>control</a:t>
            </a:r>
            <a:endParaRPr lang="en-US" dirty="0">
              <a:solidFill>
                <a:prstClr val="black"/>
              </a:solidFill>
              <a:latin typeface="Calibri"/>
            </a:endParaRPr>
          </a:p>
        </p:txBody>
      </p:sp>
    </p:spTree>
    <p:extLst>
      <p:ext uri="{BB962C8B-B14F-4D97-AF65-F5344CB8AC3E}">
        <p14:creationId xmlns:p14="http://schemas.microsoft.com/office/powerpoint/2010/main" val="3326076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t1.gstatic.com/images?q=tbn:ANd9GcQ5iCZ8pIzSV-TlP3iIvJkNlgSXnY2RRolgbmd24M6pRth4GRI&amp;t=1&amp;usg=__4ES3q4KYuuqCxavo-yfv1pP6x4c="/>
          <p:cNvPicPr>
            <a:picLocks noChangeAspect="1" noChangeArrowheads="1"/>
          </p:cNvPicPr>
          <p:nvPr/>
        </p:nvPicPr>
        <p:blipFill>
          <a:blip r:embed="rId2" cstate="print"/>
          <a:srcRect/>
          <a:stretch>
            <a:fillRect/>
          </a:stretch>
        </p:blipFill>
        <p:spPr bwMode="auto">
          <a:xfrm>
            <a:off x="93663" y="1916113"/>
            <a:ext cx="4595812" cy="2881312"/>
          </a:xfrm>
          <a:prstGeom prst="rect">
            <a:avLst/>
          </a:prstGeom>
          <a:noFill/>
          <a:ln w="9525">
            <a:noFill/>
            <a:miter lim="800000"/>
            <a:headEnd/>
            <a:tailEnd/>
          </a:ln>
        </p:spPr>
      </p:pic>
      <p:pic>
        <p:nvPicPr>
          <p:cNvPr id="73731" name="Picture 4" descr="http://t1.gstatic.com/images?q=tbn:ANd9GcSfm6N5X-Ph6e0lBntQHMdszNygJSRrJ026wWDCWESjANSHOJQ&amp;t=1&amp;usg=__oD9PqmQM5l4mmXsyHNeF_ARDMrM="/>
          <p:cNvPicPr>
            <a:picLocks noChangeAspect="1" noChangeArrowheads="1"/>
          </p:cNvPicPr>
          <p:nvPr/>
        </p:nvPicPr>
        <p:blipFill>
          <a:blip r:embed="rId3" cstate="print"/>
          <a:srcRect/>
          <a:stretch>
            <a:fillRect/>
          </a:stretch>
        </p:blipFill>
        <p:spPr bwMode="auto">
          <a:xfrm>
            <a:off x="4140200" y="1557338"/>
            <a:ext cx="4032250" cy="3671887"/>
          </a:xfrm>
          <a:prstGeom prst="rect">
            <a:avLst/>
          </a:prstGeom>
          <a:noFill/>
          <a:ln w="9525">
            <a:noFill/>
            <a:miter lim="800000"/>
            <a:headEnd/>
            <a:tailEnd/>
          </a:ln>
        </p:spPr>
      </p:pic>
      <p:sp>
        <p:nvSpPr>
          <p:cNvPr id="4" name="Title 3"/>
          <p:cNvSpPr>
            <a:spLocks noGrp="1"/>
          </p:cNvSpPr>
          <p:nvPr>
            <p:ph type="title"/>
          </p:nvPr>
        </p:nvSpPr>
        <p:spPr/>
        <p:txBody>
          <a:bodyPr/>
          <a:lstStyle/>
          <a:p>
            <a:pPr>
              <a:defRPr/>
            </a:pPr>
            <a:r>
              <a:rPr lang="en-GB" dirty="0" smtClean="0"/>
              <a:t>Jimmy Reid 1971</a:t>
            </a:r>
            <a:endParaRPr lang="en-GB" dirty="0"/>
          </a:p>
        </p:txBody>
      </p:sp>
      <p:sp>
        <p:nvSpPr>
          <p:cNvPr id="5" name="Content Placeholder 4"/>
          <p:cNvSpPr>
            <a:spLocks noGrp="1"/>
          </p:cNvSpPr>
          <p:nvPr>
            <p:ph idx="1"/>
          </p:nvPr>
        </p:nvSpPr>
        <p:spPr/>
        <p:txBody>
          <a:bodyPr/>
          <a:lstStyle/>
          <a:p>
            <a:pPr>
              <a:buFont typeface="Monotype Sorts" charset="2"/>
              <a:buChar char="u"/>
              <a:defRPr/>
            </a:pPr>
            <a:endParaRPr lang="en-GB" dirty="0"/>
          </a:p>
        </p:txBody>
      </p:sp>
    </p:spTree>
    <p:extLst>
      <p:ext uri="{BB962C8B-B14F-4D97-AF65-F5344CB8AC3E}">
        <p14:creationId xmlns:p14="http://schemas.microsoft.com/office/powerpoint/2010/main" val="18963398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9600" cy="1143000"/>
          </a:xfrm>
        </p:spPr>
        <p:txBody>
          <a:bodyPr/>
          <a:lstStyle/>
          <a:p>
            <a:pPr>
              <a:defRPr/>
            </a:pPr>
            <a:r>
              <a:rPr lang="en-GB" dirty="0" err="1" smtClean="0"/>
              <a:t>Rectorial</a:t>
            </a:r>
            <a:r>
              <a:rPr lang="en-GB" dirty="0" smtClean="0"/>
              <a:t> Address</a:t>
            </a:r>
            <a:endParaRPr lang="en-GB" dirty="0"/>
          </a:p>
        </p:txBody>
      </p:sp>
      <p:sp>
        <p:nvSpPr>
          <p:cNvPr id="3" name="Content Placeholder 2"/>
          <p:cNvSpPr>
            <a:spLocks noGrp="1"/>
          </p:cNvSpPr>
          <p:nvPr>
            <p:ph idx="1"/>
          </p:nvPr>
        </p:nvSpPr>
        <p:spPr>
          <a:xfrm>
            <a:off x="250825" y="1526646"/>
            <a:ext cx="8642350" cy="4705350"/>
          </a:xfrm>
        </p:spPr>
        <p:txBody>
          <a:bodyPr>
            <a:noAutofit/>
          </a:bodyPr>
          <a:lstStyle/>
          <a:p>
            <a:pPr>
              <a:buFont typeface="Wingdings" pitchFamily="2" charset="2"/>
              <a:buChar char="§"/>
              <a:defRPr/>
            </a:pPr>
            <a:r>
              <a:rPr lang="en-GB" sz="3200" dirty="0" smtClean="0"/>
              <a:t>“Let me right at the outset define what I mean by alienation. It is the cry of men who feel themselves the victims of blind economic forces beyond their control. It's the frustration of ordinary people excluded from the processes of decision making. The feeling of despair and hopelessness that pervades people who feel with justification that they have no real say in shaping or determining their own destinies....”</a:t>
            </a:r>
          </a:p>
          <a:p>
            <a:pPr>
              <a:buFont typeface="Wingdings" pitchFamily="2" charset="2"/>
              <a:buChar char="§"/>
              <a:defRPr/>
            </a:pPr>
            <a:r>
              <a:rPr lang="en-GB" sz="3200" dirty="0" smtClean="0"/>
              <a:t> </a:t>
            </a:r>
            <a:endParaRPr lang="en-GB" sz="3200" dirty="0"/>
          </a:p>
        </p:txBody>
      </p:sp>
    </p:spTree>
    <p:extLst>
      <p:ext uri="{BB962C8B-B14F-4D97-AF65-F5344CB8AC3E}">
        <p14:creationId xmlns:p14="http://schemas.microsoft.com/office/powerpoint/2010/main" val="23292175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Times New Roman" charset="0"/>
              </a:rPr>
              <a:t>Joseph Townsend 1739-1816</a:t>
            </a:r>
          </a:p>
        </p:txBody>
      </p:sp>
      <p:sp>
        <p:nvSpPr>
          <p:cNvPr id="3" name="Content Placeholder 2"/>
          <p:cNvSpPr>
            <a:spLocks noGrp="1"/>
          </p:cNvSpPr>
          <p:nvPr>
            <p:ph idx="1"/>
          </p:nvPr>
        </p:nvSpPr>
        <p:spPr>
          <a:xfrm>
            <a:off x="200025" y="1676400"/>
            <a:ext cx="5441950" cy="4114800"/>
          </a:xfrm>
        </p:spPr>
        <p:txBody>
          <a:bodyPr/>
          <a:lstStyle/>
          <a:p>
            <a:pPr>
              <a:defRPr/>
            </a:pPr>
            <a:r>
              <a:rPr lang="en-GB">
                <a:effectLst/>
                <a:latin typeface="Times New Roman" charset="0"/>
              </a:rPr>
              <a:t>“Hunger will tame the fiercest animals. “It will teach decency and civility, obedience and subjection … it is only hunger which can spur and goad the poor on to labour.”</a:t>
            </a:r>
          </a:p>
          <a:p>
            <a:pPr>
              <a:defRPr/>
            </a:pPr>
            <a:endParaRPr lang="en-US">
              <a:latin typeface="Times New Roman" charset="0"/>
            </a:endParaRPr>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363" y="1676400"/>
            <a:ext cx="2916237"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90544" y="266700"/>
            <a:ext cx="8143617" cy="6591300"/>
          </a:xfrm>
          <a:prstGeom prst="rect">
            <a:avLst/>
          </a:prstGeom>
          <a:noFill/>
          <a:ln>
            <a:noFill/>
          </a:ln>
        </p:spPr>
      </p:pic>
      <p:sp>
        <p:nvSpPr>
          <p:cNvPr id="7" name="Content Placeholder 6"/>
          <p:cNvSpPr>
            <a:spLocks noGrp="1"/>
          </p:cNvSpPr>
          <p:nvPr>
            <p:ph idx="1"/>
          </p:nvPr>
        </p:nvSpPr>
        <p:spPr>
          <a:xfrm>
            <a:off x="247834" y="480176"/>
            <a:ext cx="7621423" cy="5311024"/>
          </a:xfrm>
        </p:spPr>
        <p:txBody>
          <a:bodyPr/>
          <a:lstStyle/>
          <a:p>
            <a:endParaRPr lang="en-US" dirty="0"/>
          </a:p>
        </p:txBody>
      </p:sp>
    </p:spTree>
    <p:extLst>
      <p:ext uri="{BB962C8B-B14F-4D97-AF65-F5344CB8AC3E}">
        <p14:creationId xmlns:p14="http://schemas.microsoft.com/office/powerpoint/2010/main" val="8165235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4" cstate="print"/>
          <a:srcRect/>
          <a:stretch>
            <a:fillRect/>
          </a:stretch>
        </p:blipFill>
        <p:spPr bwMode="auto">
          <a:xfrm>
            <a:off x="8229600" y="6215065"/>
            <a:ext cx="266700" cy="338137"/>
          </a:xfrm>
          <a:prstGeom prst="rect">
            <a:avLst/>
          </a:prstGeom>
          <a:noFill/>
          <a:ln w="9525">
            <a:noFill/>
            <a:miter lim="800000"/>
            <a:headEnd/>
            <a:tailEnd/>
          </a:ln>
        </p:spPr>
      </p:pic>
      <p:sp>
        <p:nvSpPr>
          <p:cNvPr id="1028" name="Text Box 3"/>
          <p:cNvSpPr txBox="1">
            <a:spLocks noChangeArrowheads="1"/>
          </p:cNvSpPr>
          <p:nvPr/>
        </p:nvSpPr>
        <p:spPr bwMode="auto">
          <a:xfrm>
            <a:off x="304800" y="6216650"/>
            <a:ext cx="4267200" cy="336550"/>
          </a:xfrm>
          <a:prstGeom prst="rect">
            <a:avLst/>
          </a:prstGeom>
          <a:noFill/>
          <a:ln w="9525">
            <a:noFill/>
            <a:miter lim="800000"/>
            <a:headEnd/>
            <a:tailEnd/>
          </a:ln>
        </p:spPr>
        <p:txBody>
          <a:bodyPr>
            <a:spAutoFit/>
          </a:bodyPr>
          <a:lstStyle/>
          <a:p>
            <a:pPr defTabSz="914400" eaLnBrk="0" fontAlgn="base" hangingPunct="0">
              <a:spcBef>
                <a:spcPct val="50000"/>
              </a:spcBef>
              <a:spcAft>
                <a:spcPct val="0"/>
              </a:spcAft>
            </a:pPr>
            <a:r>
              <a:rPr lang="en-GB" sz="1600">
                <a:solidFill>
                  <a:srgbClr val="FFFFFF"/>
                </a:solidFill>
                <a:latin typeface="Times New Roman" pitchFamily="18" charset="0"/>
                <a:cs typeface="Arial" pitchFamily="34" charset="0"/>
              </a:rPr>
              <a:t>World Health Organization (1997 and 2003)            </a:t>
            </a:r>
          </a:p>
        </p:txBody>
      </p:sp>
      <p:sp>
        <p:nvSpPr>
          <p:cNvPr id="1029" name="Text Box 4"/>
          <p:cNvSpPr txBox="1">
            <a:spLocks noChangeArrowheads="1"/>
          </p:cNvSpPr>
          <p:nvPr/>
        </p:nvSpPr>
        <p:spPr bwMode="auto">
          <a:xfrm>
            <a:off x="6248400" y="6216650"/>
            <a:ext cx="2438400" cy="336550"/>
          </a:xfrm>
          <a:prstGeom prst="rect">
            <a:avLst/>
          </a:prstGeom>
          <a:noFill/>
          <a:ln w="9525">
            <a:noFill/>
            <a:miter lim="800000"/>
            <a:headEnd/>
            <a:tailEnd/>
          </a:ln>
        </p:spPr>
        <p:txBody>
          <a:bodyPr>
            <a:spAutoFit/>
          </a:bodyPr>
          <a:lstStyle/>
          <a:p>
            <a:pPr defTabSz="914400" eaLnBrk="0" fontAlgn="base" hangingPunct="0">
              <a:spcBef>
                <a:spcPct val="50000"/>
              </a:spcBef>
              <a:spcAft>
                <a:spcPct val="0"/>
              </a:spcAft>
            </a:pPr>
            <a:r>
              <a:rPr lang="en-GB" sz="1600">
                <a:solidFill>
                  <a:srgbClr val="FFFFFF"/>
                </a:solidFill>
                <a:latin typeface="Times New Roman" pitchFamily="18" charset="0"/>
                <a:cs typeface="Arial" pitchFamily="34" charset="0"/>
              </a:rPr>
              <a:t>www.heartstats.org</a:t>
            </a:r>
          </a:p>
        </p:txBody>
      </p:sp>
      <p:graphicFrame>
        <p:nvGraphicFramePr>
          <p:cNvPr id="1026" name="Object 5"/>
          <p:cNvGraphicFramePr>
            <a:graphicFrameLocks noChangeAspect="1"/>
          </p:cNvGraphicFramePr>
          <p:nvPr/>
        </p:nvGraphicFramePr>
        <p:xfrm>
          <a:off x="-180974" y="77788"/>
          <a:ext cx="9324975" cy="6400800"/>
        </p:xfrm>
        <a:graphic>
          <a:graphicData uri="http://schemas.openxmlformats.org/presentationml/2006/ole">
            <mc:AlternateContent xmlns:mc="http://schemas.openxmlformats.org/markup-compatibility/2006">
              <mc:Choice xmlns:v="urn:schemas-microsoft-com:vml" Requires="v">
                <p:oleObj spid="_x0000_s153615" name="Chart" r:id="rId5" imgW="7581798" imgH="5200639" progId="Excel.Sheet.8">
                  <p:embed/>
                </p:oleObj>
              </mc:Choice>
              <mc:Fallback>
                <p:oleObj name="Chart" r:id="rId5" imgW="7581798" imgH="5200639"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4" y="77788"/>
                        <a:ext cx="932497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0" name="Down Arrow 5"/>
          <p:cNvSpPr>
            <a:spLocks noChangeArrowheads="1"/>
          </p:cNvSpPr>
          <p:nvPr/>
        </p:nvSpPr>
        <p:spPr bwMode="auto">
          <a:xfrm>
            <a:off x="7072313" y="2143127"/>
            <a:ext cx="285750" cy="714375"/>
          </a:xfrm>
          <a:prstGeom prst="downArrow">
            <a:avLst>
              <a:gd name="adj1" fmla="val 50000"/>
              <a:gd name="adj2" fmla="val 50000"/>
            </a:avLst>
          </a:prstGeom>
          <a:solidFill>
            <a:schemeClr val="accent1"/>
          </a:solidFill>
          <a:ln w="12700" algn="ctr">
            <a:solidFill>
              <a:schemeClr val="tx1"/>
            </a:solidFill>
            <a:round/>
            <a:headEnd/>
            <a:tailEnd/>
          </a:ln>
        </p:spPr>
        <p:txBody>
          <a:bodyPr/>
          <a:lstStyle/>
          <a:p>
            <a:pPr defTabSz="914400" eaLnBrk="0" fontAlgn="base" hangingPunct="0">
              <a:spcBef>
                <a:spcPct val="0"/>
              </a:spcBef>
              <a:spcAft>
                <a:spcPct val="0"/>
              </a:spcAft>
            </a:pPr>
            <a:endParaRPr lang="en-GB" sz="2400">
              <a:solidFill>
                <a:srgbClr val="FFFFFF"/>
              </a:solidFill>
              <a:latin typeface="Times New Roman" pitchFamily="18"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t>
            </a:r>
            <a:r>
              <a:rPr lang="en-US" dirty="0" smtClean="0"/>
              <a:t> Greg Boyle</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33468" r="-33468"/>
          <a:stretch>
            <a:fillRect/>
          </a:stretch>
        </p:blipFill>
        <p:spPr bwMode="auto">
          <a:xfrm>
            <a:off x="-837525" y="1853226"/>
            <a:ext cx="6869113" cy="4114800"/>
          </a:xfrm>
          <a:prstGeom prst="rect">
            <a:avLst/>
          </a:prstGeom>
          <a:noFill/>
          <a:ln>
            <a:noFill/>
          </a:ln>
        </p:spPr>
      </p:pic>
      <p:sp>
        <p:nvSpPr>
          <p:cNvPr id="6" name="TextBox 5"/>
          <p:cNvSpPr txBox="1"/>
          <p:nvPr/>
        </p:nvSpPr>
        <p:spPr>
          <a:xfrm>
            <a:off x="4694599" y="2305485"/>
            <a:ext cx="4304065" cy="4308872"/>
          </a:xfrm>
          <a:prstGeom prst="rect">
            <a:avLst/>
          </a:prstGeom>
          <a:noFill/>
        </p:spPr>
        <p:txBody>
          <a:bodyPr wrap="square" rtlCol="0">
            <a:spAutoFit/>
          </a:bodyPr>
          <a:lstStyle/>
          <a:p>
            <a:r>
              <a:rPr lang="en-GB" sz="3200" dirty="0">
                <a:solidFill>
                  <a:srgbClr val="FFFFFF"/>
                </a:solidFill>
                <a:latin typeface="Times New Roman"/>
                <a:ea typeface="ヒラギノ角ゴ Pro W3" charset="-128"/>
              </a:rPr>
              <a:t>“Here is what we seek: a compassion that can stand in awe at what the poor have to carry rather than stand in judgment at how they carry it.” </a:t>
            </a:r>
            <a:br>
              <a:rPr lang="en-GB" sz="3200" dirty="0">
                <a:solidFill>
                  <a:srgbClr val="FFFFFF"/>
                </a:solidFill>
                <a:latin typeface="Times New Roman"/>
                <a:ea typeface="ヒラギノ角ゴ Pro W3" charset="-128"/>
              </a:rPr>
            </a:br>
            <a:r>
              <a:rPr lang="en-GB" sz="3200" dirty="0">
                <a:solidFill>
                  <a:srgbClr val="FFFFFF"/>
                </a:solidFill>
                <a:latin typeface="Times New Roman"/>
                <a:ea typeface="ヒラギノ角ゴ Pro W3" charset="-128"/>
              </a:rPr>
              <a:t>― </a:t>
            </a:r>
            <a:r>
              <a:rPr lang="en-GB" sz="3200" dirty="0">
                <a:solidFill>
                  <a:srgbClr val="FFFFFF"/>
                </a:solidFill>
                <a:latin typeface="Times New Roman"/>
                <a:ea typeface="ヒラギノ角ゴ Pro W3" charset="-128"/>
                <a:hlinkClick r:id="rId3"/>
              </a:rPr>
              <a:t>Gregory Boyle</a:t>
            </a:r>
            <a:endParaRPr lang="en-GB" sz="3200" dirty="0">
              <a:solidFill>
                <a:srgbClr val="FFFFFF"/>
              </a:solidFill>
              <a:latin typeface="Times New Roman"/>
              <a:ea typeface="ヒラギノ角ゴ Pro W3" charset="-128"/>
            </a:endParaRPr>
          </a:p>
          <a:p>
            <a:endParaRPr lang="en-US" sz="3200" dirty="0">
              <a:solidFill>
                <a:srgbClr val="FFFFFF"/>
              </a:solidFill>
              <a:latin typeface="Times New Roman"/>
              <a:ea typeface="ヒラギノ角ゴ Pro W3" charset="-128"/>
            </a:endParaRPr>
          </a:p>
          <a:p>
            <a:endParaRPr lang="en-US" dirty="0">
              <a:solidFill>
                <a:srgbClr val="FFFFFF"/>
              </a:solidFill>
              <a:latin typeface="Times New Roman"/>
              <a:ea typeface="ヒラギノ角ゴ Pro W3" charset="-128"/>
            </a:endParaRPr>
          </a:p>
        </p:txBody>
      </p:sp>
    </p:spTree>
    <p:extLst>
      <p:ext uri="{BB962C8B-B14F-4D97-AF65-F5344CB8AC3E}">
        <p14:creationId xmlns:p14="http://schemas.microsoft.com/office/powerpoint/2010/main" val="8434996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377825" y="1006475"/>
            <a:ext cx="8370888" cy="5616575"/>
          </a:xfrm>
          <a:prstGeom prst="rect">
            <a:avLst/>
          </a:prstGeom>
          <a:gradFill rotWithShape="1">
            <a:gsLst>
              <a:gs pos="0">
                <a:srgbClr val="95B3D7"/>
              </a:gs>
              <a:gs pos="53000">
                <a:srgbClr val="C2D1ED"/>
              </a:gs>
              <a:gs pos="100000">
                <a:srgbClr val="E1E8F5"/>
              </a:gs>
            </a:gsLst>
            <a:lin ang="8100000" scaled="1"/>
          </a:gradFill>
          <a:ln w="25400">
            <a:solidFill>
              <a:srgbClr val="385D8A"/>
            </a:solidFill>
            <a:miter lim="800000"/>
            <a:headEnd/>
            <a:tailEnd/>
          </a:ln>
          <a:effectLst>
            <a:outerShdw blurRad="50800" dist="38100" dir="2700000" algn="tl" rotWithShape="0">
              <a:srgbClr val="000000">
                <a:alpha val="39999"/>
              </a:srgbClr>
            </a:outerShdw>
          </a:effectLst>
        </p:spPr>
        <p:txBody>
          <a:bodyPr anchor="ctr"/>
          <a:lstStyle/>
          <a:p>
            <a:pPr algn="ctr" defTabSz="914400" eaLnBrk="1" fontAlgn="auto" hangingPunct="1">
              <a:spcBef>
                <a:spcPts val="0"/>
              </a:spcBef>
              <a:spcAft>
                <a:spcPts val="0"/>
              </a:spcAft>
              <a:defRPr/>
            </a:pPr>
            <a:endParaRPr lang="en-GB">
              <a:solidFill>
                <a:prstClr val="white"/>
              </a:solidFill>
              <a:latin typeface="Calibri"/>
              <a:ea typeface="+mn-ea"/>
              <a:cs typeface="+mn-cs"/>
            </a:endParaRPr>
          </a:p>
        </p:txBody>
      </p:sp>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l="-2"/>
          <a:stretch>
            <a:fillRect/>
          </a:stretch>
        </p:blipFill>
        <p:spPr bwMode="auto">
          <a:xfrm>
            <a:off x="2994025" y="2682875"/>
            <a:ext cx="2517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cxnSpLocks noChangeShapeType="1"/>
          </p:cNvCxnSpPr>
          <p:nvPr/>
        </p:nvCxnSpPr>
        <p:spPr bwMode="auto">
          <a:xfrm flipV="1">
            <a:off x="976313" y="1414463"/>
            <a:ext cx="0" cy="4787900"/>
          </a:xfrm>
          <a:prstGeom prst="straightConnector1">
            <a:avLst/>
          </a:prstGeom>
          <a:noFill/>
          <a:ln w="50800">
            <a:solidFill>
              <a:schemeClr val="tx1"/>
            </a:solidFill>
            <a:round/>
            <a:headEnd/>
            <a:tailEnd type="stealth" w="lg" len="lg"/>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sp>
        <p:nvSpPr>
          <p:cNvPr id="142340" name="TextBox 11"/>
          <p:cNvSpPr txBox="1">
            <a:spLocks noChangeArrowheads="1"/>
          </p:cNvSpPr>
          <p:nvPr/>
        </p:nvSpPr>
        <p:spPr bwMode="auto">
          <a:xfrm>
            <a:off x="1636713" y="4311650"/>
            <a:ext cx="14954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GB" sz="1600" b="1">
                <a:solidFill>
                  <a:srgbClr val="000000"/>
                </a:solidFill>
              </a:rPr>
              <a:t>NEW PUBLIC </a:t>
            </a:r>
          </a:p>
          <a:p>
            <a:pPr defTabSz="914400" eaLnBrk="1" hangingPunct="1"/>
            <a:r>
              <a:rPr lang="en-GB" sz="1600" b="1">
                <a:solidFill>
                  <a:srgbClr val="000000"/>
                </a:solidFill>
              </a:rPr>
              <a:t>MANAGEMENT</a:t>
            </a:r>
          </a:p>
          <a:p>
            <a:pPr defTabSz="914400" eaLnBrk="1" hangingPunct="1"/>
            <a:r>
              <a:rPr lang="en-GB" sz="1600" b="1">
                <a:solidFill>
                  <a:srgbClr val="000000"/>
                </a:solidFill>
              </a:rPr>
              <a:t>Targets, </a:t>
            </a:r>
          </a:p>
          <a:p>
            <a:pPr defTabSz="914400" eaLnBrk="1" hangingPunct="1"/>
            <a:r>
              <a:rPr lang="en-GB" sz="1600" b="1">
                <a:solidFill>
                  <a:srgbClr val="000000"/>
                </a:solidFill>
              </a:rPr>
              <a:t>sanctions, </a:t>
            </a:r>
          </a:p>
          <a:p>
            <a:pPr defTabSz="914400" eaLnBrk="1" hangingPunct="1"/>
            <a:r>
              <a:rPr lang="en-GB" sz="1600" b="1">
                <a:solidFill>
                  <a:srgbClr val="000000"/>
                </a:solidFill>
              </a:rPr>
              <a:t>inspections </a:t>
            </a:r>
          </a:p>
        </p:txBody>
      </p:sp>
      <p:sp>
        <p:nvSpPr>
          <p:cNvPr id="142341" name="TextBox 12"/>
          <p:cNvSpPr txBox="1">
            <a:spLocks noChangeArrowheads="1"/>
          </p:cNvSpPr>
          <p:nvPr/>
        </p:nvSpPr>
        <p:spPr bwMode="auto">
          <a:xfrm>
            <a:off x="3640138" y="3368675"/>
            <a:ext cx="1519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GB" sz="1600" b="1">
                <a:solidFill>
                  <a:srgbClr val="000000"/>
                </a:solidFill>
              </a:rPr>
              <a:t>QUALITY </a:t>
            </a:r>
          </a:p>
          <a:p>
            <a:pPr defTabSz="914400" eaLnBrk="1" hangingPunct="1"/>
            <a:r>
              <a:rPr lang="en-GB" sz="1600" b="1">
                <a:solidFill>
                  <a:srgbClr val="000000"/>
                </a:solidFill>
              </a:rPr>
              <a:t>IMPROVEMENT </a:t>
            </a:r>
          </a:p>
        </p:txBody>
      </p:sp>
      <p:sp>
        <p:nvSpPr>
          <p:cNvPr id="142342" name="TextBox 13"/>
          <p:cNvSpPr txBox="1">
            <a:spLocks noChangeArrowheads="1"/>
          </p:cNvSpPr>
          <p:nvPr/>
        </p:nvSpPr>
        <p:spPr bwMode="auto">
          <a:xfrm>
            <a:off x="6115050" y="2132013"/>
            <a:ext cx="150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GB" sz="1600" b="1">
                <a:solidFill>
                  <a:srgbClr val="000000"/>
                </a:solidFill>
              </a:rPr>
              <a:t>MOBILISING </a:t>
            </a:r>
          </a:p>
          <a:p>
            <a:pPr defTabSz="914400" eaLnBrk="1" hangingPunct="1"/>
            <a:r>
              <a:rPr lang="en-GB" sz="1600" b="1">
                <a:solidFill>
                  <a:srgbClr val="000000"/>
                </a:solidFill>
              </a:rPr>
              <a:t>SOCIAL ACTION</a:t>
            </a:r>
          </a:p>
        </p:txBody>
      </p:sp>
      <p:sp>
        <p:nvSpPr>
          <p:cNvPr id="142343" name="TextBox 14"/>
          <p:cNvSpPr txBox="1">
            <a:spLocks noChangeArrowheads="1"/>
          </p:cNvSpPr>
          <p:nvPr/>
        </p:nvSpPr>
        <p:spPr bwMode="auto">
          <a:xfrm rot="5400000">
            <a:off x="10318" y="3120232"/>
            <a:ext cx="1274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GB" sz="2000" b="1">
                <a:solidFill>
                  <a:srgbClr val="000000"/>
                </a:solidFill>
              </a:rPr>
              <a:t>Outcomes</a:t>
            </a:r>
          </a:p>
        </p:txBody>
      </p:sp>
      <p:sp>
        <p:nvSpPr>
          <p:cNvPr id="142344" name="TextBox 15"/>
          <p:cNvSpPr txBox="1">
            <a:spLocks noChangeArrowheads="1"/>
          </p:cNvSpPr>
          <p:nvPr/>
        </p:nvSpPr>
        <p:spPr bwMode="auto">
          <a:xfrm>
            <a:off x="6197600" y="6180138"/>
            <a:ext cx="712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GB" sz="2000" b="1">
                <a:solidFill>
                  <a:srgbClr val="000000"/>
                </a:solidFill>
              </a:rPr>
              <a:t>Time</a:t>
            </a:r>
          </a:p>
        </p:txBody>
      </p:sp>
      <p:sp>
        <p:nvSpPr>
          <p:cNvPr id="142345" name="Rectangle 4"/>
          <p:cNvSpPr txBox="1">
            <a:spLocks noChangeArrowheads="1"/>
          </p:cNvSpPr>
          <p:nvPr/>
        </p:nvSpPr>
        <p:spPr bwMode="auto">
          <a:xfrm>
            <a:off x="461963"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GB" sz="4400" b="1">
                <a:solidFill>
                  <a:srgbClr val="000000"/>
                </a:solidFill>
              </a:rPr>
              <a:t>Getting to the Third Curve</a:t>
            </a:r>
          </a:p>
        </p:txBody>
      </p:sp>
      <p:cxnSp>
        <p:nvCxnSpPr>
          <p:cNvPr id="3" name="Straight Arrow Connector 2"/>
          <p:cNvCxnSpPr>
            <a:cxnSpLocks noChangeShapeType="1"/>
          </p:cNvCxnSpPr>
          <p:nvPr/>
        </p:nvCxnSpPr>
        <p:spPr bwMode="auto">
          <a:xfrm>
            <a:off x="1076325" y="3170238"/>
            <a:ext cx="2249488" cy="0"/>
          </a:xfrm>
          <a:prstGeom prst="straightConnector1">
            <a:avLst/>
          </a:prstGeom>
          <a:noFill/>
          <a:ln w="50800">
            <a:solidFill>
              <a:srgbClr val="C00000"/>
            </a:solidFill>
            <a:round/>
            <a:headEnd/>
            <a:tailEnd type="triangle" w="med" len="lg"/>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sp>
        <p:nvSpPr>
          <p:cNvPr id="22" name="TextBox 21"/>
          <p:cNvSpPr txBox="1"/>
          <p:nvPr/>
        </p:nvSpPr>
        <p:spPr>
          <a:xfrm>
            <a:off x="3445522" y="2181557"/>
            <a:ext cx="1728433" cy="400110"/>
          </a:xfrm>
          <a:prstGeom prst="rect">
            <a:avLst/>
          </a:prstGeom>
          <a:solidFill>
            <a:srgbClr val="C2D3E8"/>
          </a:solidFill>
          <a:effectLst>
            <a:softEdge rad="31750"/>
          </a:effec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1" hangingPunct="1">
              <a:defRPr/>
            </a:pPr>
            <a:r>
              <a:rPr lang="en-GB" sz="2000" b="1" smtClean="0">
                <a:solidFill>
                  <a:srgbClr val="C00000"/>
                </a:solidFill>
                <a:effectLst>
                  <a:outerShdw blurRad="38100" dist="38100" dir="2700000" algn="tl">
                    <a:srgbClr val="DDDDDD"/>
                  </a:outerShdw>
                </a:effectLst>
              </a:rPr>
              <a:t>Sharing power</a:t>
            </a:r>
          </a:p>
        </p:txBody>
      </p:sp>
      <p:sp>
        <p:nvSpPr>
          <p:cNvPr id="6" name="TextBox 5"/>
          <p:cNvSpPr txBox="1"/>
          <p:nvPr/>
        </p:nvSpPr>
        <p:spPr>
          <a:xfrm>
            <a:off x="1171235" y="3228886"/>
            <a:ext cx="1787919" cy="400110"/>
          </a:xfrm>
          <a:prstGeom prst="rect">
            <a:avLst/>
          </a:prstGeom>
          <a:solidFill>
            <a:srgbClr val="D8E3F0"/>
          </a:solidFill>
          <a:effectLst>
            <a:softEdge rad="31750"/>
          </a:effec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1" hangingPunct="1">
              <a:defRPr/>
            </a:pPr>
            <a:r>
              <a:rPr lang="en-GB" sz="2000" b="1" smtClean="0">
                <a:solidFill>
                  <a:srgbClr val="C00000"/>
                </a:solidFill>
                <a:effectLst>
                  <a:outerShdw blurRad="38100" dist="38100" dir="2700000" algn="tl">
                    <a:srgbClr val="DDDDDD"/>
                  </a:outerShdw>
                </a:effectLst>
              </a:rPr>
              <a:t>Keeping power</a:t>
            </a:r>
          </a:p>
        </p:txBody>
      </p:sp>
      <p:cxnSp>
        <p:nvCxnSpPr>
          <p:cNvPr id="17" name="Straight Arrow Connector 16"/>
          <p:cNvCxnSpPr>
            <a:cxnSpLocks noChangeShapeType="1"/>
          </p:cNvCxnSpPr>
          <p:nvPr/>
        </p:nvCxnSpPr>
        <p:spPr bwMode="auto">
          <a:xfrm>
            <a:off x="3232150" y="2105025"/>
            <a:ext cx="2251075" cy="0"/>
          </a:xfrm>
          <a:prstGeom prst="straightConnector1">
            <a:avLst/>
          </a:prstGeom>
          <a:noFill/>
          <a:ln w="50800">
            <a:solidFill>
              <a:srgbClr val="C00000"/>
            </a:solidFill>
            <a:round/>
            <a:headEnd/>
            <a:tailEnd type="triangle" w="med" len="lg"/>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sp>
        <p:nvSpPr>
          <p:cNvPr id="23" name="TextBox 22"/>
          <p:cNvSpPr txBox="1"/>
          <p:nvPr/>
        </p:nvSpPr>
        <p:spPr>
          <a:xfrm>
            <a:off x="5878661" y="1191367"/>
            <a:ext cx="1654294" cy="400110"/>
          </a:xfrm>
          <a:prstGeom prst="rect">
            <a:avLst/>
          </a:prstGeom>
          <a:solidFill>
            <a:schemeClr val="accent1">
              <a:lumMod val="40000"/>
              <a:lumOff val="60000"/>
            </a:schemeClr>
          </a:solidFill>
          <a:effectLst>
            <a:softEdge rad="31750"/>
          </a:effec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1" hangingPunct="1">
              <a:defRPr/>
            </a:pPr>
            <a:r>
              <a:rPr lang="en-GB" sz="2000" b="1" smtClean="0">
                <a:solidFill>
                  <a:srgbClr val="C00000"/>
                </a:solidFill>
                <a:effectLst>
                  <a:outerShdw blurRad="38100" dist="38100" dir="2700000" algn="tl">
                    <a:srgbClr val="DDDDDD"/>
                  </a:outerShdw>
                </a:effectLst>
              </a:rPr>
              <a:t>Ceding power</a:t>
            </a:r>
          </a:p>
        </p:txBody>
      </p:sp>
      <p:cxnSp>
        <p:nvCxnSpPr>
          <p:cNvPr id="18" name="Straight Arrow Connector 17"/>
          <p:cNvCxnSpPr>
            <a:cxnSpLocks noChangeShapeType="1"/>
          </p:cNvCxnSpPr>
          <p:nvPr/>
        </p:nvCxnSpPr>
        <p:spPr bwMode="auto">
          <a:xfrm>
            <a:off x="5641975" y="1162050"/>
            <a:ext cx="2249488" cy="0"/>
          </a:xfrm>
          <a:prstGeom prst="straightConnector1">
            <a:avLst/>
          </a:prstGeom>
          <a:noFill/>
          <a:ln w="50800">
            <a:solidFill>
              <a:srgbClr val="C00000"/>
            </a:solidFill>
            <a:round/>
            <a:headEnd/>
            <a:tailEnd type="triangle" w="med" len="lg"/>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sp>
        <p:nvSpPr>
          <p:cNvPr id="19" name="Right Arrow 18"/>
          <p:cNvSpPr>
            <a:spLocks noChangeArrowheads="1"/>
          </p:cNvSpPr>
          <p:nvPr/>
        </p:nvSpPr>
        <p:spPr bwMode="auto">
          <a:xfrm>
            <a:off x="1076325" y="5602288"/>
            <a:ext cx="7137400" cy="479425"/>
          </a:xfrm>
          <a:prstGeom prst="rightArrow">
            <a:avLst>
              <a:gd name="adj1" fmla="val 50000"/>
              <a:gd name="adj2" fmla="val 49969"/>
            </a:avLst>
          </a:prstGeom>
          <a:solidFill>
            <a:schemeClr val="accent1"/>
          </a:solidFill>
          <a:ln>
            <a:noFill/>
          </a:ln>
          <a:effectLst>
            <a:outerShdw blurRad="50800" dist="38100" dir="2700000" algn="tl" rotWithShape="0">
              <a:srgbClr val="000000">
                <a:alpha val="81000"/>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defTabSz="914400" eaLnBrk="1" hangingPunct="1">
              <a:defRPr/>
            </a:pPr>
            <a:r>
              <a:rPr lang="en-GB" b="1">
                <a:solidFill>
                  <a:srgbClr val="FFFFFF"/>
                </a:solidFill>
                <a:effectLst>
                  <a:outerShdw blurRad="38100" dist="38100" dir="2700000" algn="tl">
                    <a:srgbClr val="000000"/>
                  </a:outerShdw>
                </a:effectLst>
                <a:cs typeface="+mn-cs"/>
              </a:rPr>
              <a:t>PERFORMANCE MANAGEMENT</a:t>
            </a:r>
          </a:p>
        </p:txBody>
      </p:sp>
      <p:sp>
        <p:nvSpPr>
          <p:cNvPr id="25" name="Right Arrow 24"/>
          <p:cNvSpPr>
            <a:spLocks noChangeArrowheads="1"/>
          </p:cNvSpPr>
          <p:nvPr/>
        </p:nvSpPr>
        <p:spPr bwMode="auto">
          <a:xfrm>
            <a:off x="3135313" y="5110163"/>
            <a:ext cx="5078412" cy="479425"/>
          </a:xfrm>
          <a:prstGeom prst="rightArrow">
            <a:avLst>
              <a:gd name="adj1" fmla="val 50000"/>
              <a:gd name="adj2" fmla="val 50021"/>
            </a:avLst>
          </a:prstGeom>
          <a:solidFill>
            <a:schemeClr val="accent1"/>
          </a:solidFill>
          <a:ln>
            <a:noFill/>
          </a:ln>
          <a:effectLst>
            <a:outerShdw blurRad="50800" dist="38100" dir="2700000" algn="tl" rotWithShape="0">
              <a:srgbClr val="000000">
                <a:alpha val="81000"/>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defTabSz="914400" eaLnBrk="1" hangingPunct="1">
              <a:defRPr/>
            </a:pPr>
            <a:r>
              <a:rPr lang="en-GB" b="1">
                <a:solidFill>
                  <a:srgbClr val="FFFFFF"/>
                </a:solidFill>
                <a:effectLst>
                  <a:outerShdw blurRad="38100" dist="38100" dir="2700000" algn="tl">
                    <a:srgbClr val="000000"/>
                  </a:outerShdw>
                </a:effectLst>
                <a:cs typeface="+mn-cs"/>
              </a:rPr>
              <a:t>QUALITY IMPROVEMENT</a:t>
            </a:r>
          </a:p>
        </p:txBody>
      </p:sp>
      <p:sp>
        <p:nvSpPr>
          <p:cNvPr id="26" name="Right Arrow 25"/>
          <p:cNvSpPr>
            <a:spLocks noChangeArrowheads="1"/>
          </p:cNvSpPr>
          <p:nvPr/>
        </p:nvSpPr>
        <p:spPr bwMode="auto">
          <a:xfrm>
            <a:off x="5207000" y="4573588"/>
            <a:ext cx="3006725" cy="525462"/>
          </a:xfrm>
          <a:prstGeom prst="rightArrow">
            <a:avLst>
              <a:gd name="adj1" fmla="val 50000"/>
              <a:gd name="adj2" fmla="val 49989"/>
            </a:avLst>
          </a:prstGeom>
          <a:solidFill>
            <a:schemeClr val="accent1"/>
          </a:solidFill>
          <a:ln>
            <a:noFill/>
          </a:ln>
          <a:effectLst>
            <a:outerShdw blurRad="50800" dist="38100" dir="2700000" algn="tl" rotWithShape="0">
              <a:srgbClr val="000000">
                <a:alpha val="81000"/>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defTabSz="914400" eaLnBrk="1" hangingPunct="1">
              <a:defRPr/>
            </a:pPr>
            <a:r>
              <a:rPr lang="en-GB" b="1">
                <a:solidFill>
                  <a:srgbClr val="FFFFFF"/>
                </a:solidFill>
                <a:effectLst>
                  <a:outerShdw blurRad="38100" dist="38100" dir="2700000" algn="tl">
                    <a:srgbClr val="000000"/>
                  </a:outerShdw>
                </a:effectLst>
                <a:cs typeface="+mn-cs"/>
              </a:rPr>
              <a:t>CO-PRODUCTION</a:t>
            </a:r>
          </a:p>
        </p:txBody>
      </p:sp>
      <p:pic>
        <p:nvPicPr>
          <p:cNvPr id="142361" name="Picture 2"/>
          <p:cNvPicPr>
            <a:picLocks noChangeAspect="1" noChangeArrowheads="1"/>
          </p:cNvPicPr>
          <p:nvPr/>
        </p:nvPicPr>
        <p:blipFill>
          <a:blip r:embed="rId3">
            <a:extLst>
              <a:ext uri="{28A0092B-C50C-407E-A947-70E740481C1C}">
                <a14:useLocalDpi xmlns:a14="http://schemas.microsoft.com/office/drawing/2010/main" val="0"/>
              </a:ext>
            </a:extLst>
          </a:blip>
          <a:srcRect l="-2"/>
          <a:stretch>
            <a:fillRect/>
          </a:stretch>
        </p:blipFill>
        <p:spPr bwMode="auto">
          <a:xfrm>
            <a:off x="5021263" y="1673225"/>
            <a:ext cx="26003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62" name="Picture 2"/>
          <p:cNvPicPr>
            <a:picLocks noChangeAspect="1" noChangeArrowheads="1"/>
          </p:cNvPicPr>
          <p:nvPr/>
        </p:nvPicPr>
        <p:blipFill>
          <a:blip r:embed="rId4">
            <a:extLst>
              <a:ext uri="{28A0092B-C50C-407E-A947-70E740481C1C}">
                <a14:useLocalDpi xmlns:a14="http://schemas.microsoft.com/office/drawing/2010/main" val="0"/>
              </a:ext>
            </a:extLst>
          </a:blip>
          <a:srcRect l="-2"/>
          <a:stretch>
            <a:fillRect/>
          </a:stretch>
        </p:blipFill>
        <p:spPr bwMode="auto">
          <a:xfrm>
            <a:off x="954088" y="3695700"/>
            <a:ext cx="24653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a:cxnSpLocks noChangeShapeType="1"/>
          </p:cNvCxnSpPr>
          <p:nvPr/>
        </p:nvCxnSpPr>
        <p:spPr bwMode="auto">
          <a:xfrm>
            <a:off x="976313" y="6180138"/>
            <a:ext cx="7258050" cy="0"/>
          </a:xfrm>
          <a:prstGeom prst="straightConnector1">
            <a:avLst/>
          </a:prstGeom>
          <a:noFill/>
          <a:ln w="50800">
            <a:solidFill>
              <a:schemeClr val="tx1"/>
            </a:solidFill>
            <a:round/>
            <a:headEnd/>
            <a:tailEnd type="stealth" w="lg" len="lg"/>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117600" y="279400"/>
            <a:ext cx="6908800" cy="1104900"/>
          </a:xfrm>
        </p:spPr>
        <p:txBody>
          <a:bodyPr/>
          <a:lstStyle/>
          <a:p>
            <a:pPr>
              <a:defRPr/>
            </a:pPr>
            <a:r>
              <a:rPr lang="en-US">
                <a:latin typeface="Times New Roman" charset="0"/>
                <a:cs typeface="+mj-cs"/>
              </a:rPr>
              <a:t>Lila – at 7 months old!</a:t>
            </a:r>
          </a:p>
        </p:txBody>
      </p:sp>
      <p:pic>
        <p:nvPicPr>
          <p:cNvPr id="147458" name="Content Placeholder 3"/>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66737" y="1384301"/>
            <a:ext cx="4117473" cy="5139488"/>
          </a:xfr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22" y="2938"/>
            <a:ext cx="7252805" cy="6734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09027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a:defRPr/>
            </a:pPr>
            <a:r>
              <a:rPr lang="en-GB" dirty="0"/>
              <a:t>Smoking prevalence </a:t>
            </a:r>
            <a:r>
              <a:rPr lang="en-GB" dirty="0" smtClean="0"/>
              <a:t>- Males</a:t>
            </a:r>
            <a:endParaRPr lang="en-US" dirty="0"/>
          </a:p>
        </p:txBody>
      </p:sp>
      <p:pic>
        <p:nvPicPr>
          <p:cNvPr id="24579" name="Picture 3"/>
          <p:cNvPicPr>
            <a:picLocks noGrp="1" noChangeAspect="1" noChangeArrowheads="1"/>
          </p:cNvPicPr>
          <p:nvPr>
            <p:ph idx="1"/>
          </p:nvPr>
        </p:nvPicPr>
        <p:blipFill>
          <a:blip r:embed="rId3" cstate="print"/>
          <a:srcRect/>
          <a:stretch>
            <a:fillRect/>
          </a:stretch>
        </p:blipFill>
        <p:spPr>
          <a:xfrm>
            <a:off x="1042989" y="1368427"/>
            <a:ext cx="6913562" cy="5337175"/>
          </a:xfrm>
        </p:spPr>
      </p:pic>
      <p:sp>
        <p:nvSpPr>
          <p:cNvPr id="24580" name="Text Box 4"/>
          <p:cNvSpPr txBox="1">
            <a:spLocks noChangeArrowheads="1"/>
          </p:cNvSpPr>
          <p:nvPr/>
        </p:nvSpPr>
        <p:spPr bwMode="auto">
          <a:xfrm>
            <a:off x="7143751" y="3376614"/>
            <a:ext cx="936825" cy="46166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GB" sz="2400">
                <a:solidFill>
                  <a:srgbClr val="FFFFFF"/>
                </a:solidFill>
                <a:latin typeface="Times New Roman" pitchFamily="18" charset="0"/>
                <a:cs typeface="Arial" pitchFamily="34" charset="0"/>
              </a:rPr>
              <a:t>Males</a:t>
            </a:r>
            <a:endParaRPr lang="en-US" sz="2400">
              <a:solidFill>
                <a:srgbClr val="FFFFFF"/>
              </a:solidFill>
              <a:latin typeface="Times New Roman" pitchFamily="18" charset="0"/>
              <a:cs typeface="Arial" pitchFamily="34" charset="0"/>
            </a:endParaRPr>
          </a:p>
        </p:txBody>
      </p:sp>
      <p:sp>
        <p:nvSpPr>
          <p:cNvPr id="24581" name="Left Arrow 4"/>
          <p:cNvSpPr>
            <a:spLocks noChangeArrowheads="1"/>
          </p:cNvSpPr>
          <p:nvPr/>
        </p:nvSpPr>
        <p:spPr bwMode="auto">
          <a:xfrm>
            <a:off x="5572125" y="1928815"/>
            <a:ext cx="977900" cy="484187"/>
          </a:xfrm>
          <a:prstGeom prst="leftArrow">
            <a:avLst>
              <a:gd name="adj1" fmla="val 50000"/>
              <a:gd name="adj2" fmla="val 50024"/>
            </a:avLst>
          </a:prstGeom>
          <a:solidFill>
            <a:schemeClr val="accent1"/>
          </a:solidFill>
          <a:ln w="12700" algn="ctr">
            <a:solidFill>
              <a:schemeClr val="tx1"/>
            </a:solidFill>
            <a:round/>
            <a:headEnd/>
            <a:tailEnd/>
          </a:ln>
        </p:spPr>
        <p:txBody>
          <a:bodyPr/>
          <a:lstStyle/>
          <a:p>
            <a:pPr defTabSz="914400" eaLnBrk="0" fontAlgn="base" hangingPunct="0">
              <a:spcBef>
                <a:spcPct val="0"/>
              </a:spcBef>
              <a:spcAft>
                <a:spcPct val="0"/>
              </a:spcAft>
            </a:pPr>
            <a:endParaRPr lang="en-GB" sz="2400">
              <a:solidFill>
                <a:srgbClr val="FFFFFF"/>
              </a:solidFill>
              <a:latin typeface="Times New Roman" pitchFamily="18"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390526" y="266700"/>
            <a:ext cx="8069263" cy="1104900"/>
          </a:xfrm>
        </p:spPr>
        <p:txBody>
          <a:bodyPr/>
          <a:lstStyle/>
          <a:p>
            <a:pPr>
              <a:defRPr/>
            </a:pPr>
            <a:r>
              <a:rPr lang="en-GB" dirty="0"/>
              <a:t>Smoking prevalence - </a:t>
            </a:r>
            <a:r>
              <a:rPr lang="en-GB" dirty="0" smtClean="0"/>
              <a:t>Females</a:t>
            </a:r>
            <a:endParaRPr lang="en-US" dirty="0"/>
          </a:p>
        </p:txBody>
      </p:sp>
      <p:pic>
        <p:nvPicPr>
          <p:cNvPr id="25603" name="Picture 3"/>
          <p:cNvPicPr>
            <a:picLocks noGrp="1" noChangeAspect="1" noChangeArrowheads="1"/>
          </p:cNvPicPr>
          <p:nvPr>
            <p:ph idx="1"/>
          </p:nvPr>
        </p:nvPicPr>
        <p:blipFill>
          <a:blip r:embed="rId3" cstate="print"/>
          <a:srcRect/>
          <a:stretch>
            <a:fillRect/>
          </a:stretch>
        </p:blipFill>
        <p:spPr>
          <a:xfrm>
            <a:off x="1042988" y="1412877"/>
            <a:ext cx="6697662" cy="5395913"/>
          </a:xfrm>
        </p:spPr>
      </p:pic>
      <p:sp>
        <p:nvSpPr>
          <p:cNvPr id="25604" name="Text Box 4"/>
          <p:cNvSpPr txBox="1">
            <a:spLocks noChangeArrowheads="1"/>
          </p:cNvSpPr>
          <p:nvPr/>
        </p:nvSpPr>
        <p:spPr bwMode="auto">
          <a:xfrm>
            <a:off x="6280151" y="3521077"/>
            <a:ext cx="1210337" cy="46166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GB" sz="2400">
                <a:solidFill>
                  <a:srgbClr val="FFFFFF"/>
                </a:solidFill>
                <a:latin typeface="Times New Roman" pitchFamily="18" charset="0"/>
                <a:cs typeface="Arial" pitchFamily="34" charset="0"/>
              </a:rPr>
              <a:t>Females</a:t>
            </a:r>
            <a:endParaRPr lang="en-US" sz="2400">
              <a:solidFill>
                <a:srgbClr val="FFFFFF"/>
              </a:solidFill>
              <a:latin typeface="Times New Roman" pitchFamily="18" charset="0"/>
              <a:cs typeface="Arial" pitchFamily="34" charset="0"/>
            </a:endParaRPr>
          </a:p>
        </p:txBody>
      </p:sp>
      <p:sp>
        <p:nvSpPr>
          <p:cNvPr id="25605" name="Left Arrow 4"/>
          <p:cNvSpPr>
            <a:spLocks noChangeArrowheads="1"/>
          </p:cNvSpPr>
          <p:nvPr/>
        </p:nvSpPr>
        <p:spPr bwMode="auto">
          <a:xfrm>
            <a:off x="5072063" y="3429000"/>
            <a:ext cx="977900" cy="484188"/>
          </a:xfrm>
          <a:prstGeom prst="leftArrow">
            <a:avLst>
              <a:gd name="adj1" fmla="val 50000"/>
              <a:gd name="adj2" fmla="val 50024"/>
            </a:avLst>
          </a:prstGeom>
          <a:solidFill>
            <a:schemeClr val="accent1"/>
          </a:solidFill>
          <a:ln w="12700" algn="ctr">
            <a:solidFill>
              <a:schemeClr val="tx1"/>
            </a:solidFill>
            <a:round/>
            <a:headEnd/>
            <a:tailEnd/>
          </a:ln>
        </p:spPr>
        <p:txBody>
          <a:bodyPr/>
          <a:lstStyle/>
          <a:p>
            <a:pPr defTabSz="914400" eaLnBrk="0" fontAlgn="base" hangingPunct="0">
              <a:spcBef>
                <a:spcPct val="0"/>
              </a:spcBef>
              <a:spcAft>
                <a:spcPct val="0"/>
              </a:spcAft>
            </a:pPr>
            <a:endParaRPr lang="en-GB" sz="2400">
              <a:solidFill>
                <a:srgbClr val="FFFFFF"/>
              </a:solidFill>
              <a:latin typeface="Times New Roman" pitchFamily="18"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GB" sz="3600" b="1">
                <a:latin typeface="Times New Roman" charset="0"/>
              </a:rPr>
              <a:t>Coronary heart disease mortality</a:t>
            </a:r>
            <a:br>
              <a:rPr lang="en-GB" sz="3600" b="1">
                <a:latin typeface="Times New Roman" charset="0"/>
              </a:rPr>
            </a:br>
            <a:r>
              <a:rPr lang="en-GB" sz="3600" b="1">
                <a:latin typeface="Times New Roman" charset="0"/>
              </a:rPr>
              <a:t>Men aged 15-74 years</a:t>
            </a:r>
          </a:p>
        </p:txBody>
      </p:sp>
      <p:graphicFrame>
        <p:nvGraphicFramePr>
          <p:cNvPr id="5122" name="Object 3"/>
          <p:cNvGraphicFramePr>
            <a:graphicFrameLocks noGrp="1" noChangeAspect="1"/>
          </p:cNvGraphicFramePr>
          <p:nvPr>
            <p:ph type="chart" idx="1"/>
          </p:nvPr>
        </p:nvGraphicFramePr>
        <p:xfrm>
          <a:off x="1000125" y="1676400"/>
          <a:ext cx="6869113" cy="4114800"/>
        </p:xfrm>
        <a:graphic>
          <a:graphicData uri="http://schemas.openxmlformats.org/presentationml/2006/ole">
            <mc:AlternateContent xmlns:mc="http://schemas.openxmlformats.org/markup-compatibility/2006">
              <mc:Choice xmlns:v="urn:schemas-microsoft-com:vml" Requires="v">
                <p:oleObj spid="_x0000_s154639" name="Chart" r:id="rId4" imgW="9194800" imgH="4876800" progId="MSGraph.Chart.8">
                  <p:embed followColorScheme="full"/>
                </p:oleObj>
              </mc:Choice>
              <mc:Fallback>
                <p:oleObj name="Chart" r:id="rId4" imgW="9194800" imgH="48768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1676400"/>
                        <a:ext cx="6869113" cy="4114800"/>
                      </a:xfrm>
                      <a:prstGeom prst="rect">
                        <a:avLst/>
                      </a:prstGeom>
                    </p:spPr>
                  </p:pic>
                </p:oleObj>
              </mc:Fallback>
            </mc:AlternateContent>
          </a:graphicData>
        </a:graphic>
      </p:graphicFrame>
      <p:sp>
        <p:nvSpPr>
          <p:cNvPr id="5124" name="Text Box 4"/>
          <p:cNvSpPr txBox="1">
            <a:spLocks noChangeArrowheads="1"/>
          </p:cNvSpPr>
          <p:nvPr/>
        </p:nvSpPr>
        <p:spPr bwMode="auto">
          <a:xfrm rot="16200000">
            <a:off x="-1178421" y="3756612"/>
            <a:ext cx="3455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600">
                <a:solidFill>
                  <a:srgbClr val="FFFFFF"/>
                </a:solidFill>
              </a:rPr>
              <a:t>Age-standardised mortality per 100,000</a:t>
            </a:r>
          </a:p>
        </p:txBody>
      </p:sp>
    </p:spTree>
    <p:extLst>
      <p:ext uri="{BB962C8B-B14F-4D97-AF65-F5344CB8AC3E}">
        <p14:creationId xmlns:p14="http://schemas.microsoft.com/office/powerpoint/2010/main" val="1978133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420" y="2619542"/>
            <a:ext cx="6908800" cy="1104900"/>
          </a:xfrm>
        </p:spPr>
        <p:txBody>
          <a:bodyPr/>
          <a:lstStyle/>
          <a:p>
            <a:r>
              <a:rPr lang="en-US" dirty="0" smtClean="0"/>
              <a:t>So, what causes wellness?</a:t>
            </a:r>
            <a:endParaRPr lang="en-US" dirty="0"/>
          </a:p>
        </p:txBody>
      </p:sp>
    </p:spTree>
    <p:extLst>
      <p:ext uri="{BB962C8B-B14F-4D97-AF65-F5344CB8AC3E}">
        <p14:creationId xmlns:p14="http://schemas.microsoft.com/office/powerpoint/2010/main" val="19408003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hildren">
  <a:themeElements>
    <a:clrScheme name="">
      <a:dk1>
        <a:srgbClr val="000000"/>
      </a:dk1>
      <a:lt1>
        <a:srgbClr val="FFFFFF"/>
      </a:lt1>
      <a:dk2>
        <a:srgbClr val="00B7A5"/>
      </a:dk2>
      <a:lt2>
        <a:srgbClr val="FFFF00"/>
      </a:lt2>
      <a:accent1>
        <a:srgbClr val="F57B49"/>
      </a:accent1>
      <a:accent2>
        <a:srgbClr val="FF00FF"/>
      </a:accent2>
      <a:accent3>
        <a:srgbClr val="AAD8CF"/>
      </a:accent3>
      <a:accent4>
        <a:srgbClr val="DADADA"/>
      </a:accent4>
      <a:accent5>
        <a:srgbClr val="F9BFB1"/>
      </a:accent5>
      <a:accent6>
        <a:srgbClr val="E700E7"/>
      </a:accent6>
      <a:hlink>
        <a:srgbClr val="F76681"/>
      </a:hlink>
      <a:folHlink>
        <a:srgbClr val="919191"/>
      </a:folHlink>
    </a:clrScheme>
    <a:fontScheme name="Childr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hildr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hildr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hildr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hildr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hildr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hildr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hildr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11876</TotalTime>
  <Words>1785</Words>
  <Application>Microsoft Macintosh PowerPoint</Application>
  <PresentationFormat>On-screen Show (4:3)</PresentationFormat>
  <Paragraphs>211</Paragraphs>
  <Slides>53</Slides>
  <Notes>23</Notes>
  <HiddenSlides>0</HiddenSlides>
  <MMClips>0</MMClips>
  <ScaleCrop>false</ScaleCrop>
  <HeadingPairs>
    <vt:vector size="6" baseType="variant">
      <vt:variant>
        <vt:lpstr>Theme</vt:lpstr>
      </vt:variant>
      <vt:variant>
        <vt:i4>4</vt:i4>
      </vt:variant>
      <vt:variant>
        <vt:lpstr>Embedded OLE Servers</vt:lpstr>
      </vt:variant>
      <vt:variant>
        <vt:i4>4</vt:i4>
      </vt:variant>
      <vt:variant>
        <vt:lpstr>Slide Titles</vt:lpstr>
      </vt:variant>
      <vt:variant>
        <vt:i4>53</vt:i4>
      </vt:variant>
    </vt:vector>
  </HeadingPairs>
  <TitlesOfParts>
    <vt:vector size="61" baseType="lpstr">
      <vt:lpstr>Children</vt:lpstr>
      <vt:lpstr>3_Office Theme</vt:lpstr>
      <vt:lpstr>2_Office Theme</vt:lpstr>
      <vt:lpstr>4_Office Theme</vt:lpstr>
      <vt:lpstr>Chart</vt:lpstr>
      <vt:lpstr>Slide</vt:lpstr>
      <vt:lpstr>MSGraph.Chart.8</vt:lpstr>
      <vt:lpstr>Excel.Chart.8</vt:lpstr>
      <vt:lpstr>We know a lot about illness but what causes wellness?</vt:lpstr>
      <vt:lpstr>PowerPoint Presentation</vt:lpstr>
      <vt:lpstr>What people believe about Scotland’s health</vt:lpstr>
      <vt:lpstr>Life expectancy trends</vt:lpstr>
      <vt:lpstr>PowerPoint Presentation</vt:lpstr>
      <vt:lpstr>Smoking prevalence - Males</vt:lpstr>
      <vt:lpstr>Smoking prevalence - Females</vt:lpstr>
      <vt:lpstr>Coronary heart disease mortality Men aged 15-74 years</vt:lpstr>
      <vt:lpstr>So, what causes wellness?</vt:lpstr>
      <vt:lpstr>All cause mortality,men 65-69</vt:lpstr>
      <vt:lpstr>Slope index of inequality </vt:lpstr>
      <vt:lpstr>Male inequalities, all causes, all ages</vt:lpstr>
      <vt:lpstr>Slope index of inequality breakdown by cause of death</vt:lpstr>
      <vt:lpstr>Male inequalities, all ages, by cause</vt:lpstr>
      <vt:lpstr>Relative inequalities in mortality by cause Men, Scotland 2000-02</vt:lpstr>
      <vt:lpstr>Chronic liver disease, including cirrhosis</vt:lpstr>
      <vt:lpstr>Workers in the 1950s</vt:lpstr>
      <vt:lpstr>More liveable housing?</vt:lpstr>
      <vt:lpstr>US mortality 1999-2015</vt:lpstr>
      <vt:lpstr>US mortality 1999-2015</vt:lpstr>
      <vt:lpstr>PowerPoint Presentation</vt:lpstr>
      <vt:lpstr>For the creation of health....</vt:lpstr>
      <vt:lpstr>PowerPoint Presentation</vt:lpstr>
      <vt:lpstr>STRESS AND GRADE OF EMPLOYMENT: MEN</vt:lpstr>
      <vt:lpstr>PowerPoint Presentation</vt:lpstr>
      <vt:lpstr>Risk of death  - by level of hopelessness</vt:lpstr>
      <vt:lpstr>PowerPoint Presentation</vt:lpstr>
      <vt:lpstr>PowerPoint Presentation</vt:lpstr>
      <vt:lpstr>PowerPoint Presentation</vt:lpstr>
      <vt:lpstr>PowerPoint Presentation</vt:lpstr>
      <vt:lpstr>PowerPoint Presentation</vt:lpstr>
      <vt:lpstr>The molecular biology of a hug</vt:lpstr>
      <vt:lpstr>MAOA – “The warrior gene”</vt:lpstr>
      <vt:lpstr>Adverse childhood events study</vt:lpstr>
      <vt:lpstr>Adverse childhood events risk of alcoholism </vt:lpstr>
      <vt:lpstr>Economic cost of child maltreatment</vt:lpstr>
      <vt:lpstr>PowerPoint Presentation</vt:lpstr>
      <vt:lpstr>The Broadway experiment</vt:lpstr>
      <vt:lpstr>Maslow</vt:lpstr>
      <vt:lpstr>Maslow 2.0</vt:lpstr>
      <vt:lpstr>The Broadway experiment</vt:lpstr>
      <vt:lpstr>PowerPoint Presentation</vt:lpstr>
      <vt:lpstr>Beacon and Old Hill Estate (Falmouth)</vt:lpstr>
      <vt:lpstr>PowerPoint Presentation</vt:lpstr>
      <vt:lpstr>The cycle of alienation  </vt:lpstr>
      <vt:lpstr>Jimmy Reid 1971</vt:lpstr>
      <vt:lpstr>Rectorial Address</vt:lpstr>
      <vt:lpstr>Joseph Townsend 1739-1816</vt:lpstr>
      <vt:lpstr>PowerPoint Presentation</vt:lpstr>
      <vt:lpstr>Fr Greg Boyle</vt:lpstr>
      <vt:lpstr>PowerPoint Presentation</vt:lpstr>
      <vt:lpstr>Lila – at 7 months old!</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public policy, delivering concerted action</dc:title>
  <dc:creator>Harry Burns</dc:creator>
  <cp:lastModifiedBy>Harry Burns</cp:lastModifiedBy>
  <cp:revision>161</cp:revision>
  <dcterms:created xsi:type="dcterms:W3CDTF">2012-09-06T15:08:24Z</dcterms:created>
  <dcterms:modified xsi:type="dcterms:W3CDTF">2019-05-03T13:19:26Z</dcterms:modified>
</cp:coreProperties>
</file>