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61" r:id="rId2"/>
    <p:sldId id="262" r:id="rId3"/>
    <p:sldId id="273" r:id="rId4"/>
    <p:sldId id="263" r:id="rId5"/>
    <p:sldId id="264" r:id="rId6"/>
    <p:sldId id="265" r:id="rId7"/>
    <p:sldId id="266" r:id="rId8"/>
    <p:sldId id="268" r:id="rId9"/>
    <p:sldId id="267" r:id="rId10"/>
    <p:sldId id="274" r:id="rId11"/>
    <p:sldId id="269" r:id="rId12"/>
    <p:sldId id="270" r:id="rId13"/>
    <p:sldId id="275" r:id="rId14"/>
    <p:sldId id="271" r:id="rId15"/>
    <p:sldId id="272" r:id="rId16"/>
    <p:sldId id="260" r:id="rId17"/>
  </p:sldIdLst>
  <p:sldSz cx="9144000" cy="6858000" type="letter"/>
  <p:notesSz cx="7099300" cy="1023461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6"/>
    <p:restoredTop sz="94673"/>
  </p:normalViewPr>
  <p:slideViewPr>
    <p:cSldViewPr snapToGrid="0" snapToObjects="1">
      <p:cViewPr varScale="1">
        <p:scale>
          <a:sx n="116" d="100"/>
          <a:sy n="116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1C5B46-0AF4-2F44-9FAF-CB27081C55B3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5EA27E0-243D-0045-A763-97E0630D0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1122363"/>
            <a:ext cx="7772400" cy="2387600"/>
          </a:xfrm>
        </p:spPr>
        <p:txBody>
          <a:bodyPr lIns="90000" tIns="0" rIns="0" bIns="46800" anchor="b">
            <a:normAutofit/>
          </a:bodyPr>
          <a:lstStyle>
            <a:lvl1pPr algn="r">
              <a:defRPr sz="4000">
                <a:solidFill>
                  <a:srgbClr val="232C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52044"/>
            <a:ext cx="6858000" cy="1655762"/>
          </a:xfrm>
        </p:spPr>
        <p:txBody>
          <a:bodyPr tIns="46800" rIns="0"/>
          <a:lstStyle>
            <a:lvl1pPr marL="0" indent="0" algn="r">
              <a:buNone/>
              <a:defRPr sz="24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rgbClr val="232C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650" y="1882775"/>
            <a:ext cx="7886700" cy="41783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57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527-75FA-42D0-8893-16A87EE7CB51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D208-D83B-44AF-A55A-631E4B6ECE2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CBB7E0-E05C-4724-BAF0-948D00AAD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5"/>
          <a:stretch/>
        </p:blipFill>
        <p:spPr>
          <a:xfrm>
            <a:off x="8081009" y="0"/>
            <a:ext cx="1062937" cy="11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5527-75FA-42D0-8893-16A87EE7CB51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D208-D83B-44AF-A55A-631E4B6ECE2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2A6419-1A4D-4EA0-90EE-FED53C90B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5"/>
          <a:stretch/>
        </p:blipFill>
        <p:spPr>
          <a:xfrm>
            <a:off x="8081009" y="0"/>
            <a:ext cx="1062937" cy="11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744" y="640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32C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ph.org.uk/training-careers/specialty-training/training-eportfolio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uronetmrph.org/" TargetMode="External"/><Relationship Id="rId2" Type="http://schemas.openxmlformats.org/officeDocument/2006/relationships/hyperlink" Target="https://www.fph.org.uk/policy-campaigns/special-interest-group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new.fph-groups.org.uk/" TargetMode="External"/><Relationship Id="rId4" Type="http://schemas.openxmlformats.org/officeDocument/2006/relationships/hyperlink" Target="mailto:phtraineenetwork-subscribe@yahoogroups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phmc@bma.org.uk" TargetMode="External"/><Relationship Id="rId2" Type="http://schemas.openxmlformats.org/officeDocument/2006/relationships/hyperlink" Target="mailto:tanith_palmer@yahoo.com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odle.com/" TargetMode="External"/><Relationship Id="rId7" Type="http://schemas.openxmlformats.org/officeDocument/2006/relationships/hyperlink" Target="https://www.mendeley.com/" TargetMode="External"/><Relationship Id="rId2" Type="http://schemas.openxmlformats.org/officeDocument/2006/relationships/hyperlink" Target="https://www.surveymonkey.co.uk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fogram.com/" TargetMode="External"/><Relationship Id="rId5" Type="http://schemas.openxmlformats.org/officeDocument/2006/relationships/hyperlink" Target="https://www.easel.ly/" TargetMode="External"/><Relationship Id="rId4" Type="http://schemas.openxmlformats.org/officeDocument/2006/relationships/hyperlink" Target="https://pollev.com/logi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duc@fph.org.uk" TargetMode="External"/><Relationship Id="rId2" Type="http://schemas.openxmlformats.org/officeDocument/2006/relationships/hyperlink" Target="mailto:angela.cartwright2@nhs.net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ph.org.uk/media/2582/fph-publichealthstrategy-2019to2025-v5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rijanacuric@fph.org.uk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med.org.uk/images/docs/gold_guide_7th_edition/The_Gold_Guide_7th_Edition_January__2018.pdf" TargetMode="External"/><Relationship Id="rId2" Type="http://schemas.openxmlformats.org/officeDocument/2006/relationships/hyperlink" Target="http://www.fph.org.uk/train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h.org.uk/curriculum_201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ph.org.uk/training-careers/specialty-training/training-placements/national-treasures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mundjessop.org.uk/" TargetMode="External"/><Relationship Id="rId2" Type="http://schemas.openxmlformats.org/officeDocument/2006/relationships/hyperlink" Target="https://www.healthknowledge.org.u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ph.org.uk/training-careers/the-diplomate-dfph-and-final-membership-examination-mfph/the-final-membership-examination-mfph/" TargetMode="External"/><Relationship Id="rId5" Type="http://schemas.openxmlformats.org/officeDocument/2006/relationships/hyperlink" Target="https://www.fph.org.uk/training-careers/the-diplomate-dfph-and-final-membership-examination-mfph/the-diplomate-examination-dfph/" TargetMode="External"/><Relationship Id="rId4" Type="http://schemas.openxmlformats.org/officeDocument/2006/relationships/hyperlink" Target="https://www.bmj.com/specialties/statistics-no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DA6B-A349-46C1-B4B2-623EA97B7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16" y="2622884"/>
            <a:ext cx="7772400" cy="1548816"/>
          </a:xfrm>
        </p:spPr>
        <p:txBody>
          <a:bodyPr>
            <a:normAutofit/>
          </a:bodyPr>
          <a:lstStyle/>
          <a:p>
            <a:r>
              <a:rPr lang="en-GB" b="1" dirty="0"/>
              <a:t>Induction Pack for </a:t>
            </a:r>
            <a:br>
              <a:rPr lang="en-GB" b="1" dirty="0"/>
            </a:br>
            <a:r>
              <a:rPr lang="en-GB" b="1" dirty="0"/>
              <a:t>New Registrars in Public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F47D2B-8F3C-454E-AA0E-392ED586B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901" y="4596062"/>
            <a:ext cx="7011099" cy="789670"/>
          </a:xfrm>
        </p:spPr>
        <p:txBody>
          <a:bodyPr>
            <a:normAutofit fontScale="85000" lnSpcReduction="20000"/>
          </a:bodyPr>
          <a:lstStyle/>
          <a:p>
            <a:r>
              <a:rPr lang="en-GB" sz="3400" b="1" dirty="0">
                <a:solidFill>
                  <a:srgbClr val="232C79"/>
                </a:solidFill>
              </a:rPr>
              <a:t>August 2019</a:t>
            </a:r>
          </a:p>
          <a:p>
            <a:r>
              <a:rPr lang="en-GB" b="1" dirty="0">
                <a:solidFill>
                  <a:srgbClr val="232C79"/>
                </a:solidFill>
              </a:rPr>
              <a:t>FPH Specialty Registrar Committee</a:t>
            </a:r>
          </a:p>
        </p:txBody>
      </p:sp>
    </p:spTree>
    <p:extLst>
      <p:ext uri="{BB962C8B-B14F-4D97-AF65-F5344CB8AC3E}">
        <p14:creationId xmlns:p14="http://schemas.microsoft.com/office/powerpoint/2010/main" val="417390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FE74C97-2BF6-46D7-B0AA-3544DEF7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Reflective practice is intrinsic to specialty training and professional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EDA6B9-630F-4E78-A0BB-76C6C3E16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460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Registrars use the FPH </a:t>
            </a:r>
            <a:r>
              <a:rPr lang="en-GB" b="1" dirty="0" err="1"/>
              <a:t>ePortfolio</a:t>
            </a:r>
            <a:r>
              <a:rPr lang="en-GB" b="1" dirty="0"/>
              <a:t> to evidence and reflect on work and activities completed in line with the required learning outcomes.</a:t>
            </a:r>
          </a:p>
          <a:p>
            <a:r>
              <a:rPr lang="en-GB" dirty="0">
                <a:solidFill>
                  <a:schemeClr val="tx1"/>
                </a:solidFill>
              </a:rPr>
              <a:t>Supported by your educational and academic supervisors, </a:t>
            </a:r>
            <a:r>
              <a:rPr lang="en-GB" dirty="0" err="1">
                <a:solidFill>
                  <a:schemeClr val="tx1"/>
                </a:solidFill>
              </a:rPr>
              <a:t>SpRs</a:t>
            </a:r>
            <a:r>
              <a:rPr lang="en-GB" dirty="0">
                <a:solidFill>
                  <a:schemeClr val="tx1"/>
                </a:solidFill>
              </a:rPr>
              <a:t> consider:</a:t>
            </a:r>
          </a:p>
          <a:p>
            <a:r>
              <a:rPr lang="en-GB" dirty="0">
                <a:solidFill>
                  <a:schemeClr val="tx1"/>
                </a:solidFill>
              </a:rPr>
              <a:t>What went well.</a:t>
            </a:r>
          </a:p>
          <a:p>
            <a:r>
              <a:rPr lang="en-GB" dirty="0">
                <a:solidFill>
                  <a:schemeClr val="tx1"/>
                </a:solidFill>
              </a:rPr>
              <a:t>What was more challenging.</a:t>
            </a:r>
          </a:p>
          <a:p>
            <a:r>
              <a:rPr lang="en-GB" dirty="0">
                <a:solidFill>
                  <a:schemeClr val="tx1"/>
                </a:solidFill>
              </a:rPr>
              <a:t>How this changes their practice moving forwards.</a:t>
            </a:r>
          </a:p>
          <a:p>
            <a:r>
              <a:rPr lang="en-GB" dirty="0">
                <a:solidFill>
                  <a:schemeClr val="tx1"/>
                </a:solidFill>
              </a:rPr>
              <a:t>What (if any) new learning needs you have identified.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For more information on </a:t>
            </a:r>
            <a:r>
              <a:rPr lang="en-GB" dirty="0" err="1">
                <a:solidFill>
                  <a:schemeClr val="tx1"/>
                </a:solidFill>
              </a:rPr>
              <a:t>ePortfolio</a:t>
            </a:r>
            <a:r>
              <a:rPr lang="en-GB" dirty="0">
                <a:solidFill>
                  <a:schemeClr val="tx1"/>
                </a:solidFill>
              </a:rPr>
              <a:t> see </a:t>
            </a:r>
            <a:r>
              <a:rPr lang="en-GB" dirty="0">
                <a:solidFill>
                  <a:schemeClr val="tx1"/>
                </a:solidFill>
                <a:hlinkClick r:id="rId2"/>
              </a:rPr>
              <a:t>here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F2FB259-631D-4BD2-9AE7-7FB84E19D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46001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E86D68-E4D1-4710-A48F-0B33504D4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8260">
            <a:off x="5247270" y="3231021"/>
            <a:ext cx="3253326" cy="18447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385A6B7-D96D-413C-A90A-5B638365875E}"/>
              </a:ext>
            </a:extLst>
          </p:cNvPr>
          <p:cNvSpPr/>
          <p:nvPr/>
        </p:nvSpPr>
        <p:spPr>
          <a:xfrm>
            <a:off x="560435" y="5793259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Keep an eye out for your invitation to sign up and start using </a:t>
            </a:r>
            <a:r>
              <a:rPr lang="en-GB" sz="2000" dirty="0" err="1"/>
              <a:t>ePortfolio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9997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58B0C4B-7161-4C14-8DEC-E3EF340B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Throughout training, you’ll be supported and assessed year on year.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5069FC1-2588-4CBD-AB1F-51C3BDE0BB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Support is available from a number of sources: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Educational Supervisor – </a:t>
            </a:r>
            <a:r>
              <a:rPr lang="en-GB" sz="1600" dirty="0">
                <a:solidFill>
                  <a:schemeClr val="tx1"/>
                </a:solidFill>
              </a:rPr>
              <a:t>oversees progress and provides training and supervision, appraisals and reporting.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Academic supervisor </a:t>
            </a:r>
            <a:r>
              <a:rPr lang="en-GB" sz="1600" dirty="0">
                <a:solidFill>
                  <a:schemeClr val="tx1"/>
                </a:solidFill>
              </a:rPr>
              <a:t>– provides specific input e.g. research opportunities, exam preparation, academic placements.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Project supervisors </a:t>
            </a:r>
            <a:r>
              <a:rPr lang="en-GB" sz="1600" dirty="0">
                <a:solidFill>
                  <a:schemeClr val="tx1"/>
                </a:solidFill>
              </a:rPr>
              <a:t>– provide day to day support.</a:t>
            </a:r>
          </a:p>
          <a:p>
            <a:r>
              <a:rPr lang="en-GB" sz="1600" dirty="0">
                <a:solidFill>
                  <a:schemeClr val="tx1"/>
                </a:solidFill>
              </a:rPr>
              <a:t>Training programme director – overall help and guidance.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Other registrars – for peer support e.g. buddy on arrival, local networks.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45A42EB-5C35-4871-A03F-915680C40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53285"/>
            <a:ext cx="3886200" cy="4323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Your progress – as evidenced by your </a:t>
            </a:r>
            <a:r>
              <a:rPr lang="en-GB" sz="1600" b="1" dirty="0" err="1"/>
              <a:t>ePortfolio</a:t>
            </a:r>
            <a:r>
              <a:rPr lang="en-GB" sz="1600" b="1" dirty="0"/>
              <a:t> and supervisor reports - is assessed at your ARCP.</a:t>
            </a:r>
          </a:p>
          <a:p>
            <a:r>
              <a:rPr lang="en-GB" sz="1600" dirty="0">
                <a:solidFill>
                  <a:schemeClr val="tx1"/>
                </a:solidFill>
              </a:rPr>
              <a:t>Satisfactory completion of training leads to registration with either the General Medical Council (GMC) specialist register or the UK Public Health Register (UKPHR).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Registration is mandatory to practice as a consultant in public health in the UK 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F88992E-38F4-460F-A812-F1E9DE156379}"/>
              </a:ext>
            </a:extLst>
          </p:cNvPr>
          <p:cNvSpPr/>
          <p:nvPr/>
        </p:nvSpPr>
        <p:spPr>
          <a:xfrm>
            <a:off x="560435" y="5793259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Familiarise yourself with your Training Programme’s Educational Supervisor Toolkit</a:t>
            </a:r>
          </a:p>
        </p:txBody>
      </p:sp>
    </p:spTree>
    <p:extLst>
      <p:ext uri="{BB962C8B-B14F-4D97-AF65-F5344CB8AC3E}">
        <p14:creationId xmlns:p14="http://schemas.microsoft.com/office/powerpoint/2010/main" val="67846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A70C68-CF80-459B-9614-7B37FDCE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There’s plenty of opportunity to connect with the wider public health community and keep up to date.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7555DBF-6F17-4ED0-A660-9D13E5E47320}"/>
              </a:ext>
            </a:extLst>
          </p:cNvPr>
          <p:cNvGrpSpPr/>
          <p:nvPr/>
        </p:nvGrpSpPr>
        <p:grpSpPr>
          <a:xfrm>
            <a:off x="560435" y="2956645"/>
            <a:ext cx="1368000" cy="828000"/>
            <a:chOff x="36425" y="374"/>
            <a:chExt cx="1255633" cy="1295348"/>
          </a:xfrm>
          <a:solidFill>
            <a:srgbClr val="00B0F0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BFA73661-9F47-4470-BFED-7979D580CBA4}"/>
                </a:ext>
              </a:extLst>
            </p:cNvPr>
            <p:cNvSpPr/>
            <p:nvPr/>
          </p:nvSpPr>
          <p:spPr>
            <a:xfrm>
              <a:off x="36425" y="374"/>
              <a:ext cx="1255633" cy="129534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6">
              <a:extLst>
                <a:ext uri="{FF2B5EF4-FFF2-40B4-BE49-F238E27FC236}">
                  <a16:creationId xmlns="" xmlns:a16="http://schemas.microsoft.com/office/drawing/2014/main" id="{32549773-6309-432C-87F3-3AC5CEA634C1}"/>
                </a:ext>
              </a:extLst>
            </p:cNvPr>
            <p:cNvSpPr txBox="1"/>
            <p:nvPr/>
          </p:nvSpPr>
          <p:spPr>
            <a:xfrm>
              <a:off x="97720" y="61669"/>
              <a:ext cx="1133043" cy="1172758"/>
            </a:xfrm>
            <a:prstGeom prst="ellipse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National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69797A5-AA05-4250-AC80-C584EE7A4A55}"/>
              </a:ext>
            </a:extLst>
          </p:cNvPr>
          <p:cNvGrpSpPr/>
          <p:nvPr/>
        </p:nvGrpSpPr>
        <p:grpSpPr>
          <a:xfrm>
            <a:off x="560435" y="3878461"/>
            <a:ext cx="1368000" cy="828000"/>
            <a:chOff x="36425" y="1384325"/>
            <a:chExt cx="1255633" cy="1295348"/>
          </a:xfrm>
          <a:solidFill>
            <a:srgbClr val="00B0F0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83170CDC-3765-4944-AB97-654D647E4D5A}"/>
                </a:ext>
              </a:extLst>
            </p:cNvPr>
            <p:cNvSpPr/>
            <p:nvPr/>
          </p:nvSpPr>
          <p:spPr>
            <a:xfrm>
              <a:off x="36425" y="1384325"/>
              <a:ext cx="1255633" cy="129534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10">
              <a:extLst>
                <a:ext uri="{FF2B5EF4-FFF2-40B4-BE49-F238E27FC236}">
                  <a16:creationId xmlns="" xmlns:a16="http://schemas.microsoft.com/office/drawing/2014/main" id="{E580AB47-E17B-4D54-A8D8-9382C2E67AC6}"/>
                </a:ext>
              </a:extLst>
            </p:cNvPr>
            <p:cNvSpPr txBox="1"/>
            <p:nvPr/>
          </p:nvSpPr>
          <p:spPr>
            <a:xfrm>
              <a:off x="97720" y="1445620"/>
              <a:ext cx="1133043" cy="1172758"/>
            </a:xfrm>
            <a:prstGeom prst="ellipse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Regional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724DC15-6E16-488D-9D98-AA43016B0FE3}"/>
              </a:ext>
            </a:extLst>
          </p:cNvPr>
          <p:cNvGrpSpPr/>
          <p:nvPr/>
        </p:nvGrpSpPr>
        <p:grpSpPr>
          <a:xfrm>
            <a:off x="560435" y="4800277"/>
            <a:ext cx="1368000" cy="828000"/>
            <a:chOff x="36425" y="2768276"/>
            <a:chExt cx="1255633" cy="1295348"/>
          </a:xfrm>
          <a:solidFill>
            <a:srgbClr val="00B0F0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280F903-0283-4E06-BC31-1BAB35A919E4}"/>
                </a:ext>
              </a:extLst>
            </p:cNvPr>
            <p:cNvSpPr/>
            <p:nvPr/>
          </p:nvSpPr>
          <p:spPr>
            <a:xfrm>
              <a:off x="36425" y="2768276"/>
              <a:ext cx="1255633" cy="129534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14">
              <a:extLst>
                <a:ext uri="{FF2B5EF4-FFF2-40B4-BE49-F238E27FC236}">
                  <a16:creationId xmlns="" xmlns:a16="http://schemas.microsoft.com/office/drawing/2014/main" id="{5679DB66-D4F7-4A31-BAE0-EC1F7533AA6F}"/>
                </a:ext>
              </a:extLst>
            </p:cNvPr>
            <p:cNvSpPr txBox="1"/>
            <p:nvPr/>
          </p:nvSpPr>
          <p:spPr>
            <a:xfrm>
              <a:off x="97720" y="2829571"/>
              <a:ext cx="1133043" cy="1172758"/>
            </a:xfrm>
            <a:prstGeom prst="ellipse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Personal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2C3446-960F-486F-8FB6-6C8687310014}"/>
              </a:ext>
            </a:extLst>
          </p:cNvPr>
          <p:cNvSpPr/>
          <p:nvPr/>
        </p:nvSpPr>
        <p:spPr>
          <a:xfrm>
            <a:off x="2098596" y="3994525"/>
            <a:ext cx="6588000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r>
              <a:rPr lang="en-GB" sz="1600" dirty="0"/>
              <a:t>Get involved with activities via your Training Programme e.g. communications platform, committees, journal club, learning sets, conferences.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9059A31-BAF4-472C-85DE-3FC0DC135B5A}"/>
              </a:ext>
            </a:extLst>
          </p:cNvPr>
          <p:cNvSpPr/>
          <p:nvPr/>
        </p:nvSpPr>
        <p:spPr>
          <a:xfrm>
            <a:off x="560435" y="5793259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Discuss your study budget with your Training Programme and look out for opportunities advertised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A3E5797-6BD1-4F22-BB84-EF6301D41D7C}"/>
              </a:ext>
            </a:extLst>
          </p:cNvPr>
          <p:cNvGrpSpPr/>
          <p:nvPr/>
        </p:nvGrpSpPr>
        <p:grpSpPr>
          <a:xfrm>
            <a:off x="560435" y="2034829"/>
            <a:ext cx="1368000" cy="828000"/>
            <a:chOff x="36425" y="374"/>
            <a:chExt cx="1255633" cy="1295348"/>
          </a:xfrm>
          <a:solidFill>
            <a:srgbClr val="00B0F0"/>
          </a:solidFill>
        </p:grpSpPr>
        <p:sp>
          <p:nvSpPr>
            <p:cNvPr id="35" name="Rectangle: Rounded Corners 28">
              <a:extLst>
                <a:ext uri="{FF2B5EF4-FFF2-40B4-BE49-F238E27FC236}">
                  <a16:creationId xmlns="" xmlns:a16="http://schemas.microsoft.com/office/drawing/2014/main" id="{060EF110-F356-412F-A065-C4AC69B90D27}"/>
                </a:ext>
              </a:extLst>
            </p:cNvPr>
            <p:cNvSpPr/>
            <p:nvPr/>
          </p:nvSpPr>
          <p:spPr>
            <a:xfrm>
              <a:off x="36425" y="374"/>
              <a:ext cx="1255633" cy="129534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6">
              <a:extLst>
                <a:ext uri="{FF2B5EF4-FFF2-40B4-BE49-F238E27FC236}">
                  <a16:creationId xmlns="" xmlns:a16="http://schemas.microsoft.com/office/drawing/2014/main" id="{C3DEEFD9-2AB5-4307-BABA-8099BDE31CE3}"/>
                </a:ext>
              </a:extLst>
            </p:cNvPr>
            <p:cNvSpPr txBox="1"/>
            <p:nvPr/>
          </p:nvSpPr>
          <p:spPr>
            <a:xfrm>
              <a:off x="97720" y="61669"/>
              <a:ext cx="1133043" cy="1172758"/>
            </a:xfrm>
            <a:prstGeom prst="ellipse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Inter-national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225C5D3-EC8E-4A85-8E27-A480BD260E09}"/>
              </a:ext>
            </a:extLst>
          </p:cNvPr>
          <p:cNvSpPr/>
          <p:nvPr/>
        </p:nvSpPr>
        <p:spPr>
          <a:xfrm>
            <a:off x="2098596" y="2078118"/>
            <a:ext cx="6588000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r>
              <a:rPr lang="en-GB" sz="1600" dirty="0"/>
              <a:t>Join </a:t>
            </a:r>
            <a:r>
              <a:rPr lang="en-GB" sz="1600" dirty="0">
                <a:hlinkClick r:id="rId2"/>
              </a:rPr>
              <a:t>FPH Special Interest Groups </a:t>
            </a:r>
            <a:r>
              <a:rPr lang="en-GB" sz="1600" dirty="0"/>
              <a:t>(SIGs) e.g. Public Health Africa and the  </a:t>
            </a:r>
            <a:r>
              <a:rPr lang="en-GB" sz="1600" dirty="0">
                <a:hlinkClick r:id="rId3"/>
              </a:rPr>
              <a:t>European Network of Medical Residents in Public Health </a:t>
            </a:r>
            <a:r>
              <a:rPr lang="en-GB" sz="1600" dirty="0"/>
              <a:t>(</a:t>
            </a:r>
            <a:r>
              <a:rPr lang="en-GB" sz="1600" dirty="0" err="1"/>
              <a:t>Euronet</a:t>
            </a:r>
            <a:r>
              <a:rPr lang="en-GB" sz="1600" dirty="0"/>
              <a:t>).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1C340DF-AD84-4F1E-AA3E-107FD56133E9}"/>
              </a:ext>
            </a:extLst>
          </p:cNvPr>
          <p:cNvSpPr/>
          <p:nvPr/>
        </p:nvSpPr>
        <p:spPr>
          <a:xfrm>
            <a:off x="2109515" y="2913210"/>
            <a:ext cx="6588000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r>
              <a:rPr lang="en-GB" sz="1600" dirty="0"/>
              <a:t>J</a:t>
            </a:r>
            <a:r>
              <a:rPr lang="en-US" sz="1600" dirty="0" err="1"/>
              <a:t>oin</a:t>
            </a:r>
            <a:r>
              <a:rPr lang="en-US" sz="1600" dirty="0"/>
              <a:t> the Registrar Yahoo Group by emailing </a:t>
            </a:r>
            <a:r>
              <a:rPr lang="en-GB" sz="1600" dirty="0">
                <a:hlinkClick r:id="rId4"/>
              </a:rPr>
              <a:t>phtraineenetwork-subscribe@yahoogroups.com</a:t>
            </a:r>
            <a:r>
              <a:rPr lang="en-GB" sz="1600" dirty="0"/>
              <a:t>; attend conferences e.g. FPH, Public Health England; join FPH Network SIGs &amp; Networks: &amp; </a:t>
            </a:r>
            <a:r>
              <a:rPr lang="en-GB" sz="1600" dirty="0">
                <a:hlinkClick r:id="rId5"/>
              </a:rPr>
              <a:t>http://new.fph-groups.org.uk/</a:t>
            </a:r>
            <a:endParaRPr lang="en-GB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0B49767-A93F-4375-B1D8-9CF8439CC7B3}"/>
              </a:ext>
            </a:extLst>
          </p:cNvPr>
          <p:cNvSpPr/>
          <p:nvPr/>
        </p:nvSpPr>
        <p:spPr>
          <a:xfrm>
            <a:off x="2109515" y="4977350"/>
            <a:ext cx="6588000" cy="5355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pPr indent="-342900" defTabSz="889000">
              <a:lnSpc>
                <a:spcPct val="90000"/>
              </a:lnSpc>
              <a:spcBef>
                <a:spcPct val="0"/>
              </a:spcBef>
            </a:pPr>
            <a:r>
              <a:rPr lang="en-US" sz="1600" dirty="0"/>
              <a:t>Keep up to date by signing up for e-newsletters, podcasts, twitter feeds or blogs… (see next slide for ideas).</a:t>
            </a:r>
          </a:p>
        </p:txBody>
      </p:sp>
    </p:spTree>
    <p:extLst>
      <p:ext uri="{BB962C8B-B14F-4D97-AF65-F5344CB8AC3E}">
        <p14:creationId xmlns:p14="http://schemas.microsoft.com/office/powerpoint/2010/main" val="301035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4C7064A-FBD0-4612-A7FE-37FB5638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 well as SRC reps, some other Public Health </a:t>
            </a:r>
            <a:r>
              <a:rPr lang="en-GB" dirty="0" err="1" smtClean="0"/>
              <a:t>StR</a:t>
            </a:r>
            <a:r>
              <a:rPr lang="en-GB" dirty="0" smtClean="0"/>
              <a:t> </a:t>
            </a:r>
            <a:r>
              <a:rPr lang="en-GB" dirty="0"/>
              <a:t>representatives you might want to seek out include: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79C0339-48E3-4A69-BFB7-25F77F0775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Your national UNITE Rep </a:t>
            </a:r>
            <a:r>
              <a:rPr lang="en-GB" dirty="0"/>
              <a:t>(currently Tanith Palmer </a:t>
            </a:r>
            <a:r>
              <a:rPr lang="en-GB" dirty="0">
                <a:hlinkClick r:id="rId2"/>
              </a:rPr>
              <a:t>tanith_palmer@yahoo.com</a:t>
            </a:r>
            <a:r>
              <a:rPr lang="en-GB" dirty="0"/>
              <a:t>)</a:t>
            </a:r>
          </a:p>
          <a:p>
            <a:r>
              <a:rPr lang="en-GB" dirty="0"/>
              <a:t>•</a:t>
            </a:r>
            <a:r>
              <a:rPr lang="en-GB" b="1" dirty="0"/>
              <a:t>Your national BMA Rep </a:t>
            </a:r>
            <a:r>
              <a:rPr lang="en-GB" u="sng" dirty="0">
                <a:hlinkClick r:id="rId3"/>
              </a:rPr>
              <a:t>info.phmc@bma.org.uk</a:t>
            </a:r>
            <a:r>
              <a:rPr lang="en-GB" dirty="0"/>
              <a:t>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03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69F26-D017-4B0F-BDBF-7186F1D9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Lastly, a few ideas from the SRC to get you going….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8A62BE-2903-4CD9-A2DD-20D4AF23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Follow (e-newsletters, twitter etc.): </a:t>
            </a:r>
            <a:r>
              <a:rPr lang="en-GB" sz="1600" dirty="0">
                <a:solidFill>
                  <a:schemeClr val="tx1"/>
                </a:solidFill>
              </a:rPr>
              <a:t>BMJ, HSJ, DH, PHE, King’s Fund</a:t>
            </a:r>
          </a:p>
          <a:p>
            <a:pPr marL="0" indent="0">
              <a:buNone/>
            </a:pPr>
            <a:r>
              <a:rPr lang="en-GB" sz="1600" b="1" dirty="0"/>
              <a:t>Journals: </a:t>
            </a:r>
            <a:r>
              <a:rPr lang="en-GB" sz="1600" dirty="0">
                <a:solidFill>
                  <a:schemeClr val="tx1"/>
                </a:solidFill>
              </a:rPr>
              <a:t>JPH, EJPH, The Lancet, BMJ</a:t>
            </a:r>
          </a:p>
          <a:p>
            <a:pPr marL="0" indent="0">
              <a:buNone/>
            </a:pPr>
            <a:r>
              <a:rPr lang="en-GB" sz="1600" b="1" dirty="0"/>
              <a:t>Podcasts: </a:t>
            </a:r>
            <a:r>
              <a:rPr lang="en-GB" sz="1600" dirty="0">
                <a:solidFill>
                  <a:schemeClr val="tx1"/>
                </a:solidFill>
              </a:rPr>
              <a:t>Lancet (quite a few), BMJ (quite a few), BBC (Inside Health, More of Less: Behind the Stats etc.), Training in Public Health, Sawbones</a:t>
            </a: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b="1" dirty="0"/>
              <a:t>Blogs: </a:t>
            </a:r>
            <a:r>
              <a:rPr lang="en-GB" sz="1600" dirty="0">
                <a:solidFill>
                  <a:schemeClr val="tx1"/>
                </a:solidFill>
              </a:rPr>
              <a:t>PHE Screening, PH matters (PHE), Local Democracy and Health</a:t>
            </a:r>
          </a:p>
          <a:p>
            <a:pPr marL="0" indent="0">
              <a:buNone/>
            </a:pPr>
            <a:r>
              <a:rPr lang="en-GB" sz="1600" b="1" dirty="0"/>
              <a:t>Tools to make life that little bit easier:</a:t>
            </a:r>
          </a:p>
          <a:p>
            <a:r>
              <a:rPr lang="en-GB" sz="1600" dirty="0">
                <a:solidFill>
                  <a:schemeClr val="tx1"/>
                </a:solidFill>
              </a:rPr>
              <a:t>Surveys: </a:t>
            </a:r>
            <a:r>
              <a:rPr lang="en-GB" sz="1600" dirty="0">
                <a:solidFill>
                  <a:schemeClr val="tx1"/>
                </a:solidFill>
                <a:hlinkClick r:id="rId2"/>
              </a:rPr>
              <a:t>SurveyMonkey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r>
              <a:rPr lang="en-GB" sz="1600" dirty="0">
                <a:solidFill>
                  <a:schemeClr val="tx1"/>
                </a:solidFill>
              </a:rPr>
              <a:t>Scheduling: 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Doodle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Poll: </a:t>
            </a:r>
            <a:r>
              <a:rPr lang="en-GB" sz="1600" dirty="0">
                <a:solidFill>
                  <a:schemeClr val="tx1"/>
                </a:solidFill>
                <a:hlinkClick r:id="rId4"/>
              </a:rPr>
              <a:t>Poll Everyone 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Create infographics: </a:t>
            </a:r>
            <a:r>
              <a:rPr lang="en-GB" sz="1600" dirty="0">
                <a:solidFill>
                  <a:schemeClr val="tx1"/>
                </a:solidFill>
                <a:hlinkClick r:id="rId5"/>
              </a:rPr>
              <a:t>Easel.ly </a:t>
            </a:r>
            <a:r>
              <a:rPr lang="en-GB" sz="1600" dirty="0">
                <a:solidFill>
                  <a:schemeClr val="tx1"/>
                </a:solidFill>
              </a:rPr>
              <a:t>and </a:t>
            </a:r>
            <a:r>
              <a:rPr lang="en-GB" sz="1600" dirty="0" err="1">
                <a:solidFill>
                  <a:schemeClr val="tx1"/>
                </a:solidFill>
                <a:hlinkClick r:id="rId6"/>
              </a:rPr>
              <a:t>Infogram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r>
              <a:rPr lang="en-GB" sz="1600" dirty="0">
                <a:solidFill>
                  <a:schemeClr val="tx1"/>
                </a:solidFill>
              </a:rPr>
              <a:t>Reference Management: </a:t>
            </a:r>
            <a:r>
              <a:rPr lang="en-GB" sz="1600" dirty="0">
                <a:solidFill>
                  <a:schemeClr val="tx1"/>
                </a:solidFill>
                <a:hlinkClick r:id="rId7"/>
              </a:rPr>
              <a:t>Mendeley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BEED49E-8699-4A9B-80B8-9AF3BD30F893}"/>
              </a:ext>
            </a:extLst>
          </p:cNvPr>
          <p:cNvSpPr/>
          <p:nvPr/>
        </p:nvSpPr>
        <p:spPr>
          <a:xfrm>
            <a:off x="560435" y="5793259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If you have any suggestions to add to this list, let your SRC Rep know!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7C368-3214-455E-B29D-919E2DF6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Above all, if you have any questions, do please ask!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2F49EF-B8D2-4451-A7C0-F1C64C63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359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Angela (SRC Chair) can be reached at </a:t>
            </a:r>
            <a:r>
              <a:rPr lang="en-GB" dirty="0">
                <a:hlinkClick r:id="rId2"/>
              </a:rPr>
              <a:t>angela.cartwright2@nhs.net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FPH is always happy to help and can be contacted via: </a:t>
            </a:r>
            <a:r>
              <a:rPr lang="en-GB" dirty="0">
                <a:hlinkClick r:id="rId3"/>
              </a:rPr>
              <a:t>educ@fph.org.uk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80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71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26EC8-2A3D-4460-9395-B7A8B2B4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4751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Congratulations on your appointment to the </a:t>
            </a:r>
            <a:r>
              <a:rPr lang="en-GB" dirty="0" smtClean="0"/>
              <a:t>Specialty </a:t>
            </a:r>
            <a:r>
              <a:rPr lang="en-GB" dirty="0"/>
              <a:t>Training Scheme.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BAB0E3-B28E-4FA1-9C3C-89C756BA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Welcome to our community of Specialty Registrars across the Four Nations.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This is an exciting time to be working to improve the public’s health as </a:t>
            </a:r>
            <a:r>
              <a:rPr lang="en-GB" sz="1600" i="1" dirty="0">
                <a:solidFill>
                  <a:schemeClr val="tx1"/>
                </a:solidFill>
              </a:rPr>
              <a:t>globally</a:t>
            </a:r>
            <a:r>
              <a:rPr lang="en-GB" sz="1600" dirty="0">
                <a:solidFill>
                  <a:schemeClr val="tx1"/>
                </a:solidFill>
              </a:rPr>
              <a:t> we focus on the Sustainable Development Goals, </a:t>
            </a:r>
            <a:r>
              <a:rPr lang="en-GB" sz="1600" i="1" dirty="0">
                <a:solidFill>
                  <a:schemeClr val="tx1"/>
                </a:solidFill>
              </a:rPr>
              <a:t>nationally</a:t>
            </a:r>
            <a:r>
              <a:rPr lang="en-GB" sz="1600" dirty="0">
                <a:solidFill>
                  <a:schemeClr val="tx1"/>
                </a:solidFill>
              </a:rPr>
              <a:t> we tackle UK priorities such as air quality and the integration of health and social care, and </a:t>
            </a:r>
            <a:r>
              <a:rPr lang="en-GB" sz="1600" i="1" dirty="0">
                <a:solidFill>
                  <a:schemeClr val="tx1"/>
                </a:solidFill>
              </a:rPr>
              <a:t>locally</a:t>
            </a:r>
            <a:r>
              <a:rPr lang="en-GB" sz="1600" dirty="0">
                <a:solidFill>
                  <a:schemeClr val="tx1"/>
                </a:solidFill>
              </a:rPr>
              <a:t> we seek to understand and address inequalities in health and the wider determinants – such as education and housing. 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Together with partner agencies and the communities we serve, each day brings a new challenge. Whatever your interests and skills, this programme offers something for everyone! 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This pack has been written </a:t>
            </a:r>
            <a:r>
              <a:rPr lang="en-GB" sz="1600" b="1" i="1" dirty="0"/>
              <a:t>by</a:t>
            </a:r>
            <a:r>
              <a:rPr lang="en-GB" sz="1600" b="1" dirty="0"/>
              <a:t> Registrars </a:t>
            </a:r>
            <a:r>
              <a:rPr lang="en-GB" sz="1600" b="1" i="1" dirty="0"/>
              <a:t>for</a:t>
            </a:r>
            <a:r>
              <a:rPr lang="en-GB" sz="1600" b="1" dirty="0"/>
              <a:t> Registrars and aims to:</a:t>
            </a:r>
          </a:p>
          <a:p>
            <a:r>
              <a:rPr lang="en-GB" sz="1600" dirty="0">
                <a:solidFill>
                  <a:schemeClr val="tx1"/>
                </a:solidFill>
              </a:rPr>
              <a:t>introduce you to the Faculty of Public Health (FPH) and </a:t>
            </a:r>
            <a:r>
              <a:rPr lang="en-GB" sz="1600" dirty="0" smtClean="0">
                <a:solidFill>
                  <a:schemeClr val="tx1"/>
                </a:solidFill>
              </a:rPr>
              <a:t>Specialty </a:t>
            </a:r>
            <a:r>
              <a:rPr lang="en-GB" sz="1600" dirty="0">
                <a:solidFill>
                  <a:schemeClr val="tx1"/>
                </a:solidFill>
              </a:rPr>
              <a:t>Registrar Committee (SRC); and</a:t>
            </a:r>
          </a:p>
          <a:p>
            <a:r>
              <a:rPr lang="en-GB" sz="1600" dirty="0">
                <a:solidFill>
                  <a:schemeClr val="tx1"/>
                </a:solidFill>
              </a:rPr>
              <a:t>summarise key elements of the Training Programme and complement the in-depth inductions of the regional Training Programmes.</a:t>
            </a:r>
          </a:p>
        </p:txBody>
      </p:sp>
    </p:spTree>
    <p:extLst>
      <p:ext uri="{BB962C8B-B14F-4D97-AF65-F5344CB8AC3E}">
        <p14:creationId xmlns:p14="http://schemas.microsoft.com/office/powerpoint/2010/main" val="9502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83BCC-1713-43E3-88C9-38560081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7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FPH oversees the quality of public health training and professional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7C74ED0-3583-403A-90CA-6874C30617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FPH exists to:</a:t>
            </a:r>
          </a:p>
          <a:p>
            <a:r>
              <a:rPr lang="en-GB" sz="1600" dirty="0">
                <a:solidFill>
                  <a:schemeClr val="tx1"/>
                </a:solidFill>
              </a:rPr>
              <a:t>Develop public health with a view to maintaining the highest possible </a:t>
            </a:r>
            <a:r>
              <a:rPr lang="en-GB" sz="1600" b="1" dirty="0">
                <a:solidFill>
                  <a:schemeClr val="tx1"/>
                </a:solidFill>
              </a:rPr>
              <a:t>standards </a:t>
            </a:r>
            <a:r>
              <a:rPr lang="en-GB" sz="1600" dirty="0">
                <a:solidFill>
                  <a:schemeClr val="tx1"/>
                </a:solidFill>
              </a:rPr>
              <a:t>of professional competence and practice, including through setting, monitoring and promoting standards in education and training for public health in the UK</a:t>
            </a:r>
          </a:p>
          <a:p>
            <a:r>
              <a:rPr lang="en-GB" sz="1600" dirty="0">
                <a:solidFill>
                  <a:schemeClr val="tx1"/>
                </a:solidFill>
              </a:rPr>
              <a:t>promote for the public benefit the advancement of </a:t>
            </a:r>
            <a:r>
              <a:rPr lang="en-GB" sz="1600" b="1" dirty="0">
                <a:solidFill>
                  <a:schemeClr val="tx1"/>
                </a:solidFill>
              </a:rPr>
              <a:t>knowledge</a:t>
            </a:r>
            <a:r>
              <a:rPr lang="en-GB" sz="1600" dirty="0">
                <a:solidFill>
                  <a:schemeClr val="tx1"/>
                </a:solidFill>
              </a:rPr>
              <a:t> in the field of public health; and</a:t>
            </a:r>
          </a:p>
          <a:p>
            <a:r>
              <a:rPr lang="en-GB" sz="1600" dirty="0">
                <a:solidFill>
                  <a:schemeClr val="tx1"/>
                </a:solidFill>
              </a:rPr>
              <a:t>act as an authoritative body for the purposes of </a:t>
            </a:r>
            <a:r>
              <a:rPr lang="en-GB" sz="1600" b="1" dirty="0">
                <a:solidFill>
                  <a:schemeClr val="tx1"/>
                </a:solidFill>
              </a:rPr>
              <a:t>consultation and advocacy </a:t>
            </a:r>
            <a:r>
              <a:rPr lang="en-GB" sz="1600" dirty="0">
                <a:solidFill>
                  <a:schemeClr val="tx1"/>
                </a:solidFill>
              </a:rPr>
              <a:t>in matters of educational or public interest concerning public health.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C08747-171F-4BAD-A397-C298054A41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The strategic vision is: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</a:rPr>
              <a:t>“To maximise effective public health action at local, regional, national and global levels by drawing on and supporting its members to deliver, influence and lead public health”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9AA9DA8-4EBD-4935-8A3C-D10BA125376E}"/>
              </a:ext>
            </a:extLst>
          </p:cNvPr>
          <p:cNvSpPr/>
          <p:nvPr/>
        </p:nvSpPr>
        <p:spPr>
          <a:xfrm>
            <a:off x="560435" y="5802884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Take time to read </a:t>
            </a:r>
            <a:r>
              <a:rPr lang="en-GB" sz="2000" dirty="0">
                <a:solidFill>
                  <a:schemeClr val="bg1"/>
                </a:solidFill>
                <a:hlinkClick r:id="rId2" tooltip="fph-publichealthstrategy-2019to2025-v5.pdf"/>
              </a:rPr>
              <a:t>“</a:t>
            </a:r>
            <a:r>
              <a:rPr lang="en-GB" sz="2000" u="sng" dirty="0">
                <a:hlinkClick r:id="rId2" tooltip="fph-publichealthstrategy-2019to2025-v5.pdf"/>
              </a:rPr>
              <a:t>The UK Faculty of Public Health Strategy 2019-2025</a:t>
            </a:r>
            <a:r>
              <a:rPr lang="en-GB" sz="2000" u="sng" dirty="0"/>
              <a:t>”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2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83BCC-1713-43E3-88C9-38560081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627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All Registrars enrol with the FPH. Membership offers additional benefits.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7C74ED0-3583-403A-90CA-6874C30617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Enrolment and Membership cost:</a:t>
            </a:r>
          </a:p>
          <a:p>
            <a:r>
              <a:rPr lang="en-GB" sz="1600" dirty="0">
                <a:solidFill>
                  <a:schemeClr val="tx1"/>
                </a:solidFill>
              </a:rPr>
              <a:t>All Registrars are required to enrol with FPH and pay the first </a:t>
            </a:r>
            <a:r>
              <a:rPr lang="en-GB" sz="1600" b="1" dirty="0">
                <a:solidFill>
                  <a:schemeClr val="tx1"/>
                </a:solidFill>
              </a:rPr>
              <a:t>annual </a:t>
            </a:r>
            <a:r>
              <a:rPr lang="en-GB" sz="1600" dirty="0">
                <a:solidFill>
                  <a:schemeClr val="tx1"/>
                </a:solidFill>
              </a:rPr>
              <a:t>Training and Membership fee within three months of commencing the training scheme.</a:t>
            </a:r>
          </a:p>
          <a:p>
            <a:r>
              <a:rPr lang="en-GB" sz="1600" dirty="0">
                <a:solidFill>
                  <a:schemeClr val="tx1"/>
                </a:solidFill>
              </a:rPr>
              <a:t>For 2019 the Registrar Training and Membership fee is £298 (fee subject to annual review in line with inflation).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FPH fees (including exam fees) can be claimed against tax as work expenses by HMRC.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C08747-171F-4BAD-A397-C298054A41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Membership Benefits </a:t>
            </a:r>
            <a:endParaRPr lang="en-GB" sz="1600" dirty="0"/>
          </a:p>
          <a:p>
            <a:r>
              <a:rPr lang="en-GB" sz="1600" dirty="0">
                <a:solidFill>
                  <a:schemeClr val="tx1"/>
                </a:solidFill>
              </a:rPr>
              <a:t>A free subscription to our quarterly </a:t>
            </a:r>
            <a:r>
              <a:rPr lang="en-GB" sz="1600" b="1" dirty="0">
                <a:solidFill>
                  <a:schemeClr val="tx1"/>
                </a:solidFill>
              </a:rPr>
              <a:t>Public Health Journal. 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monthly e-bulletin </a:t>
            </a:r>
            <a:r>
              <a:rPr lang="en-GB" sz="1600" dirty="0">
                <a:solidFill>
                  <a:schemeClr val="tx1"/>
                </a:solidFill>
              </a:rPr>
              <a:t>with updates on FPH, wider public health news, and opportunities to get involved.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Dedicated </a:t>
            </a:r>
            <a:r>
              <a:rPr lang="en-GB" sz="1600" b="1" dirty="0">
                <a:solidFill>
                  <a:schemeClr val="tx1"/>
                </a:solidFill>
              </a:rPr>
              <a:t>online members area </a:t>
            </a:r>
            <a:r>
              <a:rPr lang="en-GB" sz="1600" dirty="0">
                <a:solidFill>
                  <a:schemeClr val="tx1"/>
                </a:solidFill>
              </a:rPr>
              <a:t>with your resources and public health profile, and FPH Extra (discounts off products &amp; services).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Access to </a:t>
            </a:r>
            <a:r>
              <a:rPr lang="en-GB" sz="1600" b="1" dirty="0">
                <a:solidFill>
                  <a:schemeClr val="tx1"/>
                </a:solidFill>
              </a:rPr>
              <a:t>Special Interest Groups (SIGs)</a:t>
            </a:r>
            <a:r>
              <a:rPr lang="en-GB" sz="1600" dirty="0">
                <a:solidFill>
                  <a:schemeClr val="tx1"/>
                </a:solidFill>
              </a:rPr>
              <a:t>; our member led networks focused on particular themes such as transport or global public health. </a:t>
            </a:r>
          </a:p>
          <a:p>
            <a:pPr marL="0" indent="0">
              <a:buNone/>
            </a:pP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9AA9DA8-4EBD-4935-8A3C-D10BA125376E}"/>
              </a:ext>
            </a:extLst>
          </p:cNvPr>
          <p:cNvSpPr/>
          <p:nvPr/>
        </p:nvSpPr>
        <p:spPr>
          <a:xfrm>
            <a:off x="560435" y="5802884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Keep an eye out for your invitation to join as a member from </a:t>
            </a:r>
            <a:r>
              <a:rPr lang="en-GB" sz="2000" dirty="0" err="1" smtClean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marijana</a:t>
            </a:r>
            <a:r>
              <a:rPr lang="en-GB" sz="2000" dirty="0" smtClean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0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curic</a:t>
            </a:r>
            <a:r>
              <a:rPr lang="en-GB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7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83BCC-1713-43E3-88C9-38560081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 </a:t>
            </a:r>
            <a:r>
              <a:rPr lang="en-GB" sz="3600" dirty="0" smtClean="0"/>
              <a:t>Specialty </a:t>
            </a:r>
            <a:r>
              <a:rPr lang="en-GB" sz="3600" dirty="0"/>
              <a:t>Registrar Committee (SRC) is </a:t>
            </a:r>
            <a:r>
              <a:rPr lang="en-GB" sz="3600" dirty="0">
                <a:solidFill>
                  <a:srgbClr val="002060"/>
                </a:solidFill>
              </a:rPr>
              <a:t>here</a:t>
            </a:r>
            <a:r>
              <a:rPr lang="en-GB" sz="3600" dirty="0"/>
              <a:t> to ensure your views are heard.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C08747-171F-4BAD-A397-C298054A41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Our Vision Statement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 SRC is a formal subgroup of the FPH Education Committee.  </a:t>
            </a:r>
          </a:p>
          <a:p>
            <a:r>
              <a:rPr lang="en-GB" sz="1600" dirty="0">
                <a:solidFill>
                  <a:schemeClr val="tx1"/>
                </a:solidFill>
              </a:rPr>
              <a:t>Its purpose is to </a:t>
            </a:r>
            <a:r>
              <a:rPr lang="en-GB" sz="1600" b="1" dirty="0">
                <a:solidFill>
                  <a:schemeClr val="tx1"/>
                </a:solidFill>
              </a:rPr>
              <a:t>represent the interests </a:t>
            </a:r>
            <a:r>
              <a:rPr lang="en-GB" sz="1600" dirty="0">
                <a:solidFill>
                  <a:schemeClr val="tx1"/>
                </a:solidFill>
              </a:rPr>
              <a:t>of Specialty Registrars in Public Health from across the UK, ensuring the views of registrars are heard at FPH Committees.  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Those views may be in relation to FPH policy, national consultations, business and project objectives, training, the practice of public health, and to the maintenance and improvement of population health.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AC7B57F-A34F-45DE-B8AF-0877C6C169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Your Involvement</a:t>
            </a:r>
          </a:p>
          <a:p>
            <a:r>
              <a:rPr lang="en-GB" sz="1600" dirty="0">
                <a:solidFill>
                  <a:schemeClr val="tx1"/>
                </a:solidFill>
              </a:rPr>
              <a:t>Each region nominates two registrar representatives (six for London, Kent, Surrey &amp; Sussex).</a:t>
            </a:r>
          </a:p>
          <a:p>
            <a:r>
              <a:rPr lang="en-GB" sz="1600" dirty="0">
                <a:solidFill>
                  <a:schemeClr val="tx1"/>
                </a:solidFill>
              </a:rPr>
              <a:t>SRC reps attend regular meetings, act as SRC rep on other FPH committees, and engage with one or more of the SRC’s priority workstreams.</a:t>
            </a:r>
          </a:p>
          <a:p>
            <a:r>
              <a:rPr lang="en-GB" sz="1600" dirty="0">
                <a:solidFill>
                  <a:schemeClr val="tx1"/>
                </a:solidFill>
              </a:rPr>
              <a:t>SRC priorities for 2019/20 are:</a:t>
            </a:r>
          </a:p>
          <a:p>
            <a:pPr marL="800100" lvl="2" indent="-342900">
              <a:spcBef>
                <a:spcPts val="1000"/>
              </a:spcBef>
              <a:buFont typeface="+mj-lt"/>
              <a:buAutoNum type="arabicPeriod"/>
            </a:pPr>
            <a:r>
              <a:rPr lang="en-GB" sz="1600" dirty="0"/>
              <a:t>Improving communication between FPH and </a:t>
            </a:r>
            <a:r>
              <a:rPr lang="en-GB" sz="1600" dirty="0" err="1" smtClean="0"/>
              <a:t>StRs</a:t>
            </a:r>
            <a:endParaRPr lang="en-GB" sz="1600" dirty="0"/>
          </a:p>
          <a:p>
            <a:pPr marL="800100" lvl="2" indent="-342900">
              <a:spcBef>
                <a:spcPts val="1000"/>
              </a:spcBef>
              <a:buFont typeface="+mj-lt"/>
              <a:buAutoNum type="arabicPeriod"/>
            </a:pPr>
            <a:r>
              <a:rPr lang="en-GB" sz="1600" dirty="0"/>
              <a:t>Advocacy for public health</a:t>
            </a:r>
          </a:p>
          <a:p>
            <a:pPr marL="800100" lvl="2" indent="-342900">
              <a:spcBef>
                <a:spcPts val="1000"/>
              </a:spcBef>
              <a:buFont typeface="+mj-lt"/>
              <a:buAutoNum type="arabicPeriod"/>
            </a:pPr>
            <a:r>
              <a:rPr lang="en-GB" sz="1600" dirty="0"/>
              <a:t>Supporting FPH processes and policies to improve equity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8C63525-E532-40A2-B4A8-502C6115423C}"/>
              </a:ext>
            </a:extLst>
          </p:cNvPr>
          <p:cNvSpPr/>
          <p:nvPr/>
        </p:nvSpPr>
        <p:spPr>
          <a:xfrm>
            <a:off x="560435" y="5802884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Find out who your </a:t>
            </a:r>
            <a:r>
              <a:rPr lang="en-GB" sz="2000" dirty="0" smtClean="0">
                <a:solidFill>
                  <a:schemeClr val="bg1"/>
                </a:solidFill>
              </a:rPr>
              <a:t>regional </a:t>
            </a:r>
            <a:r>
              <a:rPr lang="en-GB" sz="2000" dirty="0">
                <a:solidFill>
                  <a:schemeClr val="bg1"/>
                </a:solidFill>
              </a:rPr>
              <a:t>SRC Rep is, and how you can get involved!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1A7969B2-3963-4817-B91F-9268627F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Specialty training generally lasts 5 years*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761010A-F674-409E-AF4D-16C309491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93055" cy="3711109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In </a:t>
            </a:r>
            <a:r>
              <a:rPr lang="en-GB" sz="1600" b="1" dirty="0">
                <a:solidFill>
                  <a:schemeClr val="tx1"/>
                </a:solidFill>
              </a:rPr>
              <a:t>Phase 1 </a:t>
            </a:r>
            <a:r>
              <a:rPr lang="en-GB" sz="1600" dirty="0">
                <a:solidFill>
                  <a:schemeClr val="tx1"/>
                </a:solidFill>
              </a:rPr>
              <a:t>you’ll focus on acquiring key skills and knowledge – as evidenced by completing a Masters in Public Health, passing the FPH Diplomate </a:t>
            </a:r>
            <a:r>
              <a:rPr lang="en-GB" sz="1600" dirty="0" smtClean="0">
                <a:solidFill>
                  <a:schemeClr val="tx1"/>
                </a:solidFill>
              </a:rPr>
              <a:t>Exam (DFPH), </a:t>
            </a:r>
            <a:r>
              <a:rPr lang="en-GB" sz="1600" dirty="0">
                <a:solidFill>
                  <a:schemeClr val="tx1"/>
                </a:solidFill>
              </a:rPr>
              <a:t>and signing off learning outcomes through your portfolio of work.</a:t>
            </a:r>
          </a:p>
          <a:p>
            <a:r>
              <a:rPr lang="en-GB" sz="1600" dirty="0">
                <a:solidFill>
                  <a:schemeClr val="tx1"/>
                </a:solidFill>
              </a:rPr>
              <a:t>In </a:t>
            </a:r>
            <a:r>
              <a:rPr lang="en-GB" sz="1600" b="1" dirty="0">
                <a:solidFill>
                  <a:schemeClr val="tx1"/>
                </a:solidFill>
              </a:rPr>
              <a:t>Phase 2</a:t>
            </a:r>
            <a:r>
              <a:rPr lang="en-GB" sz="1600" dirty="0">
                <a:solidFill>
                  <a:schemeClr val="tx1"/>
                </a:solidFill>
              </a:rPr>
              <a:t>, you’ll consolidate core competencies in generalist settings and develop special interests – as evidenced by passing the Final Membership </a:t>
            </a:r>
            <a:r>
              <a:rPr lang="en-GB" sz="1600" dirty="0" smtClean="0">
                <a:solidFill>
                  <a:schemeClr val="tx1"/>
                </a:solidFill>
              </a:rPr>
              <a:t>Exam (MFPH), </a:t>
            </a:r>
            <a:r>
              <a:rPr lang="en-GB" sz="1600" dirty="0">
                <a:solidFill>
                  <a:schemeClr val="tx1"/>
                </a:solidFill>
              </a:rPr>
              <a:t>and signing off further learning outcomes.</a:t>
            </a:r>
          </a:p>
          <a:p>
            <a:r>
              <a:rPr lang="en-GB" sz="1600" dirty="0" err="1" smtClean="0">
                <a:solidFill>
                  <a:schemeClr val="tx1"/>
                </a:solidFill>
              </a:rPr>
              <a:t>StRs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have an Annual Review of Competencies and Progression (ARCP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827EF31-B865-4C7C-8731-18B642D8B5C5}"/>
              </a:ext>
            </a:extLst>
          </p:cNvPr>
          <p:cNvSpPr/>
          <p:nvPr/>
        </p:nvSpPr>
        <p:spPr>
          <a:xfrm>
            <a:off x="560435" y="5793259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Read more about training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on the </a:t>
            </a:r>
            <a:r>
              <a:rPr lang="en-GB" sz="2000" dirty="0">
                <a:solidFill>
                  <a:schemeClr val="bg1"/>
                </a:solidFill>
                <a:hlinkClick r:id="rId2"/>
              </a:rPr>
              <a:t>FPH website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167C79-4128-404F-B03E-BC98FE08FC0A}"/>
              </a:ext>
            </a:extLst>
          </p:cNvPr>
          <p:cNvSpPr txBox="1"/>
          <p:nvPr/>
        </p:nvSpPr>
        <p:spPr>
          <a:xfrm>
            <a:off x="5774139" y="4031641"/>
            <a:ext cx="27012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</a:rPr>
              <a:t>*shorter for those who arrive with a Masters in Public Health and longer for those who train less than full time or take time out of programme (OOP).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E26DB03-6487-4DF4-A222-1462C49D1EE0}"/>
              </a:ext>
            </a:extLst>
          </p:cNvPr>
          <p:cNvSpPr/>
          <p:nvPr/>
        </p:nvSpPr>
        <p:spPr>
          <a:xfrm>
            <a:off x="775720" y="5312559"/>
            <a:ext cx="75925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Gold Guide </a:t>
            </a:r>
            <a:r>
              <a:rPr lang="en-GB" sz="1800" b="1" dirty="0">
                <a:solidFill>
                  <a:srgbClr val="002060"/>
                </a:solidFill>
                <a:latin typeface="Calibri" panose="020F0502020204030204" pitchFamily="34" charset="0"/>
              </a:rPr>
              <a:t>sets out the overarching arrangements for speciality training. 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89" y="1802055"/>
            <a:ext cx="3641080" cy="22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840A5-C3D0-45FF-BC0A-1777FDA3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The Curriculum describes the learning outcomes for Registrars through training.</a:t>
            </a: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="" xmlns:a16="http://schemas.microsoft.com/office/drawing/2014/main" id="{C4FFBB84-FEB2-4C2B-94DA-CAB6C9E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93" y="1543574"/>
            <a:ext cx="5931208" cy="3871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7FA104-F7F6-476C-8A77-AFA3ED7515A9}"/>
              </a:ext>
            </a:extLst>
          </p:cNvPr>
          <p:cNvSpPr txBox="1"/>
          <p:nvPr/>
        </p:nvSpPr>
        <p:spPr>
          <a:xfrm>
            <a:off x="6098686" y="2330528"/>
            <a:ext cx="2009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B0F0"/>
                </a:solidFill>
              </a:rPr>
              <a:t>Miller’s adapted model of learning for public health</a:t>
            </a:r>
          </a:p>
          <a:p>
            <a:endParaRPr lang="en-GB" sz="160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95431BE-8779-465A-A545-16974189A18B}"/>
              </a:ext>
            </a:extLst>
          </p:cNvPr>
          <p:cNvSpPr/>
          <p:nvPr/>
        </p:nvSpPr>
        <p:spPr>
          <a:xfrm>
            <a:off x="603372" y="5664757"/>
            <a:ext cx="6164827" cy="9538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Download the 2015 curriculum </a:t>
            </a:r>
            <a:r>
              <a:rPr lang="en-GB" sz="2000" dirty="0">
                <a:solidFill>
                  <a:schemeClr val="bg1"/>
                </a:solidFill>
                <a:hlinkClick r:id="rId3"/>
              </a:rPr>
              <a:t>here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F1914-3984-4F4A-8E52-247CE785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 time, you’ll gain experience in a number of settings.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CD6D707D-F828-4FCF-931D-D4054A399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49059"/>
              </p:ext>
            </p:extLst>
          </p:nvPr>
        </p:nvGraphicFramePr>
        <p:xfrm>
          <a:off x="628650" y="1868488"/>
          <a:ext cx="7886700" cy="370312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67627">
                  <a:extLst>
                    <a:ext uri="{9D8B030D-6E8A-4147-A177-3AD203B41FA5}">
                      <a16:colId xmlns="" xmlns:a16="http://schemas.microsoft.com/office/drawing/2014/main" val="682606634"/>
                    </a:ext>
                  </a:extLst>
                </a:gridCol>
                <a:gridCol w="2142663">
                  <a:extLst>
                    <a:ext uri="{9D8B030D-6E8A-4147-A177-3AD203B41FA5}">
                      <a16:colId xmlns="" xmlns:a16="http://schemas.microsoft.com/office/drawing/2014/main" val="4112518739"/>
                    </a:ext>
                  </a:extLst>
                </a:gridCol>
                <a:gridCol w="4576410">
                  <a:extLst>
                    <a:ext uri="{9D8B030D-6E8A-4147-A177-3AD203B41FA5}">
                      <a16:colId xmlns="" xmlns:a16="http://schemas.microsoft.com/office/drawing/2014/main" val="3729058199"/>
                    </a:ext>
                  </a:extLst>
                </a:gridCol>
              </a:tblGrid>
              <a:tr h="44138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Phase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6212057"/>
                  </a:ext>
                </a:extLst>
              </a:tr>
              <a:tr h="762383">
                <a:tc>
                  <a:txBody>
                    <a:bodyPr/>
                    <a:lstStyle/>
                    <a:p>
                      <a:r>
                        <a:rPr lang="en-GB" sz="1600" dirty="0"/>
                        <a:t>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Local authority, health protection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e.g. Local authority, university, health protection team, acute trust, community trusts, third sector,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Nationally Available Training Placements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5025425"/>
                  </a:ext>
                </a:extLst>
              </a:tr>
              <a:tr h="762383">
                <a:tc>
                  <a:txBody>
                    <a:bodyPr/>
                    <a:lstStyle/>
                    <a:p>
                      <a:r>
                        <a:rPr lang="en-GB" sz="1600" dirty="0"/>
                        <a:t>Northern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Public Health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e.g. Public Health Agency, Queen’s University Belfast, Northern Ireland Cancer Registry, Department of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9798565"/>
                  </a:ext>
                </a:extLst>
              </a:tr>
              <a:tr h="762383">
                <a:tc>
                  <a:txBody>
                    <a:bodyPr/>
                    <a:lstStyle/>
                    <a:p>
                      <a:r>
                        <a:rPr lang="en-GB" sz="1600" dirty="0"/>
                        <a:t>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Geographical health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e.g. Health board, Scottish Government, specialist health boards, Glasgow Centre for Population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0758370"/>
                  </a:ext>
                </a:extLst>
              </a:tr>
              <a:tr h="762383">
                <a:tc>
                  <a:txBody>
                    <a:bodyPr/>
                    <a:lstStyle/>
                    <a:p>
                      <a:r>
                        <a:rPr lang="en-GB" sz="1600" dirty="0"/>
                        <a:t>Wales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Local public health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e.g. Health protection team, health intelligence division, Welsh Government, university,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Nationally Available Training Placements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67981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="" xmlns:a16="http://schemas.microsoft.com/office/drawing/2014/main" id="{95877A86-6F54-4EEC-BA41-B32068A5C2DD}"/>
              </a:ext>
            </a:extLst>
          </p:cNvPr>
          <p:cNvSpPr/>
          <p:nvPr/>
        </p:nvSpPr>
        <p:spPr>
          <a:xfrm>
            <a:off x="560435" y="5793259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Talk to your Training Programme about out of programme / overseas options</a:t>
            </a:r>
          </a:p>
        </p:txBody>
      </p:sp>
    </p:spTree>
    <p:extLst>
      <p:ext uri="{BB962C8B-B14F-4D97-AF65-F5344CB8AC3E}">
        <p14:creationId xmlns:p14="http://schemas.microsoft.com/office/powerpoint/2010/main" val="57136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4019C-80E5-474D-9598-DC3E7C31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7751"/>
          </a:xfrm>
        </p:spPr>
        <p:txBody>
          <a:bodyPr>
            <a:normAutofit/>
          </a:bodyPr>
          <a:lstStyle/>
          <a:p>
            <a:r>
              <a:rPr lang="en-GB" sz="3200" b="1" dirty="0"/>
              <a:t>The Diplomate and Final Membership exams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2E802DA-0F68-418D-AEDA-461322FE3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12877"/>
            <a:ext cx="3886200" cy="4232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The FPH Diplomate </a:t>
            </a:r>
            <a:r>
              <a:rPr lang="en-GB" sz="1600" b="1" dirty="0" smtClean="0"/>
              <a:t>Exam (DFPH)</a:t>
            </a:r>
            <a:endParaRPr lang="en-GB" sz="1600" b="1" dirty="0"/>
          </a:p>
          <a:p>
            <a:r>
              <a:rPr lang="en-GB" sz="1600" dirty="0">
                <a:solidFill>
                  <a:schemeClr val="tx1"/>
                </a:solidFill>
              </a:rPr>
              <a:t>Tests knowledge, understanding and application of the scientific basis of public health and related disciplines incl: applied statistics, behavioural sciences, health economics and management.</a:t>
            </a:r>
          </a:p>
          <a:p>
            <a:r>
              <a:rPr lang="en-GB" sz="1600" dirty="0">
                <a:solidFill>
                  <a:schemeClr val="tx1"/>
                </a:solidFill>
              </a:rPr>
              <a:t>2 papers over 2 days (1A, 1B, 2A, 2B); January and June sittings, London.</a:t>
            </a:r>
          </a:p>
          <a:p>
            <a:r>
              <a:rPr lang="en-GB" sz="1600" dirty="0">
                <a:solidFill>
                  <a:schemeClr val="tx1"/>
                </a:solidFill>
              </a:rPr>
              <a:t>Passing the exam leads to Diplomate membership of the FPH (DFPH).</a:t>
            </a:r>
          </a:p>
          <a:p>
            <a:r>
              <a:rPr lang="en-GB" sz="1600" dirty="0">
                <a:solidFill>
                  <a:schemeClr val="tx1"/>
                </a:solidFill>
              </a:rPr>
              <a:t>Registrar suggested resources: Textbook: Mastering Public Health (Lewis et al.) </a:t>
            </a:r>
            <a:r>
              <a:rPr lang="en-GB" sz="1600" dirty="0">
                <a:solidFill>
                  <a:schemeClr val="tx2"/>
                </a:solidFill>
                <a:hlinkClick r:id="rId2"/>
              </a:rPr>
              <a:t>Health Knowledge </a:t>
            </a:r>
            <a:r>
              <a:rPr lang="en-GB" sz="1600" dirty="0">
                <a:solidFill>
                  <a:schemeClr val="tx1"/>
                </a:solidFill>
              </a:rPr>
              <a:t>website,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>
                <a:solidFill>
                  <a:schemeClr val="tx2"/>
                </a:solidFill>
                <a:hlinkClick r:id="rId3"/>
              </a:rPr>
              <a:t>Ed Jessop Course</a:t>
            </a:r>
            <a:r>
              <a:rPr lang="en-GB" sz="1600" dirty="0">
                <a:solidFill>
                  <a:schemeClr val="tx2"/>
                </a:solidFill>
              </a:rPr>
              <a:t>, </a:t>
            </a:r>
            <a:r>
              <a:rPr lang="en-GB" sz="1600" dirty="0">
                <a:solidFill>
                  <a:schemeClr val="tx2"/>
                </a:solidFill>
                <a:hlinkClick r:id="rId4"/>
              </a:rPr>
              <a:t>BMJ Statistics. </a:t>
            </a:r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b="1" dirty="0"/>
              <a:t>Details including syllabus and specimen papers </a:t>
            </a:r>
            <a:r>
              <a:rPr lang="en-GB" sz="1600" b="1" dirty="0">
                <a:hlinkClick r:id="rId5"/>
              </a:rPr>
              <a:t>here</a:t>
            </a:r>
            <a:endParaRPr lang="en-GB" sz="1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F28D89-2CC4-4EBC-AAC5-C899911E8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12877"/>
            <a:ext cx="3886200" cy="335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The FPH Final Membership </a:t>
            </a:r>
            <a:r>
              <a:rPr lang="en-GB" sz="1600" b="1" dirty="0" smtClean="0"/>
              <a:t>Exam (MFPH)</a:t>
            </a:r>
            <a:endParaRPr lang="en-GB" sz="1600" dirty="0"/>
          </a:p>
          <a:p>
            <a:pPr>
              <a:defRPr/>
            </a:pPr>
            <a:r>
              <a:rPr lang="en-GB" altLang="en-US" sz="1600" dirty="0">
                <a:solidFill>
                  <a:schemeClr val="tx1"/>
                </a:solidFill>
              </a:rPr>
              <a:t>A 'show how' assessment of ability to apply relevant knowledge, skills and attitudes to the practice of public health.</a:t>
            </a:r>
          </a:p>
          <a:p>
            <a:pPr>
              <a:defRPr/>
            </a:pPr>
            <a:r>
              <a:rPr lang="en-GB" altLang="en-US" sz="1600" dirty="0">
                <a:solidFill>
                  <a:schemeClr val="tx1"/>
                </a:solidFill>
              </a:rPr>
              <a:t>Format: Role play, 6 stations; 4-5 times a year, London.</a:t>
            </a: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Passing the Final Membership Exam leads to Full Membership of the FPH (MFPH).</a:t>
            </a: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Registrar suggested resources : Textbook Practising Public Health (Briggs et al.).</a:t>
            </a:r>
          </a:p>
          <a:p>
            <a:pPr marL="0" indent="0">
              <a:buNone/>
            </a:pPr>
            <a:r>
              <a:rPr lang="en-GB" sz="1600" b="1" dirty="0"/>
              <a:t>Details including example scenarios </a:t>
            </a:r>
            <a:r>
              <a:rPr lang="en-GB" sz="1600" b="1" dirty="0">
                <a:hlinkClick r:id="rId6"/>
              </a:rPr>
              <a:t>here</a:t>
            </a:r>
            <a:endParaRPr lang="en-GB" sz="16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16A6EFB-64FE-4E6A-B82B-63E584758E16}"/>
              </a:ext>
            </a:extLst>
          </p:cNvPr>
          <p:cNvSpPr/>
          <p:nvPr/>
        </p:nvSpPr>
        <p:spPr>
          <a:xfrm>
            <a:off x="560435" y="5793259"/>
            <a:ext cx="6164827" cy="1040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Ask your Training Programme what support for exam preparation is available to you.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23082"/>
      </p:ext>
    </p:extLst>
  </p:cSld>
  <p:clrMapOvr>
    <a:masterClrMapping/>
  </p:clrMapOvr>
</p:sld>
</file>

<file path=ppt/theme/theme1.xml><?xml version="1.0" encoding="utf-8"?>
<a:theme xmlns:a="http://schemas.openxmlformats.org/drawingml/2006/main" name="FPH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1765</Words>
  <Application>Microsoft Office PowerPoint</Application>
  <PresentationFormat>Letter Paper (8.5x11 in)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FPH Theme</vt:lpstr>
      <vt:lpstr>Induction Pack for  New Registrars in Public Health</vt:lpstr>
      <vt:lpstr>Congratulations on your appointment to the Specialty Training Scheme.</vt:lpstr>
      <vt:lpstr>FPH oversees the quality of public health training and professional development</vt:lpstr>
      <vt:lpstr>All Registrars enrol with the FPH. Membership offers additional benefits.</vt:lpstr>
      <vt:lpstr>The Specialty Registrar Committee (SRC) is here to ensure your views are heard.</vt:lpstr>
      <vt:lpstr>Specialty training generally lasts 5 years*</vt:lpstr>
      <vt:lpstr>The Curriculum describes the learning outcomes for Registrars through training.</vt:lpstr>
      <vt:lpstr>Over time, you’ll gain experience in a number of settings.</vt:lpstr>
      <vt:lpstr>The Diplomate and Final Membership exams</vt:lpstr>
      <vt:lpstr>Reflective practice is intrinsic to specialty training and professional practice</vt:lpstr>
      <vt:lpstr>Throughout training, you’ll be supported and assessed year on year. </vt:lpstr>
      <vt:lpstr>There’s plenty of opportunity to connect with the wider public health community and keep up to date.</vt:lpstr>
      <vt:lpstr>As well as SRC reps, some other Public Health StR representatives you might want to seek out include:</vt:lpstr>
      <vt:lpstr>Lastly, a few ideas from the SRC to get you going….</vt:lpstr>
      <vt:lpstr>Above all, if you have any questions, do please ask!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Cox</dc:creator>
  <cp:lastModifiedBy>Laura Bland</cp:lastModifiedBy>
  <cp:revision>47</cp:revision>
  <dcterms:created xsi:type="dcterms:W3CDTF">2017-04-04T09:10:09Z</dcterms:created>
  <dcterms:modified xsi:type="dcterms:W3CDTF">2019-08-13T09:25:51Z</dcterms:modified>
</cp:coreProperties>
</file>