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76" r:id="rId3"/>
    <p:sldId id="264" r:id="rId4"/>
    <p:sldId id="283" r:id="rId5"/>
    <p:sldId id="265" r:id="rId6"/>
    <p:sldId id="282" r:id="rId7"/>
    <p:sldId id="272" r:id="rId8"/>
    <p:sldId id="273" r:id="rId9"/>
    <p:sldId id="280" r:id="rId10"/>
    <p:sldId id="281" r:id="rId11"/>
    <p:sldId id="275" r:id="rId12"/>
    <p:sldId id="266" r:id="rId13"/>
    <p:sldId id="271" r:id="rId14"/>
    <p:sldId id="270" r:id="rId15"/>
    <p:sldId id="277" r:id="rId16"/>
    <p:sldId id="274" r:id="rId17"/>
    <p:sldId id="278" r:id="rId18"/>
  </p:sldIdLst>
  <p:sldSz cx="13004800"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3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01EBBBF-1E08-40BD-AE25-EC9E16B04B62}" type="datetimeFigureOut">
              <a:rPr lang="en-GB" smtClean="0"/>
              <a:t>02/12/2025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F73AF89-ABB2-4EB9-A0D8-56F41BEDAE75}" type="slidenum">
              <a:rPr lang="en-GB" smtClean="0"/>
              <a:t>‹#›</a:t>
            </a:fld>
            <a:endParaRPr lang="en-GB"/>
          </a:p>
        </p:txBody>
      </p:sp>
    </p:spTree>
    <p:extLst>
      <p:ext uri="{BB962C8B-B14F-4D97-AF65-F5344CB8AC3E}">
        <p14:creationId xmlns:p14="http://schemas.microsoft.com/office/powerpoint/2010/main" val="3788892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917575" y="744538"/>
            <a:ext cx="4962525" cy="3722687"/>
          </a:xfrm>
          <a:prstGeom prst="rect">
            <a:avLst/>
          </a:prstGeom>
        </p:spPr>
        <p:txBody>
          <a:bodyPr/>
          <a:lstStyle/>
          <a:p>
            <a:endParaRPr/>
          </a:p>
        </p:txBody>
      </p:sp>
      <p:sp>
        <p:nvSpPr>
          <p:cNvPr id="28" name="Shape 28"/>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80050295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00618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5697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se Layout">
    <p:spTree>
      <p:nvGrpSpPr>
        <p:cNvPr id="1" name=""/>
        <p:cNvGrpSpPr/>
        <p:nvPr/>
      </p:nvGrpSpPr>
      <p:grpSpPr>
        <a:xfrm>
          <a:off x="0" y="0"/>
          <a:ext cx="0" cy="0"/>
          <a:chOff x="0" y="0"/>
          <a:chExt cx="0" cy="0"/>
        </a:xfrm>
      </p:grpSpPr>
      <p:pic>
        <p:nvPicPr>
          <p:cNvPr id="18" name="Image" descr="Image"/>
          <p:cNvPicPr>
            <a:picLocks noChangeAspect="1"/>
          </p:cNvPicPr>
          <p:nvPr/>
        </p:nvPicPr>
        <p:blipFill>
          <a:blip r:embed="rId2">
            <a:alphaModFix amt="5000"/>
          </a:blip>
          <a:stretch>
            <a:fillRect/>
          </a:stretch>
        </p:blipFill>
        <p:spPr>
          <a:xfrm>
            <a:off x="-1274543" y="-1293819"/>
            <a:ext cx="3497663" cy="3872949"/>
          </a:xfrm>
          <a:prstGeom prst="rect">
            <a:avLst/>
          </a:prstGeom>
          <a:ln w="12700">
            <a:miter lim="400000"/>
          </a:ln>
        </p:spPr>
      </p:pic>
      <p:sp>
        <p:nvSpPr>
          <p:cNvPr id="19" name="Rectangle"/>
          <p:cNvSpPr/>
          <p:nvPr/>
        </p:nvSpPr>
        <p:spPr>
          <a:xfrm>
            <a:off x="0" y="8784438"/>
            <a:ext cx="13004800" cy="325578"/>
          </a:xfrm>
          <a:prstGeom prst="rect">
            <a:avLst/>
          </a:prstGeom>
          <a:solidFill>
            <a:srgbClr val="0095D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0" name="Fresh Logo 2023 Colour.png" descr="Fresh Logo 2023 Colour.png"/>
          <p:cNvPicPr>
            <a:picLocks noChangeAspect="1"/>
          </p:cNvPicPr>
          <p:nvPr/>
        </p:nvPicPr>
        <p:blipFill>
          <a:blip r:embed="rId3"/>
          <a:stretch>
            <a:fillRect/>
          </a:stretch>
        </p:blipFill>
        <p:spPr>
          <a:xfrm>
            <a:off x="10655300" y="8345061"/>
            <a:ext cx="1762532" cy="1204332"/>
          </a:xfrm>
          <a:prstGeom prst="rect">
            <a:avLst/>
          </a:prstGeom>
          <a:ln w="12700">
            <a:miter lim="400000"/>
          </a:ln>
        </p:spPr>
      </p:pic>
      <p:sp>
        <p:nvSpPr>
          <p:cNvPr id="21" name="Slide Number"/>
          <p:cNvSpPr txBox="1">
            <a:spLocks noGrp="1"/>
          </p:cNvSpPr>
          <p:nvPr>
            <p:ph type="sldNum" sz="quarter" idx="2"/>
          </p:nvPr>
        </p:nvSpPr>
        <p:spPr>
          <a:xfrm>
            <a:off x="6350042" y="9220978"/>
            <a:ext cx="297943" cy="286700"/>
          </a:xfrm>
          <a:prstGeom prst="rect">
            <a:avLst/>
          </a:prstGeom>
        </p:spPr>
        <p:txBody>
          <a:bodyPr/>
          <a:lstStyle>
            <a:lvl1pPr>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75360" y="8886613"/>
            <a:ext cx="2709333" cy="65024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4443307" y="8886613"/>
            <a:ext cx="4118187" cy="650240"/>
          </a:xfrm>
          <a:prstGeom prst="rect">
            <a:avLst/>
          </a:prstGeom>
          <a:ln/>
        </p:spPr>
        <p:txBody>
          <a:bodyPr/>
          <a:lstStyle>
            <a:lvl1pPr>
              <a:defRPr/>
            </a:lvl1pPr>
          </a:lstStyle>
          <a:p>
            <a:pPr>
              <a:defRPr/>
            </a:pPr>
            <a:r>
              <a:rPr lang="en-US">
                <a:solidFill>
                  <a:srgbClr val="000000"/>
                </a:solidFill>
              </a:rPr>
              <a:t>Confidential - not for circulation</a:t>
            </a:r>
          </a:p>
        </p:txBody>
      </p:sp>
      <p:sp>
        <p:nvSpPr>
          <p:cNvPr id="6" name="Rectangle 6"/>
          <p:cNvSpPr>
            <a:spLocks noGrp="1" noChangeArrowheads="1"/>
          </p:cNvSpPr>
          <p:nvPr>
            <p:ph type="sldNum" sz="quarter" idx="12"/>
          </p:nvPr>
        </p:nvSpPr>
        <p:spPr>
          <a:xfrm>
            <a:off x="6345125" y="9205031"/>
            <a:ext cx="307777" cy="302647"/>
          </a:xfrm>
          <a:ln/>
        </p:spPr>
        <p:txBody>
          <a:bodyPr/>
          <a:lstStyle>
            <a:lvl1pPr>
              <a:defRPr/>
            </a:lvl1pPr>
          </a:lstStyle>
          <a:p>
            <a:pPr>
              <a:defRPr/>
            </a:pPr>
            <a:fld id="{42F8D6A8-2F54-4024-9917-4C27676900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1912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98500" y="440266"/>
            <a:ext cx="5524500"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98500" y="2959100"/>
            <a:ext cx="55245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fresh-balance.co.uk/wp-content/uploads/2023/06/Guidance-for-Trading-Standards-on-WHO-FCTC-5.3-May-2023.pdf" TargetMode="External"/><Relationship Id="rId3" Type="http://schemas.openxmlformats.org/officeDocument/2006/relationships/hyperlink" Target="https://ash.org.uk/key-topics/illicit-tobacco-facts-trends-and-industry-tactics" TargetMode="External"/><Relationship Id="rId7" Type="http://schemas.openxmlformats.org/officeDocument/2006/relationships/hyperlink" Target="https://www.fresh-balance.co.uk/wp-content/uploads/2025/07/Illegal-Tobacco-PR-Guide-Jul-2025-NE.pdf" TargetMode="External"/><Relationship Id="rId2" Type="http://schemas.openxmlformats.org/officeDocument/2006/relationships/hyperlink" Target="https://ash.org.uk/media-centre/news/blog/from-smuggling-to-spin-how-tobacco-giants-hijacked-the-illicit-trade-debate" TargetMode="External"/><Relationship Id="rId1" Type="http://schemas.openxmlformats.org/officeDocument/2006/relationships/slideLayout" Target="../slideLayouts/slideLayout2.xml"/><Relationship Id="rId6" Type="http://schemas.openxmlformats.org/officeDocument/2006/relationships/hyperlink" Target="http://www.keep-it-out.co.uk/" TargetMode="External"/><Relationship Id="rId5" Type="http://schemas.openxmlformats.org/officeDocument/2006/relationships/hyperlink" Target="https://www.fresh-balance.co.uk/wp-content/uploads/2023/06/Illicit-Tobacco-Programme-Strategic-Framework.pdf" TargetMode="External"/><Relationship Id="rId4" Type="http://schemas.openxmlformats.org/officeDocument/2006/relationships/hyperlink" Target="https://www.tobaccotactic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company/fresh-and-balance"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p:cNvSpPr/>
          <p:nvPr/>
        </p:nvSpPr>
        <p:spPr>
          <a:xfrm>
            <a:off x="0" y="0"/>
            <a:ext cx="13004800" cy="9753600"/>
          </a:xfrm>
          <a:prstGeom prst="rect">
            <a:avLst/>
          </a:prstGeom>
          <a:solidFill>
            <a:srgbClr val="00243B"/>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31" name="Image" descr="Image"/>
          <p:cNvPicPr>
            <a:picLocks noChangeAspect="1"/>
          </p:cNvPicPr>
          <p:nvPr/>
        </p:nvPicPr>
        <p:blipFill>
          <a:blip r:embed="rId2">
            <a:alphaModFix amt="50000"/>
          </a:blip>
          <a:stretch>
            <a:fillRect/>
          </a:stretch>
        </p:blipFill>
        <p:spPr>
          <a:xfrm>
            <a:off x="-4605968" y="247005"/>
            <a:ext cx="11165142" cy="12363112"/>
          </a:xfrm>
          <a:prstGeom prst="rect">
            <a:avLst/>
          </a:prstGeom>
          <a:ln w="12700">
            <a:miter lim="400000"/>
          </a:ln>
        </p:spPr>
      </p:pic>
      <p:pic>
        <p:nvPicPr>
          <p:cNvPr id="32" name="Image" descr="Image"/>
          <p:cNvPicPr>
            <a:picLocks noChangeAspect="1"/>
          </p:cNvPicPr>
          <p:nvPr/>
        </p:nvPicPr>
        <p:blipFill>
          <a:blip r:embed="rId2">
            <a:alphaModFix amt="50000"/>
          </a:blip>
          <a:stretch>
            <a:fillRect/>
          </a:stretch>
        </p:blipFill>
        <p:spPr>
          <a:xfrm>
            <a:off x="8539358" y="-1666906"/>
            <a:ext cx="6757597" cy="7482658"/>
          </a:xfrm>
          <a:prstGeom prst="rect">
            <a:avLst/>
          </a:prstGeom>
          <a:ln w="12700">
            <a:miter lim="400000"/>
          </a:ln>
        </p:spPr>
      </p:pic>
      <p:sp>
        <p:nvSpPr>
          <p:cNvPr id="33" name="Line"/>
          <p:cNvSpPr/>
          <p:nvPr/>
        </p:nvSpPr>
        <p:spPr>
          <a:xfrm>
            <a:off x="5742785" y="3698880"/>
            <a:ext cx="1379094" cy="1"/>
          </a:xfrm>
          <a:prstGeom prst="line">
            <a:avLst/>
          </a:prstGeom>
          <a:ln w="38100" cap="rnd">
            <a:solidFill>
              <a:srgbClr val="FFD100"/>
            </a:solidFill>
            <a:custDash>
              <a:ds d="100000" sp="200000"/>
            </a:custDash>
            <a:miter lim="400000"/>
          </a:ln>
        </p:spPr>
        <p:txBody>
          <a:bodyPr lIns="50800" tIns="50800" rIns="50800" bIns="50800" anchor="ctr"/>
          <a:lstStyle/>
          <a:p>
            <a:pPr defTabSz="2438338">
              <a:defRPr sz="2400"/>
            </a:pPr>
            <a:endParaRPr/>
          </a:p>
        </p:txBody>
      </p:sp>
      <p:pic>
        <p:nvPicPr>
          <p:cNvPr id="34" name="Fresh Logo 2023 Colour.png" descr="Fresh Logo 2023 Colour.png"/>
          <p:cNvPicPr>
            <a:picLocks noChangeAspect="1"/>
          </p:cNvPicPr>
          <p:nvPr/>
        </p:nvPicPr>
        <p:blipFill>
          <a:blip r:embed="rId3"/>
          <a:stretch>
            <a:fillRect/>
          </a:stretch>
        </p:blipFill>
        <p:spPr>
          <a:xfrm>
            <a:off x="5051596" y="6138172"/>
            <a:ext cx="3015155" cy="2060243"/>
          </a:xfrm>
          <a:prstGeom prst="rect">
            <a:avLst/>
          </a:prstGeom>
          <a:ln w="12700">
            <a:miter lim="400000"/>
          </a:ln>
        </p:spPr>
      </p:pic>
      <p:sp>
        <p:nvSpPr>
          <p:cNvPr id="35" name="Rectangle"/>
          <p:cNvSpPr/>
          <p:nvPr/>
        </p:nvSpPr>
        <p:spPr>
          <a:xfrm>
            <a:off x="0" y="8784438"/>
            <a:ext cx="13004800" cy="325578"/>
          </a:xfrm>
          <a:prstGeom prst="rect">
            <a:avLst/>
          </a:prstGeom>
          <a:solidFill>
            <a:srgbClr val="0095D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6" name="Subhead (Arial Regular 32pt)"/>
          <p:cNvSpPr txBox="1"/>
          <p:nvPr/>
        </p:nvSpPr>
        <p:spPr>
          <a:xfrm>
            <a:off x="1430980" y="3891804"/>
            <a:ext cx="10712869" cy="1821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57200">
              <a:lnSpc>
                <a:spcPct val="120000"/>
              </a:lnSpc>
              <a:defRPr sz="3200">
                <a:solidFill>
                  <a:srgbClr val="FFFFFF"/>
                </a:solidFill>
                <a:latin typeface="Arial"/>
                <a:ea typeface="Arial"/>
                <a:cs typeface="Arial"/>
                <a:sym typeface="Arial"/>
              </a:defRPr>
            </a:lvl1pPr>
          </a:lstStyle>
          <a:p>
            <a:r>
              <a:rPr lang="en-GB" dirty="0"/>
              <a:t>Catherine </a:t>
            </a:r>
            <a:r>
              <a:rPr lang="en-GB" dirty="0" err="1"/>
              <a:t>Taylor,</a:t>
            </a:r>
            <a:r>
              <a:rPr lang="en-GB" dirty="0"/>
              <a:t> Regulation Manager, Fresh and Balance</a:t>
            </a:r>
          </a:p>
          <a:p>
            <a:r>
              <a:rPr lang="en-GB" dirty="0"/>
              <a:t>FPH Smoking and Vaping Special Interest Group</a:t>
            </a:r>
          </a:p>
          <a:p>
            <a:r>
              <a:rPr lang="en-GB" dirty="0"/>
              <a:t>2</a:t>
            </a:r>
            <a:r>
              <a:rPr lang="en-GB" baseline="30000" dirty="0"/>
              <a:t>nd</a:t>
            </a:r>
            <a:r>
              <a:rPr lang="en-GB" dirty="0"/>
              <a:t> December 2025</a:t>
            </a:r>
            <a:endParaRPr dirty="0"/>
          </a:p>
        </p:txBody>
      </p:sp>
      <p:sp>
        <p:nvSpPr>
          <p:cNvPr id="37" name="Presentation title (Arial Bold 54pt)"/>
          <p:cNvSpPr txBox="1"/>
          <p:nvPr/>
        </p:nvSpPr>
        <p:spPr>
          <a:xfrm>
            <a:off x="1790781" y="1641283"/>
            <a:ext cx="937436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defTabSz="2438338">
              <a:defRPr sz="5400" b="1">
                <a:solidFill>
                  <a:srgbClr val="FFFFFF"/>
                </a:solidFill>
                <a:latin typeface="Arial"/>
                <a:ea typeface="Arial"/>
                <a:cs typeface="Arial"/>
                <a:sym typeface="Arial"/>
              </a:defRPr>
            </a:lvl1pPr>
          </a:lstStyle>
          <a:p>
            <a:r>
              <a:rPr lang="en-GB" dirty="0"/>
              <a:t>Reducing the supply of and </a:t>
            </a:r>
          </a:p>
          <a:p>
            <a:r>
              <a:rPr lang="en-GB" dirty="0"/>
              <a:t>demand for illicit tobacco</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252E26-D819-5A98-BA38-91996D15320E}"/>
              </a:ext>
            </a:extLst>
          </p:cNvPr>
          <p:cNvPicPr>
            <a:picLocks noChangeAspect="1"/>
          </p:cNvPicPr>
          <p:nvPr/>
        </p:nvPicPr>
        <p:blipFill>
          <a:blip r:embed="rId2"/>
          <a:stretch>
            <a:fillRect/>
          </a:stretch>
        </p:blipFill>
        <p:spPr>
          <a:xfrm>
            <a:off x="205559" y="1102023"/>
            <a:ext cx="9635162" cy="7549554"/>
          </a:xfrm>
          <a:prstGeom prst="rect">
            <a:avLst/>
          </a:prstGeom>
        </p:spPr>
      </p:pic>
      <p:sp>
        <p:nvSpPr>
          <p:cNvPr id="2" name="Title 1">
            <a:extLst>
              <a:ext uri="{FF2B5EF4-FFF2-40B4-BE49-F238E27FC236}">
                <a16:creationId xmlns:a16="http://schemas.microsoft.com/office/drawing/2014/main" id="{4B1B271B-90B5-91D7-42FD-F5A2C37282D9}"/>
              </a:ext>
            </a:extLst>
          </p:cNvPr>
          <p:cNvSpPr txBox="1">
            <a:spLocks/>
          </p:cNvSpPr>
          <p:nvPr/>
        </p:nvSpPr>
        <p:spPr>
          <a:xfrm>
            <a:off x="542785" y="291734"/>
            <a:ext cx="12165029" cy="686881"/>
          </a:xfrm>
          <a:prstGeom prst="rect">
            <a:avLst/>
          </a:prstGeom>
        </p:spPr>
        <p:txBody>
          <a:bodyPr>
            <a:normAutofit fontScale="97500"/>
          </a:bodyPr>
          <a:lst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a:lstStyle>
          <a:p>
            <a:pPr hangingPunct="1"/>
            <a:r>
              <a:rPr lang="en-GB" sz="4400" dirty="0">
                <a:solidFill>
                  <a:schemeClr val="bg2">
                    <a:lumMod val="10000"/>
                  </a:schemeClr>
                </a:solidFill>
                <a:latin typeface="Arial" panose="020B0604020202020204" pitchFamily="34" charset="0"/>
                <a:cs typeface="Arial" panose="020B0604020202020204" pitchFamily="34" charset="0"/>
              </a:rPr>
              <a:t>HMRC official figures</a:t>
            </a:r>
          </a:p>
        </p:txBody>
      </p:sp>
      <p:sp>
        <p:nvSpPr>
          <p:cNvPr id="4" name="TextBox 3">
            <a:extLst>
              <a:ext uri="{FF2B5EF4-FFF2-40B4-BE49-F238E27FC236}">
                <a16:creationId xmlns:a16="http://schemas.microsoft.com/office/drawing/2014/main" id="{D1DC4971-D737-D509-C458-B20637F1ACFC}"/>
              </a:ext>
            </a:extLst>
          </p:cNvPr>
          <p:cNvSpPr txBox="1"/>
          <p:nvPr/>
        </p:nvSpPr>
        <p:spPr>
          <a:xfrm>
            <a:off x="9840721" y="1936556"/>
            <a:ext cx="2621294" cy="62581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250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The size of the illicit market has declined significantly in the last two decades due to:</a:t>
            </a:r>
          </a:p>
          <a:p>
            <a:pPr marL="342900" marR="0" indent="-342900" algn="l" defTabSz="1733930" rtl="0" fontAlgn="auto" latinLnBrk="0" hangingPunct="0">
              <a:lnSpc>
                <a:spcPct val="100000"/>
              </a:lnSpc>
              <a:spcBef>
                <a:spcPts val="0"/>
              </a:spcBef>
              <a:spcAft>
                <a:spcPts val="0"/>
              </a:spcAft>
              <a:buClrTx/>
              <a:buSzTx/>
              <a:buFontTx/>
              <a:buChar char="-"/>
              <a:tabLst/>
            </a:pPr>
            <a:r>
              <a:rPr kumimoji="0" lang="en-GB" sz="250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robust national strategy</a:t>
            </a:r>
          </a:p>
          <a:p>
            <a:pPr marL="342900" marR="0" indent="-342900" algn="l" defTabSz="1733930" rtl="0" fontAlgn="auto" latinLnBrk="0" hangingPunct="0">
              <a:lnSpc>
                <a:spcPct val="100000"/>
              </a:lnSpc>
              <a:spcBef>
                <a:spcPts val="0"/>
              </a:spcBef>
              <a:spcAft>
                <a:spcPts val="0"/>
              </a:spcAft>
              <a:buClrTx/>
              <a:buSzTx/>
              <a:buFontTx/>
              <a:buChar char="-"/>
              <a:tabLst/>
            </a:pPr>
            <a:r>
              <a:rPr kumimoji="0" lang="en-GB" sz="250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strong enforcement at all levels</a:t>
            </a:r>
          </a:p>
          <a:p>
            <a:pPr marL="342900" marR="0" indent="-342900" algn="l" defTabSz="1733930" rtl="0" fontAlgn="auto" latinLnBrk="0" hangingPunct="0">
              <a:lnSpc>
                <a:spcPct val="100000"/>
              </a:lnSpc>
              <a:spcBef>
                <a:spcPts val="0"/>
              </a:spcBef>
              <a:spcAft>
                <a:spcPts val="0"/>
              </a:spcAft>
              <a:buClrTx/>
              <a:buSzTx/>
              <a:buFontTx/>
              <a:buChar char="-"/>
              <a:tabLst/>
            </a:pPr>
            <a:r>
              <a:rPr kumimoji="0" lang="en-GB" sz="250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sustained tobacco control measures to reduce smoking overall.</a:t>
            </a:r>
          </a:p>
        </p:txBody>
      </p:sp>
    </p:spTree>
    <p:extLst>
      <p:ext uri="{BB962C8B-B14F-4D97-AF65-F5344CB8AC3E}">
        <p14:creationId xmlns:p14="http://schemas.microsoft.com/office/powerpoint/2010/main" val="334472090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0B56EE-C1B0-80C5-B185-9F14F075C298}"/>
              </a:ext>
            </a:extLst>
          </p:cNvPr>
          <p:cNvPicPr>
            <a:picLocks noChangeAspect="1"/>
          </p:cNvPicPr>
          <p:nvPr/>
        </p:nvPicPr>
        <p:blipFill>
          <a:blip r:embed="rId2"/>
          <a:stretch>
            <a:fillRect/>
          </a:stretch>
        </p:blipFill>
        <p:spPr>
          <a:xfrm>
            <a:off x="165938" y="250386"/>
            <a:ext cx="5953508" cy="8357807"/>
          </a:xfrm>
          <a:prstGeom prst="rect">
            <a:avLst/>
          </a:prstGeom>
        </p:spPr>
      </p:pic>
      <p:pic>
        <p:nvPicPr>
          <p:cNvPr id="7" name="Picture 6">
            <a:extLst>
              <a:ext uri="{FF2B5EF4-FFF2-40B4-BE49-F238E27FC236}">
                <a16:creationId xmlns:a16="http://schemas.microsoft.com/office/drawing/2014/main" id="{28810FF9-5133-9C8E-D96C-F9CEBC67EBA1}"/>
              </a:ext>
            </a:extLst>
          </p:cNvPr>
          <p:cNvPicPr>
            <a:picLocks noChangeAspect="1"/>
          </p:cNvPicPr>
          <p:nvPr/>
        </p:nvPicPr>
        <p:blipFill>
          <a:blip r:embed="rId3"/>
          <a:stretch>
            <a:fillRect/>
          </a:stretch>
        </p:blipFill>
        <p:spPr>
          <a:xfrm>
            <a:off x="6803686" y="1164785"/>
            <a:ext cx="5871839" cy="6244199"/>
          </a:xfrm>
          <a:prstGeom prst="rect">
            <a:avLst/>
          </a:prstGeom>
        </p:spPr>
      </p:pic>
    </p:spTree>
    <p:extLst>
      <p:ext uri="{BB962C8B-B14F-4D97-AF65-F5344CB8AC3E}">
        <p14:creationId xmlns:p14="http://schemas.microsoft.com/office/powerpoint/2010/main" val="23259636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0611" y="246207"/>
            <a:ext cx="11903577" cy="8100123"/>
          </a:xfrm>
          <a:prstGeom prst="rect">
            <a:avLst/>
          </a:prstGeom>
          <a:ln>
            <a:solidFill>
              <a:schemeClr val="tx2"/>
            </a:solidFill>
          </a:ln>
        </p:spPr>
      </p:pic>
    </p:spTree>
    <p:extLst>
      <p:ext uri="{BB962C8B-B14F-4D97-AF65-F5344CB8AC3E}">
        <p14:creationId xmlns:p14="http://schemas.microsoft.com/office/powerpoint/2010/main" val="26070019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D175E5-E3D9-D6E4-AD14-B24FD7E7B8DB}"/>
              </a:ext>
            </a:extLst>
          </p:cNvPr>
          <p:cNvPicPr>
            <a:picLocks noChangeAspect="1"/>
          </p:cNvPicPr>
          <p:nvPr/>
        </p:nvPicPr>
        <p:blipFill>
          <a:blip r:embed="rId2"/>
          <a:stretch>
            <a:fillRect/>
          </a:stretch>
        </p:blipFill>
        <p:spPr>
          <a:xfrm>
            <a:off x="447473" y="1719554"/>
            <a:ext cx="6462633" cy="6314492"/>
          </a:xfrm>
          <a:prstGeom prst="rect">
            <a:avLst/>
          </a:prstGeom>
          <a:ln>
            <a:solidFill>
              <a:schemeClr val="bg2">
                <a:lumMod val="10000"/>
              </a:schemeClr>
            </a:solidFill>
          </a:ln>
        </p:spPr>
      </p:pic>
      <p:sp>
        <p:nvSpPr>
          <p:cNvPr id="5" name="TextBox 4">
            <a:extLst>
              <a:ext uri="{FF2B5EF4-FFF2-40B4-BE49-F238E27FC236}">
                <a16:creationId xmlns:a16="http://schemas.microsoft.com/office/drawing/2014/main" id="{42FAA2CD-D5DC-1FD1-BA19-DE6B7DAD02E7}"/>
              </a:ext>
            </a:extLst>
          </p:cNvPr>
          <p:cNvSpPr txBox="1"/>
          <p:nvPr/>
        </p:nvSpPr>
        <p:spPr>
          <a:xfrm>
            <a:off x="428017" y="401439"/>
            <a:ext cx="11945566"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3000" b="1"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The importance of communications: the Keep It Out campaign and regular PR: reducing demand, generating intelligence</a:t>
            </a:r>
          </a:p>
        </p:txBody>
      </p:sp>
      <p:pic>
        <p:nvPicPr>
          <p:cNvPr id="7" name="Picture 6">
            <a:extLst>
              <a:ext uri="{FF2B5EF4-FFF2-40B4-BE49-F238E27FC236}">
                <a16:creationId xmlns:a16="http://schemas.microsoft.com/office/drawing/2014/main" id="{0F9BBFC5-F55D-5A75-9828-25B4E9131137}"/>
              </a:ext>
            </a:extLst>
          </p:cNvPr>
          <p:cNvPicPr>
            <a:picLocks noChangeAspect="1"/>
          </p:cNvPicPr>
          <p:nvPr/>
        </p:nvPicPr>
        <p:blipFill>
          <a:blip r:embed="rId3"/>
          <a:stretch>
            <a:fillRect/>
          </a:stretch>
        </p:blipFill>
        <p:spPr>
          <a:xfrm>
            <a:off x="7451387" y="1719554"/>
            <a:ext cx="4474724" cy="6335500"/>
          </a:xfrm>
          <a:prstGeom prst="rect">
            <a:avLst/>
          </a:prstGeom>
          <a:ln>
            <a:solidFill>
              <a:schemeClr val="bg2">
                <a:lumMod val="10000"/>
              </a:schemeClr>
            </a:solidFill>
          </a:ln>
        </p:spPr>
      </p:pic>
    </p:spTree>
    <p:extLst>
      <p:ext uri="{BB962C8B-B14F-4D97-AF65-F5344CB8AC3E}">
        <p14:creationId xmlns:p14="http://schemas.microsoft.com/office/powerpoint/2010/main" val="14645855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95" y="268288"/>
            <a:ext cx="10548372" cy="686881"/>
          </a:xfrm>
        </p:spPr>
        <p:txBody>
          <a:bodyPr>
            <a:normAutofit/>
          </a:bodyPr>
          <a:lstStyle/>
          <a:p>
            <a:pPr algn="l"/>
            <a:r>
              <a:rPr lang="en-GB" sz="4400" dirty="0">
                <a:solidFill>
                  <a:schemeClr val="bg2">
                    <a:lumMod val="10000"/>
                  </a:schemeClr>
                </a:solidFill>
                <a:latin typeface="Arial" panose="020B0604020202020204" pitchFamily="34" charset="0"/>
                <a:cs typeface="Arial" panose="020B0604020202020204" pitchFamily="34" charset="0"/>
              </a:rPr>
              <a:t>Approach/ aims</a:t>
            </a:r>
          </a:p>
        </p:txBody>
      </p:sp>
      <p:sp>
        <p:nvSpPr>
          <p:cNvPr id="3" name="Content Placeholder 2"/>
          <p:cNvSpPr>
            <a:spLocks noGrp="1"/>
          </p:cNvSpPr>
          <p:nvPr>
            <p:ph idx="1"/>
          </p:nvPr>
        </p:nvSpPr>
        <p:spPr>
          <a:xfrm>
            <a:off x="106301" y="1090148"/>
            <a:ext cx="12596599" cy="7859712"/>
          </a:xfrm>
        </p:spPr>
        <p:txBody>
          <a:bodyPr/>
          <a:lstStyle/>
          <a:p>
            <a:pPr marL="0" indent="0">
              <a:spcBef>
                <a:spcPct val="0"/>
              </a:spcBef>
              <a:buNone/>
            </a:pPr>
            <a:r>
              <a:rPr lang="en-GB" sz="2200" b="1" dirty="0">
                <a:latin typeface="Arial" panose="020B0604020202020204" pitchFamily="34" charset="0"/>
                <a:cs typeface="Arial" panose="020B0604020202020204" pitchFamily="34" charset="0"/>
              </a:rPr>
              <a:t>Initiate a normative shift within communities against illicit tobacco</a:t>
            </a:r>
          </a:p>
          <a:p>
            <a:pPr marL="0" indent="0">
              <a:spcBef>
                <a:spcPct val="0"/>
              </a:spcBef>
              <a:buNone/>
            </a:pPr>
            <a:endParaRPr lang="en-GB" altLang="en-US" sz="2200" b="1" kern="1200" dirty="0">
              <a:solidFill>
                <a:srgbClr val="000000"/>
              </a:solidFill>
              <a:latin typeface="Arial" panose="020B0604020202020204" pitchFamily="34" charset="0"/>
              <a:cs typeface="Arial" panose="020B0604020202020204" pitchFamily="34" charset="0"/>
            </a:endParaRPr>
          </a:p>
          <a:p>
            <a:pPr eaLnBrk="1" hangingPunct="1">
              <a:spcBef>
                <a:spcPct val="0"/>
              </a:spcBef>
            </a:pPr>
            <a:r>
              <a:rPr lang="en-GB" altLang="en-US" sz="2200" b="1" kern="1200" dirty="0">
                <a:solidFill>
                  <a:srgbClr val="000000"/>
                </a:solidFill>
                <a:latin typeface="Arial" charset="0"/>
                <a:cs typeface="Arial" charset="0"/>
              </a:rPr>
              <a:t>Aim at whole communities – not just a “don’t buy” plea to smokers </a:t>
            </a:r>
            <a:r>
              <a:rPr lang="en-GB" altLang="en-US" sz="2200" kern="1200" dirty="0">
                <a:solidFill>
                  <a:srgbClr val="000000"/>
                </a:solidFill>
                <a:latin typeface="Arial" charset="0"/>
                <a:cs typeface="Arial" charset="0"/>
              </a:rPr>
              <a:t>Potential to motivate non-smokers for intel by raising awareness of impact</a:t>
            </a:r>
          </a:p>
          <a:p>
            <a:pPr eaLnBrk="1" hangingPunct="1">
              <a:spcBef>
                <a:spcPct val="0"/>
              </a:spcBef>
            </a:pPr>
            <a:endParaRPr lang="en-GB" altLang="en-US" sz="2200" kern="1200" dirty="0">
              <a:solidFill>
                <a:srgbClr val="000000"/>
              </a:solidFill>
              <a:latin typeface="Arial" charset="0"/>
              <a:cs typeface="Arial" charset="0"/>
            </a:endParaRPr>
          </a:p>
          <a:p>
            <a:pPr eaLnBrk="1" hangingPunct="1">
              <a:spcBef>
                <a:spcPct val="0"/>
              </a:spcBef>
            </a:pPr>
            <a:r>
              <a:rPr lang="en-GB" altLang="en-US" sz="2200" b="1" kern="1200" dirty="0">
                <a:solidFill>
                  <a:srgbClr val="000000"/>
                </a:solidFill>
                <a:latin typeface="Arial" charset="0"/>
                <a:cs typeface="Arial" charset="0"/>
              </a:rPr>
              <a:t>Raise issue in communities where it is bought and sold – </a:t>
            </a:r>
            <a:r>
              <a:rPr lang="en-GB" altLang="en-US" sz="2200" kern="1200" dirty="0">
                <a:solidFill>
                  <a:srgbClr val="000000"/>
                </a:solidFill>
                <a:latin typeface="Arial" charset="0"/>
                <a:cs typeface="Arial" charset="0"/>
              </a:rPr>
              <a:t>the problems it causes and how it affects local families</a:t>
            </a:r>
          </a:p>
          <a:p>
            <a:pPr marL="0" indent="0" eaLnBrk="1" hangingPunct="1">
              <a:spcBef>
                <a:spcPct val="0"/>
              </a:spcBef>
              <a:buNone/>
            </a:pPr>
            <a:endParaRPr lang="en-GB" altLang="en-US" sz="2200" kern="1200" dirty="0">
              <a:solidFill>
                <a:srgbClr val="000000"/>
              </a:solidFill>
              <a:latin typeface="Arial" charset="0"/>
              <a:cs typeface="Arial" charset="0"/>
            </a:endParaRPr>
          </a:p>
          <a:p>
            <a:pPr eaLnBrk="1" hangingPunct="1">
              <a:spcBef>
                <a:spcPct val="0"/>
              </a:spcBef>
            </a:pPr>
            <a:r>
              <a:rPr lang="en-GB" altLang="en-US" sz="2200" b="1" kern="1200" dirty="0">
                <a:solidFill>
                  <a:srgbClr val="000000"/>
                </a:solidFill>
                <a:latin typeface="Arial" charset="0"/>
                <a:cs typeface="Arial" charset="0"/>
              </a:rPr>
              <a:t>Disrupt supply</a:t>
            </a:r>
            <a:r>
              <a:rPr lang="en-GB" altLang="en-US" sz="2200" kern="1200" dirty="0">
                <a:solidFill>
                  <a:srgbClr val="000000"/>
                </a:solidFill>
                <a:latin typeface="Arial" charset="0"/>
                <a:cs typeface="Arial" charset="0"/>
              </a:rPr>
              <a:t>; Target both smokers and non-smokers with opportunities to pass on intelligence – convert more people who turn a blind eye</a:t>
            </a:r>
          </a:p>
          <a:p>
            <a:pPr marL="0" indent="0" eaLnBrk="1" hangingPunct="1">
              <a:spcBef>
                <a:spcPct val="0"/>
              </a:spcBef>
              <a:buNone/>
            </a:pPr>
            <a:endParaRPr lang="en-GB" altLang="en-US" sz="2200" kern="1200" dirty="0">
              <a:solidFill>
                <a:srgbClr val="000000"/>
              </a:solidFill>
              <a:latin typeface="Arial" charset="0"/>
              <a:cs typeface="Arial" charset="0"/>
            </a:endParaRPr>
          </a:p>
          <a:p>
            <a:pPr eaLnBrk="1" hangingPunct="1">
              <a:spcBef>
                <a:spcPct val="0"/>
              </a:spcBef>
            </a:pPr>
            <a:r>
              <a:rPr lang="en-GB" altLang="en-US" sz="2200" b="1" kern="1200" dirty="0">
                <a:solidFill>
                  <a:srgbClr val="000000"/>
                </a:solidFill>
                <a:latin typeface="Arial" charset="0"/>
                <a:cs typeface="Arial" charset="0"/>
              </a:rPr>
              <a:t>Reduce demand; </a:t>
            </a:r>
            <a:r>
              <a:rPr lang="en-GB" altLang="en-US" sz="2200" kern="1200" dirty="0">
                <a:solidFill>
                  <a:srgbClr val="000000"/>
                </a:solidFill>
                <a:latin typeface="Arial" charset="0"/>
                <a:cs typeface="Arial" charset="0"/>
              </a:rPr>
              <a:t>Make potential buyers think twice by raising awareness of the “bigger picture” and the harmful trade they are supporting</a:t>
            </a:r>
          </a:p>
          <a:p>
            <a:pPr marL="0" indent="0" eaLnBrk="1" hangingPunct="1">
              <a:spcBef>
                <a:spcPct val="0"/>
              </a:spcBef>
              <a:buNone/>
            </a:pPr>
            <a:endParaRPr lang="en-GB" altLang="en-US" sz="2200" kern="1200" dirty="0">
              <a:solidFill>
                <a:srgbClr val="000000"/>
              </a:solidFill>
              <a:latin typeface="Arial" charset="0"/>
              <a:cs typeface="Arial" charset="0"/>
            </a:endParaRPr>
          </a:p>
          <a:p>
            <a:pPr eaLnBrk="1" hangingPunct="1">
              <a:spcBef>
                <a:spcPct val="0"/>
              </a:spcBef>
            </a:pPr>
            <a:r>
              <a:rPr lang="en-GB" altLang="en-US" sz="2200" b="1" kern="1200" dirty="0">
                <a:solidFill>
                  <a:srgbClr val="000000"/>
                </a:solidFill>
                <a:latin typeface="Arial" charset="0"/>
                <a:cs typeface="Arial" charset="0"/>
              </a:rPr>
              <a:t>Raise a credible deterrent </a:t>
            </a:r>
            <a:r>
              <a:rPr lang="en-GB" altLang="en-US" sz="2200" kern="1200" dirty="0">
                <a:solidFill>
                  <a:srgbClr val="000000"/>
                </a:solidFill>
                <a:latin typeface="Arial" charset="0"/>
                <a:cs typeface="Arial" charset="0"/>
              </a:rPr>
              <a:t>against selling </a:t>
            </a:r>
            <a:r>
              <a:rPr lang="en-GB" altLang="en-US" sz="2200" kern="1200" dirty="0">
                <a:latin typeface="Arial" charset="0"/>
                <a:cs typeface="Arial" charset="0"/>
              </a:rPr>
              <a:t>illicit tobacco</a:t>
            </a:r>
            <a:r>
              <a:rPr lang="en-GB" altLang="en-US" sz="2200" kern="1200" dirty="0">
                <a:solidFill>
                  <a:srgbClr val="000000"/>
                </a:solidFill>
                <a:latin typeface="Arial" charset="0"/>
                <a:cs typeface="Arial" charset="0"/>
              </a:rPr>
              <a:t> and the penalties</a:t>
            </a:r>
          </a:p>
          <a:p>
            <a:pPr marL="0" indent="0" eaLnBrk="1" hangingPunct="1">
              <a:spcBef>
                <a:spcPct val="0"/>
              </a:spcBef>
              <a:buNone/>
            </a:pPr>
            <a:endParaRPr lang="en-GB" altLang="en-US" sz="2200" kern="1200" dirty="0">
              <a:solidFill>
                <a:srgbClr val="000000"/>
              </a:solidFill>
              <a:latin typeface="Arial" charset="0"/>
              <a:cs typeface="Arial" charset="0"/>
            </a:endParaRPr>
          </a:p>
          <a:p>
            <a:pPr eaLnBrk="1" hangingPunct="1">
              <a:spcBef>
                <a:spcPct val="0"/>
              </a:spcBef>
            </a:pPr>
            <a:r>
              <a:rPr lang="en-GB" altLang="en-US" sz="2200" b="1" kern="1200" dirty="0">
                <a:solidFill>
                  <a:srgbClr val="000000"/>
                </a:solidFill>
                <a:latin typeface="Arial" charset="0"/>
                <a:cs typeface="Arial" charset="0"/>
              </a:rPr>
              <a:t>Give confidence </a:t>
            </a:r>
            <a:r>
              <a:rPr lang="en-GB" altLang="en-US" sz="2200" kern="1200" dirty="0">
                <a:solidFill>
                  <a:srgbClr val="000000"/>
                </a:solidFill>
                <a:latin typeface="Arial" charset="0"/>
                <a:cs typeface="Arial" charset="0"/>
              </a:rPr>
              <a:t>- show people in local communities the problem is being taken seriously and anonymous information will be acted upon</a:t>
            </a:r>
          </a:p>
          <a:p>
            <a:pPr marL="0" indent="0" eaLnBrk="1" hangingPunct="1">
              <a:spcBef>
                <a:spcPct val="0"/>
              </a:spcBef>
              <a:buNone/>
            </a:pPr>
            <a:endParaRPr lang="en-GB" altLang="en-US" sz="2200" kern="1200" dirty="0">
              <a:solidFill>
                <a:srgbClr val="000000"/>
              </a:solidFill>
              <a:latin typeface="Arial" charset="0"/>
              <a:cs typeface="Arial" charset="0"/>
            </a:endParaRPr>
          </a:p>
          <a:p>
            <a:pPr eaLnBrk="1" hangingPunct="1">
              <a:spcBef>
                <a:spcPct val="0"/>
              </a:spcBef>
            </a:pPr>
            <a:r>
              <a:rPr lang="en-GB" altLang="en-US" sz="2200" kern="1200" dirty="0">
                <a:solidFill>
                  <a:srgbClr val="000000"/>
                </a:solidFill>
                <a:latin typeface="Arial" charset="0"/>
                <a:cs typeface="Arial" charset="0"/>
              </a:rPr>
              <a:t>Move key audiences towards </a:t>
            </a:r>
            <a:r>
              <a:rPr lang="en-GB" altLang="en-US" sz="2200" b="1" kern="1200" dirty="0">
                <a:solidFill>
                  <a:srgbClr val="000000"/>
                </a:solidFill>
                <a:latin typeface="Arial" charset="0"/>
                <a:cs typeface="Arial" charset="0"/>
              </a:rPr>
              <a:t>discomfort</a:t>
            </a:r>
            <a:r>
              <a:rPr lang="en-GB" altLang="en-US" sz="2200" kern="1200" dirty="0">
                <a:solidFill>
                  <a:srgbClr val="000000"/>
                </a:solidFill>
                <a:latin typeface="Arial" charset="0"/>
                <a:cs typeface="Arial" charset="0"/>
              </a:rPr>
              <a:t> – the main indication of people’s likelihood of buying and informing</a:t>
            </a:r>
          </a:p>
          <a:p>
            <a:pPr marL="0" indent="0">
              <a:spcBef>
                <a:spcPct val="0"/>
              </a:spcBef>
              <a:buNone/>
            </a:pPr>
            <a:endParaRPr lang="en-GB" altLang="en-US" sz="3413" kern="1200" dirty="0">
              <a:latin typeface="Arial" charset="0"/>
              <a:cs typeface="Arial" charset="0"/>
            </a:endParaRPr>
          </a:p>
          <a:p>
            <a:pPr marL="0" indent="0">
              <a:buNone/>
            </a:pPr>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02310" y="8153964"/>
            <a:ext cx="9538748" cy="1472424"/>
          </a:xfrm>
          <a:prstGeom prst="rect">
            <a:avLst/>
          </a:prstGeom>
        </p:spPr>
      </p:pic>
      <p:sp>
        <p:nvSpPr>
          <p:cNvPr id="12" name="Rounded Rectangle 11"/>
          <p:cNvSpPr/>
          <p:nvPr/>
        </p:nvSpPr>
        <p:spPr bwMode="auto">
          <a:xfrm>
            <a:off x="9625950" y="8890177"/>
            <a:ext cx="2765106" cy="595136"/>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defTabSz="1300460" eaLnBrk="0" fontAlgn="base">
              <a:spcBef>
                <a:spcPct val="0"/>
              </a:spcBef>
              <a:spcAft>
                <a:spcPct val="0"/>
              </a:spcAft>
            </a:pPr>
            <a:r>
              <a:rPr lang="en-GB" sz="1707" b="1" dirty="0">
                <a:solidFill>
                  <a:schemeClr val="bg2">
                    <a:lumMod val="10000"/>
                  </a:schemeClr>
                </a:solidFill>
                <a:latin typeface="Arial" panose="020B0604020202020204" pitchFamily="34" charset="0"/>
                <a:cs typeface="Arial" panose="020B0604020202020204" pitchFamily="34" charset="0"/>
              </a:rPr>
              <a:t>Concerned </a:t>
            </a:r>
            <a:r>
              <a:rPr lang="en-GB" sz="1707" b="1" dirty="0" err="1">
                <a:solidFill>
                  <a:schemeClr val="bg2">
                    <a:lumMod val="10000"/>
                  </a:schemeClr>
                </a:solidFill>
                <a:latin typeface="Arial" panose="020B0604020202020204" pitchFamily="34" charset="0"/>
                <a:cs typeface="Arial" panose="020B0604020202020204" pitchFamily="34" charset="0"/>
              </a:rPr>
              <a:t>infrequents</a:t>
            </a:r>
            <a:endParaRPr lang="en-GB" sz="1707" b="1" dirty="0">
              <a:solidFill>
                <a:schemeClr val="bg2">
                  <a:lumMod val="10000"/>
                </a:schemeClr>
              </a:solidFill>
              <a:latin typeface="Arial" panose="020B0604020202020204" pitchFamily="34" charset="0"/>
              <a:cs typeface="Arial" panose="020B0604020202020204" pitchFamily="34" charset="0"/>
            </a:endParaRPr>
          </a:p>
        </p:txBody>
      </p:sp>
      <p:sp>
        <p:nvSpPr>
          <p:cNvPr id="13" name="Rounded Rectangle 12"/>
          <p:cNvSpPr/>
          <p:nvPr/>
        </p:nvSpPr>
        <p:spPr bwMode="auto">
          <a:xfrm>
            <a:off x="255306" y="8833541"/>
            <a:ext cx="1214447" cy="595136"/>
          </a:xfrm>
          <a:prstGeom prst="roundRect">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defTabSz="1300460" eaLnBrk="0" fontAlgn="base">
              <a:spcBef>
                <a:spcPct val="0"/>
              </a:spcBef>
              <a:spcAft>
                <a:spcPct val="0"/>
              </a:spcAft>
            </a:pPr>
            <a:r>
              <a:rPr lang="en-GB" sz="1707" b="1" dirty="0">
                <a:solidFill>
                  <a:schemeClr val="bg2">
                    <a:lumMod val="10000"/>
                  </a:schemeClr>
                </a:solidFill>
                <a:latin typeface="Arial" panose="020B0604020202020204" pitchFamily="34" charset="0"/>
                <a:cs typeface="Arial" panose="020B0604020202020204" pitchFamily="34" charset="0"/>
              </a:rPr>
              <a:t>Quitters</a:t>
            </a:r>
          </a:p>
        </p:txBody>
      </p:sp>
    </p:spTree>
    <p:extLst>
      <p:ext uri="{BB962C8B-B14F-4D97-AF65-F5344CB8AC3E}">
        <p14:creationId xmlns:p14="http://schemas.microsoft.com/office/powerpoint/2010/main" val="259621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452" y="271463"/>
            <a:ext cx="11053763" cy="817663"/>
          </a:xfrm>
        </p:spPr>
        <p:txBody>
          <a:bodyPr>
            <a:normAutofit/>
          </a:bodyPr>
          <a:lstStyle/>
          <a:p>
            <a:pPr algn="l"/>
            <a:r>
              <a:rPr lang="en-GB" sz="4400" b="1" dirty="0">
                <a:latin typeface="Arial" panose="020B0604020202020204" pitchFamily="34" charset="0"/>
                <a:cs typeface="Arial" panose="020B0604020202020204" pitchFamily="34" charset="0"/>
              </a:rPr>
              <a:t>Key messages</a:t>
            </a:r>
          </a:p>
        </p:txBody>
      </p:sp>
      <p:sp>
        <p:nvSpPr>
          <p:cNvPr id="3" name="Content Placeholder 2"/>
          <p:cNvSpPr>
            <a:spLocks noGrp="1"/>
          </p:cNvSpPr>
          <p:nvPr>
            <p:ph idx="4294967295"/>
          </p:nvPr>
        </p:nvSpPr>
        <p:spPr>
          <a:xfrm>
            <a:off x="46594" y="1221455"/>
            <a:ext cx="12877315" cy="7280275"/>
          </a:xfrm>
        </p:spPr>
        <p:txBody>
          <a:bodyPr>
            <a:normAutofit lnSpcReduction="10000"/>
          </a:bodyPr>
          <a:lstStyle/>
          <a:p>
            <a:pPr>
              <a:lnSpc>
                <a:spcPct val="114000"/>
              </a:lnSpc>
              <a:spcBef>
                <a:spcPts val="0"/>
              </a:spcBef>
            </a:pPr>
            <a:r>
              <a:rPr lang="en-GB" altLang="en-US" dirty="0">
                <a:latin typeface="Arial" panose="020B0604020202020204" pitchFamily="34" charset="0"/>
                <a:cs typeface="Arial" panose="020B0604020202020204" pitchFamily="34" charset="0"/>
              </a:rPr>
              <a:t>The best way to reduce the illicit tobacco market is to reduce smoking overall</a:t>
            </a:r>
          </a:p>
          <a:p>
            <a:pPr marL="0" indent="0">
              <a:lnSpc>
                <a:spcPct val="114000"/>
              </a:lnSpc>
              <a:spcBef>
                <a:spcPts val="0"/>
              </a:spcBef>
              <a:buNone/>
            </a:pPr>
            <a:endParaRPr lang="en-GB" altLang="en-US" dirty="0">
              <a:latin typeface="Arial" panose="020B0604020202020204" pitchFamily="34" charset="0"/>
              <a:cs typeface="Arial" panose="020B0604020202020204" pitchFamily="34" charset="0"/>
            </a:endParaRPr>
          </a:p>
          <a:p>
            <a:pPr>
              <a:lnSpc>
                <a:spcPct val="114000"/>
              </a:lnSpc>
              <a:spcBef>
                <a:spcPts val="0"/>
              </a:spcBef>
            </a:pPr>
            <a:r>
              <a:rPr lang="en-GB" dirty="0">
                <a:latin typeface="Arial" panose="020B0604020202020204" pitchFamily="34" charset="0"/>
                <a:cs typeface="Arial" panose="020B0604020202020204" pitchFamily="34" charset="0"/>
              </a:rPr>
              <a:t>Addressing illicit tobacco is a key part of a comprehensive approach to tobacco control</a:t>
            </a:r>
          </a:p>
          <a:p>
            <a:pPr marL="0" indent="0">
              <a:lnSpc>
                <a:spcPct val="114000"/>
              </a:lnSpc>
              <a:spcBef>
                <a:spcPts val="0"/>
              </a:spcBef>
              <a:buNone/>
            </a:pPr>
            <a:endParaRPr lang="en-GB" dirty="0">
              <a:latin typeface="Arial" panose="020B0604020202020204" pitchFamily="34" charset="0"/>
              <a:cs typeface="Arial" panose="020B0604020202020204" pitchFamily="34" charset="0"/>
            </a:endParaRPr>
          </a:p>
          <a:p>
            <a:pPr>
              <a:lnSpc>
                <a:spcPct val="114000"/>
              </a:lnSpc>
              <a:spcBef>
                <a:spcPts val="0"/>
              </a:spcBef>
            </a:pPr>
            <a:r>
              <a:rPr lang="en-GB" altLang="en-US" dirty="0">
                <a:solidFill>
                  <a:srgbClr val="000000"/>
                </a:solidFill>
                <a:latin typeface="Arial" panose="020B0604020202020204" pitchFamily="34" charset="0"/>
                <a:cs typeface="Arial" panose="020B0604020202020204" pitchFamily="34" charset="0"/>
              </a:rPr>
              <a:t>Partnership between pub</a:t>
            </a:r>
            <a:r>
              <a:rPr lang="en-GB" altLang="en-US" dirty="0">
                <a:latin typeface="Arial" panose="020B0604020202020204" pitchFamily="34" charset="0"/>
                <a:cs typeface="Arial" panose="020B0604020202020204" pitchFamily="34" charset="0"/>
              </a:rPr>
              <a:t>lic health and enforcement colleagues is key</a:t>
            </a:r>
          </a:p>
          <a:p>
            <a:pPr marL="0" indent="0">
              <a:lnSpc>
                <a:spcPct val="114000"/>
              </a:lnSpc>
              <a:spcBef>
                <a:spcPts val="0"/>
              </a:spcBef>
              <a:buNone/>
            </a:pPr>
            <a:endParaRPr lang="en-GB" altLang="en-US" dirty="0">
              <a:solidFill>
                <a:srgbClr val="000000"/>
              </a:solidFill>
              <a:latin typeface="Arial" panose="020B0604020202020204" pitchFamily="34" charset="0"/>
              <a:cs typeface="Arial" panose="020B0604020202020204" pitchFamily="34" charset="0"/>
            </a:endParaRPr>
          </a:p>
          <a:p>
            <a:pPr>
              <a:lnSpc>
                <a:spcPct val="114000"/>
              </a:lnSpc>
              <a:spcBef>
                <a:spcPts val="0"/>
              </a:spcBef>
            </a:pPr>
            <a:r>
              <a:rPr lang="en-GB" altLang="en-US" dirty="0">
                <a:latin typeface="Arial" panose="020B0604020202020204" pitchFamily="34" charset="0"/>
                <a:cs typeface="Arial" panose="020B0604020202020204" pitchFamily="34" charset="0"/>
              </a:rPr>
              <a:t>The illicit tobacco market is on the long-term decline</a:t>
            </a:r>
            <a:endParaRPr lang="en-GB" altLang="en-US" dirty="0">
              <a:solidFill>
                <a:srgbClr val="000000"/>
              </a:solidFill>
              <a:latin typeface="Arial" panose="020B0604020202020204" pitchFamily="34" charset="0"/>
              <a:cs typeface="Arial" panose="020B0604020202020204" pitchFamily="34" charset="0"/>
            </a:endParaRPr>
          </a:p>
          <a:p>
            <a:pPr marL="0" indent="0">
              <a:lnSpc>
                <a:spcPct val="114000"/>
              </a:lnSpc>
              <a:spcBef>
                <a:spcPts val="0"/>
              </a:spcBef>
              <a:buNone/>
            </a:pPr>
            <a:endParaRPr lang="en-GB" altLang="en-US" dirty="0">
              <a:solidFill>
                <a:srgbClr val="000000"/>
              </a:solidFill>
              <a:latin typeface="Arial" panose="020B0604020202020204" pitchFamily="34" charset="0"/>
              <a:cs typeface="Arial" panose="020B0604020202020204" pitchFamily="34" charset="0"/>
            </a:endParaRPr>
          </a:p>
          <a:p>
            <a:pPr>
              <a:lnSpc>
                <a:spcPct val="114000"/>
              </a:lnSpc>
              <a:spcBef>
                <a:spcPts val="0"/>
              </a:spcBef>
            </a:pPr>
            <a:r>
              <a:rPr lang="en-GB" altLang="en-US" dirty="0">
                <a:latin typeface="Arial" panose="020B0604020202020204" pitchFamily="34" charset="0"/>
                <a:cs typeface="Arial" panose="020B0604020202020204" pitchFamily="34" charset="0"/>
              </a:rPr>
              <a:t>Keeping tobacco prices high is vital to reduce smoking rates – needs to be combined with stop smoking support and robust enforcement – a ‘polluter pays’ levy on the tobacco industry will help with this</a:t>
            </a:r>
          </a:p>
          <a:p>
            <a:pPr marL="0" indent="0">
              <a:lnSpc>
                <a:spcPct val="114000"/>
              </a:lnSpc>
              <a:spcBef>
                <a:spcPts val="0"/>
              </a:spcBef>
              <a:buNone/>
            </a:pPr>
            <a:endParaRPr lang="en-GB" altLang="en-US" dirty="0">
              <a:solidFill>
                <a:srgbClr val="000000"/>
              </a:solidFill>
              <a:latin typeface="Arial" panose="020B0604020202020204" pitchFamily="34" charset="0"/>
              <a:cs typeface="Arial" panose="020B0604020202020204" pitchFamily="34" charset="0"/>
            </a:endParaRPr>
          </a:p>
          <a:p>
            <a:pPr>
              <a:lnSpc>
                <a:spcPct val="114000"/>
              </a:lnSpc>
              <a:spcBef>
                <a:spcPts val="0"/>
              </a:spcBef>
            </a:pPr>
            <a:r>
              <a:rPr lang="en-GB" altLang="en-US" dirty="0">
                <a:latin typeface="Arial" panose="020B0604020202020204" pitchFamily="34" charset="0"/>
                <a:cs typeface="Arial" panose="020B0604020202020204" pitchFamily="34" charset="0"/>
              </a:rPr>
              <a:t>Be vigilant around the tobacco industry – their tactics, their narrative</a:t>
            </a:r>
          </a:p>
          <a:p>
            <a:pPr>
              <a:lnSpc>
                <a:spcPct val="114000"/>
              </a:lnSpc>
              <a:spcBef>
                <a:spcPts val="0"/>
              </a:spcBef>
            </a:pPr>
            <a:endParaRPr lang="en-GB" alt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7131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198" y="145777"/>
            <a:ext cx="1244049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4400" b="1" i="0" u="none" strike="noStrike" cap="none" spc="0" normalizeH="0" baseline="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rPr>
              <a:t>Useful tools,</a:t>
            </a:r>
            <a:r>
              <a:rPr kumimoji="0" lang="en-GB" sz="4400" b="1"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rPr>
              <a:t> </a:t>
            </a:r>
            <a:r>
              <a:rPr kumimoji="0" lang="en-GB" sz="4400" b="1" i="0" u="none" strike="noStrike" cap="none" spc="0" normalizeH="0" baseline="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rPr>
              <a:t>resources, recommendations</a:t>
            </a:r>
          </a:p>
        </p:txBody>
      </p:sp>
      <p:sp>
        <p:nvSpPr>
          <p:cNvPr id="3" name="TextBox 2"/>
          <p:cNvSpPr txBox="1">
            <a:spLocks/>
          </p:cNvSpPr>
          <p:nvPr/>
        </p:nvSpPr>
        <p:spPr>
          <a:xfrm>
            <a:off x="192198" y="1560739"/>
            <a:ext cx="12510391"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solidFill>
                  <a:schemeClr val="bg2">
                    <a:lumMod val="10000"/>
                  </a:schemeClr>
                </a:solidFill>
                <a:latin typeface="Arial" panose="020B0604020202020204" pitchFamily="34" charset="0"/>
                <a:cs typeface="Arial" panose="020B0604020202020204" pitchFamily="34" charset="0"/>
                <a:hlinkClick r:id="rId2"/>
              </a:rPr>
              <a:t>From Smuggling to Spin</a:t>
            </a:r>
            <a:r>
              <a:rPr lang="en-GB" sz="2700" dirty="0">
                <a:solidFill>
                  <a:schemeClr val="bg2">
                    <a:lumMod val="10000"/>
                  </a:schemeClr>
                </a:solidFill>
                <a:latin typeface="Arial" panose="020B0604020202020204" pitchFamily="34" charset="0"/>
                <a:cs typeface="Arial" panose="020B0604020202020204" pitchFamily="34" charset="0"/>
              </a:rPr>
              <a:t>: how the tobacco industry hijacked the illicit trade debate </a:t>
            </a: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endParaRPr lang="en-GB" sz="2700" dirty="0">
              <a:solidFill>
                <a:schemeClr val="bg2">
                  <a:lumMod val="10000"/>
                </a:schemeClr>
              </a:solidFill>
              <a:latin typeface="Arial" panose="020B0604020202020204" pitchFamily="34" charset="0"/>
              <a:cs typeface="Arial" panose="020B0604020202020204" pitchFamily="34" charset="0"/>
            </a:endParaRP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solidFill>
                  <a:schemeClr val="bg2">
                    <a:lumMod val="10000"/>
                  </a:schemeClr>
                </a:solidFill>
                <a:latin typeface="Arial" panose="020B0604020202020204" pitchFamily="34" charset="0"/>
                <a:cs typeface="Arial" panose="020B0604020202020204" pitchFamily="34" charset="0"/>
              </a:rPr>
              <a:t>New </a:t>
            </a:r>
            <a:r>
              <a:rPr lang="en-GB" sz="2700" dirty="0">
                <a:solidFill>
                  <a:schemeClr val="bg2">
                    <a:lumMod val="10000"/>
                  </a:schemeClr>
                </a:solidFill>
                <a:latin typeface="Arial" panose="020B0604020202020204" pitchFamily="34" charset="0"/>
                <a:cs typeface="Arial" panose="020B0604020202020204" pitchFamily="34" charset="0"/>
                <a:hlinkClick r:id="rId3"/>
              </a:rPr>
              <a:t>illicit tobacco FAQ page </a:t>
            </a:r>
            <a:r>
              <a:rPr lang="en-GB" sz="2700" dirty="0">
                <a:solidFill>
                  <a:schemeClr val="bg2">
                    <a:lumMod val="10000"/>
                  </a:schemeClr>
                </a:solidFill>
                <a:latin typeface="Arial" panose="020B0604020202020204" pitchFamily="34" charset="0"/>
                <a:cs typeface="Arial" panose="020B0604020202020204" pitchFamily="34" charset="0"/>
              </a:rPr>
              <a:t>– facts, trends, industry tactics</a:t>
            </a:r>
          </a:p>
          <a:p>
            <a:pPr marR="0" algn="l" defTabSz="1733930" rtl="0" fontAlgn="auto" latinLnBrk="0" hangingPunct="0">
              <a:lnSpc>
                <a:spcPct val="100000"/>
              </a:lnSpc>
              <a:spcBef>
                <a:spcPts val="0"/>
              </a:spcBef>
              <a:spcAft>
                <a:spcPts val="0"/>
              </a:spcAft>
              <a:buClrTx/>
              <a:buSzTx/>
              <a:tabLst/>
            </a:pPr>
            <a:endParaRPr kumimoji="0" lang="en-GB" sz="2700" b="0" i="0" u="none" strike="noStrike" cap="none" spc="0" normalizeH="0" baseline="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endParaRP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solidFill>
                  <a:schemeClr val="bg2">
                    <a:lumMod val="10000"/>
                  </a:schemeClr>
                </a:solidFill>
                <a:latin typeface="Arial" panose="020B0604020202020204" pitchFamily="34" charset="0"/>
                <a:cs typeface="Arial" panose="020B0604020202020204" pitchFamily="34" charset="0"/>
                <a:hlinkClick r:id="rId4"/>
              </a:rPr>
              <a:t>Tobacco Tactics</a:t>
            </a:r>
            <a:endParaRPr lang="en-GB" sz="2700" dirty="0">
              <a:solidFill>
                <a:schemeClr val="bg2">
                  <a:lumMod val="10000"/>
                </a:schemeClr>
              </a:solidFill>
              <a:latin typeface="Arial" panose="020B0604020202020204" pitchFamily="34" charset="0"/>
              <a:cs typeface="Arial" panose="020B0604020202020204" pitchFamily="34" charset="0"/>
            </a:endParaRPr>
          </a:p>
          <a:p>
            <a:pPr marR="0" algn="l" defTabSz="1733930" rtl="0" fontAlgn="auto" latinLnBrk="0" hangingPunct="0">
              <a:lnSpc>
                <a:spcPct val="100000"/>
              </a:lnSpc>
              <a:spcBef>
                <a:spcPts val="0"/>
              </a:spcBef>
              <a:spcAft>
                <a:spcPts val="0"/>
              </a:spcAft>
              <a:buClrTx/>
              <a:buSzTx/>
              <a:tabLst/>
            </a:pPr>
            <a:endParaRPr lang="en-GB" sz="2700" dirty="0">
              <a:solidFill>
                <a:schemeClr val="bg2">
                  <a:lumMod val="10000"/>
                </a:schemeClr>
              </a:solidFill>
              <a:latin typeface="Arial" panose="020B0604020202020204" pitchFamily="34" charset="0"/>
              <a:cs typeface="Arial" panose="020B0604020202020204" pitchFamily="34" charset="0"/>
            </a:endParaRP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lang="en-GB" sz="2700" dirty="0">
                <a:solidFill>
                  <a:schemeClr val="bg2">
                    <a:lumMod val="10000"/>
                  </a:schemeClr>
                </a:solidFill>
                <a:latin typeface="Arial" panose="020B0604020202020204" pitchFamily="34" charset="0"/>
                <a:cs typeface="Arial" panose="020B0604020202020204" pitchFamily="34" charset="0"/>
                <a:hlinkClick r:id="rId5"/>
              </a:rPr>
              <a:t>I</a:t>
            </a:r>
            <a:r>
              <a:rPr kumimoji="0" lang="en-GB" sz="2700" b="0" i="0" u="none" strike="noStrike" cap="none" spc="0" normalizeH="0" baseline="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hlinkClick r:id="rId5"/>
              </a:rPr>
              <a:t>llicit Tobacco Strategic</a:t>
            </a: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hlinkClick r:id="rId5"/>
              </a:rPr>
              <a:t> framework</a:t>
            </a:r>
            <a:endPar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endParaRPr>
          </a:p>
          <a:p>
            <a:pPr marR="0" algn="l" defTabSz="1733930" rtl="0" fontAlgn="auto" latinLnBrk="0" hangingPunct="0">
              <a:lnSpc>
                <a:spcPct val="100000"/>
              </a:lnSpc>
              <a:spcBef>
                <a:spcPts val="0"/>
              </a:spcBef>
              <a:spcAft>
                <a:spcPts val="0"/>
              </a:spcAft>
              <a:buClrTx/>
              <a:buSzTx/>
              <a:tabLst/>
            </a:pPr>
            <a:endPar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endParaRP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hlinkClick r:id="rId6"/>
              </a:rPr>
              <a:t>Keep It Out</a:t>
            </a: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rPr>
              <a:t> (for North East partners only)</a:t>
            </a:r>
          </a:p>
          <a:p>
            <a:pPr marR="0" algn="l" defTabSz="1733930" rtl="0" fontAlgn="auto" latinLnBrk="0" hangingPunct="0">
              <a:lnSpc>
                <a:spcPct val="100000"/>
              </a:lnSpc>
              <a:spcBef>
                <a:spcPts val="0"/>
              </a:spcBef>
              <a:spcAft>
                <a:spcPts val="0"/>
              </a:spcAft>
              <a:buClrTx/>
              <a:buSzTx/>
              <a:tabLst/>
            </a:pPr>
            <a:endPar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endParaRP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hlinkClick r:id="rId7"/>
              </a:rPr>
              <a:t>PR guide </a:t>
            </a: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rPr>
              <a:t>– to support drafting quotes and press releases (main message – all tobacco kills)</a:t>
            </a:r>
          </a:p>
          <a:p>
            <a:pPr marR="0" algn="l" defTabSz="1733930" rtl="0" fontAlgn="auto" latinLnBrk="0" hangingPunct="0">
              <a:lnSpc>
                <a:spcPct val="100000"/>
              </a:lnSpc>
              <a:spcBef>
                <a:spcPts val="0"/>
              </a:spcBef>
              <a:spcAft>
                <a:spcPts val="0"/>
              </a:spcAft>
              <a:buClrTx/>
              <a:buSzTx/>
              <a:tabLst/>
            </a:pPr>
            <a:endPar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endParaRPr>
          </a:p>
          <a:p>
            <a:pPr marL="457200" marR="0" indent="-457200" algn="l" defTabSz="173393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hlinkClick r:id="rId8"/>
              </a:rPr>
              <a:t>Guidance for Trading Standards</a:t>
            </a:r>
            <a:r>
              <a:rPr kumimoji="0" lang="en-GB" sz="2700" b="0" i="0" u="none" strike="noStrike" cap="none" spc="0" normalizeH="0" dirty="0">
                <a:ln>
                  <a:noFill/>
                </a:ln>
                <a:solidFill>
                  <a:schemeClr val="bg2">
                    <a:lumMod val="10000"/>
                  </a:schemeClr>
                </a:solidFill>
                <a:effectLst/>
                <a:uFillTx/>
                <a:latin typeface="Arial" panose="020B0604020202020204" pitchFamily="34" charset="0"/>
                <a:cs typeface="Arial" panose="020B0604020202020204" pitchFamily="34" charset="0"/>
                <a:sym typeface="Helvetica Neue"/>
              </a:rPr>
              <a:t> on complying with Article 5.3 (tobacco industry will always present themselves as part of the solution…)</a:t>
            </a:r>
          </a:p>
        </p:txBody>
      </p:sp>
    </p:spTree>
    <p:extLst>
      <p:ext uri="{BB962C8B-B14F-4D97-AF65-F5344CB8AC3E}">
        <p14:creationId xmlns:p14="http://schemas.microsoft.com/office/powerpoint/2010/main" val="28919221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p:cNvSpPr/>
          <p:nvPr/>
        </p:nvSpPr>
        <p:spPr>
          <a:xfrm>
            <a:off x="0" y="-8794"/>
            <a:ext cx="13004800" cy="9753600"/>
          </a:xfrm>
          <a:prstGeom prst="rect">
            <a:avLst/>
          </a:prstGeom>
          <a:solidFill>
            <a:srgbClr val="00243B"/>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70" name="Image" descr="Image"/>
          <p:cNvPicPr>
            <a:picLocks noChangeAspect="1"/>
          </p:cNvPicPr>
          <p:nvPr/>
        </p:nvPicPr>
        <p:blipFill>
          <a:blip r:embed="rId2">
            <a:alphaModFix amt="50000"/>
          </a:blip>
          <a:stretch>
            <a:fillRect/>
          </a:stretch>
        </p:blipFill>
        <p:spPr>
          <a:xfrm>
            <a:off x="-4605968" y="247005"/>
            <a:ext cx="11165142" cy="12363112"/>
          </a:xfrm>
          <a:prstGeom prst="rect">
            <a:avLst/>
          </a:prstGeom>
          <a:ln w="12700">
            <a:miter lim="400000"/>
          </a:ln>
        </p:spPr>
      </p:pic>
      <p:pic>
        <p:nvPicPr>
          <p:cNvPr id="71" name="Image" descr="Image"/>
          <p:cNvPicPr>
            <a:picLocks noChangeAspect="1"/>
          </p:cNvPicPr>
          <p:nvPr/>
        </p:nvPicPr>
        <p:blipFill>
          <a:blip r:embed="rId2">
            <a:alphaModFix amt="50000"/>
          </a:blip>
          <a:stretch>
            <a:fillRect/>
          </a:stretch>
        </p:blipFill>
        <p:spPr>
          <a:xfrm>
            <a:off x="8539358" y="-1690352"/>
            <a:ext cx="6757597" cy="7482658"/>
          </a:xfrm>
          <a:prstGeom prst="rect">
            <a:avLst/>
          </a:prstGeom>
          <a:ln w="12700">
            <a:miter lim="400000"/>
          </a:ln>
        </p:spPr>
      </p:pic>
      <p:sp>
        <p:nvSpPr>
          <p:cNvPr id="73" name="Rectangle"/>
          <p:cNvSpPr/>
          <p:nvPr/>
        </p:nvSpPr>
        <p:spPr>
          <a:xfrm>
            <a:off x="0" y="8784438"/>
            <a:ext cx="13004800" cy="325578"/>
          </a:xfrm>
          <a:prstGeom prst="rect">
            <a:avLst/>
          </a:prstGeom>
          <a:solidFill>
            <a:srgbClr val="0095D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75" name="Subhead (Arial Regular 32pt)"/>
          <p:cNvSpPr txBox="1"/>
          <p:nvPr/>
        </p:nvSpPr>
        <p:spPr>
          <a:xfrm>
            <a:off x="872836" y="2449581"/>
            <a:ext cx="15460328" cy="6548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lnSpc>
                <a:spcPct val="120000"/>
              </a:lnSpc>
              <a:defRPr sz="3200">
                <a:solidFill>
                  <a:srgbClr val="FFFFFF"/>
                </a:solidFill>
                <a:latin typeface="Arial"/>
                <a:ea typeface="Arial"/>
                <a:cs typeface="Arial"/>
                <a:sym typeface="Arial"/>
              </a:defRPr>
            </a:lvl1pPr>
          </a:lstStyle>
          <a:p>
            <a:pPr algn="l"/>
            <a:r>
              <a:rPr lang="en-GB" dirty="0">
                <a:solidFill>
                  <a:schemeClr val="bg1"/>
                </a:solidFill>
              </a:rPr>
              <a:t>info@fresh-balance.co.uk</a:t>
            </a:r>
          </a:p>
          <a:p>
            <a:pPr algn="l"/>
            <a:r>
              <a:rPr lang="en-GB" dirty="0">
                <a:solidFill>
                  <a:schemeClr val="bg1"/>
                </a:solidFill>
              </a:rPr>
              <a:t>Facebook – Keep It Out</a:t>
            </a:r>
          </a:p>
          <a:p>
            <a:pPr algn="l"/>
            <a:r>
              <a:rPr lang="en-GB" dirty="0">
                <a:solidFill>
                  <a:schemeClr val="bg1"/>
                </a:solidFill>
              </a:rPr>
              <a:t>LinkedIn - </a:t>
            </a:r>
            <a:r>
              <a:rPr lang="en-GB" dirty="0">
                <a:solidFill>
                  <a:schemeClr val="bg1"/>
                </a:solidFill>
                <a:hlinkClick r:id="rId3">
                  <a:extLst>
                    <a:ext uri="{A12FA001-AC4F-418D-AE19-62706E023703}">
                      <ahyp:hlinkClr xmlns:ahyp="http://schemas.microsoft.com/office/drawing/2018/hyperlinkcolor" val="tx"/>
                    </a:ext>
                  </a:extLst>
                </a:hlinkClick>
              </a:rPr>
              <a:t>https://www.linkedin.com/company/fresh-and-balance</a:t>
            </a:r>
            <a:r>
              <a:rPr lang="en-GB" dirty="0">
                <a:solidFill>
                  <a:schemeClr val="bg1"/>
                </a:solidFill>
              </a:rPr>
              <a:t> </a:t>
            </a:r>
          </a:p>
          <a:p>
            <a:pPr algn="l"/>
            <a:r>
              <a:rPr lang="en-GB" dirty="0">
                <a:solidFill>
                  <a:schemeClr val="bg1"/>
                </a:solidFill>
              </a:rPr>
              <a:t>www.illicit-tobacco.co.uk (hosted on Fresh and Balance website)</a:t>
            </a:r>
          </a:p>
          <a:p>
            <a:pPr algn="l"/>
            <a:endParaRPr lang="en-GB" dirty="0">
              <a:solidFill>
                <a:schemeClr val="bg1"/>
              </a:solidFill>
            </a:endParaRPr>
          </a:p>
          <a:p>
            <a:pPr algn="l"/>
            <a:r>
              <a:rPr lang="en-GB" dirty="0">
                <a:solidFill>
                  <a:schemeClr val="bg1"/>
                </a:solidFill>
              </a:rPr>
              <a:t>@</a:t>
            </a:r>
            <a:r>
              <a:rPr lang="en-GB" dirty="0" err="1">
                <a:solidFill>
                  <a:schemeClr val="bg1"/>
                </a:solidFill>
              </a:rPr>
              <a:t>FreshSmokeFree</a:t>
            </a:r>
            <a:endParaRPr lang="en-GB" dirty="0">
              <a:solidFill>
                <a:schemeClr val="bg1"/>
              </a:solidFill>
            </a:endParaRPr>
          </a:p>
          <a:p>
            <a:pPr algn="l"/>
            <a:r>
              <a:rPr lang="en-GB" dirty="0">
                <a:solidFill>
                  <a:schemeClr val="bg1"/>
                </a:solidFill>
              </a:rPr>
              <a:t>www.freshquit.co.uk for smokers to find out about quitting</a:t>
            </a:r>
          </a:p>
          <a:p>
            <a:pPr algn="l"/>
            <a:r>
              <a:rPr lang="en-GB" dirty="0">
                <a:solidFill>
                  <a:schemeClr val="bg1"/>
                </a:solidFill>
              </a:rPr>
              <a:t>www.fresh-balance.co.uk about Fresh and Balance programme</a:t>
            </a:r>
          </a:p>
          <a:p>
            <a:pPr algn="l"/>
            <a:endParaRPr lang="en-GB" dirty="0">
              <a:solidFill>
                <a:schemeClr val="bg1"/>
              </a:solidFill>
            </a:endParaRPr>
          </a:p>
          <a:p>
            <a:pPr algn="l"/>
            <a:r>
              <a:rPr lang="en-GB" dirty="0">
                <a:solidFill>
                  <a:schemeClr val="bg1"/>
                </a:solidFill>
              </a:rPr>
              <a:t> </a:t>
            </a:r>
          </a:p>
          <a:p>
            <a:pPr algn="l"/>
            <a:endParaRPr lang="en-GB" dirty="0">
              <a:solidFill>
                <a:schemeClr val="accent5">
                  <a:lumMod val="75000"/>
                </a:schemeClr>
              </a:solidFill>
            </a:endParaRPr>
          </a:p>
        </p:txBody>
      </p:sp>
    </p:spTree>
    <p:extLst>
      <p:ext uri="{BB962C8B-B14F-4D97-AF65-F5344CB8AC3E}">
        <p14:creationId xmlns:p14="http://schemas.microsoft.com/office/powerpoint/2010/main" val="83632169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Heading (Arial Bold 44pt)"/>
          <p:cNvSpPr txBox="1"/>
          <p:nvPr/>
        </p:nvSpPr>
        <p:spPr>
          <a:xfrm>
            <a:off x="311303" y="309824"/>
            <a:ext cx="11440391"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2438338">
              <a:defRPr sz="4400" b="1">
                <a:solidFill>
                  <a:srgbClr val="000000"/>
                </a:solidFill>
                <a:latin typeface="Arial"/>
                <a:ea typeface="Arial"/>
                <a:cs typeface="Arial"/>
                <a:sym typeface="Arial"/>
              </a:defRPr>
            </a:lvl1pPr>
          </a:lstStyle>
          <a:p>
            <a:r>
              <a:rPr lang="en-GB" sz="3000" dirty="0"/>
              <a:t>Tobacco kills (whether it’s legal or illegal)</a:t>
            </a:r>
            <a:endParaRPr sz="3000" dirty="0"/>
          </a:p>
        </p:txBody>
      </p:sp>
      <p:sp>
        <p:nvSpPr>
          <p:cNvPr id="42" name="Example text. (Arial Regular 28pt).  Lorem ipsum dolor sit amet, consectetur adipiscing elit aliquam lobortis vitae turpis sit amet porta.…"/>
          <p:cNvSpPr txBox="1"/>
          <p:nvPr/>
        </p:nvSpPr>
        <p:spPr>
          <a:xfrm>
            <a:off x="311303" y="1008860"/>
            <a:ext cx="12279979" cy="7489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r>
              <a:rPr lang="en-GB" sz="2400" i="1" dirty="0">
                <a:solidFill>
                  <a:schemeClr val="bg2">
                    <a:lumMod val="10000"/>
                  </a:schemeClr>
                </a:solidFill>
                <a:latin typeface="Arial" charset="0"/>
              </a:rPr>
              <a:t>“People smoke for the nicotine but they die from the tar”</a:t>
            </a:r>
          </a:p>
          <a:p>
            <a:pPr algn="l">
              <a:buFontTx/>
              <a:buChar char="-"/>
            </a:pPr>
            <a:r>
              <a:rPr lang="en-GB" sz="2400" dirty="0">
                <a:solidFill>
                  <a:schemeClr val="bg2">
                    <a:lumMod val="10000"/>
                  </a:schemeClr>
                </a:solidFill>
                <a:latin typeface="Arial" charset="0"/>
              </a:rPr>
              <a:t>Dr Michael Russell</a:t>
            </a:r>
          </a:p>
          <a:p>
            <a:pPr algn="l">
              <a:buFontTx/>
              <a:buChar char="-"/>
            </a:pPr>
            <a:endParaRPr lang="en-GB" sz="2400" dirty="0">
              <a:solidFill>
                <a:schemeClr val="bg2">
                  <a:lumMod val="10000"/>
                </a:schemeClr>
              </a:solidFill>
              <a:latin typeface="Arial" charset="0"/>
            </a:endParaRPr>
          </a:p>
          <a:p>
            <a:pPr algn="l"/>
            <a:r>
              <a:rPr lang="en-GB" sz="2400" dirty="0">
                <a:solidFill>
                  <a:schemeClr val="bg2">
                    <a:lumMod val="10000"/>
                  </a:schemeClr>
                </a:solidFill>
                <a:latin typeface="Arial" charset="0"/>
              </a:rPr>
              <a:t>Tobacco and its smoke: lethal consumer product; thousands of chemicals, 250 toxins, 69 are known to cause cancer; </a:t>
            </a:r>
            <a:r>
              <a:rPr lang="en-GB" sz="2400" b="1" dirty="0">
                <a:solidFill>
                  <a:schemeClr val="bg2">
                    <a:lumMod val="10000"/>
                  </a:schemeClr>
                </a:solidFill>
                <a:latin typeface="Arial" charset="0"/>
              </a:rPr>
              <a:t>up to 2/3 of smokers will die early; </a:t>
            </a:r>
            <a:r>
              <a:rPr lang="en-GB" sz="2400" dirty="0">
                <a:solidFill>
                  <a:schemeClr val="bg2">
                    <a:lumMod val="10000"/>
                  </a:schemeClr>
                </a:solidFill>
                <a:latin typeface="Arial" charset="0"/>
              </a:rPr>
              <a:t>huge contributor to health inequalities.  </a:t>
            </a:r>
          </a:p>
          <a:p>
            <a:pPr algn="l"/>
            <a:endParaRPr lang="en-GB" sz="2400" dirty="0">
              <a:solidFill>
                <a:schemeClr val="bg2">
                  <a:lumMod val="10000"/>
                </a:schemeClr>
              </a:solidFill>
              <a:latin typeface="Arial" charset="0"/>
            </a:endParaRPr>
          </a:p>
          <a:p>
            <a:pPr algn="l"/>
            <a:r>
              <a:rPr lang="en-GB" sz="2400" dirty="0">
                <a:solidFill>
                  <a:schemeClr val="bg2">
                    <a:lumMod val="10000"/>
                  </a:schemeClr>
                </a:solidFill>
                <a:latin typeface="Arial" charset="0"/>
              </a:rPr>
              <a:t>Illegal tobacco – no worse for you but it’s cheap, accessible, will be sold to anyone </a:t>
            </a:r>
          </a:p>
          <a:p>
            <a:pPr algn="l"/>
            <a:endParaRPr lang="en-GB" sz="2400" dirty="0">
              <a:solidFill>
                <a:schemeClr val="bg2">
                  <a:lumMod val="10000"/>
                </a:schemeClr>
              </a:solidFill>
              <a:latin typeface="Arial" charset="0"/>
            </a:endParaRPr>
          </a:p>
          <a:p>
            <a:pPr algn="l"/>
            <a:r>
              <a:rPr lang="en-GB" sz="2400" dirty="0">
                <a:solidFill>
                  <a:schemeClr val="bg2">
                    <a:lumMod val="10000"/>
                  </a:schemeClr>
                </a:solidFill>
                <a:latin typeface="Arial" charset="0"/>
              </a:rPr>
              <a:t>10.4% England smoking rate but higher rates among key groups – health inequalities issue </a:t>
            </a:r>
          </a:p>
          <a:p>
            <a:pPr lvl="2" algn="l">
              <a:buFontTx/>
              <a:buChar char="-"/>
            </a:pPr>
            <a:r>
              <a:rPr lang="en-GB" sz="2400" dirty="0">
                <a:solidFill>
                  <a:schemeClr val="bg2">
                    <a:lumMod val="10000"/>
                  </a:schemeClr>
                </a:solidFill>
                <a:latin typeface="Arial" charset="0"/>
              </a:rPr>
              <a:t>Routine and manual workers</a:t>
            </a:r>
          </a:p>
          <a:p>
            <a:pPr lvl="2" algn="l">
              <a:buFontTx/>
              <a:buChar char="-"/>
            </a:pPr>
            <a:r>
              <a:rPr lang="en-GB" sz="2400" dirty="0">
                <a:solidFill>
                  <a:schemeClr val="bg2">
                    <a:lumMod val="10000"/>
                  </a:schemeClr>
                </a:solidFill>
                <a:latin typeface="Arial" charset="0"/>
              </a:rPr>
              <a:t>Those with long term mental health conditions</a:t>
            </a:r>
          </a:p>
          <a:p>
            <a:pPr lvl="2" algn="l">
              <a:buFontTx/>
              <a:buChar char="-"/>
            </a:pPr>
            <a:r>
              <a:rPr lang="en-GB" sz="2400" dirty="0">
                <a:solidFill>
                  <a:schemeClr val="bg2">
                    <a:lumMod val="10000"/>
                  </a:schemeClr>
                </a:solidFill>
                <a:latin typeface="Arial" charset="0"/>
              </a:rPr>
              <a:t>People living in social housing – double the average</a:t>
            </a:r>
          </a:p>
          <a:p>
            <a:pPr algn="l">
              <a:defRPr/>
            </a:pPr>
            <a:endParaRPr lang="en-GB" sz="2400" dirty="0">
              <a:solidFill>
                <a:schemeClr val="bg2">
                  <a:lumMod val="10000"/>
                </a:schemeClr>
              </a:solidFill>
              <a:latin typeface="Arial" charset="0"/>
            </a:endParaRPr>
          </a:p>
          <a:p>
            <a:pPr algn="l">
              <a:defRPr/>
            </a:pPr>
            <a:r>
              <a:rPr lang="en-GB" sz="2400" dirty="0">
                <a:solidFill>
                  <a:schemeClr val="bg2">
                    <a:lumMod val="10000"/>
                  </a:schemeClr>
                </a:solidFill>
                <a:latin typeface="Arial" charset="0"/>
              </a:rPr>
              <a:t>Most smokers want to quit</a:t>
            </a:r>
          </a:p>
          <a:p>
            <a:pPr algn="l">
              <a:buFontTx/>
              <a:buChar char="-"/>
              <a:defRPr/>
            </a:pPr>
            <a:r>
              <a:rPr lang="en-GB" sz="2400" dirty="0">
                <a:solidFill>
                  <a:schemeClr val="bg2">
                    <a:lumMod val="10000"/>
                  </a:schemeClr>
                </a:solidFill>
                <a:latin typeface="Arial" charset="0"/>
              </a:rPr>
              <a:t> Many lack confidence, have low awareness, underestimate the risks</a:t>
            </a:r>
          </a:p>
          <a:p>
            <a:pPr algn="l">
              <a:buFontTx/>
              <a:buChar char="-"/>
              <a:defRPr/>
            </a:pPr>
            <a:r>
              <a:rPr lang="en-GB" sz="2400" dirty="0">
                <a:solidFill>
                  <a:schemeClr val="bg2">
                    <a:lumMod val="10000"/>
                  </a:schemeClr>
                </a:solidFill>
                <a:latin typeface="Arial" charset="0"/>
              </a:rPr>
              <a:t> They need as many options and routes as possible</a:t>
            </a:r>
          </a:p>
          <a:p>
            <a:pPr algn="l">
              <a:buFontTx/>
              <a:buChar char="-"/>
              <a:defRPr/>
            </a:pPr>
            <a:endParaRPr lang="en-GB" sz="2400" dirty="0">
              <a:solidFill>
                <a:schemeClr val="bg2">
                  <a:lumMod val="10000"/>
                </a:schemeClr>
              </a:solidFill>
              <a:latin typeface="Arial" charset="0"/>
            </a:endParaRPr>
          </a:p>
          <a:p>
            <a:pPr algn="l">
              <a:defRPr/>
            </a:pPr>
            <a:r>
              <a:rPr lang="en-GB" sz="2400" dirty="0">
                <a:solidFill>
                  <a:schemeClr val="bg2">
                    <a:lumMod val="10000"/>
                  </a:schemeClr>
                </a:solidFill>
                <a:latin typeface="Arial" charset="0"/>
              </a:rPr>
              <a:t>Many households could be lifted out of poverty if smoking reduced</a:t>
            </a:r>
          </a:p>
        </p:txBody>
      </p:sp>
    </p:spTree>
    <p:extLst>
      <p:ext uri="{BB962C8B-B14F-4D97-AF65-F5344CB8AC3E}">
        <p14:creationId xmlns:p14="http://schemas.microsoft.com/office/powerpoint/2010/main" val="24559229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his is an example presentation"/>
          <p:cNvSpPr txBox="1"/>
          <p:nvPr/>
        </p:nvSpPr>
        <p:spPr>
          <a:xfrm>
            <a:off x="12379298" y="508000"/>
            <a:ext cx="102657"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algn="r" defTabSz="2438338">
              <a:defRPr sz="2600" i="1">
                <a:solidFill>
                  <a:srgbClr val="000000"/>
                </a:solidFill>
                <a:latin typeface="Arial"/>
                <a:ea typeface="Arial"/>
                <a:cs typeface="Arial"/>
                <a:sym typeface="Arial"/>
              </a:defRPr>
            </a:lvl1pPr>
          </a:lstStyle>
          <a:p>
            <a:endParaRPr dirty="0"/>
          </a:p>
        </p:txBody>
      </p:sp>
      <p:sp>
        <p:nvSpPr>
          <p:cNvPr id="47" name="Example text. (Arial Regular 28pt). Lorem ipsum dolor sit amet consectetur adipiscing elit aliquam lobortis."/>
          <p:cNvSpPr txBox="1"/>
          <p:nvPr/>
        </p:nvSpPr>
        <p:spPr>
          <a:xfrm>
            <a:off x="571500" y="3048000"/>
            <a:ext cx="11861800"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defTabSz="2438338">
              <a:spcBef>
                <a:spcPts val="4800"/>
              </a:spcBef>
              <a:defRPr sz="2800">
                <a:solidFill>
                  <a:srgbClr val="000000"/>
                </a:solidFill>
                <a:latin typeface="Arial"/>
                <a:ea typeface="Arial"/>
                <a:cs typeface="Arial"/>
                <a:sym typeface="Arial"/>
              </a:defRPr>
            </a:lvl1pPr>
          </a:lstStyle>
          <a:p>
            <a:endParaRPr dirty="0"/>
          </a:p>
        </p:txBody>
      </p:sp>
      <p:sp>
        <p:nvSpPr>
          <p:cNvPr id="48" name="Heading (Arial Bold 44pt)"/>
          <p:cNvSpPr txBox="1"/>
          <p:nvPr/>
        </p:nvSpPr>
        <p:spPr>
          <a:xfrm>
            <a:off x="337146" y="267876"/>
            <a:ext cx="12347722" cy="14568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2438338">
              <a:defRPr sz="4400" b="1">
                <a:solidFill>
                  <a:srgbClr val="000000"/>
                </a:solidFill>
                <a:latin typeface="Arial"/>
                <a:ea typeface="Arial"/>
                <a:cs typeface="Arial"/>
                <a:sym typeface="Arial"/>
              </a:defRPr>
            </a:lvl1pPr>
          </a:lstStyle>
          <a:p>
            <a:r>
              <a:rPr lang="en-GB" dirty="0"/>
              <a:t>The Fresh programme and evidence base in the North East </a:t>
            </a:r>
            <a:endParaRPr dirty="0"/>
          </a:p>
        </p:txBody>
      </p:sp>
      <p:pic>
        <p:nvPicPr>
          <p:cNvPr id="6" name="Content Placeholder 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37146" y="1999095"/>
            <a:ext cx="6220250" cy="5755409"/>
          </a:xfrm>
          <a:prstGeom prst="rect">
            <a:avLst/>
          </a:prstGeom>
        </p:spPr>
      </p:pic>
      <p:sp>
        <p:nvSpPr>
          <p:cNvPr id="5" name="Content Placeholder 4"/>
          <p:cNvSpPr>
            <a:spLocks noGrp="1"/>
          </p:cNvSpPr>
          <p:nvPr>
            <p:ph sz="half" idx="4294967295"/>
          </p:nvPr>
        </p:nvSpPr>
        <p:spPr>
          <a:xfrm>
            <a:off x="6791750" y="1250826"/>
            <a:ext cx="5690205" cy="6648989"/>
          </a:xfrm>
        </p:spPr>
        <p:txBody>
          <a:bodyPr>
            <a:noAutofit/>
          </a:bodyPr>
          <a:lstStyle/>
          <a:p>
            <a:pPr marL="0" indent="0">
              <a:buNone/>
            </a:pPr>
            <a:r>
              <a:rPr lang="en-GB" sz="2600" dirty="0">
                <a:latin typeface="Arial" panose="020B0604020202020204" pitchFamily="34" charset="0"/>
                <a:cs typeface="Arial" panose="020B0604020202020204" pitchFamily="34" charset="0"/>
              </a:rPr>
              <a:t>Funded by local authorities and the ICB</a:t>
            </a:r>
          </a:p>
          <a:p>
            <a:pPr marL="0" indent="0">
              <a:buNone/>
            </a:pPr>
            <a:r>
              <a:rPr lang="en-GB" sz="2600" dirty="0">
                <a:latin typeface="Arial" panose="020B0604020202020204" pitchFamily="34" charset="0"/>
                <a:cs typeface="Arial" panose="020B0604020202020204" pitchFamily="34" charset="0"/>
              </a:rPr>
              <a:t>3 key goals of Fresh programme: </a:t>
            </a:r>
          </a:p>
          <a:p>
            <a:pPr marL="0" indent="0">
              <a:buNone/>
            </a:pPr>
            <a:r>
              <a:rPr lang="en-GB" sz="2600" dirty="0">
                <a:latin typeface="Arial" panose="020B0604020202020204" pitchFamily="34" charset="0"/>
                <a:cs typeface="Arial" panose="020B0604020202020204" pitchFamily="34" charset="0"/>
              </a:rPr>
              <a:t>1- Helping smokers to stop and stay stopped </a:t>
            </a:r>
          </a:p>
          <a:p>
            <a:pPr marL="0" indent="0">
              <a:buNone/>
            </a:pPr>
            <a:r>
              <a:rPr lang="en-GB" sz="2600" dirty="0">
                <a:latin typeface="Arial" panose="020B0604020202020204" pitchFamily="34" charset="0"/>
                <a:cs typeface="Arial" panose="020B0604020202020204" pitchFamily="34" charset="0"/>
              </a:rPr>
              <a:t>2- Preventing uptake</a:t>
            </a:r>
          </a:p>
          <a:p>
            <a:pPr marL="0" indent="0">
              <a:buNone/>
            </a:pPr>
            <a:r>
              <a:rPr lang="en-GB" sz="2600" dirty="0">
                <a:latin typeface="Arial" panose="020B0604020202020204" pitchFamily="34" charset="0"/>
                <a:cs typeface="Arial" panose="020B0604020202020204" pitchFamily="34" charset="0"/>
              </a:rPr>
              <a:t>3- Reducing exposure to secondhand smoke and other harms </a:t>
            </a:r>
          </a:p>
          <a:p>
            <a:pPr marL="0" indent="0">
              <a:buNone/>
            </a:pPr>
            <a:r>
              <a:rPr lang="en-GB" sz="2600" dirty="0">
                <a:latin typeface="Arial" panose="020B0604020202020204" pitchFamily="34" charset="0"/>
                <a:cs typeface="Arial" panose="020B0604020202020204" pitchFamily="34" charset="0"/>
              </a:rPr>
              <a:t>Specific strand on illicit tobacco – working locally, regionally, nationally through the Illicit Tobacco Partnership.</a:t>
            </a:r>
          </a:p>
        </p:txBody>
      </p:sp>
      <p:sp>
        <p:nvSpPr>
          <p:cNvPr id="2" name="Oval 1"/>
          <p:cNvSpPr/>
          <p:nvPr/>
        </p:nvSpPr>
        <p:spPr>
          <a:xfrm>
            <a:off x="1205644" y="5618249"/>
            <a:ext cx="1572536" cy="1409457"/>
          </a:xfrm>
          <a:prstGeom prst="ellipse">
            <a:avLst/>
          </a:prstGeom>
          <a:noFill/>
          <a:ln w="76200" cap="flat">
            <a:solidFill>
              <a:schemeClr val="bg2">
                <a:lumMod val="1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3999429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0EFAE-C8AF-6DAA-B143-AC52AFB9E54F}"/>
              </a:ext>
            </a:extLst>
          </p:cNvPr>
          <p:cNvSpPr txBox="1"/>
          <p:nvPr/>
        </p:nvSpPr>
        <p:spPr>
          <a:xfrm>
            <a:off x="447472" y="479260"/>
            <a:ext cx="11984477"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3000" b="1"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North East Declaration for a Smokefree Future:  </a:t>
            </a:r>
          </a:p>
          <a:p>
            <a:pPr marL="0" marR="0" indent="0" algn="l" defTabSz="1733930" rtl="0" fontAlgn="auto" latinLnBrk="0" hangingPunct="0">
              <a:lnSpc>
                <a:spcPct val="100000"/>
              </a:lnSpc>
              <a:spcBef>
                <a:spcPts val="0"/>
              </a:spcBef>
              <a:spcAft>
                <a:spcPts val="0"/>
              </a:spcAft>
              <a:buClrTx/>
              <a:buSzTx/>
              <a:buFontTx/>
              <a:buNone/>
              <a:tabLst/>
            </a:pPr>
            <a:r>
              <a:rPr kumimoji="0" lang="en-GB" sz="3000" b="1"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Fresh, ADPHNE, ICB</a:t>
            </a:r>
          </a:p>
        </p:txBody>
      </p:sp>
      <p:pic>
        <p:nvPicPr>
          <p:cNvPr id="4" name="Picture 3">
            <a:extLst>
              <a:ext uri="{FF2B5EF4-FFF2-40B4-BE49-F238E27FC236}">
                <a16:creationId xmlns:a16="http://schemas.microsoft.com/office/drawing/2014/main" id="{622133DD-8F2A-2F91-C34D-35403C5F5F0C}"/>
              </a:ext>
            </a:extLst>
          </p:cNvPr>
          <p:cNvPicPr>
            <a:picLocks noChangeAspect="1"/>
          </p:cNvPicPr>
          <p:nvPr/>
        </p:nvPicPr>
        <p:blipFill>
          <a:blip r:embed="rId2"/>
          <a:stretch>
            <a:fillRect/>
          </a:stretch>
        </p:blipFill>
        <p:spPr>
          <a:xfrm>
            <a:off x="643609" y="1735586"/>
            <a:ext cx="4687148" cy="6676550"/>
          </a:xfrm>
          <a:prstGeom prst="rect">
            <a:avLst/>
          </a:prstGeom>
          <a:ln>
            <a:solidFill>
              <a:schemeClr val="bg2">
                <a:lumMod val="10000"/>
              </a:schemeClr>
            </a:solidFill>
          </a:ln>
        </p:spPr>
      </p:pic>
      <p:sp>
        <p:nvSpPr>
          <p:cNvPr id="5" name="TextBox 4">
            <a:extLst>
              <a:ext uri="{FF2B5EF4-FFF2-40B4-BE49-F238E27FC236}">
                <a16:creationId xmlns:a16="http://schemas.microsoft.com/office/drawing/2014/main" id="{BF54B415-370D-CF2A-9E66-4230660C3368}"/>
              </a:ext>
            </a:extLst>
          </p:cNvPr>
          <p:cNvSpPr txBox="1"/>
          <p:nvPr/>
        </p:nvSpPr>
        <p:spPr>
          <a:xfrm>
            <a:off x="5933872" y="2904983"/>
            <a:ext cx="5825788" cy="3580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3000" i="1" dirty="0">
                <a:solidFill>
                  <a:schemeClr val="tx1">
                    <a:lumMod val="50000"/>
                  </a:schemeClr>
                </a:solidFill>
                <a:latin typeface="Arial" panose="020B0604020202020204" pitchFamily="34" charset="0"/>
                <a:cs typeface="Arial" panose="020B0604020202020204" pitchFamily="34" charset="0"/>
              </a:rPr>
              <a:t>A smokefree future, free of the death and disease from tobacco, is needed, wanted and workable. This would improve the health and wealth of our region’s most disadvantaged communities more than any other measure”. </a:t>
            </a:r>
            <a:endParaRPr lang="en-GB" sz="3000" dirty="0">
              <a:solidFill>
                <a:schemeClr val="tx1">
                  <a:lumMod val="50000"/>
                </a:schemeClr>
              </a:solidFill>
              <a:latin typeface="Arial" panose="020B0604020202020204" pitchFamily="34" charset="0"/>
              <a:cs typeface="Arial" panose="020B0604020202020204" pitchFamily="34" charset="0"/>
            </a:endParaRPr>
          </a:p>
          <a:p>
            <a:pPr marL="0" marR="0" indent="0" algn="ctr" defTabSz="173393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0066064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his is an example presentation"/>
          <p:cNvSpPr txBox="1"/>
          <p:nvPr/>
        </p:nvSpPr>
        <p:spPr>
          <a:xfrm>
            <a:off x="12459873" y="1733446"/>
            <a:ext cx="54780" cy="366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7093" tIns="27093" rIns="27093" bIns="27093">
            <a:spAutoFit/>
          </a:bodyPr>
          <a:lstStyle>
            <a:lvl1pPr algn="r">
              <a:defRPr sz="3800" i="1">
                <a:solidFill>
                  <a:srgbClr val="000000"/>
                </a:solidFill>
                <a:latin typeface="Arial"/>
                <a:ea typeface="Arial"/>
                <a:cs typeface="Arial"/>
                <a:sym typeface="Arial"/>
              </a:defRPr>
            </a:lvl1pPr>
          </a:lstStyle>
          <a:p>
            <a:endParaRPr sz="2027" dirty="0"/>
          </a:p>
        </p:txBody>
      </p:sp>
      <p:sp>
        <p:nvSpPr>
          <p:cNvPr id="3" name="TextBox 2"/>
          <p:cNvSpPr txBox="1"/>
          <p:nvPr/>
        </p:nvSpPr>
        <p:spPr>
          <a:xfrm>
            <a:off x="312277" y="214341"/>
            <a:ext cx="12617423" cy="7318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algn="l" defTabSz="1300366"/>
            <a:r>
              <a:rPr lang="en-GB" sz="4400" b="1" dirty="0">
                <a:solidFill>
                  <a:schemeClr val="bg2">
                    <a:lumMod val="10000"/>
                  </a:schemeClr>
                </a:solidFill>
                <a:latin typeface="Arial" panose="020B0604020202020204" pitchFamily="34" charset="0"/>
                <a:cs typeface="Arial" panose="020B0604020202020204" pitchFamily="34" charset="0"/>
              </a:rPr>
              <a:t>The importance of price</a:t>
            </a:r>
          </a:p>
        </p:txBody>
      </p:sp>
      <p:sp>
        <p:nvSpPr>
          <p:cNvPr id="5" name="TextBox 4"/>
          <p:cNvSpPr txBox="1"/>
          <p:nvPr/>
        </p:nvSpPr>
        <p:spPr>
          <a:xfrm>
            <a:off x="312277" y="919378"/>
            <a:ext cx="12223129" cy="86253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093" tIns="27093" rIns="27093" bIns="27093" numCol="1" spcCol="38100" rtlCol="0" anchor="ctr">
            <a:spAutoFit/>
          </a:bodyPr>
          <a:lstStyle/>
          <a:p>
            <a:pPr algn="l" defTabSz="1300366"/>
            <a:r>
              <a:rPr lang="en-GB" sz="3000" dirty="0">
                <a:solidFill>
                  <a:schemeClr val="bg2">
                    <a:lumMod val="10000"/>
                  </a:schemeClr>
                </a:solidFill>
                <a:latin typeface="Arial" panose="020B0604020202020204" pitchFamily="34" charset="0"/>
                <a:cs typeface="Arial" panose="020B0604020202020204" pitchFamily="34" charset="0"/>
              </a:rPr>
              <a:t>The most effective policy lever</a:t>
            </a:r>
          </a:p>
          <a:p>
            <a:pPr marL="304781" indent="-304781" algn="l" defTabSz="1300366">
              <a:buFontTx/>
              <a:buChar char="-"/>
            </a:pPr>
            <a:r>
              <a:rPr lang="en-GB" sz="3000" dirty="0">
                <a:solidFill>
                  <a:schemeClr val="bg2">
                    <a:lumMod val="10000"/>
                  </a:schemeClr>
                </a:solidFill>
                <a:latin typeface="Arial" panose="020B0604020202020204" pitchFamily="34" charset="0"/>
                <a:cs typeface="Arial" panose="020B0604020202020204" pitchFamily="34" charset="0"/>
              </a:rPr>
              <a:t>Encourages quitting</a:t>
            </a:r>
          </a:p>
          <a:p>
            <a:pPr marL="304781" indent="-304781" algn="l" defTabSz="1300366">
              <a:buFontTx/>
              <a:buChar char="-"/>
            </a:pPr>
            <a:r>
              <a:rPr lang="en-GB" sz="3000" dirty="0">
                <a:solidFill>
                  <a:schemeClr val="bg2">
                    <a:lumMod val="10000"/>
                  </a:schemeClr>
                </a:solidFill>
                <a:latin typeface="Arial" panose="020B0604020202020204" pitchFamily="34" charset="0"/>
                <a:cs typeface="Arial" panose="020B0604020202020204" pitchFamily="34" charset="0"/>
              </a:rPr>
              <a:t>Reduces uptake</a:t>
            </a:r>
          </a:p>
          <a:p>
            <a:pPr marL="304781" indent="-304781" algn="l" defTabSz="1300366">
              <a:buFontTx/>
              <a:buChar char="-"/>
            </a:pPr>
            <a:r>
              <a:rPr lang="en-GB" sz="3000" dirty="0">
                <a:solidFill>
                  <a:schemeClr val="bg2">
                    <a:lumMod val="10000"/>
                  </a:schemeClr>
                </a:solidFill>
                <a:latin typeface="Arial" panose="020B0604020202020204" pitchFamily="34" charset="0"/>
                <a:cs typeface="Arial" panose="020B0604020202020204" pitchFamily="34" charset="0"/>
              </a:rPr>
              <a:t>Reduces health inequalities</a:t>
            </a:r>
          </a:p>
          <a:p>
            <a:pPr marL="304781" indent="-304781" algn="l" defTabSz="1300366">
              <a:buFontTx/>
              <a:buChar char="-"/>
            </a:pPr>
            <a:r>
              <a:rPr lang="en-GB" sz="3000" dirty="0">
                <a:solidFill>
                  <a:schemeClr val="bg2">
                    <a:lumMod val="10000"/>
                  </a:schemeClr>
                </a:solidFill>
                <a:latin typeface="Arial" panose="020B0604020202020204" pitchFamily="34" charset="0"/>
                <a:cs typeface="Arial" panose="020B0604020202020204" pitchFamily="34" charset="0"/>
              </a:rPr>
              <a:t>Saves lives</a:t>
            </a:r>
          </a:p>
          <a:p>
            <a:pPr marL="304781" indent="-304781" algn="l" defTabSz="1300366">
              <a:buFontTx/>
              <a:buChar char="-"/>
            </a:pPr>
            <a:endParaRPr lang="en-GB" sz="3000" dirty="0">
              <a:solidFill>
                <a:schemeClr val="bg2">
                  <a:lumMod val="10000"/>
                </a:schemeClr>
              </a:solidFill>
              <a:latin typeface="Arial" panose="020B0604020202020204" pitchFamily="34" charset="0"/>
              <a:cs typeface="Arial" panose="020B0604020202020204" pitchFamily="34" charset="0"/>
            </a:endParaRPr>
          </a:p>
          <a:p>
            <a:pPr algn="l" defTabSz="1300366"/>
            <a:r>
              <a:rPr lang="en-GB" sz="3000" dirty="0">
                <a:solidFill>
                  <a:schemeClr val="bg2">
                    <a:lumMod val="10000"/>
                  </a:schemeClr>
                </a:solidFill>
                <a:latin typeface="Arial" panose="020B0604020202020204" pitchFamily="34" charset="0"/>
                <a:cs typeface="Arial" panose="020B0604020202020204" pitchFamily="34" charset="0"/>
              </a:rPr>
              <a:t>High tobacco prices in the UK compared to other countries</a:t>
            </a:r>
          </a:p>
          <a:p>
            <a:pPr marL="304781" indent="-304781" algn="l" defTabSz="1300366">
              <a:buFontTx/>
              <a:buChar char="-"/>
            </a:pPr>
            <a:r>
              <a:rPr lang="en-GB" sz="3000" dirty="0">
                <a:solidFill>
                  <a:schemeClr val="bg2">
                    <a:lumMod val="10000"/>
                  </a:schemeClr>
                </a:solidFill>
                <a:latin typeface="Arial" panose="020B0604020202020204" pitchFamily="34" charset="0"/>
                <a:cs typeface="Arial" panose="020B0604020202020204" pitchFamily="34" charset="0"/>
              </a:rPr>
              <a:t>Low prices – high smoking rates – active illicit tobacco market</a:t>
            </a:r>
          </a:p>
          <a:p>
            <a:pPr marL="304781" indent="-304781" algn="l" defTabSz="1300366">
              <a:buFontTx/>
              <a:buChar char="-"/>
            </a:pPr>
            <a:endParaRPr lang="en-GB" sz="3000" dirty="0">
              <a:solidFill>
                <a:schemeClr val="bg2">
                  <a:lumMod val="10000"/>
                </a:schemeClr>
              </a:solidFill>
              <a:latin typeface="Arial" panose="020B0604020202020204" pitchFamily="34" charset="0"/>
              <a:cs typeface="Arial" panose="020B0604020202020204" pitchFamily="34" charset="0"/>
            </a:endParaRPr>
          </a:p>
          <a:p>
            <a:pPr algn="l"/>
            <a:r>
              <a:rPr lang="en-GB" sz="3000" dirty="0">
                <a:solidFill>
                  <a:schemeClr val="bg2">
                    <a:lumMod val="10000"/>
                  </a:schemeClr>
                </a:solidFill>
                <a:latin typeface="Arial" panose="020B0604020202020204" pitchFamily="34" charset="0"/>
                <a:cs typeface="Arial" panose="020B0604020202020204" pitchFamily="34" charset="0"/>
              </a:rPr>
              <a:t>Strong UK tax policy (though industry will always try to undermine)</a:t>
            </a:r>
          </a:p>
          <a:p>
            <a:pPr marL="304781" indent="-304781" algn="l">
              <a:buFontTx/>
              <a:buChar char="-"/>
            </a:pPr>
            <a:r>
              <a:rPr lang="en-GB" sz="3000" dirty="0">
                <a:solidFill>
                  <a:schemeClr val="bg2">
                    <a:lumMod val="10000"/>
                  </a:schemeClr>
                </a:solidFill>
                <a:latin typeface="Arial" panose="020B0604020202020204" pitchFamily="34" charset="0"/>
                <a:cs typeface="Arial" panose="020B0604020202020204" pitchFamily="34" charset="0"/>
              </a:rPr>
              <a:t>But still room for improvement e.g. hand rolling tobacco tax too low</a:t>
            </a:r>
          </a:p>
          <a:p>
            <a:pPr marL="304781" indent="-304781" algn="l">
              <a:buFontTx/>
              <a:buChar char="-"/>
            </a:pPr>
            <a:r>
              <a:rPr lang="en-GB" sz="3000" dirty="0">
                <a:solidFill>
                  <a:schemeClr val="bg2">
                    <a:lumMod val="10000"/>
                  </a:schemeClr>
                </a:solidFill>
                <a:latin typeface="Arial" panose="020B0604020202020204" pitchFamily="34" charset="0"/>
                <a:cs typeface="Arial" panose="020B0604020202020204" pitchFamily="34" charset="0"/>
              </a:rPr>
              <a:t>Autumn Budget 2025 – continued tax rises</a:t>
            </a:r>
          </a:p>
          <a:p>
            <a:pPr marL="304781" indent="-304781" algn="l">
              <a:buFontTx/>
              <a:buChar char="-"/>
            </a:pPr>
            <a:r>
              <a:rPr lang="en-GB" sz="3000" dirty="0">
                <a:solidFill>
                  <a:schemeClr val="bg2">
                    <a:lumMod val="10000"/>
                  </a:schemeClr>
                </a:solidFill>
                <a:latin typeface="Arial" panose="020B0604020202020204" pitchFamily="34" charset="0"/>
                <a:cs typeface="Arial" panose="020B0604020202020204" pitchFamily="34" charset="0"/>
              </a:rPr>
              <a:t>And stop smoking support is vital</a:t>
            </a:r>
          </a:p>
          <a:p>
            <a:pPr algn="l" defTabSz="1300366"/>
            <a:endParaRPr lang="en-GB" sz="3000" dirty="0">
              <a:solidFill>
                <a:schemeClr val="bg2">
                  <a:lumMod val="10000"/>
                </a:schemeClr>
              </a:solidFill>
              <a:latin typeface="Arial" panose="020B0604020202020204" pitchFamily="34" charset="0"/>
              <a:cs typeface="Arial" panose="020B0604020202020204" pitchFamily="34" charset="0"/>
            </a:endParaRPr>
          </a:p>
          <a:p>
            <a:pPr algn="l" defTabSz="1300366"/>
            <a:r>
              <a:rPr lang="en-GB" sz="3000" dirty="0">
                <a:solidFill>
                  <a:schemeClr val="bg2">
                    <a:lumMod val="10000"/>
                  </a:schemeClr>
                </a:solidFill>
                <a:latin typeface="Arial" panose="020B0604020202020204" pitchFamily="34" charset="0"/>
                <a:cs typeface="Arial" panose="020B0604020202020204" pitchFamily="34" charset="0"/>
              </a:rPr>
              <a:t>Specific focus on illicit tobacco as part of overall tobacco control</a:t>
            </a:r>
          </a:p>
          <a:p>
            <a:pPr marL="304781" indent="-304781" algn="l" defTabSz="1300366">
              <a:buFontTx/>
              <a:buChar char="-"/>
            </a:pPr>
            <a:r>
              <a:rPr lang="en-GB" sz="3000" dirty="0">
                <a:solidFill>
                  <a:schemeClr val="bg2">
                    <a:lumMod val="10000"/>
                  </a:schemeClr>
                </a:solidFill>
                <a:latin typeface="Arial" panose="020B0604020202020204" pitchFamily="34" charset="0"/>
                <a:cs typeface="Arial" panose="020B0604020202020204" pitchFamily="34" charset="0"/>
              </a:rPr>
              <a:t>Illicit tobacco undermines pricing and all other measures (youth access)</a:t>
            </a:r>
          </a:p>
          <a:p>
            <a:pPr algn="l" defTabSz="1300366"/>
            <a:endParaRPr lang="en-GB" sz="2347" dirty="0">
              <a:solidFill>
                <a:schemeClr val="bg2">
                  <a:lumMod val="10000"/>
                </a:schemeClr>
              </a:solidFill>
              <a:latin typeface="Arial" panose="020B0604020202020204" pitchFamily="34" charset="0"/>
              <a:cs typeface="Arial" panose="020B0604020202020204" pitchFamily="34" charset="0"/>
            </a:endParaRPr>
          </a:p>
          <a:p>
            <a:pPr algn="l" defTabSz="1300366"/>
            <a:endParaRPr lang="en-GB" sz="2347" dirty="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97248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849C81-B608-A1DC-7555-EB926C648FFB}"/>
              </a:ext>
            </a:extLst>
          </p:cNvPr>
          <p:cNvSpPr>
            <a:spLocks noChangeArrowheads="1"/>
          </p:cNvSpPr>
          <p:nvPr/>
        </p:nvSpPr>
        <p:spPr bwMode="auto">
          <a:xfrm>
            <a:off x="281426" y="0"/>
            <a:ext cx="12441947" cy="895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44398" rIns="91440" bIns="36501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What is illegal tobacco?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0" b="1"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000" dirty="0">
                <a:solidFill>
                  <a:schemeClr val="tx1">
                    <a:lumMod val="50000"/>
                  </a:schemeClr>
                </a:solidFill>
                <a:latin typeface="Arial" panose="020B0604020202020204" pitchFamily="34" charset="0"/>
                <a:cs typeface="Arial" panose="020B0604020202020204" pitchFamily="34" charset="0"/>
              </a:rPr>
              <a:t>Can take many </a:t>
            </a: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different forms with variations in the terms used:</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000" dirty="0">
              <a:solidFill>
                <a:schemeClr val="tx1">
                  <a:lumMod val="50000"/>
                </a:schemeClr>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1"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Illicit white, or cheap white, tobacco brands:</a:t>
            </a: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  no legal market in the UK.  Legally manufactured in factories overseas</a:t>
            </a:r>
            <a:r>
              <a:rPr lang="en-US" altLang="en-US" sz="3000" dirty="0">
                <a:solidFill>
                  <a:schemeClr val="tx1">
                    <a:lumMod val="50000"/>
                  </a:schemeClr>
                </a:solidFill>
                <a:latin typeface="Arial" panose="020B0604020202020204" pitchFamily="34" charset="0"/>
                <a:cs typeface="Arial" panose="020B0604020202020204" pitchFamily="34" charset="0"/>
              </a:rPr>
              <a:t> </a:t>
            </a: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and imported illegally to the UK.  Duty has not been paid and appropriate health warnings and images might not be present.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000" b="1"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Non-UK duty paid products: </a:t>
            </a: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genuine but have been smuggled into the UK without duty being paid.  May include tobacco made for the UK or products intended for sale in another country, or duty-free cigarettes being illegally sold rather than kept for personal use.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000" b="1"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Counterfeit or fake products: </a:t>
            </a: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illegally manufactured, made to look like </a:t>
            </a:r>
            <a:r>
              <a:rPr kumimoji="0" lang="en-US" altLang="en-US" sz="3000" b="0" i="0" u="none" strike="noStrike" cap="none" normalizeH="0" baseline="0" dirty="0" err="1">
                <a:ln>
                  <a:noFill/>
                </a:ln>
                <a:solidFill>
                  <a:schemeClr val="tx1">
                    <a:lumMod val="50000"/>
                  </a:schemeClr>
                </a:solidFill>
                <a:effectLst/>
                <a:latin typeface="Arial" panose="020B0604020202020204" pitchFamily="34" charset="0"/>
                <a:cs typeface="Arial" panose="020B0604020202020204" pitchFamily="34" charset="0"/>
              </a:rPr>
              <a:t>recognised</a:t>
            </a:r>
            <a:r>
              <a:rPr kumimoji="0" lang="en-US" altLang="en-US" sz="30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 brands and sold by a party other than the original trademark or copyright holder.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59436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7804" y="402244"/>
            <a:ext cx="10548938" cy="721827"/>
          </a:xfrm>
        </p:spPr>
        <p:txBody>
          <a:bodyPr>
            <a:normAutofit/>
          </a:bodyPr>
          <a:lstStyle/>
          <a:p>
            <a:pPr algn="l"/>
            <a:r>
              <a:rPr lang="en-GB" sz="4400" dirty="0">
                <a:solidFill>
                  <a:schemeClr val="bg2">
                    <a:lumMod val="10000"/>
                  </a:schemeClr>
                </a:solidFill>
                <a:latin typeface="Arial" panose="020B0604020202020204" pitchFamily="34" charset="0"/>
                <a:cs typeface="Arial" panose="020B0604020202020204" pitchFamily="34" charset="0"/>
              </a:rPr>
              <a:t>Insight into the illicit trade</a:t>
            </a:r>
          </a:p>
        </p:txBody>
      </p:sp>
      <p:sp>
        <p:nvSpPr>
          <p:cNvPr id="3" name="Content Placeholder 2"/>
          <p:cNvSpPr>
            <a:spLocks noGrp="1"/>
          </p:cNvSpPr>
          <p:nvPr>
            <p:ph idx="4294967295"/>
          </p:nvPr>
        </p:nvSpPr>
        <p:spPr>
          <a:xfrm>
            <a:off x="337805" y="1124071"/>
            <a:ext cx="11665880" cy="7539037"/>
          </a:xfrm>
        </p:spPr>
        <p:txBody>
          <a:bodyPr>
            <a:normAutofit/>
          </a:bodyPr>
          <a:lstStyle/>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Still seen by many buyers as a victimless crime/ a service and efforts to tackle it are motivated by tax</a:t>
            </a:r>
          </a:p>
          <a:p>
            <a:pPr marL="0" lv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A perception the market is made up of lots of small duty free sellers – people like them</a:t>
            </a:r>
          </a:p>
          <a:p>
            <a:pPr marL="0" lv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A belief the market is divided into two types </a:t>
            </a:r>
          </a:p>
          <a:p>
            <a:pPr marL="1137902" lvl="1" indent="-487672">
              <a:spcBef>
                <a:spcPct val="0"/>
              </a:spcBef>
              <a:buFont typeface="Arial" panose="020B0604020202020204" pitchFamily="34" charset="0"/>
              <a:buChar char="•"/>
            </a:pPr>
            <a:r>
              <a:rPr lang="en-GB" altLang="en-US" sz="2600" kern="1200" dirty="0">
                <a:latin typeface="Arial" panose="020B0604020202020204" pitchFamily="34" charset="0"/>
                <a:cs typeface="Arial"/>
              </a:rPr>
              <a:t>“duty free” (what they think they’re buying)</a:t>
            </a:r>
          </a:p>
          <a:p>
            <a:pPr marL="1137902" lvl="1" indent="-487672">
              <a:spcBef>
                <a:spcPct val="0"/>
              </a:spcBef>
              <a:buFont typeface="Arial" panose="020B0604020202020204" pitchFamily="34" charset="0"/>
              <a:buChar char="•"/>
            </a:pPr>
            <a:r>
              <a:rPr lang="en-GB" altLang="en-US" sz="2600" kern="1200" dirty="0">
                <a:latin typeface="Arial" panose="020B0604020202020204" pitchFamily="34" charset="0"/>
                <a:cs typeface="Arial"/>
              </a:rPr>
              <a:t>“the bad stuff” – fakes and cigarettes from abroad which most try to avoid (though always a risk – all tobacco kills)</a:t>
            </a:r>
          </a:p>
          <a:p>
            <a:pPr marL="650230" lvl="1" indent="0">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a:cs typeface="Arial"/>
              </a:rPr>
              <a:t>Committed buyers can be defiant and reject “don’t buy” pleas – but still only half of illicit buyers buy regularly </a:t>
            </a:r>
          </a:p>
          <a:p>
            <a:pPr marL="0" lvl="0" indent="0" eaLnBrk="1" hangingPunct="1">
              <a:spcBef>
                <a:spcPct val="0"/>
              </a:spcBef>
              <a:buNone/>
            </a:pPr>
            <a:endParaRPr lang="en-GB" altLang="en-US" sz="2600" kern="1200" dirty="0">
              <a:latin typeface="Arial"/>
              <a:cs typeface="Arial"/>
            </a:endParaRPr>
          </a:p>
          <a:p>
            <a:pPr lvl="0" eaLnBrk="1" hangingPunct="1">
              <a:spcBef>
                <a:spcPct val="0"/>
              </a:spcBef>
              <a:buFont typeface="Arial" panose="020B0604020202020204" pitchFamily="34" charset="0"/>
              <a:buChar char="•"/>
            </a:pPr>
            <a:r>
              <a:rPr lang="en-GB" altLang="en-US" sz="2600" kern="1200" dirty="0">
                <a:latin typeface="Arial"/>
                <a:cs typeface="Arial"/>
              </a:rPr>
              <a:t>Can be an opportunistic purchase or from a trusted source </a:t>
            </a:r>
          </a:p>
          <a:p>
            <a:pPr marL="0" lvl="0" indent="0" eaLnBrk="1" hangingPunct="1">
              <a:spcBef>
                <a:spcPct val="0"/>
              </a:spcBef>
              <a:buNone/>
            </a:pPr>
            <a:endParaRPr lang="en-GB" altLang="en-US" sz="2600" kern="1200" dirty="0">
              <a:latin typeface="Arial"/>
              <a:cs typeface="Arial"/>
            </a:endParaRPr>
          </a:p>
          <a:p>
            <a:pPr lvl="0" eaLnBrk="1" hangingPunct="1">
              <a:spcBef>
                <a:spcPct val="0"/>
              </a:spcBef>
              <a:buFont typeface="Arial" panose="020B0604020202020204" pitchFamily="34" charset="0"/>
              <a:buChar char="•"/>
            </a:pPr>
            <a:r>
              <a:rPr lang="en-GB" altLang="en-US" sz="2600" kern="1200" dirty="0">
                <a:latin typeface="Arial"/>
                <a:cs typeface="Arial"/>
              </a:rPr>
              <a:t>Campaigns have shifted comfort levels – making people less comfortable – and a link between comfort and size of market</a:t>
            </a:r>
            <a:endParaRPr lang="en-GB" altLang="en-US" sz="2600" kern="1200" dirty="0">
              <a:latin typeface="Arial" panose="020B0604020202020204" pitchFamily="34" charset="0"/>
              <a:cs typeface="Arial"/>
            </a:endParaRPr>
          </a:p>
        </p:txBody>
      </p:sp>
    </p:spTree>
    <p:extLst>
      <p:ext uri="{BB962C8B-B14F-4D97-AF65-F5344CB8AC3E}">
        <p14:creationId xmlns:p14="http://schemas.microsoft.com/office/powerpoint/2010/main" val="5924902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507" y="279936"/>
            <a:ext cx="10548938" cy="762596"/>
          </a:xfrm>
        </p:spPr>
        <p:txBody>
          <a:bodyPr>
            <a:normAutofit/>
          </a:bodyPr>
          <a:lstStyle/>
          <a:p>
            <a:pPr algn="l"/>
            <a:r>
              <a:rPr lang="en-GB" sz="4400" dirty="0">
                <a:solidFill>
                  <a:schemeClr val="bg2">
                    <a:lumMod val="10000"/>
                  </a:schemeClr>
                </a:solidFill>
                <a:latin typeface="Arial" panose="020B0604020202020204" pitchFamily="34" charset="0"/>
                <a:cs typeface="Arial" panose="020B0604020202020204" pitchFamily="34" charset="0"/>
              </a:rPr>
              <a:t>Insight into the illicit trade</a:t>
            </a:r>
          </a:p>
        </p:txBody>
      </p:sp>
      <p:sp>
        <p:nvSpPr>
          <p:cNvPr id="3" name="Content Placeholder 2"/>
          <p:cNvSpPr>
            <a:spLocks noGrp="1"/>
          </p:cNvSpPr>
          <p:nvPr>
            <p:ph idx="4294967295"/>
          </p:nvPr>
        </p:nvSpPr>
        <p:spPr>
          <a:xfrm>
            <a:off x="314507" y="1125437"/>
            <a:ext cx="12079399" cy="7539037"/>
          </a:xfrm>
        </p:spPr>
        <p:txBody>
          <a:bodyPr/>
          <a:lstStyle/>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Perception there is less illegal tobacco readily available than a decade ago </a:t>
            </a:r>
          </a:p>
          <a:p>
            <a:pPr marL="0" lv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A feeling the authorities </a:t>
            </a:r>
            <a:r>
              <a:rPr lang="en-GB" altLang="en-US" sz="2600" i="1" kern="1200" dirty="0">
                <a:latin typeface="Arial" panose="020B0604020202020204" pitchFamily="34" charset="0"/>
                <a:cs typeface="Arial"/>
              </a:rPr>
              <a:t>will</a:t>
            </a:r>
            <a:r>
              <a:rPr lang="en-GB" altLang="en-US" sz="2600" kern="1200" dirty="0">
                <a:latin typeface="Arial" panose="020B0604020202020204" pitchFamily="34" charset="0"/>
                <a:cs typeface="Arial"/>
              </a:rPr>
              <a:t> take it seriously – a marked change to 2010 insight</a:t>
            </a:r>
          </a:p>
          <a:p>
            <a:pPr marL="0" lv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Non-smokers are probably more comfortable in reporting</a:t>
            </a:r>
          </a:p>
          <a:p>
            <a:pPr marL="0" lvl="0" indent="0" eaLnBrk="1" hangingPunct="1">
              <a:spcBef>
                <a:spcPct val="0"/>
              </a:spcBef>
              <a:buNone/>
            </a:pPr>
            <a:endParaRPr lang="en-GB" altLang="en-US" sz="2600" kern="1200" dirty="0">
              <a:latin typeface="Arial" panose="020B0604020202020204" pitchFamily="34" charset="0"/>
              <a:cs typeface="Arial"/>
            </a:endParaRPr>
          </a:p>
          <a:p>
            <a:pPr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Sales to children are the main unprompted concern and main reason most would report - though some buyers challenged whether their dealer would do so – </a:t>
            </a:r>
            <a:r>
              <a:rPr lang="en-GB" altLang="en-US" sz="2600" kern="1200" dirty="0">
                <a:solidFill>
                  <a:srgbClr val="FF0000"/>
                </a:solidFill>
                <a:latin typeface="Arial" panose="020B0604020202020204" pitchFamily="34" charset="0"/>
                <a:cs typeface="Arial"/>
              </a:rPr>
              <a:t>key message</a:t>
            </a:r>
          </a:p>
          <a:p>
            <a:pPr mar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Links to crime can make people twice – </a:t>
            </a:r>
            <a:r>
              <a:rPr lang="en-GB" altLang="en-US" sz="2600" kern="1200" dirty="0">
                <a:solidFill>
                  <a:srgbClr val="FF0000"/>
                </a:solidFill>
                <a:latin typeface="Arial" panose="020B0604020202020204" pitchFamily="34" charset="0"/>
                <a:cs typeface="Arial"/>
              </a:rPr>
              <a:t>key message</a:t>
            </a:r>
            <a:r>
              <a:rPr lang="en-GB" altLang="en-US" sz="2600" kern="1200" dirty="0">
                <a:latin typeface="Arial" panose="020B0604020202020204" pitchFamily="34" charset="0"/>
                <a:cs typeface="Arial"/>
              </a:rPr>
              <a:t> – though global organised crime/ trafficking can feel too remote</a:t>
            </a:r>
          </a:p>
          <a:p>
            <a:pPr marL="0" lv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Shopkeepers are concerned and want harsher penalties </a:t>
            </a:r>
          </a:p>
          <a:p>
            <a:pPr marL="0" lvl="0" indent="0" eaLnBrk="1" hangingPunct="1">
              <a:spcBef>
                <a:spcPct val="0"/>
              </a:spcBef>
              <a:buNone/>
            </a:pPr>
            <a:endParaRPr lang="en-GB" altLang="en-US" sz="2600" kern="1200" dirty="0">
              <a:latin typeface="Arial" panose="020B0604020202020204" pitchFamily="34" charset="0"/>
              <a:cs typeface="Arial"/>
            </a:endParaRPr>
          </a:p>
          <a:p>
            <a:pPr lvl="0" eaLnBrk="1" hangingPunct="1">
              <a:spcBef>
                <a:spcPct val="0"/>
              </a:spcBef>
              <a:buFont typeface="Arial" panose="020B0604020202020204" pitchFamily="34" charset="0"/>
              <a:buChar char="•"/>
            </a:pPr>
            <a:r>
              <a:rPr lang="en-GB" altLang="en-US" sz="2600" kern="1200" dirty="0">
                <a:latin typeface="Arial" panose="020B0604020202020204" pitchFamily="34" charset="0"/>
                <a:cs typeface="Arial"/>
              </a:rPr>
              <a:t>Loss of alcohol licence and lottery terminal could be powerful deterrents for shops</a:t>
            </a:r>
          </a:p>
          <a:p>
            <a:pPr marL="0" lvl="0" indent="0" eaLnBrk="1" hangingPunct="1">
              <a:spcBef>
                <a:spcPct val="0"/>
              </a:spcBef>
              <a:buNone/>
            </a:pPr>
            <a:endParaRPr lang="en-GB" altLang="en-US" sz="3413" kern="1200" dirty="0">
              <a:latin typeface="Arial" panose="020B0604020202020204" pitchFamily="34" charset="0"/>
              <a:cs typeface="Arial"/>
            </a:endParaRPr>
          </a:p>
        </p:txBody>
      </p:sp>
    </p:spTree>
    <p:extLst>
      <p:ext uri="{BB962C8B-B14F-4D97-AF65-F5344CB8AC3E}">
        <p14:creationId xmlns:p14="http://schemas.microsoft.com/office/powerpoint/2010/main" val="39813302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1D9E-53F2-762C-BCB7-F5E4A677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083C4D-1CB2-1D0D-4789-B833626502AA}"/>
              </a:ext>
            </a:extLst>
          </p:cNvPr>
          <p:cNvSpPr>
            <a:spLocks noGrp="1"/>
          </p:cNvSpPr>
          <p:nvPr>
            <p:ph type="title"/>
          </p:nvPr>
        </p:nvSpPr>
        <p:spPr>
          <a:xfrm>
            <a:off x="542785" y="291734"/>
            <a:ext cx="12165029" cy="686881"/>
          </a:xfrm>
        </p:spPr>
        <p:txBody>
          <a:bodyPr>
            <a:normAutofit fontScale="90000"/>
          </a:bodyPr>
          <a:lstStyle/>
          <a:p>
            <a:pPr algn="l"/>
            <a:r>
              <a:rPr lang="en-GB" sz="4400" dirty="0">
                <a:solidFill>
                  <a:schemeClr val="bg2">
                    <a:lumMod val="10000"/>
                  </a:schemeClr>
                </a:solidFill>
                <a:latin typeface="Arial" panose="020B0604020202020204" pitchFamily="34" charset="0"/>
                <a:cs typeface="Arial" panose="020B0604020202020204" pitchFamily="34" charset="0"/>
              </a:rPr>
              <a:t>We need vigilance around narratives and where they are coming from…</a:t>
            </a:r>
          </a:p>
        </p:txBody>
      </p:sp>
      <p:pic>
        <p:nvPicPr>
          <p:cNvPr id="6" name="Picture 5">
            <a:extLst>
              <a:ext uri="{FF2B5EF4-FFF2-40B4-BE49-F238E27FC236}">
                <a16:creationId xmlns:a16="http://schemas.microsoft.com/office/drawing/2014/main" id="{A95285D5-3794-AC43-A5B1-492ECFE9B908}"/>
              </a:ext>
            </a:extLst>
          </p:cNvPr>
          <p:cNvPicPr>
            <a:picLocks noChangeAspect="1"/>
          </p:cNvPicPr>
          <p:nvPr/>
        </p:nvPicPr>
        <p:blipFill>
          <a:blip r:embed="rId2"/>
          <a:stretch>
            <a:fillRect/>
          </a:stretch>
        </p:blipFill>
        <p:spPr>
          <a:xfrm>
            <a:off x="267019" y="1475131"/>
            <a:ext cx="5334744" cy="3572374"/>
          </a:xfrm>
          <a:prstGeom prst="rect">
            <a:avLst/>
          </a:prstGeom>
          <a:ln>
            <a:solidFill>
              <a:schemeClr val="bg2">
                <a:lumMod val="10000"/>
              </a:schemeClr>
            </a:solidFill>
          </a:ln>
        </p:spPr>
      </p:pic>
      <p:pic>
        <p:nvPicPr>
          <p:cNvPr id="8" name="Picture 7">
            <a:extLst>
              <a:ext uri="{FF2B5EF4-FFF2-40B4-BE49-F238E27FC236}">
                <a16:creationId xmlns:a16="http://schemas.microsoft.com/office/drawing/2014/main" id="{6687909E-2285-35AE-5807-0BB99AA6E809}"/>
              </a:ext>
            </a:extLst>
          </p:cNvPr>
          <p:cNvPicPr>
            <a:picLocks noChangeAspect="1"/>
          </p:cNvPicPr>
          <p:nvPr/>
        </p:nvPicPr>
        <p:blipFill>
          <a:blip r:embed="rId3"/>
          <a:stretch>
            <a:fillRect/>
          </a:stretch>
        </p:blipFill>
        <p:spPr>
          <a:xfrm>
            <a:off x="267019" y="5331497"/>
            <a:ext cx="8507012" cy="2419688"/>
          </a:xfrm>
          <a:prstGeom prst="rect">
            <a:avLst/>
          </a:prstGeom>
          <a:ln>
            <a:solidFill>
              <a:schemeClr val="bg2">
                <a:lumMod val="10000"/>
              </a:schemeClr>
            </a:solidFill>
          </a:ln>
        </p:spPr>
      </p:pic>
      <p:pic>
        <p:nvPicPr>
          <p:cNvPr id="10" name="Picture 9">
            <a:extLst>
              <a:ext uri="{FF2B5EF4-FFF2-40B4-BE49-F238E27FC236}">
                <a16:creationId xmlns:a16="http://schemas.microsoft.com/office/drawing/2014/main" id="{D949E8E2-1C2F-39DB-2906-449E124B6B26}"/>
              </a:ext>
            </a:extLst>
          </p:cNvPr>
          <p:cNvPicPr>
            <a:picLocks noChangeAspect="1"/>
          </p:cNvPicPr>
          <p:nvPr/>
        </p:nvPicPr>
        <p:blipFill>
          <a:blip r:embed="rId4"/>
          <a:stretch>
            <a:fillRect/>
          </a:stretch>
        </p:blipFill>
        <p:spPr>
          <a:xfrm>
            <a:off x="4840248" y="8035177"/>
            <a:ext cx="7867566" cy="1426689"/>
          </a:xfrm>
          <a:prstGeom prst="rect">
            <a:avLst/>
          </a:prstGeom>
          <a:ln>
            <a:solidFill>
              <a:schemeClr val="bg2">
                <a:lumMod val="10000"/>
              </a:schemeClr>
            </a:solidFill>
          </a:ln>
        </p:spPr>
      </p:pic>
      <p:pic>
        <p:nvPicPr>
          <p:cNvPr id="14" name="Picture 13">
            <a:extLst>
              <a:ext uri="{FF2B5EF4-FFF2-40B4-BE49-F238E27FC236}">
                <a16:creationId xmlns:a16="http://schemas.microsoft.com/office/drawing/2014/main" id="{89E114E6-5F4B-DA9E-39DC-53E4D06B7026}"/>
              </a:ext>
            </a:extLst>
          </p:cNvPr>
          <p:cNvPicPr>
            <a:picLocks noChangeAspect="1"/>
          </p:cNvPicPr>
          <p:nvPr/>
        </p:nvPicPr>
        <p:blipFill>
          <a:blip r:embed="rId5"/>
          <a:stretch>
            <a:fillRect/>
          </a:stretch>
        </p:blipFill>
        <p:spPr>
          <a:xfrm>
            <a:off x="8237466" y="978614"/>
            <a:ext cx="4344006" cy="3772426"/>
          </a:xfrm>
          <a:prstGeom prst="rect">
            <a:avLst/>
          </a:prstGeom>
          <a:ln>
            <a:solidFill>
              <a:schemeClr val="bg2">
                <a:lumMod val="10000"/>
              </a:schemeClr>
            </a:solidFill>
          </a:ln>
        </p:spPr>
      </p:pic>
      <p:pic>
        <p:nvPicPr>
          <p:cNvPr id="16" name="Picture 15">
            <a:extLst>
              <a:ext uri="{FF2B5EF4-FFF2-40B4-BE49-F238E27FC236}">
                <a16:creationId xmlns:a16="http://schemas.microsoft.com/office/drawing/2014/main" id="{9F2C22FC-B616-3D91-AA57-CC3FE8147C43}"/>
              </a:ext>
            </a:extLst>
          </p:cNvPr>
          <p:cNvPicPr>
            <a:picLocks noChangeAspect="1"/>
          </p:cNvPicPr>
          <p:nvPr/>
        </p:nvPicPr>
        <p:blipFill>
          <a:blip r:embed="rId6"/>
          <a:stretch>
            <a:fillRect/>
          </a:stretch>
        </p:blipFill>
        <p:spPr>
          <a:xfrm>
            <a:off x="7612002" y="4876800"/>
            <a:ext cx="4915334" cy="2748625"/>
          </a:xfrm>
          <a:prstGeom prst="rect">
            <a:avLst/>
          </a:prstGeom>
          <a:ln>
            <a:solidFill>
              <a:schemeClr val="bg2">
                <a:lumMod val="10000"/>
              </a:schemeClr>
            </a:solidFill>
          </a:ln>
        </p:spPr>
      </p:pic>
      <p:pic>
        <p:nvPicPr>
          <p:cNvPr id="18" name="Picture 17">
            <a:extLst>
              <a:ext uri="{FF2B5EF4-FFF2-40B4-BE49-F238E27FC236}">
                <a16:creationId xmlns:a16="http://schemas.microsoft.com/office/drawing/2014/main" id="{D4817B1B-C115-267F-676B-EA4E4478FBA7}"/>
              </a:ext>
            </a:extLst>
          </p:cNvPr>
          <p:cNvPicPr>
            <a:picLocks noChangeAspect="1"/>
          </p:cNvPicPr>
          <p:nvPr/>
        </p:nvPicPr>
        <p:blipFill>
          <a:blip r:embed="rId7"/>
          <a:stretch>
            <a:fillRect/>
          </a:stretch>
        </p:blipFill>
        <p:spPr>
          <a:xfrm>
            <a:off x="3864872" y="2263445"/>
            <a:ext cx="8135485" cy="1495634"/>
          </a:xfrm>
          <a:prstGeom prst="rect">
            <a:avLst/>
          </a:prstGeom>
          <a:ln>
            <a:solidFill>
              <a:schemeClr val="bg2">
                <a:lumMod val="10000"/>
              </a:schemeClr>
            </a:solidFill>
          </a:ln>
        </p:spPr>
      </p:pic>
      <p:sp>
        <p:nvSpPr>
          <p:cNvPr id="3" name="TextBox 2">
            <a:extLst>
              <a:ext uri="{FF2B5EF4-FFF2-40B4-BE49-F238E27FC236}">
                <a16:creationId xmlns:a16="http://schemas.microsoft.com/office/drawing/2014/main" id="{956BDC62-64CF-898C-E234-D212AFD40A8D}"/>
              </a:ext>
            </a:extLst>
          </p:cNvPr>
          <p:cNvSpPr txBox="1"/>
          <p:nvPr/>
        </p:nvSpPr>
        <p:spPr>
          <a:xfrm>
            <a:off x="267019" y="8027811"/>
            <a:ext cx="4281535" cy="1441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100000"/>
              </a:lnSpc>
              <a:spcBef>
                <a:spcPts val="0"/>
              </a:spcBef>
              <a:spcAft>
                <a:spcPts val="0"/>
              </a:spcAft>
              <a:buClrTx/>
              <a:buSzTx/>
              <a:buFontTx/>
              <a:buNone/>
              <a:tabLst/>
            </a:pPr>
            <a:r>
              <a:rPr kumimoji="0" lang="en-GB" sz="2900" b="1"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 especially as the Tobacco and Vapes Bill is making progress</a:t>
            </a:r>
          </a:p>
        </p:txBody>
      </p:sp>
    </p:spTree>
    <p:extLst>
      <p:ext uri="{BB962C8B-B14F-4D97-AF65-F5344CB8AC3E}">
        <p14:creationId xmlns:p14="http://schemas.microsoft.com/office/powerpoint/2010/main" val="63433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1278</Words>
  <Application>Microsoft Office PowerPoint</Application>
  <PresentationFormat>Custom</PresentationFormat>
  <Paragraphs>149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Insight into the illicit trade</vt:lpstr>
      <vt:lpstr>Insight into the illicit trade</vt:lpstr>
      <vt:lpstr>We need vigilance around narratives and where they are coming from…</vt:lpstr>
      <vt:lpstr>PowerPoint Presentation</vt:lpstr>
      <vt:lpstr>PowerPoint Presentation</vt:lpstr>
      <vt:lpstr>PowerPoint Presentation</vt:lpstr>
      <vt:lpstr>PowerPoint Presentation</vt:lpstr>
      <vt:lpstr>Approach/ aims</vt:lpstr>
      <vt:lpstr>Key messages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Catherine (RXP) Project Support Officer FRESH NE</dc:creator>
  <cp:lastModifiedBy>TAYLOR, Catherine (COUNTY DURHAM AND DARLINGTON NHS FOUNDATION TRUST)</cp:lastModifiedBy>
  <cp:revision>26</cp:revision>
  <cp:lastPrinted>2023-10-16T12:19:37Z</cp:lastPrinted>
  <dcterms:modified xsi:type="dcterms:W3CDTF">2025-12-02T10:53:14Z</dcterms:modified>
</cp:coreProperties>
</file>