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44" r:id="rId4"/>
  </p:sldMasterIdLst>
  <p:notesMasterIdLst>
    <p:notesMasterId r:id="rId36"/>
  </p:notesMasterIdLst>
  <p:handoutMasterIdLst>
    <p:handoutMasterId r:id="rId37"/>
  </p:handoutMasterIdLst>
  <p:sldIdLst>
    <p:sldId id="391" r:id="rId5"/>
    <p:sldId id="420" r:id="rId6"/>
    <p:sldId id="428" r:id="rId7"/>
    <p:sldId id="415" r:id="rId8"/>
    <p:sldId id="421" r:id="rId9"/>
    <p:sldId id="422" r:id="rId10"/>
    <p:sldId id="416" r:id="rId11"/>
    <p:sldId id="438" r:id="rId12"/>
    <p:sldId id="402" r:id="rId13"/>
    <p:sldId id="404" r:id="rId14"/>
    <p:sldId id="406" r:id="rId15"/>
    <p:sldId id="407" r:id="rId16"/>
    <p:sldId id="408" r:id="rId17"/>
    <p:sldId id="439" r:id="rId18"/>
    <p:sldId id="392" r:id="rId19"/>
    <p:sldId id="284" r:id="rId20"/>
    <p:sldId id="283" r:id="rId21"/>
    <p:sldId id="442" r:id="rId22"/>
    <p:sldId id="285" r:id="rId23"/>
    <p:sldId id="356" r:id="rId24"/>
    <p:sldId id="287" r:id="rId25"/>
    <p:sldId id="337" r:id="rId26"/>
    <p:sldId id="418" r:id="rId27"/>
    <p:sldId id="437" r:id="rId28"/>
    <p:sldId id="430" r:id="rId29"/>
    <p:sldId id="432" r:id="rId30"/>
    <p:sldId id="433" r:id="rId31"/>
    <p:sldId id="436" r:id="rId32"/>
    <p:sldId id="423" r:id="rId33"/>
    <p:sldId id="426" r:id="rId34"/>
    <p:sldId id="440"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Pawson" initials="EP" lastIdx="9" clrIdx="0">
    <p:extLst>
      <p:ext uri="{19B8F6BF-5375-455C-9EA6-DF929625EA0E}">
        <p15:presenceInfo xmlns:p15="http://schemas.microsoft.com/office/powerpoint/2012/main" userId="S-1-5-21-3685816821-1215056363-1987234180-6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3" autoAdjust="0"/>
    <p:restoredTop sz="95915" autoAdjust="0"/>
  </p:normalViewPr>
  <p:slideViewPr>
    <p:cSldViewPr>
      <p:cViewPr varScale="1">
        <p:scale>
          <a:sx n="105" d="100"/>
          <a:sy n="105" d="100"/>
        </p:scale>
        <p:origin x="15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6" d="100"/>
          <a:sy n="86" d="100"/>
        </p:scale>
        <p:origin x="3928"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F3DE70-FFFF-1F43-A119-26F6911E2F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4563207-8C2C-2241-ACCD-4A445434F2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B086D-B407-2B40-96F3-78DD8A9215FB}" type="datetimeFigureOut">
              <a:rPr lang="en-GB" smtClean="0"/>
              <a:t>29/09/2020</a:t>
            </a:fld>
            <a:endParaRPr lang="en-GB"/>
          </a:p>
        </p:txBody>
      </p:sp>
      <p:sp>
        <p:nvSpPr>
          <p:cNvPr id="4" name="Footer Placeholder 3">
            <a:extLst>
              <a:ext uri="{FF2B5EF4-FFF2-40B4-BE49-F238E27FC236}">
                <a16:creationId xmlns:a16="http://schemas.microsoft.com/office/drawing/2014/main" id="{7520DF03-231D-3F45-9951-09C81D700E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72BB2B-2392-B949-83BC-0F755546A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79DC32-0920-4C4E-A9C0-A615296A1265}" type="slidenum">
              <a:rPr lang="en-GB" smtClean="0"/>
              <a:t>‹#›</a:t>
            </a:fld>
            <a:endParaRPr lang="en-GB"/>
          </a:p>
        </p:txBody>
      </p:sp>
    </p:spTree>
    <p:extLst>
      <p:ext uri="{BB962C8B-B14F-4D97-AF65-F5344CB8AC3E}">
        <p14:creationId xmlns:p14="http://schemas.microsoft.com/office/powerpoint/2010/main" val="58897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9/29/2020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dirty="0"/>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bulletins/deathsinvolvingcovid19bylocalareasanddeprivation/deathsoccurringbetween1marchand31may202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s.gov.uk/peoplepopulationandcommunity/birthsdeathsandmarriages/deaths/articles/coronaviruscovid19relateddeathsbyethnicgroupenglandandwales/2march2020to15may202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a:t>
            </a:fld>
            <a:endParaRPr lang="en-US" dirty="0"/>
          </a:p>
        </p:txBody>
      </p:sp>
    </p:spTree>
    <p:extLst>
      <p:ext uri="{BB962C8B-B14F-4D97-AF65-F5344CB8AC3E}">
        <p14:creationId xmlns:p14="http://schemas.microsoft.com/office/powerpoint/2010/main" val="389345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5</a:t>
            </a:fld>
            <a:endParaRPr lang="en-US" dirty="0"/>
          </a:p>
        </p:txBody>
      </p:sp>
    </p:spTree>
    <p:extLst>
      <p:ext uri="{BB962C8B-B14F-4D97-AF65-F5344CB8AC3E}">
        <p14:creationId xmlns:p14="http://schemas.microsoft.com/office/powerpoint/2010/main" val="189151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a:highlight>
                  <a:srgbClr val="FFFF00"/>
                </a:highlight>
              </a:rPr>
              <a:t>Findings from PHE’s review include significant disparities relating to </a:t>
            </a:r>
            <a:r>
              <a:rPr lang="en-GB" b="1" dirty="0">
                <a:solidFill>
                  <a:srgbClr val="00B050"/>
                </a:solidFill>
                <a:highlight>
                  <a:srgbClr val="FFFF00"/>
                </a:highlight>
              </a:rPr>
              <a:t>age</a:t>
            </a:r>
            <a:r>
              <a:rPr lang="en-GB" dirty="0">
                <a:highlight>
                  <a:srgbClr val="FFFF00"/>
                </a:highlight>
              </a:rPr>
              <a:t> and </a:t>
            </a:r>
            <a:r>
              <a:rPr lang="en-GB" b="1" dirty="0">
                <a:solidFill>
                  <a:srgbClr val="00B050"/>
                </a:solidFill>
                <a:highlight>
                  <a:srgbClr val="FFFF00"/>
                </a:highlight>
              </a:rPr>
              <a:t>gender</a:t>
            </a:r>
            <a:r>
              <a:rPr lang="en-GB" dirty="0">
                <a:highlight>
                  <a:srgbClr val="FFFF00"/>
                </a:highlight>
              </a:rPr>
              <a:t> along with: </a:t>
            </a:r>
          </a:p>
          <a:p>
            <a:pPr marL="285750" indent="-285750">
              <a:buFont typeface="Arial" panose="020B0604020202020204" pitchFamily="34" charset="0"/>
              <a:buChar char="•"/>
            </a:pPr>
            <a:r>
              <a:rPr lang="en-GB" dirty="0">
                <a:highlight>
                  <a:srgbClr val="FFFF00"/>
                </a:highlight>
              </a:rPr>
              <a:t>mortality rates from COVID-19 in the </a:t>
            </a:r>
            <a:r>
              <a:rPr lang="en-GB" b="1" dirty="0">
                <a:solidFill>
                  <a:srgbClr val="00B050"/>
                </a:solidFill>
                <a:highlight>
                  <a:srgbClr val="FFFF00"/>
                </a:highlight>
              </a:rPr>
              <a:t>most deprived areas</a:t>
            </a:r>
            <a:r>
              <a:rPr lang="en-GB" dirty="0">
                <a:highlight>
                  <a:srgbClr val="FFFF00"/>
                </a:highlight>
              </a:rPr>
              <a:t> were more than double the </a:t>
            </a:r>
            <a:r>
              <a:rPr lang="en-GB" b="1" dirty="0">
                <a:solidFill>
                  <a:srgbClr val="00B050"/>
                </a:solidFill>
                <a:highlight>
                  <a:srgbClr val="FFFF00"/>
                </a:highlight>
              </a:rPr>
              <a:t>least deprived areas</a:t>
            </a:r>
            <a:r>
              <a:rPr lang="en-GB" dirty="0">
                <a:highlight>
                  <a:srgbClr val="FFFF00"/>
                </a:highlight>
              </a:rPr>
              <a:t>, for both men and women. Greater than inequality seen in previous years;</a:t>
            </a:r>
          </a:p>
          <a:p>
            <a:pPr marL="285750" indent="-285750">
              <a:buFont typeface="Arial" panose="020B0604020202020204" pitchFamily="34" charset="0"/>
              <a:buChar char="•"/>
            </a:pPr>
            <a:r>
              <a:rPr lang="en-GB" dirty="0">
                <a:highlight>
                  <a:srgbClr val="FFFF00"/>
                </a:highlight>
              </a:rPr>
              <a:t>greater </a:t>
            </a:r>
            <a:r>
              <a:rPr lang="en-GB" b="1" dirty="0">
                <a:solidFill>
                  <a:srgbClr val="00B050"/>
                </a:solidFill>
                <a:highlight>
                  <a:srgbClr val="FFFF00"/>
                </a:highlight>
              </a:rPr>
              <a:t>regional disparity</a:t>
            </a:r>
            <a:r>
              <a:rPr lang="en-GB" dirty="0">
                <a:highlight>
                  <a:srgbClr val="FFFF00"/>
                </a:highlight>
              </a:rPr>
              <a:t> in death rates from COVID-19 than in previous years. At the time of analysis London had more than three times the death rate of the South West;</a:t>
            </a:r>
          </a:p>
          <a:p>
            <a:pPr marL="285750" indent="-285750">
              <a:buFont typeface="Arial" panose="020B0604020202020204" pitchFamily="34" charset="0"/>
              <a:buChar char="•"/>
            </a:pPr>
            <a:r>
              <a:rPr lang="en-GB" dirty="0">
                <a:highlight>
                  <a:srgbClr val="FFFF00"/>
                </a:highlight>
              </a:rPr>
              <a:t>people from </a:t>
            </a:r>
            <a:r>
              <a:rPr lang="en-GB" b="1" dirty="0">
                <a:solidFill>
                  <a:srgbClr val="00B050"/>
                </a:solidFill>
                <a:highlight>
                  <a:srgbClr val="FFFF00"/>
                </a:highlight>
              </a:rPr>
              <a:t>black ethnic groups </a:t>
            </a:r>
            <a:r>
              <a:rPr lang="en-GB" dirty="0">
                <a:highlight>
                  <a:srgbClr val="FFFF00"/>
                </a:highlight>
              </a:rPr>
              <a:t>most likely to be </a:t>
            </a:r>
            <a:r>
              <a:rPr lang="en-GB" b="1" dirty="0">
                <a:solidFill>
                  <a:srgbClr val="00B050"/>
                </a:solidFill>
                <a:highlight>
                  <a:srgbClr val="FFFF00"/>
                </a:highlight>
              </a:rPr>
              <a:t>diagnosed</a:t>
            </a:r>
            <a:r>
              <a:rPr lang="en-GB" dirty="0">
                <a:highlight>
                  <a:srgbClr val="FFFF00"/>
                </a:highlight>
              </a:rPr>
              <a:t> with COVID-19;</a:t>
            </a:r>
          </a:p>
          <a:p>
            <a:pPr marL="285750" indent="-285750">
              <a:buFont typeface="Arial" panose="020B0604020202020204" pitchFamily="34" charset="0"/>
              <a:buChar char="•"/>
            </a:pPr>
            <a:r>
              <a:rPr lang="en-GB" dirty="0">
                <a:highlight>
                  <a:srgbClr val="FFFF00"/>
                </a:highlight>
              </a:rPr>
              <a:t>the </a:t>
            </a:r>
            <a:r>
              <a:rPr lang="en-GB" b="1" dirty="0">
                <a:solidFill>
                  <a:srgbClr val="00B050"/>
                </a:solidFill>
                <a:highlight>
                  <a:srgbClr val="FFFF00"/>
                </a:highlight>
              </a:rPr>
              <a:t>risk of dying</a:t>
            </a:r>
            <a:r>
              <a:rPr lang="en-GB" b="1" dirty="0">
                <a:highlight>
                  <a:srgbClr val="FFFF00"/>
                </a:highlight>
              </a:rPr>
              <a:t> </a:t>
            </a:r>
            <a:r>
              <a:rPr lang="en-GB" dirty="0">
                <a:highlight>
                  <a:srgbClr val="FFFF00"/>
                </a:highlight>
              </a:rPr>
              <a:t>after COVID-19 diagnosis was </a:t>
            </a:r>
            <a:r>
              <a:rPr lang="en-GB" b="1" dirty="0">
                <a:solidFill>
                  <a:srgbClr val="00B050"/>
                </a:solidFill>
                <a:highlight>
                  <a:srgbClr val="FFFF00"/>
                </a:highlight>
              </a:rPr>
              <a:t>higher in BAME</a:t>
            </a:r>
            <a:r>
              <a:rPr lang="en-GB" b="1" dirty="0">
                <a:highlight>
                  <a:srgbClr val="FFFF00"/>
                </a:highlight>
              </a:rPr>
              <a:t> </a:t>
            </a:r>
            <a:r>
              <a:rPr lang="en-GB" dirty="0">
                <a:highlight>
                  <a:srgbClr val="FFFF00"/>
                </a:highlight>
              </a:rPr>
              <a:t>groups than in white ethnic groups;</a:t>
            </a:r>
          </a:p>
          <a:p>
            <a:pPr marL="285750" indent="-285750">
              <a:buFont typeface="Arial" panose="020B0604020202020204" pitchFamily="34" charset="0"/>
              <a:buChar char="•"/>
            </a:pPr>
            <a:r>
              <a:rPr lang="en-GB" dirty="0">
                <a:highlight>
                  <a:srgbClr val="FFFF00"/>
                </a:highlight>
              </a:rPr>
              <a:t>people of </a:t>
            </a:r>
            <a:r>
              <a:rPr lang="en-GB" b="1" dirty="0">
                <a:solidFill>
                  <a:srgbClr val="00B050"/>
                </a:solidFill>
                <a:highlight>
                  <a:srgbClr val="FFFF00"/>
                </a:highlight>
              </a:rPr>
              <a:t>Bangladeshi ethnicity</a:t>
            </a:r>
            <a:r>
              <a:rPr lang="en-GB" b="1" dirty="0">
                <a:highlight>
                  <a:srgbClr val="FFFF00"/>
                </a:highlight>
              </a:rPr>
              <a:t> </a:t>
            </a:r>
            <a:r>
              <a:rPr lang="en-GB" dirty="0">
                <a:highlight>
                  <a:srgbClr val="FFFF00"/>
                </a:highlight>
              </a:rPr>
              <a:t>had around twice the risk of death than people of white British ethnicity;</a:t>
            </a:r>
          </a:p>
          <a:p>
            <a:pPr marL="285750" indent="-285750">
              <a:buFont typeface="Arial" panose="020B0604020202020204" pitchFamily="34" charset="0"/>
              <a:buChar char="•"/>
            </a:pPr>
            <a:r>
              <a:rPr lang="en-GB" dirty="0">
                <a:highlight>
                  <a:srgbClr val="FFFF00"/>
                </a:highlight>
              </a:rPr>
              <a:t>people of </a:t>
            </a:r>
            <a:r>
              <a:rPr lang="en-GB" b="1" dirty="0">
                <a:solidFill>
                  <a:srgbClr val="00B050"/>
                </a:solidFill>
                <a:highlight>
                  <a:srgbClr val="FFFF00"/>
                </a:highlight>
              </a:rPr>
              <a:t>Chinese, Indian, Pakistani, other Asian, Caribbean and other black ethnicity</a:t>
            </a:r>
            <a:r>
              <a:rPr lang="en-GB" dirty="0">
                <a:highlight>
                  <a:srgbClr val="FFFF00"/>
                </a:highlight>
              </a:rPr>
              <a:t> had between 10% and 50% higher risk of death when compared to white British.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PHE’s reviews were undertaken rapidly, so further work is being progressed by the Minister for Equalities, to build a complete picture, to factor in aspects such as </a:t>
            </a:r>
            <a:r>
              <a:rPr lang="en-GB" b="1" dirty="0">
                <a:highlight>
                  <a:srgbClr val="FFFF00"/>
                </a:highlight>
              </a:rPr>
              <a:t>co-morbidities, obesity and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Source:</a:t>
            </a:r>
            <a:r>
              <a:rPr lang="en-US" sz="1200" dirty="0">
                <a:highlight>
                  <a:srgbClr val="FFFF00"/>
                </a:highlight>
              </a:rPr>
              <a:t> </a:t>
            </a:r>
            <a:r>
              <a:rPr lang="en-GB" sz="1200" dirty="0">
                <a:highlight>
                  <a:srgbClr val="FFFF00"/>
                </a:highlight>
                <a:hlinkClick r:id="rId3"/>
              </a:rPr>
              <a:t>https://www.ons.gov.uk/peoplepopulationandcommunity/birthsdeathsandmarriages/deaths/bulletins/deathsinvolvingcovid19bylocalareasanddeprivation/deathsoccurringbetween1marchand31may2020</a:t>
            </a:r>
            <a:endParaRPr lang="en-GB" b="1"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8B527A0A-5A39-4991-A1AC-1185802687DE}" type="slidenum">
              <a:rPr lang="en-GB" smtClean="0"/>
              <a:t>15</a:t>
            </a:fld>
            <a:endParaRPr lang="en-GB" dirty="0"/>
          </a:p>
        </p:txBody>
      </p:sp>
    </p:spTree>
    <p:extLst>
      <p:ext uri="{BB962C8B-B14F-4D97-AF65-F5344CB8AC3E}">
        <p14:creationId xmlns:p14="http://schemas.microsoft.com/office/powerpoint/2010/main" val="425349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a:t>
            </a:r>
            <a:r>
              <a:rPr lang="en-GB" sz="1200" dirty="0">
                <a:hlinkClick r:id="rId3"/>
              </a:rPr>
              <a:t>https://www.ons.gov.uk/peoplepopulationandcommunity/birthsdeathsandmarriages/deaths/articles/coronaviruscovid19relateddeathsbyethnicgroupenglandandwales/2march2020to15may2020</a:t>
            </a:r>
            <a:endParaRPr lang="en-GB" sz="1200" dirty="0"/>
          </a:p>
          <a:p>
            <a:endParaRPr lang="en-GB" sz="1200" dirty="0"/>
          </a:p>
          <a:p>
            <a:r>
              <a:rPr lang="en-GB" sz="1200" b="0" i="0" kern="1200" dirty="0">
                <a:solidFill>
                  <a:schemeClr val="tx1"/>
                </a:solidFill>
                <a:effectLst/>
                <a:latin typeface="+mn-lt"/>
                <a:ea typeface="+mn-ea"/>
                <a:cs typeface="+mn-cs"/>
              </a:rPr>
              <a:t>Cox proportional hazards models adjusting for age. Fully adjusted models also include region, population density, area deprivation, household composition, socio-economic position, highest qualification held, household tenure, multigenerational household flags and occupation indicators (including key workers and exposure to others) in 2011.</a:t>
            </a:r>
          </a:p>
          <a:p>
            <a:r>
              <a:rPr lang="en-GB" sz="1200" b="0" i="0" kern="1200" dirty="0">
                <a:solidFill>
                  <a:schemeClr val="tx1"/>
                </a:solidFill>
                <a:effectLst/>
                <a:latin typeface="+mn-lt"/>
                <a:ea typeface="+mn-ea"/>
                <a:cs typeface="+mn-cs"/>
              </a:rPr>
              <a:t>Office for National Statistics (ONS) figures based on death registrations up to 29 May 2020 that occurred between 2 March and 15 May 2020 that could be linked to the 2011 Census for the coronavirus (COVID-19) rate of death.</a:t>
            </a:r>
          </a:p>
          <a:p>
            <a:r>
              <a:rPr lang="en-GB" sz="1200" b="0" i="0" kern="1200" dirty="0">
                <a:solidFill>
                  <a:schemeClr val="tx1"/>
                </a:solidFill>
                <a:effectLst/>
                <a:latin typeface="+mn-lt"/>
                <a:ea typeface="+mn-ea"/>
                <a:cs typeface="+mn-cs"/>
              </a:rPr>
              <a:t>Deaths were defined using the International Classification of Diseases, 10th Revision (ICD-10). Deaths involving COVID-19 include those with an underlying cause, or any mention, of ICD-10 codes U07.1 (COVID-19, virus identified) or U07.2 (COVID-19, virus not identified).</a:t>
            </a:r>
          </a:p>
          <a:p>
            <a:r>
              <a:rPr lang="en-GB" sz="1200" b="0" i="0" kern="1200" dirty="0">
                <a:solidFill>
                  <a:schemeClr val="tx1"/>
                </a:solidFill>
                <a:effectLst/>
                <a:latin typeface="+mn-lt"/>
                <a:ea typeface="+mn-ea"/>
                <a:cs typeface="+mn-cs"/>
              </a:rPr>
              <a:t>Rate of death between 2 March and 15 May 2020.</a:t>
            </a:r>
          </a:p>
          <a:p>
            <a:r>
              <a:rPr lang="en-GB" sz="1200" b="0" i="0" kern="1200" dirty="0">
                <a:solidFill>
                  <a:schemeClr val="tx1"/>
                </a:solidFill>
                <a:effectLst/>
                <a:latin typeface="+mn-lt"/>
                <a:ea typeface="+mn-ea"/>
                <a:cs typeface="+mn-cs"/>
              </a:rPr>
              <a:t>Other ethnic group encompasses Asian other, Arab and other ethnic group categories in the classification.</a:t>
            </a:r>
            <a:endParaRPr lang="en-GB" dirty="0"/>
          </a:p>
        </p:txBody>
      </p:sp>
      <p:sp>
        <p:nvSpPr>
          <p:cNvPr id="4" name="Slide Number Placeholder 3"/>
          <p:cNvSpPr>
            <a:spLocks noGrp="1"/>
          </p:cNvSpPr>
          <p:nvPr>
            <p:ph type="sldNum" sz="quarter" idx="5"/>
          </p:nvPr>
        </p:nvSpPr>
        <p:spPr/>
        <p:txBody>
          <a:bodyPr/>
          <a:lstStyle/>
          <a:p>
            <a:fld id="{8B527A0A-5A39-4991-A1AC-1185802687DE}" type="slidenum">
              <a:rPr lang="en-GB" smtClean="0"/>
              <a:t>16</a:t>
            </a:fld>
            <a:endParaRPr lang="en-GB" dirty="0"/>
          </a:p>
        </p:txBody>
      </p:sp>
    </p:spTree>
    <p:extLst>
      <p:ext uri="{BB962C8B-B14F-4D97-AF65-F5344CB8AC3E}">
        <p14:creationId xmlns:p14="http://schemas.microsoft.com/office/powerpoint/2010/main" val="174748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29</a:t>
            </a:fld>
            <a:endParaRPr lang="en-US" dirty="0"/>
          </a:p>
        </p:txBody>
      </p:sp>
    </p:spTree>
    <p:extLst>
      <p:ext uri="{BB962C8B-B14F-4D97-AF65-F5344CB8AC3E}">
        <p14:creationId xmlns:p14="http://schemas.microsoft.com/office/powerpoint/2010/main" val="37491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30</a:t>
            </a:fld>
            <a:endParaRPr lang="en-US" dirty="0"/>
          </a:p>
        </p:txBody>
      </p:sp>
    </p:spTree>
    <p:extLst>
      <p:ext uri="{BB962C8B-B14F-4D97-AF65-F5344CB8AC3E}">
        <p14:creationId xmlns:p14="http://schemas.microsoft.com/office/powerpoint/2010/main" val="356877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normAutofit/>
          </a:bodyPr>
          <a:lstStyle>
            <a:lvl1pPr>
              <a:defRPr sz="3200" b="1" i="0" baseline="0">
                <a:solidFill>
                  <a:srgbClr val="00AE9E"/>
                </a:solidFill>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80000"/>
              </a:lnSpc>
              <a:spcBef>
                <a:spcPts val="0"/>
              </a:spcBef>
              <a:spcAft>
                <a:spcPts val="1800"/>
              </a:spcAft>
              <a:defRPr sz="2000" b="0" i="0" baseline="0">
                <a:solidFill>
                  <a:schemeClr val="tx1"/>
                </a:solidFill>
                <a:latin typeface="Arial" panose="020B0604020202020204" pitchFamily="34" charset="0"/>
                <a:cs typeface="Arial" panose="020B0604020202020204" pitchFamily="34" charset="0"/>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r>
              <a:rPr lang="en-GB" dirty="0"/>
              <a:t>@</a:t>
            </a:r>
            <a:r>
              <a:rPr lang="en-GB" dirty="0" err="1"/>
              <a:t>ProfKevinFenton</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628651" y="365128"/>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06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662"/>
            </a:lvl2pPr>
            <a:lvl3pPr lvl="2">
              <a:spcBef>
                <a:spcPts val="0"/>
              </a:spcBef>
              <a:spcAft>
                <a:spcPts val="0"/>
              </a:spcAft>
              <a:buSzPts val="1400"/>
              <a:buNone/>
              <a:defRPr sz="1662"/>
            </a:lvl3pPr>
            <a:lvl4pPr lvl="3">
              <a:spcBef>
                <a:spcPts val="0"/>
              </a:spcBef>
              <a:spcAft>
                <a:spcPts val="0"/>
              </a:spcAft>
              <a:buSzPts val="1400"/>
              <a:buNone/>
              <a:defRPr sz="1662"/>
            </a:lvl4pPr>
            <a:lvl5pPr lvl="4">
              <a:spcBef>
                <a:spcPts val="0"/>
              </a:spcBef>
              <a:spcAft>
                <a:spcPts val="0"/>
              </a:spcAft>
              <a:buSzPts val="1400"/>
              <a:buNone/>
              <a:defRPr sz="1662"/>
            </a:lvl5pPr>
            <a:lvl6pPr lvl="5">
              <a:spcBef>
                <a:spcPts val="0"/>
              </a:spcBef>
              <a:spcAft>
                <a:spcPts val="0"/>
              </a:spcAft>
              <a:buSzPts val="1400"/>
              <a:buNone/>
              <a:defRPr sz="1662"/>
            </a:lvl6pPr>
            <a:lvl7pPr lvl="6">
              <a:spcBef>
                <a:spcPts val="0"/>
              </a:spcBef>
              <a:spcAft>
                <a:spcPts val="0"/>
              </a:spcAft>
              <a:buSzPts val="1400"/>
              <a:buNone/>
              <a:defRPr sz="1662"/>
            </a:lvl7pPr>
            <a:lvl8pPr lvl="7">
              <a:spcBef>
                <a:spcPts val="0"/>
              </a:spcBef>
              <a:spcAft>
                <a:spcPts val="0"/>
              </a:spcAft>
              <a:buSzPts val="1400"/>
              <a:buNone/>
              <a:defRPr sz="1662"/>
            </a:lvl8pPr>
            <a:lvl9pPr lvl="8">
              <a:spcBef>
                <a:spcPts val="0"/>
              </a:spcBef>
              <a:spcAft>
                <a:spcPts val="0"/>
              </a:spcAft>
              <a:buSzPts val="1400"/>
              <a:buNone/>
              <a:defRPr sz="1662"/>
            </a:lvl9pPr>
          </a:lstStyle>
          <a:p>
            <a:endParaRPr/>
          </a:p>
        </p:txBody>
      </p:sp>
      <p:sp>
        <p:nvSpPr>
          <p:cNvPr id="49" name="Google Shape;49;p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62">
                <a:solidFill>
                  <a:schemeClr val="dk1"/>
                </a:solidFill>
                <a:latin typeface="Calibri"/>
                <a:ea typeface="Calibri"/>
                <a:cs typeface="Calibri"/>
                <a:sym typeface="Calibri"/>
              </a:defRPr>
            </a:lvl1pPr>
            <a:lvl2pPr marR="0" lvl="1"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9pPr>
          </a:lstStyle>
          <a:p>
            <a:endParaRPr/>
          </a:p>
        </p:txBody>
      </p:sp>
      <p:sp>
        <p:nvSpPr>
          <p:cNvPr id="50" name="Google Shape;50;p8"/>
          <p:cNvSpPr txBox="1">
            <a:spLocks noGrp="1"/>
          </p:cNvSpPr>
          <p:nvPr>
            <p:ph type="ftr" idx="11"/>
          </p:nvPr>
        </p:nvSpPr>
        <p:spPr>
          <a:xfrm>
            <a:off x="3028951" y="6356353"/>
            <a:ext cx="30861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662">
                <a:solidFill>
                  <a:schemeClr val="dk1"/>
                </a:solidFill>
                <a:latin typeface="Calibri"/>
                <a:ea typeface="Calibri"/>
                <a:cs typeface="Calibri"/>
                <a:sym typeface="Calibri"/>
              </a:defRPr>
            </a:lvl1pPr>
            <a:lvl2pPr marR="0" lvl="1"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662"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662">
                <a:solidFill>
                  <a:schemeClr val="dk1"/>
                </a:solidFill>
                <a:latin typeface="Calibri"/>
                <a:ea typeface="Calibri"/>
                <a:cs typeface="Calibri"/>
                <a:sym typeface="Calibri"/>
              </a:defRPr>
            </a:lvl1pPr>
            <a:lvl2pPr marL="0" marR="0" lvl="1" indent="0" algn="l" rtl="0">
              <a:spcBef>
                <a:spcPts val="0"/>
              </a:spcBef>
              <a:buNone/>
              <a:defRPr sz="1662">
                <a:solidFill>
                  <a:schemeClr val="dk1"/>
                </a:solidFill>
                <a:latin typeface="Calibri"/>
                <a:ea typeface="Calibri"/>
                <a:cs typeface="Calibri"/>
                <a:sym typeface="Calibri"/>
              </a:defRPr>
            </a:lvl2pPr>
            <a:lvl3pPr marL="0" marR="0" lvl="2" indent="0" algn="l" rtl="0">
              <a:spcBef>
                <a:spcPts val="0"/>
              </a:spcBef>
              <a:buNone/>
              <a:defRPr sz="1662">
                <a:solidFill>
                  <a:schemeClr val="dk1"/>
                </a:solidFill>
                <a:latin typeface="Calibri"/>
                <a:ea typeface="Calibri"/>
                <a:cs typeface="Calibri"/>
                <a:sym typeface="Calibri"/>
              </a:defRPr>
            </a:lvl3pPr>
            <a:lvl4pPr marL="0" marR="0" lvl="3" indent="0" algn="l" rtl="0">
              <a:spcBef>
                <a:spcPts val="0"/>
              </a:spcBef>
              <a:buNone/>
              <a:defRPr sz="1662">
                <a:solidFill>
                  <a:schemeClr val="dk1"/>
                </a:solidFill>
                <a:latin typeface="Calibri"/>
                <a:ea typeface="Calibri"/>
                <a:cs typeface="Calibri"/>
                <a:sym typeface="Calibri"/>
              </a:defRPr>
            </a:lvl4pPr>
            <a:lvl5pPr marL="0" marR="0" lvl="4" indent="0" algn="l" rtl="0">
              <a:spcBef>
                <a:spcPts val="0"/>
              </a:spcBef>
              <a:buNone/>
              <a:defRPr sz="1662">
                <a:solidFill>
                  <a:schemeClr val="dk1"/>
                </a:solidFill>
                <a:latin typeface="Calibri"/>
                <a:ea typeface="Calibri"/>
                <a:cs typeface="Calibri"/>
                <a:sym typeface="Calibri"/>
              </a:defRPr>
            </a:lvl5pPr>
            <a:lvl6pPr marL="0" marR="0" lvl="5" indent="0" algn="l" rtl="0">
              <a:spcBef>
                <a:spcPts val="0"/>
              </a:spcBef>
              <a:buNone/>
              <a:defRPr sz="1662">
                <a:solidFill>
                  <a:schemeClr val="dk1"/>
                </a:solidFill>
                <a:latin typeface="Calibri"/>
                <a:ea typeface="Calibri"/>
                <a:cs typeface="Calibri"/>
                <a:sym typeface="Calibri"/>
              </a:defRPr>
            </a:lvl6pPr>
            <a:lvl7pPr marL="0" marR="0" lvl="6" indent="0" algn="l" rtl="0">
              <a:spcBef>
                <a:spcPts val="0"/>
              </a:spcBef>
              <a:buNone/>
              <a:defRPr sz="1662">
                <a:solidFill>
                  <a:schemeClr val="dk1"/>
                </a:solidFill>
                <a:latin typeface="Calibri"/>
                <a:ea typeface="Calibri"/>
                <a:cs typeface="Calibri"/>
                <a:sym typeface="Calibri"/>
              </a:defRPr>
            </a:lvl7pPr>
            <a:lvl8pPr marL="0" marR="0" lvl="7" indent="0" algn="l" rtl="0">
              <a:spcBef>
                <a:spcPts val="0"/>
              </a:spcBef>
              <a:buNone/>
              <a:defRPr sz="1662">
                <a:solidFill>
                  <a:schemeClr val="dk1"/>
                </a:solidFill>
                <a:latin typeface="Calibri"/>
                <a:ea typeface="Calibri"/>
                <a:cs typeface="Calibri"/>
                <a:sym typeface="Calibri"/>
              </a:defRPr>
            </a:lvl8pPr>
            <a:lvl9pPr marL="0" marR="0" lvl="8" indent="0" algn="l" rtl="0">
              <a:spcBef>
                <a:spcPts val="0"/>
              </a:spcBef>
              <a:buNone/>
              <a:defRPr sz="1662">
                <a:solidFill>
                  <a:schemeClr val="dk1"/>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05270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7A31A-5394-834D-846D-6C775C29904B}" type="datetime1">
              <a:rPr lang="en-GB" smtClean="0"/>
              <a:t>29/09/2020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E5F26-1258-6A44-BC87-69632E6F10A0}" type="slidenum">
              <a:rPr lang="en-US" smtClean="0"/>
              <a:t>‹#›</a:t>
            </a:fld>
            <a:endParaRPr lang="en-US"/>
          </a:p>
        </p:txBody>
      </p:sp>
    </p:spTree>
    <p:extLst>
      <p:ext uri="{BB962C8B-B14F-4D97-AF65-F5344CB8AC3E}">
        <p14:creationId xmlns:p14="http://schemas.microsoft.com/office/powerpoint/2010/main" val="166596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GB" dirty="0"/>
              <a:t>2020601 COVID LPHE RD Confidential Daily Brief</a:t>
            </a:r>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sz="3200" b="1" i="0" kern="1200" spc="-150">
          <a:solidFill>
            <a:srgbClr val="00AE9E"/>
          </a:solidFill>
          <a:latin typeface="Arial Black" panose="020B0604020202020204" pitchFamily="34" charset="0"/>
          <a:ea typeface="ヒラギノ角ゴ Pro W3" pitchFamily="84" charset="-128"/>
          <a:cs typeface="Arial Black" panose="020B0604020202020204" pitchFamily="34" charset="0"/>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sz="2400" b="1" i="0" kern="1200" baseline="0">
          <a:solidFill>
            <a:srgbClr val="00AE9E"/>
          </a:solidFill>
          <a:latin typeface="Arial" panose="020B0604020202020204" pitchFamily="34" charset="0"/>
          <a:ea typeface="ヒラギノ角ゴ Pro W3" pitchFamily="84" charset="-128"/>
          <a:cs typeface="Arial" panose="020B0604020202020204" pitchFamily="34" charset="0"/>
        </a:defRPr>
      </a:lvl1pPr>
      <a:lvl2pPr marL="354013" indent="-176213" algn="l" rtl="0" eaLnBrk="0" fontAlgn="base" hangingPunct="0">
        <a:spcBef>
          <a:spcPts val="600"/>
        </a:spcBef>
        <a:spcAft>
          <a:spcPct val="0"/>
        </a:spcAft>
        <a:defRPr sz="2400" b="1" i="0" kern="1200" baseline="0">
          <a:solidFill>
            <a:schemeClr val="tx1"/>
          </a:solidFill>
          <a:latin typeface="Arial" panose="020B0604020202020204" pitchFamily="34" charset="0"/>
          <a:ea typeface="ヒラギノ角ゴ Pro W3" pitchFamily="84" charset="-128"/>
          <a:cs typeface="Arial" panose="020B0604020202020204" pitchFamily="34" charset="0"/>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2000" b="1" i="0" kern="1200">
          <a:solidFill>
            <a:schemeClr val="tx1"/>
          </a:solidFill>
          <a:latin typeface="Arial" panose="020B0604020202020204" pitchFamily="34" charset="0"/>
          <a:ea typeface="ヒラギノ角ゴ Pro W3" pitchFamily="84" charset="-128"/>
          <a:cs typeface="Arial" panose="020B0604020202020204" pitchFamily="34" charset="0"/>
        </a:defRPr>
      </a:lvl4pPr>
      <a:lvl5pPr marL="1073150" indent="-177800" algn="l" rtl="0" eaLnBrk="0" fontAlgn="base" hangingPunct="0">
        <a:spcBef>
          <a:spcPct val="20000"/>
        </a:spcBef>
        <a:spcAft>
          <a:spcPct val="0"/>
        </a:spcAft>
        <a:buFont typeface="Arial" pitchFamily="34" charset="0"/>
        <a:buChar char="•"/>
        <a:defRPr sz="1800" b="1" i="0" kern="1200">
          <a:solidFill>
            <a:schemeClr val="tx1"/>
          </a:solidFill>
          <a:latin typeface="Arial" panose="020B0604020202020204" pitchFamily="34" charset="0"/>
          <a:ea typeface="ヒラギノ角ゴ Pro W3" pitchFamily="84" charset="-128"/>
          <a:cs typeface="Arial" panose="020B0604020202020204" pitchFamily="34" charset="0"/>
        </a:defRPr>
      </a:lvl5pPr>
      <a:lvl6pPr marL="1520825" indent="-187325" algn="l" defTabSz="914400" rtl="0" eaLnBrk="1" latinLnBrk="0" hangingPunct="1">
        <a:spcBef>
          <a:spcPct val="20000"/>
        </a:spcBef>
        <a:buFontTx/>
        <a:buNone/>
        <a:defRPr sz="1800" b="1" i="0" kern="1200" baseline="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sciencedirect.com/science/article/pii/S0277953617301740#bib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20888"/>
            <a:ext cx="7920880" cy="2664296"/>
          </a:xfrm>
        </p:spPr>
        <p:txBody>
          <a:bodyPr/>
          <a:lstStyle/>
          <a:p>
            <a:pPr>
              <a:spcAft>
                <a:spcPts val="1200"/>
              </a:spcAft>
            </a:pPr>
            <a:r>
              <a:rPr lang="en-GB" sz="4000" b="1" dirty="0">
                <a:latin typeface="Arial Black" panose="020B0A04020102020204" pitchFamily="34" charset="0"/>
              </a:rPr>
              <a:t>Embedding anti-racism in public health practice</a:t>
            </a:r>
            <a:br>
              <a:rPr lang="en-GB" sz="4800" dirty="0"/>
            </a:br>
            <a:endParaRPr lang="en-GB" sz="4800" dirty="0"/>
          </a:p>
        </p:txBody>
      </p:sp>
      <p:sp>
        <p:nvSpPr>
          <p:cNvPr id="3" name="TextBox 2">
            <a:extLst>
              <a:ext uri="{FF2B5EF4-FFF2-40B4-BE49-F238E27FC236}">
                <a16:creationId xmlns:a16="http://schemas.microsoft.com/office/drawing/2014/main" id="{7F0EECFE-E244-4D6C-B308-DCF9A30CA993}"/>
              </a:ext>
            </a:extLst>
          </p:cNvPr>
          <p:cNvSpPr txBox="1"/>
          <p:nvPr/>
        </p:nvSpPr>
        <p:spPr>
          <a:xfrm>
            <a:off x="611560" y="4437112"/>
            <a:ext cx="8263264" cy="1846659"/>
          </a:xfrm>
          <a:prstGeom prst="rect">
            <a:avLst/>
          </a:prstGeom>
          <a:noFill/>
        </p:spPr>
        <p:txBody>
          <a:bodyPr wrap="square" rtlCol="0">
            <a:spAutoFit/>
          </a:bodyPr>
          <a:lstStyle/>
          <a:p>
            <a:r>
              <a:rPr lang="en-GB" b="1" dirty="0">
                <a:solidFill>
                  <a:schemeClr val="bg1"/>
                </a:solidFill>
              </a:rPr>
              <a:t>Professor Kevin Fenton MD PhD FFPH</a:t>
            </a:r>
          </a:p>
          <a:p>
            <a:r>
              <a:rPr lang="en-GB" sz="1800" dirty="0">
                <a:solidFill>
                  <a:schemeClr val="bg1"/>
                </a:solidFill>
              </a:rPr>
              <a:t>Regional Director, PHE London &amp; Regional Director of Public Health, NHS London</a:t>
            </a:r>
          </a:p>
          <a:p>
            <a:endParaRPr lang="en-GB" sz="1800" dirty="0">
              <a:solidFill>
                <a:schemeClr val="bg1"/>
              </a:solidFill>
            </a:endParaRPr>
          </a:p>
          <a:p>
            <a:r>
              <a:rPr lang="en-GB" sz="1800" dirty="0">
                <a:solidFill>
                  <a:schemeClr val="bg1"/>
                </a:solidFill>
              </a:rPr>
              <a:t>@</a:t>
            </a:r>
            <a:r>
              <a:rPr lang="en-GB" sz="1800" dirty="0" err="1">
                <a:solidFill>
                  <a:schemeClr val="bg1"/>
                </a:solidFill>
              </a:rPr>
              <a:t>ProfKevinFenton</a:t>
            </a:r>
            <a:endParaRPr lang="en-GB" dirty="0">
              <a:solidFill>
                <a:schemeClr val="bg1"/>
              </a:solidFill>
            </a:endParaRPr>
          </a:p>
          <a:p>
            <a:r>
              <a:rPr lang="en-GB" sz="1800" dirty="0">
                <a:solidFill>
                  <a:schemeClr val="bg1"/>
                </a:solidFill>
              </a:rPr>
              <a:t>September 2020</a:t>
            </a:r>
          </a:p>
        </p:txBody>
      </p:sp>
    </p:spTree>
    <p:extLst>
      <p:ext uri="{BB962C8B-B14F-4D97-AF65-F5344CB8AC3E}">
        <p14:creationId xmlns:p14="http://schemas.microsoft.com/office/powerpoint/2010/main" val="19448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6F3E-013D-49D1-8790-F256F8453DC0}"/>
              </a:ext>
            </a:extLst>
          </p:cNvPr>
          <p:cNvSpPr>
            <a:spLocks noGrp="1"/>
          </p:cNvSpPr>
          <p:nvPr>
            <p:ph type="title"/>
          </p:nvPr>
        </p:nvSpPr>
        <p:spPr>
          <a:xfrm>
            <a:off x="558000" y="476672"/>
            <a:ext cx="8028000" cy="1011278"/>
          </a:xfrm>
        </p:spPr>
        <p:txBody>
          <a:bodyPr>
            <a:noAutofit/>
          </a:bodyPr>
          <a:lstStyle/>
          <a:p>
            <a:r>
              <a:rPr lang="en-GB" sz="2800" dirty="0"/>
              <a:t>Lived experiences of Black Asian and Minority Ethnic communities in the UK</a:t>
            </a:r>
          </a:p>
        </p:txBody>
      </p:sp>
      <p:sp>
        <p:nvSpPr>
          <p:cNvPr id="3" name="Content Placeholder 2">
            <a:extLst>
              <a:ext uri="{FF2B5EF4-FFF2-40B4-BE49-F238E27FC236}">
                <a16:creationId xmlns:a16="http://schemas.microsoft.com/office/drawing/2014/main" id="{AC075CD9-4DBF-4085-98C2-B3CC5CC170A5}"/>
              </a:ext>
            </a:extLst>
          </p:cNvPr>
          <p:cNvSpPr>
            <a:spLocks noGrp="1"/>
          </p:cNvSpPr>
          <p:nvPr>
            <p:ph idx="1"/>
          </p:nvPr>
        </p:nvSpPr>
        <p:spPr>
          <a:xfrm>
            <a:off x="558000" y="1564502"/>
            <a:ext cx="8028000" cy="4739679"/>
          </a:xfrm>
        </p:spPr>
        <p:txBody>
          <a:bodyPr/>
          <a:lstStyle/>
          <a:p>
            <a:r>
              <a:rPr lang="en-GB" dirty="0"/>
              <a:t>The UK has become more ethnically diverse. The proportion of people identifying as White British in England and Wales decreased from 87.4% in 2001 to 80.5% in 2011.</a:t>
            </a:r>
          </a:p>
          <a:p>
            <a:r>
              <a:rPr lang="en-GB" dirty="0"/>
              <a:t>There are disparities between ethnic groups in all areas of life affected by public organisations. Some are more pronounced than others or have a greater impact on people’s life chances and quality of life. In some areas, disparities are reducing, while in others, they are static or increasing. </a:t>
            </a:r>
          </a:p>
          <a:p>
            <a:r>
              <a:rPr lang="en-GB" dirty="0"/>
              <a:t>Asian and Black households and those in the Other ethnic group were more likely to be poor and were the most likely to be in persistent poverty</a:t>
            </a:r>
          </a:p>
          <a:p>
            <a:r>
              <a:rPr lang="en-GB" dirty="0"/>
              <a:t>Households of Bangladeshi, Pakistani, Black, Mixed and Other backgrounds were more likely to receive income-related benefits and tax credits than those in other ethnic groups. The ethnic minority population is more likely to live in areas of deprivation, especially Black, Pakistani and Bangladeshi people. </a:t>
            </a:r>
          </a:p>
          <a:p>
            <a:endParaRPr lang="en-GB" dirty="0"/>
          </a:p>
        </p:txBody>
      </p:sp>
      <p:sp>
        <p:nvSpPr>
          <p:cNvPr id="4" name="Slide Number Placeholder 3">
            <a:extLst>
              <a:ext uri="{FF2B5EF4-FFF2-40B4-BE49-F238E27FC236}">
                <a16:creationId xmlns:a16="http://schemas.microsoft.com/office/drawing/2014/main" id="{79DB9CAC-B52D-45B4-8287-7B3865227852}"/>
              </a:ext>
            </a:extLst>
          </p:cNvPr>
          <p:cNvSpPr>
            <a:spLocks noGrp="1"/>
          </p:cNvSpPr>
          <p:nvPr>
            <p:ph type="sldNum" sz="quarter" idx="10"/>
          </p:nvPr>
        </p:nvSpPr>
        <p:spPr/>
        <p:txBody>
          <a:bodyPr/>
          <a:lstStyle/>
          <a:p>
            <a:r>
              <a:rPr lang="en-US"/>
              <a:t>  </a:t>
            </a:r>
            <a:fld id="{2565FA6D-D4C8-4C4C-AC4B-3269734D34D8}" type="slidenum">
              <a:rPr lang="en-US" smtClean="0"/>
              <a:pPr/>
              <a:t>10</a:t>
            </a:fld>
            <a:endParaRPr lang="en-US" dirty="0"/>
          </a:p>
        </p:txBody>
      </p:sp>
      <p:sp>
        <p:nvSpPr>
          <p:cNvPr id="5" name="TextBox 4">
            <a:extLst>
              <a:ext uri="{FF2B5EF4-FFF2-40B4-BE49-F238E27FC236}">
                <a16:creationId xmlns:a16="http://schemas.microsoft.com/office/drawing/2014/main" id="{833808EC-67D4-4ABF-A9E3-51EB545F05AF}"/>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2810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BA3B-74C8-4E2F-9F39-6993B36FE06C}"/>
              </a:ext>
            </a:extLst>
          </p:cNvPr>
          <p:cNvSpPr>
            <a:spLocks noGrp="1"/>
          </p:cNvSpPr>
          <p:nvPr>
            <p:ph type="title"/>
          </p:nvPr>
        </p:nvSpPr>
        <p:spPr/>
        <p:txBody>
          <a:bodyPr/>
          <a:lstStyle/>
          <a:p>
            <a:r>
              <a:rPr lang="en-GB" dirty="0"/>
              <a:t>Employment</a:t>
            </a:r>
          </a:p>
        </p:txBody>
      </p:sp>
      <p:sp>
        <p:nvSpPr>
          <p:cNvPr id="3" name="Content Placeholder 2">
            <a:extLst>
              <a:ext uri="{FF2B5EF4-FFF2-40B4-BE49-F238E27FC236}">
                <a16:creationId xmlns:a16="http://schemas.microsoft.com/office/drawing/2014/main" id="{8F166496-B767-4121-9C5F-2E2B76A3C880}"/>
              </a:ext>
            </a:extLst>
          </p:cNvPr>
          <p:cNvSpPr>
            <a:spLocks noGrp="1"/>
          </p:cNvSpPr>
          <p:nvPr>
            <p:ph idx="1"/>
          </p:nvPr>
        </p:nvSpPr>
        <p:spPr/>
        <p:txBody>
          <a:bodyPr/>
          <a:lstStyle/>
          <a:p>
            <a:r>
              <a:rPr lang="en-GB" dirty="0"/>
              <a:t>Substantial differences remain in their participation in the labour market; around 1 in 10 adults from a Black, Pakistani, Bangladeshi or Mixed background were unemployed compared with 1 in 25 White British people. </a:t>
            </a:r>
          </a:p>
          <a:p>
            <a:r>
              <a:rPr lang="en-GB" dirty="0"/>
              <a:t>Although women from Pakistani and Bangladeshi backgrounds were the least likely to be employed, the proportion who were in work has increased substantially since 2004. </a:t>
            </a:r>
          </a:p>
          <a:p>
            <a:r>
              <a:rPr lang="en-GB" dirty="0"/>
              <a:t>While employment rates among people from Pakistani and Bangladeshi backgrounds have been improving, these populations remain more likely to be in low skilled, low paying occupations than other ethnic groups. </a:t>
            </a:r>
          </a:p>
          <a:p>
            <a:r>
              <a:rPr lang="en-GB" dirty="0"/>
              <a:t>They also have higher rates of self-employment. Pakistani or Bangladeshi employees received the lowest average hourly pay, which was £4.39 per hour less in the last three months of 2016 than Indian employees who received the highest average hourly pay. </a:t>
            </a:r>
          </a:p>
          <a:p>
            <a:endParaRPr lang="en-GB" dirty="0"/>
          </a:p>
        </p:txBody>
      </p:sp>
      <p:sp>
        <p:nvSpPr>
          <p:cNvPr id="4" name="Slide Number Placeholder 3">
            <a:extLst>
              <a:ext uri="{FF2B5EF4-FFF2-40B4-BE49-F238E27FC236}">
                <a16:creationId xmlns:a16="http://schemas.microsoft.com/office/drawing/2014/main" id="{FA39CC87-5A2D-47C3-9D5E-C9AFE8666DC1}"/>
              </a:ext>
            </a:extLst>
          </p:cNvPr>
          <p:cNvSpPr>
            <a:spLocks noGrp="1"/>
          </p:cNvSpPr>
          <p:nvPr>
            <p:ph type="sldNum" sz="quarter" idx="10"/>
          </p:nvPr>
        </p:nvSpPr>
        <p:spPr/>
        <p:txBody>
          <a:bodyPr/>
          <a:lstStyle/>
          <a:p>
            <a:r>
              <a:rPr lang="en-US"/>
              <a:t>  </a:t>
            </a:r>
            <a:fld id="{2565FA6D-D4C8-4C4C-AC4B-3269734D34D8}" type="slidenum">
              <a:rPr lang="en-US" smtClean="0"/>
              <a:pPr/>
              <a:t>11</a:t>
            </a:fld>
            <a:endParaRPr lang="en-US" dirty="0"/>
          </a:p>
        </p:txBody>
      </p:sp>
      <p:sp>
        <p:nvSpPr>
          <p:cNvPr id="5" name="TextBox 4">
            <a:extLst>
              <a:ext uri="{FF2B5EF4-FFF2-40B4-BE49-F238E27FC236}">
                <a16:creationId xmlns:a16="http://schemas.microsoft.com/office/drawing/2014/main" id="{38F53AF1-0D75-4A9F-9675-0CD3C60B8EE2}"/>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8112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B129-F91B-4A0D-8855-F5D9CDCB03C0}"/>
              </a:ext>
            </a:extLst>
          </p:cNvPr>
          <p:cNvSpPr>
            <a:spLocks noGrp="1"/>
          </p:cNvSpPr>
          <p:nvPr>
            <p:ph type="title"/>
          </p:nvPr>
        </p:nvSpPr>
        <p:spPr/>
        <p:txBody>
          <a:bodyPr/>
          <a:lstStyle/>
          <a:p>
            <a:r>
              <a:rPr lang="en-GB" dirty="0"/>
              <a:t>Housing</a:t>
            </a:r>
          </a:p>
        </p:txBody>
      </p:sp>
      <p:sp>
        <p:nvSpPr>
          <p:cNvPr id="3" name="Content Placeholder 2">
            <a:extLst>
              <a:ext uri="{FF2B5EF4-FFF2-40B4-BE49-F238E27FC236}">
                <a16:creationId xmlns:a16="http://schemas.microsoft.com/office/drawing/2014/main" id="{01440BF1-CBC2-43D1-8B90-F7E5B3D5A070}"/>
              </a:ext>
            </a:extLst>
          </p:cNvPr>
          <p:cNvSpPr>
            <a:spLocks noGrp="1"/>
          </p:cNvSpPr>
          <p:nvPr>
            <p:ph idx="1"/>
          </p:nvPr>
        </p:nvSpPr>
        <p:spPr/>
        <p:txBody>
          <a:bodyPr/>
          <a:lstStyle/>
          <a:p>
            <a:r>
              <a:rPr lang="en-GB" dirty="0"/>
              <a:t>The households that are most likely to rent social housing were headed by someone in the African, Caribbean, Other Black, Bangladeshi, Irish and Arab groups, or the Mixed groups other than Mixed White and Asian.</a:t>
            </a:r>
          </a:p>
          <a:p>
            <a:r>
              <a:rPr lang="en-GB" dirty="0"/>
              <a:t>As a group, ethnic minority households are also much more likely to rent privately than White British households and to spend a higher proportion of their incomes on rent, regardless of whether they rent from a social or private landlord. </a:t>
            </a:r>
          </a:p>
          <a:p>
            <a:r>
              <a:rPr lang="en-GB" dirty="0"/>
              <a:t>Their housing tends to be of lower quality, particularly among households of Pakistani origin, and overcrowding is more common, especially among households of Bangladeshi origin. </a:t>
            </a:r>
          </a:p>
          <a:p>
            <a:r>
              <a:rPr lang="en-GB" dirty="0"/>
              <a:t>Overcrowding affects ethnic minority households disproportionately, and London had one of the highest rates of overcrowding of all regions of England. </a:t>
            </a:r>
          </a:p>
          <a:p>
            <a:r>
              <a:rPr lang="en-GB" dirty="0"/>
              <a:t> </a:t>
            </a:r>
          </a:p>
        </p:txBody>
      </p:sp>
      <p:sp>
        <p:nvSpPr>
          <p:cNvPr id="4" name="Slide Number Placeholder 3">
            <a:extLst>
              <a:ext uri="{FF2B5EF4-FFF2-40B4-BE49-F238E27FC236}">
                <a16:creationId xmlns:a16="http://schemas.microsoft.com/office/drawing/2014/main" id="{6D7909E7-0525-4E3D-BBA6-FCD7FAA4083A}"/>
              </a:ext>
            </a:extLst>
          </p:cNvPr>
          <p:cNvSpPr>
            <a:spLocks noGrp="1"/>
          </p:cNvSpPr>
          <p:nvPr>
            <p:ph type="sldNum" sz="quarter" idx="10"/>
          </p:nvPr>
        </p:nvSpPr>
        <p:spPr/>
        <p:txBody>
          <a:bodyPr/>
          <a:lstStyle/>
          <a:p>
            <a:r>
              <a:rPr lang="en-US"/>
              <a:t>  </a:t>
            </a:r>
            <a:fld id="{2565FA6D-D4C8-4C4C-AC4B-3269734D34D8}" type="slidenum">
              <a:rPr lang="en-US" smtClean="0"/>
              <a:pPr/>
              <a:t>12</a:t>
            </a:fld>
            <a:endParaRPr lang="en-US" dirty="0"/>
          </a:p>
        </p:txBody>
      </p:sp>
      <p:sp>
        <p:nvSpPr>
          <p:cNvPr id="5" name="TextBox 4">
            <a:extLst>
              <a:ext uri="{FF2B5EF4-FFF2-40B4-BE49-F238E27FC236}">
                <a16:creationId xmlns:a16="http://schemas.microsoft.com/office/drawing/2014/main" id="{8F042734-0EE5-4DF0-B8BE-8C69D2409C51}"/>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95425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A27B9-C494-4AF8-A13D-2A7A6FA26854}"/>
              </a:ext>
            </a:extLst>
          </p:cNvPr>
          <p:cNvSpPr>
            <a:spLocks noGrp="1"/>
          </p:cNvSpPr>
          <p:nvPr>
            <p:ph type="title"/>
          </p:nvPr>
        </p:nvSpPr>
        <p:spPr/>
        <p:txBody>
          <a:bodyPr/>
          <a:lstStyle/>
          <a:p>
            <a:r>
              <a:rPr lang="en-GB" dirty="0"/>
              <a:t>Health</a:t>
            </a:r>
          </a:p>
        </p:txBody>
      </p:sp>
      <p:sp>
        <p:nvSpPr>
          <p:cNvPr id="3" name="Content Placeholder 2">
            <a:extLst>
              <a:ext uri="{FF2B5EF4-FFF2-40B4-BE49-F238E27FC236}">
                <a16:creationId xmlns:a16="http://schemas.microsoft.com/office/drawing/2014/main" id="{21FB2B58-C6B7-44A9-B43D-E2BAEE89ED95}"/>
              </a:ext>
            </a:extLst>
          </p:cNvPr>
          <p:cNvSpPr>
            <a:spLocks noGrp="1"/>
          </p:cNvSpPr>
          <p:nvPr>
            <p:ph idx="1"/>
          </p:nvPr>
        </p:nvSpPr>
        <p:spPr/>
        <p:txBody>
          <a:bodyPr/>
          <a:lstStyle/>
          <a:p>
            <a:r>
              <a:rPr lang="en-GB" sz="1800" dirty="0"/>
              <a:t>There are differences between ethnic groups across a range of health-related behaviours and preventable poor outcomes, and each ethnic group exhibits both healthy and unhealthy behaviours. </a:t>
            </a:r>
          </a:p>
          <a:p>
            <a:r>
              <a:rPr lang="en-GB" sz="1800" dirty="0"/>
              <a:t>More than half of adults in all ethnic groups other than the Chinese group were overweight (having a Body Mass Index of 25 and over), and this was particularly so among the White and Black ethnic groups, affecting 2 out of 3 White and Black adults.</a:t>
            </a:r>
          </a:p>
          <a:p>
            <a:r>
              <a:rPr lang="en-GB" sz="1800" dirty="0"/>
              <a:t>Most Asian groups express lower levels of satisfaction and less positive experiences of NHS General Practice services than other ethnic groups and there are differences in the prevalence of mental ill-health, its treatment and outcomes between ethnic groups. </a:t>
            </a:r>
          </a:p>
          <a:p>
            <a:r>
              <a:rPr lang="en-GB" sz="1800" dirty="0"/>
              <a:t>In the general adult population, Black women were the most likely to have experienced a common mental disorder such as anxiety or depression in the last week, and Black men were the most likely to have experienced a psychotic disorder in the past year. </a:t>
            </a:r>
          </a:p>
          <a:p>
            <a:r>
              <a:rPr lang="en-GB" sz="1800" dirty="0"/>
              <a:t>Of those receiving psychological therapies, White adults experienced better outcomes than those in other ethnic groups. Black adults were more likely than adults in other ethnic groups to have been sectioned under the Mental Health Act. </a:t>
            </a:r>
          </a:p>
        </p:txBody>
      </p:sp>
      <p:sp>
        <p:nvSpPr>
          <p:cNvPr id="4" name="Slide Number Placeholder 3">
            <a:extLst>
              <a:ext uri="{FF2B5EF4-FFF2-40B4-BE49-F238E27FC236}">
                <a16:creationId xmlns:a16="http://schemas.microsoft.com/office/drawing/2014/main" id="{A316E442-F5D5-4AAE-885E-8E9BDAA17293}"/>
              </a:ext>
            </a:extLst>
          </p:cNvPr>
          <p:cNvSpPr>
            <a:spLocks noGrp="1"/>
          </p:cNvSpPr>
          <p:nvPr>
            <p:ph type="sldNum" sz="quarter" idx="10"/>
          </p:nvPr>
        </p:nvSpPr>
        <p:spPr/>
        <p:txBody>
          <a:bodyPr/>
          <a:lstStyle/>
          <a:p>
            <a:r>
              <a:rPr lang="en-US"/>
              <a:t>  </a:t>
            </a:r>
            <a:fld id="{2565FA6D-D4C8-4C4C-AC4B-3269734D34D8}" type="slidenum">
              <a:rPr lang="en-US" smtClean="0"/>
              <a:pPr/>
              <a:t>13</a:t>
            </a:fld>
            <a:endParaRPr lang="en-US" dirty="0"/>
          </a:p>
        </p:txBody>
      </p:sp>
      <p:sp>
        <p:nvSpPr>
          <p:cNvPr id="5" name="TextBox 4">
            <a:extLst>
              <a:ext uri="{FF2B5EF4-FFF2-40B4-BE49-F238E27FC236}">
                <a16:creationId xmlns:a16="http://schemas.microsoft.com/office/drawing/2014/main" id="{2719DBFC-EC0F-405F-84F0-4365F98E79B7}"/>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3990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95B0-B125-FF4A-8D42-1E9BB76A8F30}"/>
              </a:ext>
            </a:extLst>
          </p:cNvPr>
          <p:cNvSpPr>
            <a:spLocks noGrp="1"/>
          </p:cNvSpPr>
          <p:nvPr>
            <p:ph type="ctrTitle"/>
          </p:nvPr>
        </p:nvSpPr>
        <p:spPr/>
        <p:txBody>
          <a:bodyPr/>
          <a:lstStyle/>
          <a:p>
            <a:r>
              <a:rPr lang="en-GB" sz="4400" dirty="0"/>
              <a:t>COVID-19: Inequalities and structural determinants</a:t>
            </a:r>
          </a:p>
        </p:txBody>
      </p:sp>
      <p:sp>
        <p:nvSpPr>
          <p:cNvPr id="3" name="Subtitle 2">
            <a:extLst>
              <a:ext uri="{FF2B5EF4-FFF2-40B4-BE49-F238E27FC236}">
                <a16:creationId xmlns:a16="http://schemas.microsoft.com/office/drawing/2014/main" id="{6CD0142C-AF16-F345-B28C-9406F4290DD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166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B057660-FE39-4816-BC5B-6B2BECFABE50}"/>
              </a:ext>
            </a:extLst>
          </p:cNvPr>
          <p:cNvPicPr>
            <a:picLocks noChangeAspect="1"/>
          </p:cNvPicPr>
          <p:nvPr/>
        </p:nvPicPr>
        <p:blipFill rotWithShape="1">
          <a:blip r:embed="rId3"/>
          <a:srcRect l="21252" t="59576" r="46954" b="12197"/>
          <a:stretch/>
        </p:blipFill>
        <p:spPr>
          <a:xfrm>
            <a:off x="628650" y="2908568"/>
            <a:ext cx="2895216" cy="2752680"/>
          </a:xfrm>
          <a:prstGeom prst="rect">
            <a:avLst/>
          </a:prstGeom>
        </p:spPr>
      </p:pic>
      <p:sp>
        <p:nvSpPr>
          <p:cNvPr id="2" name="Title 1">
            <a:extLst>
              <a:ext uri="{FF2B5EF4-FFF2-40B4-BE49-F238E27FC236}">
                <a16:creationId xmlns:a16="http://schemas.microsoft.com/office/drawing/2014/main" id="{7D3398DC-375C-4CC2-AAC6-E327CAD9F152}"/>
              </a:ext>
            </a:extLst>
          </p:cNvPr>
          <p:cNvSpPr>
            <a:spLocks noGrp="1"/>
          </p:cNvSpPr>
          <p:nvPr>
            <p:ph type="title"/>
          </p:nvPr>
        </p:nvSpPr>
        <p:spPr/>
        <p:txBody>
          <a:bodyPr/>
          <a:lstStyle/>
          <a:p>
            <a:r>
              <a:rPr lang="en-GB"/>
              <a:t>Health inequalities and COVID-19 </a:t>
            </a:r>
            <a:endParaRPr lang="en-GB" dirty="0"/>
          </a:p>
        </p:txBody>
      </p:sp>
      <p:sp>
        <p:nvSpPr>
          <p:cNvPr id="3" name="Content Placeholder 2">
            <a:extLst>
              <a:ext uri="{FF2B5EF4-FFF2-40B4-BE49-F238E27FC236}">
                <a16:creationId xmlns:a16="http://schemas.microsoft.com/office/drawing/2014/main" id="{4EFE3B45-D4C9-435F-B4EF-3EDB0ADC839A}"/>
              </a:ext>
            </a:extLst>
          </p:cNvPr>
          <p:cNvSpPr>
            <a:spLocks noGrp="1"/>
          </p:cNvSpPr>
          <p:nvPr>
            <p:ph idx="1"/>
          </p:nvPr>
        </p:nvSpPr>
        <p:spPr/>
        <p:txBody>
          <a:bodyPr/>
          <a:lstStyle/>
          <a:p>
            <a:endParaRPr lang="en-GB"/>
          </a:p>
          <a:p>
            <a:endParaRPr lang="en-GB" dirty="0"/>
          </a:p>
        </p:txBody>
      </p:sp>
      <p:sp>
        <p:nvSpPr>
          <p:cNvPr id="7" name="Slide Number Placeholder 6">
            <a:extLst>
              <a:ext uri="{FF2B5EF4-FFF2-40B4-BE49-F238E27FC236}">
                <a16:creationId xmlns:a16="http://schemas.microsoft.com/office/drawing/2014/main" id="{58B155B5-3BDD-424F-B0A1-96B9E7E0A255}"/>
              </a:ext>
            </a:extLst>
          </p:cNvPr>
          <p:cNvSpPr>
            <a:spLocks noGrp="1"/>
          </p:cNvSpPr>
          <p:nvPr>
            <p:ph type="sldNum" sz="quarter" idx="10"/>
          </p:nvPr>
        </p:nvSpPr>
        <p:spPr/>
        <p:txBody>
          <a:bodyPr/>
          <a:lstStyle/>
          <a:p>
            <a:fld id="{073C1EBB-090B-49F8-8734-538E1FDBFCC9}" type="slidenum">
              <a:rPr lang="en-GB" smtClean="0"/>
              <a:pPr/>
              <a:t>15</a:t>
            </a:fld>
            <a:endParaRPr lang="en-GB" dirty="0"/>
          </a:p>
        </p:txBody>
      </p:sp>
      <p:sp>
        <p:nvSpPr>
          <p:cNvPr id="4" name="Rectangle 3">
            <a:extLst>
              <a:ext uri="{FF2B5EF4-FFF2-40B4-BE49-F238E27FC236}">
                <a16:creationId xmlns:a16="http://schemas.microsoft.com/office/drawing/2014/main" id="{D7F90685-320A-45BC-BF6C-D84A32D84369}"/>
              </a:ext>
            </a:extLst>
          </p:cNvPr>
          <p:cNvSpPr/>
          <p:nvPr/>
        </p:nvSpPr>
        <p:spPr>
          <a:xfrm>
            <a:off x="467544" y="1196752"/>
            <a:ext cx="8379390" cy="1323439"/>
          </a:xfrm>
          <a:prstGeom prst="rect">
            <a:avLst/>
          </a:prstGeom>
        </p:spPr>
        <p:txBody>
          <a:bodyPr wrap="square">
            <a:spAutoFit/>
          </a:bodyPr>
          <a:lstStyle/>
          <a:p>
            <a:pPr>
              <a:buClr>
                <a:srgbClr val="C00000"/>
              </a:buClr>
              <a:buSzPct val="150000"/>
            </a:pPr>
            <a:r>
              <a:rPr lang="en-GB" sz="2000" dirty="0">
                <a:latin typeface="Arial" panose="020B0604020202020204" pitchFamily="34" charset="0"/>
                <a:cs typeface="Arial" panose="020B0604020202020204" pitchFamily="34" charset="0"/>
              </a:rPr>
              <a:t>PHE’s recent review: </a:t>
            </a:r>
            <a:r>
              <a:rPr lang="en-GB" sz="2000" i="1" dirty="0">
                <a:latin typeface="Arial" panose="020B0604020202020204" pitchFamily="34" charset="0"/>
                <a:cs typeface="Arial" panose="020B0604020202020204" pitchFamily="34" charset="0"/>
              </a:rPr>
              <a:t>Disparities in the risks and outcomes of COVID-19 </a:t>
            </a:r>
            <a:r>
              <a:rPr lang="en-GB" sz="2000" dirty="0">
                <a:latin typeface="Arial" panose="020B0604020202020204" pitchFamily="34" charset="0"/>
                <a:cs typeface="Arial" panose="020B0604020202020204" pitchFamily="34" charset="0"/>
              </a:rPr>
              <a:t>confirms that COVID 19 has replicated existing health inequalities and, in some cases, has increased them. This reinforces the need for targeted action. </a:t>
            </a:r>
          </a:p>
        </p:txBody>
      </p:sp>
      <p:pic>
        <p:nvPicPr>
          <p:cNvPr id="11" name="Picture 10">
            <a:extLst>
              <a:ext uri="{FF2B5EF4-FFF2-40B4-BE49-F238E27FC236}">
                <a16:creationId xmlns:a16="http://schemas.microsoft.com/office/drawing/2014/main" id="{F30EAF54-5B17-4CC3-9ACA-CD8ABD0ECA91}"/>
              </a:ext>
            </a:extLst>
          </p:cNvPr>
          <p:cNvPicPr>
            <a:picLocks noChangeAspect="1"/>
          </p:cNvPicPr>
          <p:nvPr/>
        </p:nvPicPr>
        <p:blipFill>
          <a:blip r:embed="rId4"/>
          <a:stretch>
            <a:fillRect/>
          </a:stretch>
        </p:blipFill>
        <p:spPr>
          <a:xfrm>
            <a:off x="4355976" y="3373555"/>
            <a:ext cx="4350207" cy="2503717"/>
          </a:xfrm>
          <a:prstGeom prst="rect">
            <a:avLst/>
          </a:prstGeom>
        </p:spPr>
      </p:pic>
      <p:sp>
        <p:nvSpPr>
          <p:cNvPr id="14" name="TextBox 13">
            <a:extLst>
              <a:ext uri="{FF2B5EF4-FFF2-40B4-BE49-F238E27FC236}">
                <a16:creationId xmlns:a16="http://schemas.microsoft.com/office/drawing/2014/main" id="{679103D8-2063-4880-91A0-0465F96DCE44}"/>
              </a:ext>
            </a:extLst>
          </p:cNvPr>
          <p:cNvSpPr txBox="1"/>
          <p:nvPr/>
        </p:nvSpPr>
        <p:spPr>
          <a:xfrm>
            <a:off x="348475" y="2555550"/>
            <a:ext cx="3816668" cy="738664"/>
          </a:xfrm>
          <a:prstGeom prst="rect">
            <a:avLst/>
          </a:prstGeom>
          <a:noFill/>
        </p:spPr>
        <p:txBody>
          <a:bodyPr wrap="square" rtlCol="0">
            <a:spAutoFit/>
          </a:bodyPr>
          <a:lstStyle/>
          <a:p>
            <a:r>
              <a:rPr lang="en-GB" sz="1050" b="1" dirty="0"/>
              <a:t>Age-standardised COVID-19 mortality rates (March to May 2020, England and Wales) – </a:t>
            </a:r>
            <a:r>
              <a:rPr lang="en-GB" sz="1050" dirty="0"/>
              <a:t>geographical representation</a:t>
            </a:r>
            <a:br>
              <a:rPr lang="en-GB" sz="1050" b="1" dirty="0"/>
            </a:br>
            <a:endParaRPr lang="en-GB" sz="1050" dirty="0"/>
          </a:p>
        </p:txBody>
      </p:sp>
      <p:sp>
        <p:nvSpPr>
          <p:cNvPr id="15" name="TextBox 14">
            <a:extLst>
              <a:ext uri="{FF2B5EF4-FFF2-40B4-BE49-F238E27FC236}">
                <a16:creationId xmlns:a16="http://schemas.microsoft.com/office/drawing/2014/main" id="{51A868E2-E3B1-40A0-9390-BD4B18061A8A}"/>
              </a:ext>
            </a:extLst>
          </p:cNvPr>
          <p:cNvSpPr txBox="1"/>
          <p:nvPr/>
        </p:nvSpPr>
        <p:spPr>
          <a:xfrm>
            <a:off x="4484203" y="2700400"/>
            <a:ext cx="4093752" cy="577081"/>
          </a:xfrm>
          <a:prstGeom prst="rect">
            <a:avLst/>
          </a:prstGeom>
          <a:noFill/>
        </p:spPr>
        <p:txBody>
          <a:bodyPr wrap="square" rtlCol="0">
            <a:spAutoFit/>
          </a:bodyPr>
          <a:lstStyle/>
          <a:p>
            <a:r>
              <a:rPr lang="en-GB" sz="1050" b="1" dirty="0"/>
              <a:t>Age-standardised mortality rates, all deaths and deaths involving COVID-19,</a:t>
            </a:r>
            <a:r>
              <a:rPr lang="en-GB" sz="1050" dirty="0"/>
              <a:t> Index of Multiple Deprivation, England, deaths occurring between 1 March and 31 May 2020</a:t>
            </a:r>
          </a:p>
        </p:txBody>
      </p:sp>
      <p:sp>
        <p:nvSpPr>
          <p:cNvPr id="18" name="TextBox 17">
            <a:extLst>
              <a:ext uri="{FF2B5EF4-FFF2-40B4-BE49-F238E27FC236}">
                <a16:creationId xmlns:a16="http://schemas.microsoft.com/office/drawing/2014/main" id="{101FDA00-23A5-498D-99D5-4AEFE677C812}"/>
              </a:ext>
            </a:extLst>
          </p:cNvPr>
          <p:cNvSpPr txBox="1"/>
          <p:nvPr/>
        </p:nvSpPr>
        <p:spPr>
          <a:xfrm>
            <a:off x="4560855" y="5701491"/>
            <a:ext cx="3918585" cy="253916"/>
          </a:xfrm>
          <a:prstGeom prst="rect">
            <a:avLst/>
          </a:prstGeom>
          <a:noFill/>
        </p:spPr>
        <p:txBody>
          <a:bodyPr wrap="square" rtlCol="0">
            <a:spAutoFit/>
          </a:bodyPr>
          <a:lstStyle/>
          <a:p>
            <a:r>
              <a:rPr lang="en-US" sz="1050" dirty="0"/>
              <a:t>Source:  ONS</a:t>
            </a:r>
            <a:endParaRPr lang="en-GB" sz="1050" dirty="0"/>
          </a:p>
        </p:txBody>
      </p:sp>
      <p:sp>
        <p:nvSpPr>
          <p:cNvPr id="13" name="Rectangle 12">
            <a:extLst>
              <a:ext uri="{FF2B5EF4-FFF2-40B4-BE49-F238E27FC236}">
                <a16:creationId xmlns:a16="http://schemas.microsoft.com/office/drawing/2014/main" id="{7996C556-ED1A-476E-A8B1-99B3B468E697}"/>
              </a:ext>
            </a:extLst>
          </p:cNvPr>
          <p:cNvSpPr/>
          <p:nvPr/>
        </p:nvSpPr>
        <p:spPr>
          <a:xfrm>
            <a:off x="4215384" y="5772150"/>
            <a:ext cx="89611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2" name="Picture 11">
            <a:extLst>
              <a:ext uri="{FF2B5EF4-FFF2-40B4-BE49-F238E27FC236}">
                <a16:creationId xmlns:a16="http://schemas.microsoft.com/office/drawing/2014/main" id="{7730C5A6-9918-4A56-B1F3-2B09E954C05D}"/>
              </a:ext>
            </a:extLst>
          </p:cNvPr>
          <p:cNvPicPr>
            <a:picLocks noChangeAspect="1"/>
          </p:cNvPicPr>
          <p:nvPr/>
        </p:nvPicPr>
        <p:blipFill rotWithShape="1">
          <a:blip r:embed="rId3"/>
          <a:srcRect l="21618" t="90386" r="47525" b="6189"/>
          <a:stretch/>
        </p:blipFill>
        <p:spPr>
          <a:xfrm>
            <a:off x="940128" y="5733256"/>
            <a:ext cx="2633363" cy="313046"/>
          </a:xfrm>
          <a:prstGeom prst="rect">
            <a:avLst/>
          </a:prstGeom>
        </p:spPr>
      </p:pic>
      <p:sp>
        <p:nvSpPr>
          <p:cNvPr id="16" name="TextBox 15">
            <a:extLst>
              <a:ext uri="{FF2B5EF4-FFF2-40B4-BE49-F238E27FC236}">
                <a16:creationId xmlns:a16="http://schemas.microsoft.com/office/drawing/2014/main" id="{7374ABDD-0B46-4817-A24F-A7AD8A595748}"/>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42553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4AB5F-4431-453C-80FD-AD2521E1642F}"/>
              </a:ext>
            </a:extLst>
          </p:cNvPr>
          <p:cNvSpPr>
            <a:spLocks noGrp="1"/>
          </p:cNvSpPr>
          <p:nvPr>
            <p:ph type="title"/>
          </p:nvPr>
        </p:nvSpPr>
        <p:spPr/>
        <p:txBody>
          <a:bodyPr/>
          <a:lstStyle/>
          <a:p>
            <a:r>
              <a:rPr lang="en-GB" dirty="0"/>
              <a:t>COVID-19 Ethnicity death rates </a:t>
            </a:r>
          </a:p>
        </p:txBody>
      </p:sp>
      <p:sp>
        <p:nvSpPr>
          <p:cNvPr id="11" name="Content Placeholder 10">
            <a:extLst>
              <a:ext uri="{FF2B5EF4-FFF2-40B4-BE49-F238E27FC236}">
                <a16:creationId xmlns:a16="http://schemas.microsoft.com/office/drawing/2014/main" id="{60834600-284C-4F4F-92C3-7BC743759FEB}"/>
              </a:ext>
            </a:extLst>
          </p:cNvPr>
          <p:cNvSpPr>
            <a:spLocks noGrp="1"/>
          </p:cNvSpPr>
          <p:nvPr>
            <p:ph idx="1"/>
          </p:nvPr>
        </p:nvSpPr>
        <p:spPr/>
        <p:txBody>
          <a:bodyPr/>
          <a:lstStyle/>
          <a:p>
            <a:r>
              <a:rPr lang="en-GB" dirty="0"/>
              <a:t>Rate of COVID-19 death by ethnic group and sex relative to the White population, England and Wales, 2 March to 15 May 2020</a:t>
            </a:r>
          </a:p>
        </p:txBody>
      </p:sp>
      <p:sp>
        <p:nvSpPr>
          <p:cNvPr id="6" name="Slide Number Placeholder 5">
            <a:extLst>
              <a:ext uri="{FF2B5EF4-FFF2-40B4-BE49-F238E27FC236}">
                <a16:creationId xmlns:a16="http://schemas.microsoft.com/office/drawing/2014/main" id="{76FE37F9-8E56-429C-8489-770FEDDEDAB1}"/>
              </a:ext>
            </a:extLst>
          </p:cNvPr>
          <p:cNvSpPr>
            <a:spLocks noGrp="1"/>
          </p:cNvSpPr>
          <p:nvPr>
            <p:ph type="sldNum" sz="quarter" idx="10"/>
          </p:nvPr>
        </p:nvSpPr>
        <p:spPr/>
        <p:txBody>
          <a:bodyPr/>
          <a:lstStyle/>
          <a:p>
            <a:fld id="{073C1EBB-090B-49F8-8734-538E1FDBFCC9}" type="slidenum">
              <a:rPr lang="en-GB" smtClean="0"/>
              <a:pPr/>
              <a:t>16</a:t>
            </a:fld>
            <a:endParaRPr lang="en-GB" dirty="0"/>
          </a:p>
        </p:txBody>
      </p:sp>
      <p:pic>
        <p:nvPicPr>
          <p:cNvPr id="12" name="Picture 11">
            <a:extLst>
              <a:ext uri="{FF2B5EF4-FFF2-40B4-BE49-F238E27FC236}">
                <a16:creationId xmlns:a16="http://schemas.microsoft.com/office/drawing/2014/main" id="{A9D2953A-89DB-4853-AA89-EC4356C65504}"/>
              </a:ext>
            </a:extLst>
          </p:cNvPr>
          <p:cNvPicPr>
            <a:picLocks noChangeAspect="1"/>
          </p:cNvPicPr>
          <p:nvPr/>
        </p:nvPicPr>
        <p:blipFill>
          <a:blip r:embed="rId3"/>
          <a:stretch>
            <a:fillRect/>
          </a:stretch>
        </p:blipFill>
        <p:spPr>
          <a:xfrm>
            <a:off x="3419872" y="2132856"/>
            <a:ext cx="5627732" cy="4121642"/>
          </a:xfrm>
          <a:prstGeom prst="rect">
            <a:avLst/>
          </a:prstGeom>
        </p:spPr>
      </p:pic>
      <p:sp>
        <p:nvSpPr>
          <p:cNvPr id="3" name="Rectangle 2">
            <a:extLst>
              <a:ext uri="{FF2B5EF4-FFF2-40B4-BE49-F238E27FC236}">
                <a16:creationId xmlns:a16="http://schemas.microsoft.com/office/drawing/2014/main" id="{654D93B3-A9A0-440D-A95B-AF81C8725A44}"/>
              </a:ext>
            </a:extLst>
          </p:cNvPr>
          <p:cNvSpPr/>
          <p:nvPr/>
        </p:nvSpPr>
        <p:spPr>
          <a:xfrm>
            <a:off x="457794" y="2140720"/>
            <a:ext cx="3108900" cy="3754874"/>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PHE’s disparities report and other emerging evidence has also demonstrated a disproportionate impact on BAME communities:</a:t>
            </a:r>
          </a:p>
          <a:p>
            <a:pPr marL="285750" indent="-285750">
              <a:buClr>
                <a:srgbClr val="C00000"/>
              </a:buClr>
              <a:buSzPct val="150000"/>
              <a:buFont typeface="Arial" panose="020B0604020202020204" pitchFamily="34" charset="0"/>
              <a:buChar char="•"/>
            </a:pPr>
            <a:r>
              <a:rPr lang="en-GB" sz="1400" dirty="0">
                <a:latin typeface="Arial" panose="020B0604020202020204" pitchFamily="34" charset="0"/>
                <a:cs typeface="Arial" panose="020B0604020202020204" pitchFamily="34" charset="0"/>
              </a:rPr>
              <a:t>Critical care admission was 28% more likely in South Asian and 36% more likely in Black ethnic groups, compared to the White group (after taking into account age, sex, location, deprivation and comorbidities)</a:t>
            </a:r>
          </a:p>
          <a:p>
            <a:pPr marL="285750" indent="-285750">
              <a:buClr>
                <a:srgbClr val="C00000"/>
              </a:buClr>
              <a:buSzPct val="150000"/>
              <a:buFont typeface="Arial" panose="020B0604020202020204" pitchFamily="34" charset="0"/>
              <a:buChar char="•"/>
            </a:pPr>
            <a:r>
              <a:rPr lang="en-GB" sz="1400" dirty="0">
                <a:latin typeface="Arial" panose="020B0604020202020204" pitchFamily="34" charset="0"/>
                <a:cs typeface="Arial" panose="020B0604020202020204" pitchFamily="34" charset="0"/>
              </a:rPr>
              <a:t>Risk of death was between 10-50% higher amongst BAME communities compared to people of White British ethnicity after accounting for the effect of age, sex, age, deprivation and region</a:t>
            </a:r>
          </a:p>
        </p:txBody>
      </p:sp>
      <p:sp>
        <p:nvSpPr>
          <p:cNvPr id="8" name="Rectangle 7">
            <a:extLst>
              <a:ext uri="{FF2B5EF4-FFF2-40B4-BE49-F238E27FC236}">
                <a16:creationId xmlns:a16="http://schemas.microsoft.com/office/drawing/2014/main" id="{9E08C42C-411E-47FA-9561-DCAE1BF448CC}"/>
              </a:ext>
            </a:extLst>
          </p:cNvPr>
          <p:cNvSpPr/>
          <p:nvPr/>
        </p:nvSpPr>
        <p:spPr>
          <a:xfrm>
            <a:off x="4215384" y="5790438"/>
            <a:ext cx="896112" cy="210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TextBox 8">
            <a:extLst>
              <a:ext uri="{FF2B5EF4-FFF2-40B4-BE49-F238E27FC236}">
                <a16:creationId xmlns:a16="http://schemas.microsoft.com/office/drawing/2014/main" id="{462181CF-B2F5-42E6-BC2D-245A8D89A750}"/>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8219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0F1C4-8CD6-4648-A750-1B0FA92CA33A}"/>
              </a:ext>
            </a:extLst>
          </p:cNvPr>
          <p:cNvSpPr>
            <a:spLocks noGrp="1"/>
          </p:cNvSpPr>
          <p:nvPr>
            <p:ph type="title"/>
          </p:nvPr>
        </p:nvSpPr>
        <p:spPr>
          <a:xfrm>
            <a:off x="558000" y="359586"/>
            <a:ext cx="8028000" cy="648072"/>
          </a:xfrm>
        </p:spPr>
        <p:txBody>
          <a:bodyPr>
            <a:noAutofit/>
          </a:bodyPr>
          <a:lstStyle/>
          <a:p>
            <a:r>
              <a:rPr lang="en-GB" sz="2800" dirty="0"/>
              <a:t>Ethnicity</a:t>
            </a:r>
            <a:br>
              <a:rPr lang="en-GB" sz="2000" dirty="0"/>
            </a:br>
            <a:r>
              <a:rPr lang="en-GB" sz="2000" dirty="0"/>
              <a:t>All positive cases with specimen dates up to 19 September 2020</a:t>
            </a:r>
            <a:br>
              <a:rPr lang="en-GB" sz="2000" dirty="0"/>
            </a:br>
            <a:endParaRPr lang="en-GB" sz="2000" dirty="0"/>
          </a:p>
        </p:txBody>
      </p:sp>
      <p:sp>
        <p:nvSpPr>
          <p:cNvPr id="5" name="Slide Number Placeholder 4">
            <a:extLst>
              <a:ext uri="{FF2B5EF4-FFF2-40B4-BE49-F238E27FC236}">
                <a16:creationId xmlns:a16="http://schemas.microsoft.com/office/drawing/2014/main" id="{3E35EF63-CDFB-6848-BCF7-D84D5D34D75E}"/>
              </a:ext>
            </a:extLst>
          </p:cNvPr>
          <p:cNvSpPr>
            <a:spLocks noGrp="1"/>
          </p:cNvSpPr>
          <p:nvPr>
            <p:ph type="sldNum" sz="quarter" idx="10"/>
          </p:nvPr>
        </p:nvSpPr>
        <p:spPr/>
        <p:txBody>
          <a:bodyPr/>
          <a:lstStyle/>
          <a:p>
            <a:fld id="{AE0E5F26-1258-6A44-BC87-69632E6F10A0}" type="slidenum">
              <a:rPr lang="en-US" smtClean="0"/>
              <a:pPr/>
              <a:t>17</a:t>
            </a:fld>
            <a:endParaRPr lang="en-US" dirty="0"/>
          </a:p>
        </p:txBody>
      </p:sp>
      <p:sp>
        <p:nvSpPr>
          <p:cNvPr id="9" name="TextBox 8">
            <a:extLst>
              <a:ext uri="{FF2B5EF4-FFF2-40B4-BE49-F238E27FC236}">
                <a16:creationId xmlns:a16="http://schemas.microsoft.com/office/drawing/2014/main" id="{4FCFEE80-0212-4ADD-A4E6-CBCB5E2431AB}"/>
              </a:ext>
            </a:extLst>
          </p:cNvPr>
          <p:cNvSpPr txBox="1"/>
          <p:nvPr/>
        </p:nvSpPr>
        <p:spPr>
          <a:xfrm>
            <a:off x="393837" y="3466108"/>
            <a:ext cx="8514304" cy="262829"/>
          </a:xfrm>
          <a:prstGeom prst="rect">
            <a:avLst/>
          </a:prstGeom>
          <a:noFill/>
        </p:spPr>
        <p:txBody>
          <a:bodyPr wrap="square" rtlCol="0">
            <a:spAutoFit/>
          </a:bodyPr>
          <a:lstStyle/>
          <a:p>
            <a:r>
              <a:rPr lang="en-GB" sz="1108" b="1" dirty="0">
                <a:latin typeface="Arial" panose="020B0604020202020204" pitchFamily="34" charset="0"/>
                <a:cs typeface="Arial" panose="020B0604020202020204" pitchFamily="34" charset="0"/>
              </a:rPr>
              <a:t>Cumulative number and rate of Pillar 1 and Pillar 2 COVID-19 cases </a:t>
            </a:r>
            <a:r>
              <a:rPr lang="en-GB" sz="1108" dirty="0">
                <a:latin typeface="Arial" panose="020B0604020202020204" pitchFamily="34" charset="0"/>
                <a:cs typeface="Arial" panose="020B0604020202020204" pitchFamily="34" charset="0"/>
              </a:rPr>
              <a:t>(per 100,000) by ethnicity (n=</a:t>
            </a:r>
            <a:r>
              <a:rPr lang="en-GB" sz="1108" b="1" dirty="0">
                <a:latin typeface="Arial" panose="020B0604020202020204" pitchFamily="34" charset="0"/>
                <a:cs typeface="Arial" panose="020B0604020202020204" pitchFamily="34" charset="0"/>
              </a:rPr>
              <a:t>339,901</a:t>
            </a:r>
            <a:r>
              <a:rPr lang="en-GB" sz="1108"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476F4DD8-BD63-492A-92EE-F52340321970}"/>
              </a:ext>
            </a:extLst>
          </p:cNvPr>
          <p:cNvSpPr txBox="1"/>
          <p:nvPr/>
        </p:nvSpPr>
        <p:spPr>
          <a:xfrm>
            <a:off x="467544" y="1077939"/>
            <a:ext cx="7553180" cy="262829"/>
          </a:xfrm>
          <a:prstGeom prst="rect">
            <a:avLst/>
          </a:prstGeom>
          <a:noFill/>
        </p:spPr>
        <p:txBody>
          <a:bodyPr wrap="square" rtlCol="0">
            <a:spAutoFit/>
          </a:bodyPr>
          <a:lstStyle/>
          <a:p>
            <a:r>
              <a:rPr lang="en-GB" sz="1108" b="1" dirty="0">
                <a:latin typeface="Arial" panose="020B0604020202020204" pitchFamily="34" charset="0"/>
                <a:cs typeface="Arial" panose="020B0604020202020204" pitchFamily="34" charset="0"/>
              </a:rPr>
              <a:t>Number of people tested </a:t>
            </a:r>
            <a:r>
              <a:rPr lang="en-GB" sz="1108" dirty="0">
                <a:latin typeface="Arial" panose="020B0604020202020204" pitchFamily="34" charset="0"/>
                <a:cs typeface="Arial" panose="020B0604020202020204" pitchFamily="34" charset="0"/>
              </a:rPr>
              <a:t>under Pillar 1 and 2, and percentage (%) by ethnic group and week</a:t>
            </a:r>
          </a:p>
        </p:txBody>
      </p:sp>
      <p:graphicFrame>
        <p:nvGraphicFramePr>
          <p:cNvPr id="11" name="Content Placeholder 10">
            <a:extLst>
              <a:ext uri="{FF2B5EF4-FFF2-40B4-BE49-F238E27FC236}">
                <a16:creationId xmlns:a16="http://schemas.microsoft.com/office/drawing/2014/main" id="{C085B416-CE42-4A75-9E24-B22CF282265B}"/>
              </a:ext>
            </a:extLst>
          </p:cNvPr>
          <p:cNvGraphicFramePr>
            <a:graphicFrameLocks/>
          </p:cNvGraphicFramePr>
          <p:nvPr>
            <p:extLst>
              <p:ext uri="{D42A27DB-BD31-4B8C-83A1-F6EECF244321}">
                <p14:modId xmlns:p14="http://schemas.microsoft.com/office/powerpoint/2010/main" val="1995200032"/>
              </p:ext>
            </p:extLst>
          </p:nvPr>
        </p:nvGraphicFramePr>
        <p:xfrm>
          <a:off x="460826" y="3728937"/>
          <a:ext cx="6998511" cy="2274854"/>
        </p:xfrm>
        <a:graphic>
          <a:graphicData uri="http://schemas.openxmlformats.org/drawingml/2006/table">
            <a:tbl>
              <a:tblPr>
                <a:tableStyleId>{5C22544A-7EE6-4342-B048-85BDC9FD1C3A}</a:tableStyleId>
              </a:tblPr>
              <a:tblGrid>
                <a:gridCol w="2637526">
                  <a:extLst>
                    <a:ext uri="{9D8B030D-6E8A-4147-A177-3AD203B41FA5}">
                      <a16:colId xmlns:a16="http://schemas.microsoft.com/office/drawing/2014/main" val="4019998614"/>
                    </a:ext>
                  </a:extLst>
                </a:gridCol>
                <a:gridCol w="844660">
                  <a:extLst>
                    <a:ext uri="{9D8B030D-6E8A-4147-A177-3AD203B41FA5}">
                      <a16:colId xmlns:a16="http://schemas.microsoft.com/office/drawing/2014/main" val="765520608"/>
                    </a:ext>
                  </a:extLst>
                </a:gridCol>
                <a:gridCol w="1336984">
                  <a:extLst>
                    <a:ext uri="{9D8B030D-6E8A-4147-A177-3AD203B41FA5}">
                      <a16:colId xmlns:a16="http://schemas.microsoft.com/office/drawing/2014/main" val="1988162987"/>
                    </a:ext>
                  </a:extLst>
                </a:gridCol>
                <a:gridCol w="1007233">
                  <a:extLst>
                    <a:ext uri="{9D8B030D-6E8A-4147-A177-3AD203B41FA5}">
                      <a16:colId xmlns:a16="http://schemas.microsoft.com/office/drawing/2014/main" val="1541766603"/>
                    </a:ext>
                  </a:extLst>
                </a:gridCol>
                <a:gridCol w="1172108">
                  <a:extLst>
                    <a:ext uri="{9D8B030D-6E8A-4147-A177-3AD203B41FA5}">
                      <a16:colId xmlns:a16="http://schemas.microsoft.com/office/drawing/2014/main" val="4007167847"/>
                    </a:ext>
                  </a:extLst>
                </a:gridCol>
              </a:tblGrid>
              <a:tr h="251665">
                <a:tc>
                  <a:txBody>
                    <a:bodyPr/>
                    <a:lstStyle/>
                    <a:p>
                      <a:pPr algn="l" fontAlgn="b"/>
                      <a:r>
                        <a:rPr lang="en-GB" sz="1100" b="1" i="0" u="none" strike="noStrike" kern="1200" dirty="0">
                          <a:solidFill>
                            <a:srgbClr val="000000"/>
                          </a:solidFill>
                          <a:effectLst/>
                          <a:latin typeface="Arial" panose="020B0604020202020204" pitchFamily="34" charset="0"/>
                          <a:ea typeface="+mn-ea"/>
                          <a:cs typeface="Arial" panose="020B0604020202020204" pitchFamily="34" charset="0"/>
                        </a:rPr>
                        <a:t>Ethnic group</a:t>
                      </a:r>
                    </a:p>
                  </a:txBody>
                  <a:tcPr marL="5862" marR="5862" marT="5862" marB="42203" anchor="b">
                    <a:solidFill>
                      <a:srgbClr val="EAEFF7"/>
                    </a:solidFill>
                  </a:tcPr>
                </a:tc>
                <a:tc>
                  <a:txBody>
                    <a:bodyPr/>
                    <a:lstStyle/>
                    <a:p>
                      <a:pPr algn="ctr" fontAlgn="b"/>
                      <a:r>
                        <a:rPr lang="en-GB" sz="1100" b="1" i="0" u="none" strike="noStrike" kern="1200" dirty="0">
                          <a:solidFill>
                            <a:srgbClr val="000000"/>
                          </a:solidFill>
                          <a:effectLst/>
                          <a:latin typeface="Arial" panose="020B0604020202020204" pitchFamily="34" charset="0"/>
                          <a:ea typeface="+mn-ea"/>
                          <a:cs typeface="Arial" panose="020B0604020202020204" pitchFamily="34" charset="0"/>
                        </a:rPr>
                        <a:t>Count </a:t>
                      </a:r>
                    </a:p>
                  </a:txBody>
                  <a:tcPr marL="5862" marR="5862" marT="5862" marB="42203" anchor="b">
                    <a:solidFill>
                      <a:srgbClr val="EAEFF7"/>
                    </a:solidFill>
                  </a:tcPr>
                </a:tc>
                <a:tc>
                  <a:txBody>
                    <a:bodyPr/>
                    <a:lstStyle/>
                    <a:p>
                      <a:pPr algn="ctr" fontAlgn="b"/>
                      <a:r>
                        <a:rPr lang="en-GB" sz="1100" b="1" i="0" u="none" strike="noStrike" kern="1200">
                          <a:solidFill>
                            <a:srgbClr val="000000"/>
                          </a:solidFill>
                          <a:effectLst/>
                          <a:latin typeface="Arial" panose="020B0604020202020204" pitchFamily="34" charset="0"/>
                          <a:ea typeface="+mn-ea"/>
                          <a:cs typeface="Arial" panose="020B0604020202020204" pitchFamily="34" charset="0"/>
                        </a:rPr>
                        <a:t>Population </a:t>
                      </a:r>
                    </a:p>
                  </a:txBody>
                  <a:tcPr marL="5862" marR="5862" marT="5862" marB="42203" anchor="b">
                    <a:solidFill>
                      <a:srgbClr val="EAEFF7"/>
                    </a:solidFill>
                  </a:tcPr>
                </a:tc>
                <a:tc>
                  <a:txBody>
                    <a:bodyPr/>
                    <a:lstStyle/>
                    <a:p>
                      <a:pPr algn="ctr" fontAlgn="b"/>
                      <a:r>
                        <a:rPr lang="en-GB" sz="1100" b="1" i="0" u="none" strike="noStrike" kern="1200" dirty="0">
                          <a:solidFill>
                            <a:srgbClr val="000000"/>
                          </a:solidFill>
                          <a:effectLst/>
                          <a:latin typeface="Arial" panose="020B0604020202020204" pitchFamily="34" charset="0"/>
                          <a:ea typeface="+mn-ea"/>
                          <a:cs typeface="Arial" panose="020B0604020202020204" pitchFamily="34" charset="0"/>
                        </a:rPr>
                        <a:t>Rate</a:t>
                      </a:r>
                    </a:p>
                  </a:txBody>
                  <a:tcPr marL="5862" marR="5862" marT="5862" marB="42203" anchor="b">
                    <a:solidFill>
                      <a:srgbClr val="EAEFF7"/>
                    </a:solidFill>
                  </a:tcPr>
                </a:tc>
                <a:tc>
                  <a:txBody>
                    <a:bodyPr/>
                    <a:lstStyle/>
                    <a:p>
                      <a:pPr algn="ctr" fontAlgn="b"/>
                      <a:r>
                        <a:rPr lang="en-GB" sz="1100" b="1" i="0" u="none" strike="noStrike" kern="1200" dirty="0">
                          <a:solidFill>
                            <a:srgbClr val="000000"/>
                          </a:solidFill>
                          <a:effectLst/>
                          <a:latin typeface="Arial" panose="020B0604020202020204" pitchFamily="34" charset="0"/>
                          <a:ea typeface="+mn-ea"/>
                          <a:cs typeface="Arial" panose="020B0604020202020204" pitchFamily="34" charset="0"/>
                        </a:rPr>
                        <a:t>95% Cl</a:t>
                      </a:r>
                    </a:p>
                  </a:txBody>
                  <a:tcPr marL="5862" marR="5862" marT="5862" marB="42203" anchor="b">
                    <a:solidFill>
                      <a:srgbClr val="EAEFF7"/>
                    </a:solidFill>
                  </a:tcPr>
                </a:tc>
                <a:extLst>
                  <a:ext uri="{0D108BD9-81ED-4DB2-BD59-A6C34878D82A}">
                    <a16:rowId xmlns:a16="http://schemas.microsoft.com/office/drawing/2014/main" val="3243685209"/>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White</a:t>
                      </a:r>
                    </a:p>
                  </a:txBody>
                  <a:tcPr marL="8792" marR="8792" marT="8792" marB="0" anchor="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230,451</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47,010,723.6</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490.2</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488.2-  492.2</a:t>
                      </a:r>
                    </a:p>
                  </a:txBody>
                  <a:tcPr marL="5862" marR="5862" marT="5862" marB="0" anchor="ctr">
                    <a:solidFill>
                      <a:srgbClr val="EAEFF7"/>
                    </a:solidFill>
                  </a:tcPr>
                </a:tc>
                <a:extLst>
                  <a:ext uri="{0D108BD9-81ED-4DB2-BD59-A6C34878D82A}">
                    <a16:rowId xmlns:a16="http://schemas.microsoft.com/office/drawing/2014/main" val="2883660015"/>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Indian (Asian or Asian British)</a:t>
                      </a:r>
                    </a:p>
                  </a:txBody>
                  <a:tcPr marL="8792" marR="8792" marT="8792" marB="0" anchor="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15,596</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1,532,380.8</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1,017.8</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1,002.0-1,033.8</a:t>
                      </a:r>
                    </a:p>
                  </a:txBody>
                  <a:tcPr marL="5862" marR="5862" marT="5862" marB="0" anchor="ctr">
                    <a:solidFill>
                      <a:srgbClr val="EAEFF7"/>
                    </a:solidFill>
                  </a:tcPr>
                </a:tc>
                <a:extLst>
                  <a:ext uri="{0D108BD9-81ED-4DB2-BD59-A6C34878D82A}">
                    <a16:rowId xmlns:a16="http://schemas.microsoft.com/office/drawing/2014/main" val="451765881"/>
                  </a:ext>
                </a:extLst>
              </a:tr>
              <a:tr h="239546">
                <a:tc>
                  <a:txBody>
                    <a:bodyPr/>
                    <a:lstStyle/>
                    <a:p>
                      <a:pPr algn="l" fontAlgn="b"/>
                      <a:r>
                        <a:rPr lang="fi-FI" sz="1100" b="0" i="0" u="none" strike="noStrike">
                          <a:solidFill>
                            <a:srgbClr val="000000"/>
                          </a:solidFill>
                          <a:effectLst/>
                          <a:latin typeface="Arial" panose="020B0604020202020204" pitchFamily="34" charset="0"/>
                          <a:cs typeface="Arial" panose="020B0604020202020204" pitchFamily="34" charset="0"/>
                        </a:rPr>
                        <a:t>Pakistani (Asian or Asian British)</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19,380</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1,303,426.3</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1,486.9</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1,466.2-1,507.8</a:t>
                      </a:r>
                    </a:p>
                  </a:txBody>
                  <a:tcPr marL="5862" marR="5862" marT="5862" marB="0" anchor="ctr">
                    <a:solidFill>
                      <a:srgbClr val="EAEFF7"/>
                    </a:solidFill>
                  </a:tcPr>
                </a:tc>
                <a:extLst>
                  <a:ext uri="{0D108BD9-81ED-4DB2-BD59-A6C34878D82A}">
                    <a16:rowId xmlns:a16="http://schemas.microsoft.com/office/drawing/2014/main" val="1489151569"/>
                  </a:ext>
                </a:extLst>
              </a:tr>
              <a:tr h="218854">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Other Asian / Asian British</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13,692</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1,850,400.1</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739.9</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727.7-  752.4</a:t>
                      </a:r>
                    </a:p>
                  </a:txBody>
                  <a:tcPr marL="5862" marR="5862" marT="5862" marB="0" anchor="ctr">
                    <a:solidFill>
                      <a:srgbClr val="EAEFF7"/>
                    </a:solidFill>
                  </a:tcPr>
                </a:tc>
                <a:extLst>
                  <a:ext uri="{0D108BD9-81ED-4DB2-BD59-A6C34878D82A}">
                    <a16:rowId xmlns:a16="http://schemas.microsoft.com/office/drawing/2014/main" val="1433655584"/>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Black / African / Caribbean / Black British</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14,953</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2,104,814.3</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710.4</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699.2-  721.9</a:t>
                      </a:r>
                    </a:p>
                  </a:txBody>
                  <a:tcPr marL="5862" marR="5862" marT="5862" marB="0" anchor="ctr">
                    <a:solidFill>
                      <a:srgbClr val="EAEFF7"/>
                    </a:solidFill>
                  </a:tcPr>
                </a:tc>
                <a:extLst>
                  <a:ext uri="{0D108BD9-81ED-4DB2-BD59-A6C34878D82A}">
                    <a16:rowId xmlns:a16="http://schemas.microsoft.com/office/drawing/2014/main" val="3996651564"/>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Mixed / Multiple ethnic groups</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4,701</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1,550,543.4</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303.2</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294.7-  312.0</a:t>
                      </a:r>
                    </a:p>
                  </a:txBody>
                  <a:tcPr marL="5862" marR="5862" marT="5862" marB="0" anchor="ctr">
                    <a:solidFill>
                      <a:srgbClr val="EAEFF7"/>
                    </a:solidFill>
                  </a:tcPr>
                </a:tc>
                <a:extLst>
                  <a:ext uri="{0D108BD9-81ED-4DB2-BD59-A6C34878D82A}">
                    <a16:rowId xmlns:a16="http://schemas.microsoft.com/office/drawing/2014/main" val="1996451568"/>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Other ethnic group</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10,856</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624,889.4</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1,737.3</a:t>
                      </a:r>
                    </a:p>
                  </a:txBody>
                  <a:tcPr marL="5862" marR="5862" marT="5862"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1,705.2-1,770.0</a:t>
                      </a:r>
                    </a:p>
                  </a:txBody>
                  <a:tcPr marL="5862" marR="5862" marT="5862" marB="0" anchor="ctr">
                    <a:solidFill>
                      <a:srgbClr val="EAEFF7"/>
                    </a:solidFill>
                  </a:tcPr>
                </a:tc>
                <a:extLst>
                  <a:ext uri="{0D108BD9-81ED-4DB2-BD59-A6C34878D82A}">
                    <a16:rowId xmlns:a16="http://schemas.microsoft.com/office/drawing/2014/main" val="3242420328"/>
                  </a:ext>
                </a:extLst>
              </a:tr>
              <a:tr h="218854">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Unknown</a:t>
                      </a:r>
                    </a:p>
                  </a:txBody>
                  <a:tcPr marL="8792" marR="8792" marT="8792" marB="0" anchor="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30,272</a:t>
                      </a:r>
                    </a:p>
                  </a:txBody>
                  <a:tcPr marL="5862" marR="5862" marT="5862"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a:t>
                      </a:r>
                    </a:p>
                  </a:txBody>
                  <a:tcPr marL="3517" marR="3517" marT="3517" marB="0" anchor="ctr">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a:t>
                      </a:r>
                    </a:p>
                  </a:txBody>
                  <a:tcPr marL="3517" marR="3517" marT="3517" marB="0" anchor="ctr">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a:t>
                      </a:r>
                    </a:p>
                  </a:txBody>
                  <a:tcPr marL="3517" marR="3517" marT="3517" marB="0" anchor="ctr">
                    <a:solidFill>
                      <a:srgbClr val="EAEFF7"/>
                    </a:solidFill>
                  </a:tcPr>
                </a:tc>
                <a:extLst>
                  <a:ext uri="{0D108BD9-81ED-4DB2-BD59-A6C34878D82A}">
                    <a16:rowId xmlns:a16="http://schemas.microsoft.com/office/drawing/2014/main" val="648211341"/>
                  </a:ext>
                </a:extLst>
              </a:tr>
              <a:tr h="251665">
                <a:tc>
                  <a:txBody>
                    <a:bodyPr/>
                    <a:lstStyle/>
                    <a:p>
                      <a:pPr algn="l" fontAlgn="b"/>
                      <a:r>
                        <a:rPr lang="en-GB" sz="1100" b="0" i="0" u="none" strike="noStrike" kern="1200" dirty="0">
                          <a:solidFill>
                            <a:srgbClr val="000000"/>
                          </a:solidFill>
                          <a:effectLst/>
                          <a:latin typeface="Arial" panose="020B0604020202020204" pitchFamily="34" charset="0"/>
                          <a:ea typeface="+mn-ea"/>
                          <a:cs typeface="Arial" panose="020B0604020202020204" pitchFamily="34" charset="0"/>
                        </a:rPr>
                        <a:t>Total </a:t>
                      </a:r>
                    </a:p>
                  </a:txBody>
                  <a:tcPr marL="5862" marR="5862" marT="5862" marB="42203" anchor="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339,901</a:t>
                      </a:r>
                    </a:p>
                  </a:txBody>
                  <a:tcPr marL="5862" marR="5862" marT="5862" marB="0" anchor="ctr">
                    <a:solidFill>
                      <a:srgbClr val="EAEFF7"/>
                    </a:solidFill>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517" marR="3517" marT="3517" marB="0" anchor="ctr">
                    <a:solidFill>
                      <a:srgbClr val="EAEFF7"/>
                    </a:solidFill>
                  </a:tcPr>
                </a:tc>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3517" marR="3517" marT="3517" marB="0" anchor="ctr">
                    <a:solidFill>
                      <a:srgbClr val="EAEFF7"/>
                    </a:solidFill>
                  </a:tcPr>
                </a:tc>
                <a:tc>
                  <a:txBody>
                    <a:bodyPr/>
                    <a:lstStyle/>
                    <a:p>
                      <a:pPr algn="ctr" fontAlgn="b"/>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3517" marR="3517" marT="3517" marB="0" anchor="ctr">
                    <a:solidFill>
                      <a:srgbClr val="EAEFF7"/>
                    </a:solidFill>
                  </a:tcPr>
                </a:tc>
                <a:extLst>
                  <a:ext uri="{0D108BD9-81ED-4DB2-BD59-A6C34878D82A}">
                    <a16:rowId xmlns:a16="http://schemas.microsoft.com/office/drawing/2014/main" val="2536151416"/>
                  </a:ext>
                </a:extLst>
              </a:tr>
            </a:tbl>
          </a:graphicData>
        </a:graphic>
      </p:graphicFrame>
      <p:graphicFrame>
        <p:nvGraphicFramePr>
          <p:cNvPr id="12" name="Table 11">
            <a:extLst>
              <a:ext uri="{FF2B5EF4-FFF2-40B4-BE49-F238E27FC236}">
                <a16:creationId xmlns:a16="http://schemas.microsoft.com/office/drawing/2014/main" id="{2D6CB19A-6675-4E45-AD95-913EABCB8D98}"/>
              </a:ext>
            </a:extLst>
          </p:cNvPr>
          <p:cNvGraphicFramePr>
            <a:graphicFrameLocks noGrp="1"/>
          </p:cNvGraphicFramePr>
          <p:nvPr>
            <p:extLst>
              <p:ext uri="{D42A27DB-BD31-4B8C-83A1-F6EECF244321}">
                <p14:modId xmlns:p14="http://schemas.microsoft.com/office/powerpoint/2010/main" val="3182802915"/>
              </p:ext>
            </p:extLst>
          </p:nvPr>
        </p:nvGraphicFramePr>
        <p:xfrm>
          <a:off x="7582470" y="3842662"/>
          <a:ext cx="1454026" cy="1488831"/>
        </p:xfrm>
        <a:graphic>
          <a:graphicData uri="http://schemas.openxmlformats.org/drawingml/2006/table">
            <a:tbl>
              <a:tblPr/>
              <a:tblGrid>
                <a:gridCol w="1454026">
                  <a:extLst>
                    <a:ext uri="{9D8B030D-6E8A-4147-A177-3AD203B41FA5}">
                      <a16:colId xmlns:a16="http://schemas.microsoft.com/office/drawing/2014/main" val="1846891609"/>
                    </a:ext>
                  </a:extLst>
                </a:gridCol>
              </a:tblGrid>
              <a:tr h="821788">
                <a:tc>
                  <a:txBody>
                    <a:bodyPr/>
                    <a:lstStyle/>
                    <a:p>
                      <a:pPr algn="l" fontAlgn="b"/>
                      <a:r>
                        <a:rPr lang="en-GB" sz="1000" b="0" i="0" u="none" strike="noStrike" dirty="0">
                          <a:solidFill>
                            <a:schemeClr val="bg1">
                              <a:lumMod val="50000"/>
                            </a:schemeClr>
                          </a:solidFill>
                          <a:effectLst/>
                          <a:latin typeface="Arial" panose="020B0604020202020204" pitchFamily="34" charset="0"/>
                          <a:cs typeface="Arial" panose="020B0604020202020204" pitchFamily="34" charset="0"/>
                        </a:rPr>
                        <a:t>Rates exclude </a:t>
                      </a:r>
                      <a:r>
                        <a:rPr lang="en-GB" sz="1000" b="1" i="0" u="none" strike="noStrike" dirty="0">
                          <a:solidFill>
                            <a:schemeClr val="bg1">
                              <a:lumMod val="50000"/>
                            </a:schemeClr>
                          </a:solidFill>
                          <a:effectLst/>
                          <a:latin typeface="Arial" panose="020B0604020202020204" pitchFamily="34" charset="0"/>
                          <a:cs typeface="Arial" panose="020B0604020202020204" pitchFamily="34" charset="0"/>
                        </a:rPr>
                        <a:t>30,272</a:t>
                      </a:r>
                      <a:r>
                        <a:rPr lang="en-GB" sz="1000" b="0" i="0" u="none" strike="noStrike" dirty="0">
                          <a:solidFill>
                            <a:schemeClr val="bg1">
                              <a:lumMod val="50000"/>
                            </a:schemeClr>
                          </a:solidFill>
                          <a:effectLst/>
                          <a:latin typeface="Arial" panose="020B0604020202020204" pitchFamily="34" charset="0"/>
                          <a:cs typeface="Arial" panose="020B0604020202020204" pitchFamily="34" charset="0"/>
                        </a:rPr>
                        <a:t> COVID-19 cases for whom ethnicity is to be confirmed</a:t>
                      </a:r>
                    </a:p>
                    <a:p>
                      <a:pPr algn="l" fontAlgn="b"/>
                      <a:endParaRPr lang="en-GB" sz="1000" b="0" i="0"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5862" marR="5862" marT="5862" marB="42203" anchor="b">
                    <a:lnL>
                      <a:noFill/>
                    </a:lnL>
                    <a:lnR>
                      <a:noFill/>
                    </a:lnR>
                    <a:lnT>
                      <a:noFill/>
                    </a:lnT>
                    <a:lnB>
                      <a:noFill/>
                    </a:lnB>
                  </a:tcPr>
                </a:tc>
                <a:extLst>
                  <a:ext uri="{0D108BD9-81ED-4DB2-BD59-A6C34878D82A}">
                    <a16:rowId xmlns:a16="http://schemas.microsoft.com/office/drawing/2014/main" val="612348209"/>
                  </a:ext>
                </a:extLst>
              </a:tr>
              <a:tr h="667043">
                <a:tc>
                  <a:txBody>
                    <a:bodyPr/>
                    <a:lstStyle/>
                    <a:p>
                      <a:pPr algn="l" fontAlgn="b"/>
                      <a:r>
                        <a:rPr lang="en-GB" sz="1000" b="0" i="0" u="none" strike="noStrike" dirty="0">
                          <a:solidFill>
                            <a:schemeClr val="bg1">
                              <a:lumMod val="50000"/>
                            </a:schemeClr>
                          </a:solidFill>
                          <a:effectLst/>
                          <a:latin typeface="Arial" panose="020B0604020202020204" pitchFamily="34" charset="0"/>
                          <a:cs typeface="Arial" panose="020B0604020202020204" pitchFamily="34" charset="0"/>
                        </a:rPr>
                        <a:t>Data for ethnicity were available for </a:t>
                      </a:r>
                      <a:r>
                        <a:rPr lang="en-GB" sz="1000" b="1" i="0" u="none" strike="noStrike" dirty="0">
                          <a:solidFill>
                            <a:schemeClr val="bg1">
                              <a:lumMod val="50000"/>
                            </a:schemeClr>
                          </a:solidFill>
                          <a:effectLst/>
                          <a:latin typeface="Arial" panose="020B0604020202020204" pitchFamily="34" charset="0"/>
                          <a:cs typeface="Arial" panose="020B0604020202020204" pitchFamily="34" charset="0"/>
                        </a:rPr>
                        <a:t>91.5% </a:t>
                      </a:r>
                      <a:r>
                        <a:rPr lang="en-GB" sz="1000" b="0" i="0" u="none" strike="noStrike" dirty="0">
                          <a:solidFill>
                            <a:schemeClr val="bg1">
                              <a:lumMod val="50000"/>
                            </a:schemeClr>
                          </a:solidFill>
                          <a:effectLst/>
                          <a:latin typeface="Arial" panose="020B0604020202020204" pitchFamily="34" charset="0"/>
                          <a:cs typeface="Arial" panose="020B0604020202020204" pitchFamily="34" charset="0"/>
                        </a:rPr>
                        <a:t>Pillar 1 cases and </a:t>
                      </a:r>
                      <a:r>
                        <a:rPr lang="en-GB" sz="1000" b="1" i="0" u="none" strike="noStrike" dirty="0">
                          <a:solidFill>
                            <a:schemeClr val="bg1">
                              <a:lumMod val="50000"/>
                            </a:schemeClr>
                          </a:solidFill>
                          <a:effectLst/>
                          <a:latin typeface="Arial" panose="020B0604020202020204" pitchFamily="34" charset="0"/>
                          <a:cs typeface="Arial" panose="020B0604020202020204" pitchFamily="34" charset="0"/>
                        </a:rPr>
                        <a:t>90.7% </a:t>
                      </a:r>
                      <a:r>
                        <a:rPr lang="en-GB" sz="1000" b="0" i="0" u="none" strike="noStrike" dirty="0">
                          <a:solidFill>
                            <a:schemeClr val="bg1">
                              <a:lumMod val="50000"/>
                            </a:schemeClr>
                          </a:solidFill>
                          <a:effectLst/>
                          <a:latin typeface="Arial" panose="020B0604020202020204" pitchFamily="34" charset="0"/>
                          <a:cs typeface="Arial" panose="020B0604020202020204" pitchFamily="34" charset="0"/>
                        </a:rPr>
                        <a:t>Pillar 2 cases </a:t>
                      </a:r>
                    </a:p>
                  </a:txBody>
                  <a:tcPr marL="5862" marR="5862" marT="5862" marB="42203" anchor="b">
                    <a:lnL>
                      <a:noFill/>
                    </a:lnL>
                    <a:lnR>
                      <a:noFill/>
                    </a:lnR>
                    <a:lnT>
                      <a:noFill/>
                    </a:lnT>
                    <a:lnB>
                      <a:noFill/>
                    </a:lnB>
                  </a:tcPr>
                </a:tc>
                <a:extLst>
                  <a:ext uri="{0D108BD9-81ED-4DB2-BD59-A6C34878D82A}">
                    <a16:rowId xmlns:a16="http://schemas.microsoft.com/office/drawing/2014/main" val="2025635167"/>
                  </a:ext>
                </a:extLst>
              </a:tr>
            </a:tbl>
          </a:graphicData>
        </a:graphic>
      </p:graphicFrame>
      <p:graphicFrame>
        <p:nvGraphicFramePr>
          <p:cNvPr id="13" name="Table 12">
            <a:extLst>
              <a:ext uri="{FF2B5EF4-FFF2-40B4-BE49-F238E27FC236}">
                <a16:creationId xmlns:a16="http://schemas.microsoft.com/office/drawing/2014/main" id="{1A101396-AF80-4550-9321-33B638050017}"/>
              </a:ext>
            </a:extLst>
          </p:cNvPr>
          <p:cNvGraphicFramePr>
            <a:graphicFrameLocks noGrp="1"/>
          </p:cNvGraphicFramePr>
          <p:nvPr>
            <p:extLst>
              <p:ext uri="{D42A27DB-BD31-4B8C-83A1-F6EECF244321}">
                <p14:modId xmlns:p14="http://schemas.microsoft.com/office/powerpoint/2010/main" val="2804260082"/>
              </p:ext>
            </p:extLst>
          </p:nvPr>
        </p:nvGraphicFramePr>
        <p:xfrm>
          <a:off x="467690" y="1526508"/>
          <a:ext cx="8083519" cy="1926016"/>
        </p:xfrm>
        <a:graphic>
          <a:graphicData uri="http://schemas.openxmlformats.org/drawingml/2006/table">
            <a:tbl>
              <a:tblPr/>
              <a:tblGrid>
                <a:gridCol w="2874139">
                  <a:extLst>
                    <a:ext uri="{9D8B030D-6E8A-4147-A177-3AD203B41FA5}">
                      <a16:colId xmlns:a16="http://schemas.microsoft.com/office/drawing/2014/main" val="992073734"/>
                    </a:ext>
                  </a:extLst>
                </a:gridCol>
                <a:gridCol w="868230">
                  <a:extLst>
                    <a:ext uri="{9D8B030D-6E8A-4147-A177-3AD203B41FA5}">
                      <a16:colId xmlns:a16="http://schemas.microsoft.com/office/drawing/2014/main" val="2434518587"/>
                    </a:ext>
                  </a:extLst>
                </a:gridCol>
                <a:gridCol w="868230">
                  <a:extLst>
                    <a:ext uri="{9D8B030D-6E8A-4147-A177-3AD203B41FA5}">
                      <a16:colId xmlns:a16="http://schemas.microsoft.com/office/drawing/2014/main" val="3166019702"/>
                    </a:ext>
                  </a:extLst>
                </a:gridCol>
                <a:gridCol w="868230">
                  <a:extLst>
                    <a:ext uri="{9D8B030D-6E8A-4147-A177-3AD203B41FA5}">
                      <a16:colId xmlns:a16="http://schemas.microsoft.com/office/drawing/2014/main" val="3262727042"/>
                    </a:ext>
                  </a:extLst>
                </a:gridCol>
                <a:gridCol w="868230">
                  <a:extLst>
                    <a:ext uri="{9D8B030D-6E8A-4147-A177-3AD203B41FA5}">
                      <a16:colId xmlns:a16="http://schemas.microsoft.com/office/drawing/2014/main" val="3762608363"/>
                    </a:ext>
                  </a:extLst>
                </a:gridCol>
                <a:gridCol w="868230">
                  <a:extLst>
                    <a:ext uri="{9D8B030D-6E8A-4147-A177-3AD203B41FA5}">
                      <a16:colId xmlns:a16="http://schemas.microsoft.com/office/drawing/2014/main" val="659618444"/>
                    </a:ext>
                  </a:extLst>
                </a:gridCol>
                <a:gridCol w="868230">
                  <a:extLst>
                    <a:ext uri="{9D8B030D-6E8A-4147-A177-3AD203B41FA5}">
                      <a16:colId xmlns:a16="http://schemas.microsoft.com/office/drawing/2014/main" val="3320024025"/>
                    </a:ext>
                  </a:extLst>
                </a:gridCol>
              </a:tblGrid>
              <a:tr h="259285">
                <a:tc rowSpan="2">
                  <a:txBody>
                    <a:bodyPr/>
                    <a:lstStyle/>
                    <a:p>
                      <a:pPr algn="l" rtl="0" fontAlgn="b"/>
                      <a:r>
                        <a:rPr lang="en-GB" sz="1100" b="1" i="0" u="none" strike="noStrike" dirty="0">
                          <a:solidFill>
                            <a:srgbClr val="000000"/>
                          </a:solidFill>
                          <a:effectLst/>
                          <a:latin typeface="Arial" panose="020B0604020202020204" pitchFamily="34" charset="0"/>
                          <a:cs typeface="Arial" panose="020B0604020202020204" pitchFamily="34" charset="0"/>
                        </a:rPr>
                        <a:t>Ethnic group</a:t>
                      </a:r>
                    </a:p>
                  </a:txBody>
                  <a:tcPr marL="5862" marR="5862" marT="5862" marB="4220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gridSpan="6">
                  <a:txBody>
                    <a:bodyPr/>
                    <a:lstStyle/>
                    <a:p>
                      <a:pPr algn="ctr" rtl="0" fontAlgn="b"/>
                      <a:r>
                        <a:rPr lang="en-GB" sz="1100" b="1" i="0" u="none" strike="noStrike" dirty="0">
                          <a:solidFill>
                            <a:srgbClr val="000000"/>
                          </a:solidFill>
                          <a:effectLst/>
                          <a:latin typeface="Arial" panose="020B0604020202020204" pitchFamily="34" charset="0"/>
                          <a:cs typeface="Arial" panose="020B0604020202020204" pitchFamily="34" charset="0"/>
                        </a:rPr>
                        <a:t>Week - number (%)</a:t>
                      </a:r>
                    </a:p>
                  </a:txBody>
                  <a:tcPr marL="5862" marR="5862" marT="5862" marB="42203"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hMerge="1">
                  <a:txBody>
                    <a:bodyPr/>
                    <a:lstStyle/>
                    <a:p>
                      <a:pPr algn="ctr" rtl="0" fontAlgn="b"/>
                      <a:endParaRPr lang="en-GB" sz="1100" b="0" i="0" u="none" strike="noStrike" dirty="0">
                        <a:solidFill>
                          <a:srgbClr val="000000"/>
                        </a:solidFill>
                        <a:effectLst/>
                        <a:latin typeface="+mn-lt"/>
                      </a:endParaRPr>
                    </a:p>
                  </a:txBody>
                  <a:tcPr marL="6350" marR="6350" marT="635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rtl="0" fontAlgn="b"/>
                      <a:endParaRPr lang="en-GB" sz="1100" b="0" i="0" u="none" strike="noStrike" dirty="0">
                        <a:solidFill>
                          <a:srgbClr val="000000"/>
                        </a:solidFill>
                        <a:effectLst/>
                        <a:latin typeface="+mn-lt"/>
                      </a:endParaRPr>
                    </a:p>
                  </a:txBody>
                  <a:tcPr marL="6350" marR="6350" marT="635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327290341"/>
                  </a:ext>
                </a:extLst>
              </a:tr>
              <a:tr h="174674">
                <a:tc vMerge="1">
                  <a:txBody>
                    <a:bodyPr/>
                    <a:lstStyle/>
                    <a:p>
                      <a:endParaRPr lang="en-GB"/>
                    </a:p>
                  </a:txBody>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36</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37</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38</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001693055"/>
                  </a:ext>
                </a:extLst>
              </a:tr>
              <a:tr h="200808">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White</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3,481 (54.5)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3,912 (61.0)</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4,945 (65.5)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9,979 (68.3)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12,551 (69.1)</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8,096 (71.0)</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594055577"/>
                  </a:ext>
                </a:extLst>
              </a:tr>
              <a:tr h="259149">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Indian (Asian or Asian British)</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524 ( 8.2)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459 ( 7.2)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423 ( 5.6)</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757 ( 5.2)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1,060 ( 5.8)</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669 ( 5.9)</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112800458"/>
                  </a:ext>
                </a:extLst>
              </a:tr>
              <a:tr h="206420">
                <a:tc>
                  <a:txBody>
                    <a:bodyPr/>
                    <a:lstStyle/>
                    <a:p>
                      <a:pPr algn="l" fontAlgn="b"/>
                      <a:r>
                        <a:rPr lang="fi-FI" sz="1100" b="0" i="0" u="none" strike="noStrike">
                          <a:solidFill>
                            <a:srgbClr val="000000"/>
                          </a:solidFill>
                          <a:effectLst/>
                          <a:latin typeface="Arial" panose="020B0604020202020204" pitchFamily="34" charset="0"/>
                          <a:cs typeface="Arial" panose="020B0604020202020204" pitchFamily="34" charset="0"/>
                        </a:rPr>
                        <a:t>Pakistani (Asian or Asian British)</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1,078 (16.9)</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833 (13.0)</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897 (11.9)</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1,487 (10.2)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1,943 (10.7)</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1,212 (10.6)</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59461029"/>
                  </a:ext>
                </a:extLst>
              </a:tr>
              <a:tr h="206420">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Other Asian / Asian British</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451 ( 7.1)</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343 ( 5.4)</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370 ( 4.9)</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763 ( 5.2)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918 ( 5.1)</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531 ( 4.7)</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917233692"/>
                  </a:ext>
                </a:extLst>
              </a:tr>
              <a:tr h="206420">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Black / African / Caribbean / Black British</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413 ( 6.5)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432 ( 6.7)</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396 ( 5.2)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728 ( 5.0)</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775 ( 4.3)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360 ( 3.2)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118577049"/>
                  </a:ext>
                </a:extLst>
              </a:tr>
              <a:tr h="206420">
                <a:tc>
                  <a:txBody>
                    <a:bodyPr/>
                    <a:lstStyle/>
                    <a:p>
                      <a:pPr algn="l" fontAlgn="b"/>
                      <a:r>
                        <a:rPr lang="en-GB" sz="1100" b="0" i="0" u="none" strike="noStrike">
                          <a:solidFill>
                            <a:srgbClr val="000000"/>
                          </a:solidFill>
                          <a:effectLst/>
                          <a:latin typeface="Arial" panose="020B0604020202020204" pitchFamily="34" charset="0"/>
                          <a:cs typeface="Arial" panose="020B0604020202020204" pitchFamily="34" charset="0"/>
                        </a:rPr>
                        <a:t>Mixed / Multiple ethnic groups</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170 ( 2.7)</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160 ( 2.5)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171 ( 2.3)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337 ( 2.3)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365 ( 2.0)</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240 ( 2.1)</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92474140"/>
                  </a:ext>
                </a:extLst>
              </a:tr>
              <a:tr h="206420">
                <a:tc>
                  <a:txBody>
                    <a:bodyPr/>
                    <a:lstStyle/>
                    <a:p>
                      <a:pPr algn="l" fontAlgn="b"/>
                      <a:r>
                        <a:rPr lang="en-GB" sz="1100" b="0" i="0" u="none" strike="noStrike" dirty="0">
                          <a:solidFill>
                            <a:srgbClr val="000000"/>
                          </a:solidFill>
                          <a:effectLst/>
                          <a:latin typeface="Arial" panose="020B0604020202020204" pitchFamily="34" charset="0"/>
                          <a:cs typeface="Arial" panose="020B0604020202020204" pitchFamily="34" charset="0"/>
                        </a:rPr>
                        <a:t>Other ethnic group</a:t>
                      </a:r>
                    </a:p>
                  </a:txBody>
                  <a:tcPr marL="8792" marR="8792" marT="879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272 ( 4.3)</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269 ( 4.2)</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  348 ( 4.6)</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550 ( 3.8)</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559 ( 3.1)</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r>
                        <a:rPr lang="en-GB" sz="1100" b="0" i="0" u="none" strike="noStrike" dirty="0">
                          <a:solidFill>
                            <a:srgbClr val="000000"/>
                          </a:solidFill>
                          <a:effectLst/>
                          <a:latin typeface="Arial" panose="020B0604020202020204" pitchFamily="34" charset="0"/>
                          <a:cs typeface="Arial" panose="020B0604020202020204" pitchFamily="34" charset="0"/>
                        </a:rPr>
                        <a:t>  287 ( 2.5)</a:t>
                      </a:r>
                    </a:p>
                  </a:txBody>
                  <a:tcPr marL="5862" marR="5862" marT="5862"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985758449"/>
                  </a:ext>
                </a:extLst>
              </a:tr>
            </a:tbl>
          </a:graphicData>
        </a:graphic>
      </p:graphicFrame>
      <p:sp>
        <p:nvSpPr>
          <p:cNvPr id="14" name="Rectangle 13">
            <a:extLst>
              <a:ext uri="{FF2B5EF4-FFF2-40B4-BE49-F238E27FC236}">
                <a16:creationId xmlns:a16="http://schemas.microsoft.com/office/drawing/2014/main" id="{AF66644F-DA7C-4DEB-917B-025D46740B65}"/>
              </a:ext>
            </a:extLst>
          </p:cNvPr>
          <p:cNvSpPr/>
          <p:nvPr/>
        </p:nvSpPr>
        <p:spPr>
          <a:xfrm>
            <a:off x="7668344" y="1540091"/>
            <a:ext cx="882865" cy="192601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56BBB65-6CAF-4238-9385-D7E71EF4B91E}"/>
              </a:ext>
            </a:extLst>
          </p:cNvPr>
          <p:cNvSpPr/>
          <p:nvPr/>
        </p:nvSpPr>
        <p:spPr>
          <a:xfrm>
            <a:off x="5292080" y="3728938"/>
            <a:ext cx="2188277" cy="21973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ACA5B82-2385-4B27-9F8F-5D845880737E}"/>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09532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179D5F-BE73-43F3-9487-78EABA268765}"/>
              </a:ext>
            </a:extLst>
          </p:cNvPr>
          <p:cNvSpPr>
            <a:spLocks noGrp="1"/>
          </p:cNvSpPr>
          <p:nvPr>
            <p:ph type="title"/>
          </p:nvPr>
        </p:nvSpPr>
        <p:spPr/>
        <p:txBody>
          <a:bodyPr>
            <a:noAutofit/>
          </a:bodyPr>
          <a:lstStyle/>
          <a:p>
            <a:r>
              <a:rPr lang="en-GB" sz="2800" dirty="0"/>
              <a:t>Ethnicity cases by week</a:t>
            </a:r>
            <a:br>
              <a:rPr lang="en-GB" sz="1800" dirty="0"/>
            </a:br>
            <a:r>
              <a:rPr lang="en-GB" sz="1800" dirty="0"/>
              <a:t>All positive cases with specimen dates up to 19 September 2020</a:t>
            </a:r>
          </a:p>
        </p:txBody>
      </p:sp>
      <p:sp>
        <p:nvSpPr>
          <p:cNvPr id="5" name="Slide Number Placeholder 4">
            <a:extLst>
              <a:ext uri="{FF2B5EF4-FFF2-40B4-BE49-F238E27FC236}">
                <a16:creationId xmlns:a16="http://schemas.microsoft.com/office/drawing/2014/main" id="{3E35EF63-CDFB-6848-BCF7-D84D5D34D75E}"/>
              </a:ext>
            </a:extLst>
          </p:cNvPr>
          <p:cNvSpPr>
            <a:spLocks noGrp="1"/>
          </p:cNvSpPr>
          <p:nvPr>
            <p:ph type="sldNum" sz="quarter" idx="10"/>
          </p:nvPr>
        </p:nvSpPr>
        <p:spPr/>
        <p:txBody>
          <a:bodyPr/>
          <a:lstStyle/>
          <a:p>
            <a:fld id="{AE0E5F26-1258-6A44-BC87-69632E6F10A0}" type="slidenum">
              <a:rPr lang="en-US" smtClean="0"/>
              <a:pPr/>
              <a:t>18</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6E434482-5A82-4B4C-9270-058421CB1B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2" y="1650432"/>
            <a:ext cx="6977589" cy="4650788"/>
          </a:xfrm>
          <a:prstGeom prst="rect">
            <a:avLst/>
          </a:prstGeom>
        </p:spPr>
      </p:pic>
      <p:sp>
        <p:nvSpPr>
          <p:cNvPr id="6" name="TextBox 5">
            <a:extLst>
              <a:ext uri="{FF2B5EF4-FFF2-40B4-BE49-F238E27FC236}">
                <a16:creationId xmlns:a16="http://schemas.microsoft.com/office/drawing/2014/main" id="{162C7531-AE2E-4A36-9ED5-DB6C68074951}"/>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27663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3330D7-9219-4960-9976-F2BE9B81F677}"/>
              </a:ext>
            </a:extLst>
          </p:cNvPr>
          <p:cNvSpPr>
            <a:spLocks noGrp="1"/>
          </p:cNvSpPr>
          <p:nvPr>
            <p:ph type="title"/>
          </p:nvPr>
        </p:nvSpPr>
        <p:spPr>
          <a:xfrm>
            <a:off x="562702" y="548680"/>
            <a:ext cx="8028000" cy="1008112"/>
          </a:xfrm>
        </p:spPr>
        <p:txBody>
          <a:bodyPr>
            <a:normAutofit fontScale="90000"/>
          </a:bodyPr>
          <a:lstStyle/>
          <a:p>
            <a:r>
              <a:rPr lang="en-GB" dirty="0"/>
              <a:t>Ethnicity cases by week</a:t>
            </a:r>
            <a:br>
              <a:rPr lang="en-GB" dirty="0"/>
            </a:br>
            <a:r>
              <a:rPr lang="en-GB" sz="2200" dirty="0"/>
              <a:t>All positive cases with specimen dates up to 19 September 2020</a:t>
            </a:r>
            <a:endParaRPr lang="en-GB" dirty="0"/>
          </a:p>
        </p:txBody>
      </p:sp>
      <p:sp>
        <p:nvSpPr>
          <p:cNvPr id="5" name="Slide Number Placeholder 4">
            <a:extLst>
              <a:ext uri="{FF2B5EF4-FFF2-40B4-BE49-F238E27FC236}">
                <a16:creationId xmlns:a16="http://schemas.microsoft.com/office/drawing/2014/main" id="{3E35EF63-CDFB-6848-BCF7-D84D5D34D75E}"/>
              </a:ext>
            </a:extLst>
          </p:cNvPr>
          <p:cNvSpPr>
            <a:spLocks noGrp="1"/>
          </p:cNvSpPr>
          <p:nvPr>
            <p:ph type="sldNum" sz="quarter" idx="10"/>
          </p:nvPr>
        </p:nvSpPr>
        <p:spPr/>
        <p:txBody>
          <a:bodyPr/>
          <a:lstStyle/>
          <a:p>
            <a:fld id="{AE0E5F26-1258-6A44-BC87-69632E6F10A0}" type="slidenum">
              <a:rPr lang="en-US" smtClean="0"/>
              <a:pPr/>
              <a:t>19</a:t>
            </a:fld>
            <a:endParaRPr lang="en-US" dirty="0"/>
          </a:p>
        </p:txBody>
      </p:sp>
      <p:pic>
        <p:nvPicPr>
          <p:cNvPr id="9" name="Picture 8" descr="A close up of a map&#10;&#10;Description automatically generated">
            <a:extLst>
              <a:ext uri="{FF2B5EF4-FFF2-40B4-BE49-F238E27FC236}">
                <a16:creationId xmlns:a16="http://schemas.microsoft.com/office/drawing/2014/main" id="{335FB16E-3261-4E05-82AB-EA21ECA69A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702" y="1772816"/>
            <a:ext cx="8185762" cy="4165935"/>
          </a:xfrm>
          <a:prstGeom prst="rect">
            <a:avLst/>
          </a:prstGeom>
        </p:spPr>
      </p:pic>
      <p:sp>
        <p:nvSpPr>
          <p:cNvPr id="6" name="TextBox 5">
            <a:extLst>
              <a:ext uri="{FF2B5EF4-FFF2-40B4-BE49-F238E27FC236}">
                <a16:creationId xmlns:a16="http://schemas.microsoft.com/office/drawing/2014/main" id="{8C756443-58C4-49FE-8E9F-7C492AB16CD5}"/>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32648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2EDEE5F-336B-D544-8710-743EB7D0D700}"/>
              </a:ext>
            </a:extLst>
          </p:cNvPr>
          <p:cNvSpPr>
            <a:spLocks noGrp="1"/>
          </p:cNvSpPr>
          <p:nvPr>
            <p:ph idx="1"/>
          </p:nvPr>
        </p:nvSpPr>
        <p:spPr>
          <a:xfrm>
            <a:off x="558000" y="2420888"/>
            <a:ext cx="8028000" cy="4235623"/>
          </a:xfrm>
        </p:spPr>
        <p:txBody>
          <a:bodyPr/>
          <a:lstStyle/>
          <a:p>
            <a:pPr algn="ctr"/>
            <a:r>
              <a:rPr lang="en-GB" sz="5400" dirty="0"/>
              <a:t>“I can’t breathe.” </a:t>
            </a:r>
          </a:p>
        </p:txBody>
      </p:sp>
      <p:sp>
        <p:nvSpPr>
          <p:cNvPr id="4" name="Slide Number Placeholder 3">
            <a:extLst>
              <a:ext uri="{FF2B5EF4-FFF2-40B4-BE49-F238E27FC236}">
                <a16:creationId xmlns:a16="http://schemas.microsoft.com/office/drawing/2014/main" id="{3EDD819F-633A-EF4D-ABB4-5A9F5ADD876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a:t>
            </a:fld>
            <a:endParaRPr lang="en-US" dirty="0"/>
          </a:p>
        </p:txBody>
      </p:sp>
    </p:spTree>
    <p:extLst>
      <p:ext uri="{BB962C8B-B14F-4D97-AF65-F5344CB8AC3E}">
        <p14:creationId xmlns:p14="http://schemas.microsoft.com/office/powerpoint/2010/main" val="29188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653A73-E4D4-415C-8220-27F7247F9ECB}"/>
              </a:ext>
            </a:extLst>
          </p:cNvPr>
          <p:cNvSpPr>
            <a:spLocks noGrp="1"/>
          </p:cNvSpPr>
          <p:nvPr>
            <p:ph type="title"/>
          </p:nvPr>
        </p:nvSpPr>
        <p:spPr>
          <a:xfrm>
            <a:off x="562702" y="476672"/>
            <a:ext cx="8028000" cy="648072"/>
          </a:xfrm>
        </p:spPr>
        <p:txBody>
          <a:bodyPr>
            <a:normAutofit fontScale="90000"/>
          </a:bodyPr>
          <a:lstStyle/>
          <a:p>
            <a:r>
              <a:rPr lang="en-GB" dirty="0"/>
              <a:t>Ethnicity cases by week and by age group</a:t>
            </a:r>
            <a:br>
              <a:rPr lang="en-GB" dirty="0"/>
            </a:br>
            <a:r>
              <a:rPr lang="en-GB" sz="2200" dirty="0"/>
              <a:t>All positive cases with specimen dates up to 19 September 2020</a:t>
            </a:r>
            <a:br>
              <a:rPr lang="en-GB" sz="2200" dirty="0"/>
            </a:br>
            <a:endParaRPr lang="en-GB" dirty="0"/>
          </a:p>
        </p:txBody>
      </p:sp>
      <p:sp>
        <p:nvSpPr>
          <p:cNvPr id="5" name="Slide Number Placeholder 4">
            <a:extLst>
              <a:ext uri="{FF2B5EF4-FFF2-40B4-BE49-F238E27FC236}">
                <a16:creationId xmlns:a16="http://schemas.microsoft.com/office/drawing/2014/main" id="{3E35EF63-CDFB-6848-BCF7-D84D5D34D75E}"/>
              </a:ext>
            </a:extLst>
          </p:cNvPr>
          <p:cNvSpPr>
            <a:spLocks noGrp="1"/>
          </p:cNvSpPr>
          <p:nvPr>
            <p:ph type="sldNum" sz="quarter" idx="10"/>
          </p:nvPr>
        </p:nvSpPr>
        <p:spPr/>
        <p:txBody>
          <a:bodyPr/>
          <a:lstStyle/>
          <a:p>
            <a:fld id="{AE0E5F26-1258-6A44-BC87-69632E6F10A0}" type="slidenum">
              <a:rPr lang="en-US" smtClean="0"/>
              <a:pPr/>
              <a:t>20</a:t>
            </a:fld>
            <a:endParaRPr lang="en-US" dirty="0"/>
          </a:p>
        </p:txBody>
      </p:sp>
      <p:pic>
        <p:nvPicPr>
          <p:cNvPr id="3" name="Picture 2" descr="A close up of a map&#10;&#10;Description automatically generated">
            <a:extLst>
              <a:ext uri="{FF2B5EF4-FFF2-40B4-BE49-F238E27FC236}">
                <a16:creationId xmlns:a16="http://schemas.microsoft.com/office/drawing/2014/main" id="{2AFE77B8-C845-48DB-9142-C1F4DAB368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84" y="1435406"/>
            <a:ext cx="7200800" cy="4873319"/>
          </a:xfrm>
          <a:prstGeom prst="rect">
            <a:avLst/>
          </a:prstGeom>
        </p:spPr>
      </p:pic>
      <p:sp>
        <p:nvSpPr>
          <p:cNvPr id="6" name="TextBox 5">
            <a:extLst>
              <a:ext uri="{FF2B5EF4-FFF2-40B4-BE49-F238E27FC236}">
                <a16:creationId xmlns:a16="http://schemas.microsoft.com/office/drawing/2014/main" id="{F0C11537-7772-48DF-9201-2AE4B444B00A}"/>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50350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ECD2-420B-4D5D-9DA9-A0D40039462D}"/>
              </a:ext>
            </a:extLst>
          </p:cNvPr>
          <p:cNvSpPr>
            <a:spLocks noGrp="1"/>
          </p:cNvSpPr>
          <p:nvPr>
            <p:ph type="title"/>
          </p:nvPr>
        </p:nvSpPr>
        <p:spPr>
          <a:xfrm>
            <a:off x="558000" y="323441"/>
            <a:ext cx="8028000" cy="648072"/>
          </a:xfrm>
        </p:spPr>
        <p:txBody>
          <a:bodyPr>
            <a:noAutofit/>
          </a:bodyPr>
          <a:lstStyle/>
          <a:p>
            <a:r>
              <a:rPr lang="en-GB" sz="2400" dirty="0"/>
              <a:t>Ethnicity cases by week by region</a:t>
            </a:r>
            <a:br>
              <a:rPr lang="en-GB" sz="2400" dirty="0"/>
            </a:br>
            <a:r>
              <a:rPr lang="en-GB" sz="1800" dirty="0"/>
              <a:t>All positive cases with specimen dates up to 19 September 2020</a:t>
            </a:r>
            <a:br>
              <a:rPr lang="en-GB" sz="1800" dirty="0"/>
            </a:br>
            <a:endParaRPr lang="en-GB" sz="2400" dirty="0"/>
          </a:p>
        </p:txBody>
      </p:sp>
      <p:sp>
        <p:nvSpPr>
          <p:cNvPr id="5" name="Slide Number Placeholder 4">
            <a:extLst>
              <a:ext uri="{FF2B5EF4-FFF2-40B4-BE49-F238E27FC236}">
                <a16:creationId xmlns:a16="http://schemas.microsoft.com/office/drawing/2014/main" id="{3E35EF63-CDFB-6848-BCF7-D84D5D34D75E}"/>
              </a:ext>
            </a:extLst>
          </p:cNvPr>
          <p:cNvSpPr>
            <a:spLocks noGrp="1"/>
          </p:cNvSpPr>
          <p:nvPr>
            <p:ph type="sldNum" sz="quarter" idx="10"/>
          </p:nvPr>
        </p:nvSpPr>
        <p:spPr/>
        <p:txBody>
          <a:bodyPr/>
          <a:lstStyle/>
          <a:p>
            <a:fld id="{AE0E5F26-1258-6A44-BC87-69632E6F10A0}" type="slidenum">
              <a:rPr lang="en-US" smtClean="0"/>
              <a:pPr/>
              <a:t>21</a:t>
            </a:fld>
            <a:endParaRPr lang="en-US" dirty="0"/>
          </a:p>
        </p:txBody>
      </p:sp>
      <p:pic>
        <p:nvPicPr>
          <p:cNvPr id="3" name="Picture 2" descr="A close up of a map&#10;&#10;Description automatically generated">
            <a:extLst>
              <a:ext uri="{FF2B5EF4-FFF2-40B4-BE49-F238E27FC236}">
                <a16:creationId xmlns:a16="http://schemas.microsoft.com/office/drawing/2014/main" id="{937E5181-5D93-43E1-A747-BC54E934BC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3608" y="1268760"/>
            <a:ext cx="6768752" cy="5039965"/>
          </a:xfrm>
          <a:prstGeom prst="rect">
            <a:avLst/>
          </a:prstGeom>
        </p:spPr>
      </p:pic>
      <p:sp>
        <p:nvSpPr>
          <p:cNvPr id="6" name="TextBox 5">
            <a:extLst>
              <a:ext uri="{FF2B5EF4-FFF2-40B4-BE49-F238E27FC236}">
                <a16:creationId xmlns:a16="http://schemas.microsoft.com/office/drawing/2014/main" id="{A5228128-47BD-43E8-9EFE-88E59DA3F95F}"/>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71334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229C-CABD-4EC0-B3BD-4FAAA2E199A6}"/>
              </a:ext>
            </a:extLst>
          </p:cNvPr>
          <p:cNvSpPr>
            <a:spLocks noGrp="1"/>
          </p:cNvSpPr>
          <p:nvPr>
            <p:ph type="title"/>
          </p:nvPr>
        </p:nvSpPr>
        <p:spPr>
          <a:xfrm>
            <a:off x="539552" y="432642"/>
            <a:ext cx="8028000" cy="917724"/>
          </a:xfrm>
        </p:spPr>
        <p:txBody>
          <a:bodyPr>
            <a:noAutofit/>
          </a:bodyPr>
          <a:lstStyle/>
          <a:p>
            <a:r>
              <a:rPr lang="en-GB" sz="2800" dirty="0"/>
              <a:t>COVID-19 and BAME groups</a:t>
            </a:r>
            <a:br>
              <a:rPr lang="en-GB" sz="2400" dirty="0"/>
            </a:br>
            <a:r>
              <a:rPr lang="en-GB" sz="2400" dirty="0"/>
              <a:t>Social, cultural and structural determinants</a:t>
            </a:r>
            <a:endParaRPr lang="en-GB" sz="2800" dirty="0"/>
          </a:p>
        </p:txBody>
      </p:sp>
      <p:sp>
        <p:nvSpPr>
          <p:cNvPr id="8" name="Content Placeholder 7">
            <a:extLst>
              <a:ext uri="{FF2B5EF4-FFF2-40B4-BE49-F238E27FC236}">
                <a16:creationId xmlns:a16="http://schemas.microsoft.com/office/drawing/2014/main" id="{46060463-B5C8-49B3-B93B-3E8FE2B52504}"/>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9CF19E00-9DCD-4EF8-9B1F-E9A4F5CA3AE0}"/>
              </a:ext>
            </a:extLst>
          </p:cNvPr>
          <p:cNvSpPr>
            <a:spLocks noGrp="1"/>
          </p:cNvSpPr>
          <p:nvPr>
            <p:ph type="sldNum" sz="quarter" idx="10"/>
          </p:nvPr>
        </p:nvSpPr>
        <p:spPr/>
        <p:txBody>
          <a:bodyPr/>
          <a:lstStyle/>
          <a:p>
            <a:r>
              <a:rPr lang="en-US"/>
              <a:t>  </a:t>
            </a:r>
            <a:fld id="{2565FA6D-D4C8-4C4C-AC4B-3269734D34D8}" type="slidenum">
              <a:rPr lang="en-US" smtClean="0"/>
              <a:pPr/>
              <a:t>22</a:t>
            </a:fld>
            <a:endParaRPr lang="en-US" dirty="0"/>
          </a:p>
        </p:txBody>
      </p:sp>
      <p:pic>
        <p:nvPicPr>
          <p:cNvPr id="5" name="Picture 4">
            <a:extLst>
              <a:ext uri="{FF2B5EF4-FFF2-40B4-BE49-F238E27FC236}">
                <a16:creationId xmlns:a16="http://schemas.microsoft.com/office/drawing/2014/main" id="{24DA9107-1330-4768-8AC4-53D102700D3B}"/>
              </a:ext>
            </a:extLst>
          </p:cNvPr>
          <p:cNvPicPr>
            <a:picLocks noChangeAspect="1"/>
          </p:cNvPicPr>
          <p:nvPr/>
        </p:nvPicPr>
        <p:blipFill>
          <a:blip r:embed="rId2"/>
          <a:stretch>
            <a:fillRect/>
          </a:stretch>
        </p:blipFill>
        <p:spPr>
          <a:xfrm>
            <a:off x="539552" y="1353022"/>
            <a:ext cx="8028000" cy="4799433"/>
          </a:xfrm>
          <a:prstGeom prst="rect">
            <a:avLst/>
          </a:prstGeom>
        </p:spPr>
      </p:pic>
      <p:sp>
        <p:nvSpPr>
          <p:cNvPr id="6" name="TextBox 5">
            <a:extLst>
              <a:ext uri="{FF2B5EF4-FFF2-40B4-BE49-F238E27FC236}">
                <a16:creationId xmlns:a16="http://schemas.microsoft.com/office/drawing/2014/main" id="{6F25E26F-7773-46C0-8D5C-0CFE4E909401}"/>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53818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50745-69EE-514D-B8A0-13B6B4EB8D41}"/>
              </a:ext>
            </a:extLst>
          </p:cNvPr>
          <p:cNvSpPr>
            <a:spLocks noGrp="1"/>
          </p:cNvSpPr>
          <p:nvPr>
            <p:ph type="title"/>
          </p:nvPr>
        </p:nvSpPr>
        <p:spPr/>
        <p:txBody>
          <a:bodyPr>
            <a:normAutofit fontScale="90000"/>
          </a:bodyPr>
          <a:lstStyle/>
          <a:p>
            <a:r>
              <a:rPr lang="en-GB"/>
              <a:t>COVID-19: Understanding racism’s impact</a:t>
            </a:r>
            <a:endParaRPr lang="en-GB" dirty="0"/>
          </a:p>
        </p:txBody>
      </p:sp>
      <p:sp>
        <p:nvSpPr>
          <p:cNvPr id="3" name="Content Placeholder 2">
            <a:extLst>
              <a:ext uri="{FF2B5EF4-FFF2-40B4-BE49-F238E27FC236}">
                <a16:creationId xmlns:a16="http://schemas.microsoft.com/office/drawing/2014/main" id="{A8F93F7E-EBBB-9044-AFB0-7B306A18ED1C}"/>
              </a:ext>
            </a:extLst>
          </p:cNvPr>
          <p:cNvSpPr>
            <a:spLocks noGrp="1"/>
          </p:cNvSpPr>
          <p:nvPr>
            <p:ph idx="1"/>
          </p:nvPr>
        </p:nvSpPr>
        <p:spPr>
          <a:xfrm>
            <a:off x="558000" y="1340768"/>
            <a:ext cx="8028000" cy="4739679"/>
          </a:xfrm>
        </p:spPr>
        <p:txBody>
          <a:bodyPr/>
          <a:lstStyle/>
          <a:p>
            <a:r>
              <a:rPr lang="en-GB" dirty="0"/>
              <a:t>Stakeholders stressed that considering racism as causative is an important step in developing the COVID-19 research agenda and response from health services. It moves the discussion away from biological differences and access and towards prevention and the impact of societal structures on rates of illness. </a:t>
            </a:r>
          </a:p>
          <a:p>
            <a:r>
              <a:rPr lang="en-GB" dirty="0"/>
              <a:t>The investigation of specific risk factors for COVID-19 in ethnic minority groups may be vital if we are to develop equity in efficacy of treatment. For example, is the higher likelihood of severe disease or poorer response to COVID-19 treatment in African-</a:t>
            </a:r>
            <a:r>
              <a:rPr lang="en-GB" dirty="0" err="1"/>
              <a:t>Caribbeans</a:t>
            </a:r>
            <a:r>
              <a:rPr lang="en-GB" dirty="0"/>
              <a:t> due to biology or is it a reflection of the role of perceived racism in its development and persistence? </a:t>
            </a:r>
          </a:p>
          <a:p>
            <a:r>
              <a:rPr lang="en-GB" dirty="0"/>
              <a:t>Stakeholders felt that the investigation of racism's pathophysiological, cognitive, or psychophysiological correlates could offer new avenues for treatment and more efficacious management. </a:t>
            </a:r>
          </a:p>
          <a:p>
            <a:r>
              <a:rPr lang="en-GB" dirty="0"/>
              <a:t>Developing a deeper understanding of possible links between racism and health should be seen as a prerequisite for initiatives to decrease impact at a community and individual level.</a:t>
            </a:r>
          </a:p>
          <a:p>
            <a:br>
              <a:rPr lang="en-GB" dirty="0"/>
            </a:br>
            <a:endParaRPr lang="en-GB" dirty="0"/>
          </a:p>
        </p:txBody>
      </p:sp>
      <p:sp>
        <p:nvSpPr>
          <p:cNvPr id="4" name="Slide Number Placeholder 3">
            <a:extLst>
              <a:ext uri="{FF2B5EF4-FFF2-40B4-BE49-F238E27FC236}">
                <a16:creationId xmlns:a16="http://schemas.microsoft.com/office/drawing/2014/main" id="{BBB1B30B-D662-7C49-8333-2D537251A072}"/>
              </a:ext>
            </a:extLst>
          </p:cNvPr>
          <p:cNvSpPr>
            <a:spLocks noGrp="1"/>
          </p:cNvSpPr>
          <p:nvPr>
            <p:ph type="sldNum" sz="quarter" idx="10"/>
          </p:nvPr>
        </p:nvSpPr>
        <p:spPr/>
        <p:txBody>
          <a:bodyPr/>
          <a:lstStyle/>
          <a:p>
            <a:r>
              <a:rPr lang="en-US"/>
              <a:t>  </a:t>
            </a:r>
            <a:fld id="{2565FA6D-D4C8-4C4C-AC4B-3269734D34D8}" type="slidenum">
              <a:rPr lang="en-US" smtClean="0"/>
              <a:pPr/>
              <a:t>23</a:t>
            </a:fld>
            <a:endParaRPr lang="en-US" dirty="0"/>
          </a:p>
        </p:txBody>
      </p:sp>
      <p:sp>
        <p:nvSpPr>
          <p:cNvPr id="5" name="TextBox 4">
            <a:extLst>
              <a:ext uri="{FF2B5EF4-FFF2-40B4-BE49-F238E27FC236}">
                <a16:creationId xmlns:a16="http://schemas.microsoft.com/office/drawing/2014/main" id="{48619A82-8629-4F0B-89F6-6E9416B74FC3}"/>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60936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A6A1-DFEC-2342-BFA0-710AE9E2DF08}"/>
              </a:ext>
            </a:extLst>
          </p:cNvPr>
          <p:cNvSpPr>
            <a:spLocks noGrp="1"/>
          </p:cNvSpPr>
          <p:nvPr>
            <p:ph type="ctrTitle"/>
          </p:nvPr>
        </p:nvSpPr>
        <p:spPr/>
        <p:txBody>
          <a:bodyPr/>
          <a:lstStyle/>
          <a:p>
            <a:r>
              <a:rPr lang="en-GB" dirty="0"/>
              <a:t>Anti-racism in public health</a:t>
            </a:r>
          </a:p>
        </p:txBody>
      </p:sp>
      <p:sp>
        <p:nvSpPr>
          <p:cNvPr id="5" name="Subtitle 4">
            <a:extLst>
              <a:ext uri="{FF2B5EF4-FFF2-40B4-BE49-F238E27FC236}">
                <a16:creationId xmlns:a16="http://schemas.microsoft.com/office/drawing/2014/main" id="{2A237D2D-AFC3-EE44-86AB-8F1B73FF849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2150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C072-3747-0F4B-8AB7-B5B5CE87DDFD}"/>
              </a:ext>
            </a:extLst>
          </p:cNvPr>
          <p:cNvSpPr>
            <a:spLocks noGrp="1"/>
          </p:cNvSpPr>
          <p:nvPr>
            <p:ph type="title"/>
          </p:nvPr>
        </p:nvSpPr>
        <p:spPr/>
        <p:txBody>
          <a:bodyPr/>
          <a:lstStyle/>
          <a:p>
            <a:r>
              <a:rPr lang="en-GB" dirty="0"/>
              <a:t>What is anti-racism?</a:t>
            </a:r>
          </a:p>
        </p:txBody>
      </p:sp>
      <p:sp>
        <p:nvSpPr>
          <p:cNvPr id="3" name="Content Placeholder 2">
            <a:extLst>
              <a:ext uri="{FF2B5EF4-FFF2-40B4-BE49-F238E27FC236}">
                <a16:creationId xmlns:a16="http://schemas.microsoft.com/office/drawing/2014/main" id="{1A59DEB7-B3C5-3548-ACA9-E659E041167C}"/>
              </a:ext>
            </a:extLst>
          </p:cNvPr>
          <p:cNvSpPr>
            <a:spLocks noGrp="1"/>
          </p:cNvSpPr>
          <p:nvPr>
            <p:ph idx="1"/>
          </p:nvPr>
        </p:nvSpPr>
        <p:spPr/>
        <p:txBody>
          <a:bodyPr/>
          <a:lstStyle/>
          <a:p>
            <a:r>
              <a:rPr lang="en-GB" dirty="0"/>
              <a:t>Anti-racism is the practice of identifying, challenging, and changing the values, structures and behaviours that perpetuate systemic racism. Anti-racism is an active way of seeing and being in the world, in order to transform it. </a:t>
            </a:r>
          </a:p>
          <a:p>
            <a:r>
              <a:rPr lang="en-GB" dirty="0"/>
              <a:t>Being antiracist is based on the conscious efforts and actions to provide equitable opportunities for all people on an individual and systemic level.</a:t>
            </a:r>
          </a:p>
          <a:p>
            <a:r>
              <a:rPr lang="en-GB" dirty="0"/>
              <a:t>People can act against racism by acknowledging personal privileges, confronting acts of racial discrimination, and working to change personal racial biases.</a:t>
            </a:r>
          </a:p>
          <a:p>
            <a:r>
              <a:rPr lang="en-GB" dirty="0"/>
              <a:t>Anti-racism is an educational and organising framework that seeks to confront, eradicate and/or ameliorate racism and privilege (</a:t>
            </a:r>
            <a:r>
              <a:rPr lang="en-GB" dirty="0">
                <a:hlinkClick r:id="rId2"/>
              </a:rPr>
              <a:t>Bonnett, 2000</a:t>
            </a:r>
            <a:r>
              <a:rPr lang="en-GB" dirty="0"/>
              <a:t>). </a:t>
            </a:r>
          </a:p>
          <a:p>
            <a:r>
              <a:rPr lang="en-GB" dirty="0"/>
              <a:t>An anti-racism approach often includes a structural analysis that recognises that the world is controlled by systems, with traceable historical roots, that batter some and benefit others. </a:t>
            </a:r>
          </a:p>
        </p:txBody>
      </p:sp>
      <p:sp>
        <p:nvSpPr>
          <p:cNvPr id="4" name="Slide Number Placeholder 3">
            <a:extLst>
              <a:ext uri="{FF2B5EF4-FFF2-40B4-BE49-F238E27FC236}">
                <a16:creationId xmlns:a16="http://schemas.microsoft.com/office/drawing/2014/main" id="{93720440-93C9-814D-96AC-4E1BAA26FE22}"/>
              </a:ext>
            </a:extLst>
          </p:cNvPr>
          <p:cNvSpPr>
            <a:spLocks noGrp="1"/>
          </p:cNvSpPr>
          <p:nvPr>
            <p:ph type="sldNum" sz="quarter" idx="10"/>
          </p:nvPr>
        </p:nvSpPr>
        <p:spPr/>
        <p:txBody>
          <a:bodyPr/>
          <a:lstStyle/>
          <a:p>
            <a:r>
              <a:rPr lang="en-US"/>
              <a:t>  </a:t>
            </a:r>
            <a:fld id="{2565FA6D-D4C8-4C4C-AC4B-3269734D34D8}" type="slidenum">
              <a:rPr lang="en-US" smtClean="0"/>
              <a:pPr/>
              <a:t>25</a:t>
            </a:fld>
            <a:endParaRPr lang="en-US" dirty="0"/>
          </a:p>
        </p:txBody>
      </p:sp>
      <p:sp>
        <p:nvSpPr>
          <p:cNvPr id="5" name="TextBox 4">
            <a:extLst>
              <a:ext uri="{FF2B5EF4-FFF2-40B4-BE49-F238E27FC236}">
                <a16:creationId xmlns:a16="http://schemas.microsoft.com/office/drawing/2014/main" id="{7E6DECDF-424C-483D-9A99-8DB07F46DEA5}"/>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34863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49D6-C4A4-8E4A-B5C3-00B415810B18}"/>
              </a:ext>
            </a:extLst>
          </p:cNvPr>
          <p:cNvSpPr>
            <a:spLocks noGrp="1"/>
          </p:cNvSpPr>
          <p:nvPr>
            <p:ph type="title"/>
          </p:nvPr>
        </p:nvSpPr>
        <p:spPr/>
        <p:txBody>
          <a:bodyPr/>
          <a:lstStyle/>
          <a:p>
            <a:r>
              <a:rPr lang="en-GB" dirty="0"/>
              <a:t>What is anti-racism</a:t>
            </a:r>
          </a:p>
        </p:txBody>
      </p:sp>
      <p:sp>
        <p:nvSpPr>
          <p:cNvPr id="3" name="Content Placeholder 2">
            <a:extLst>
              <a:ext uri="{FF2B5EF4-FFF2-40B4-BE49-F238E27FC236}">
                <a16:creationId xmlns:a16="http://schemas.microsoft.com/office/drawing/2014/main" id="{BB9FA9E4-DC16-9846-ACA7-3AA0A9AFDBEA}"/>
              </a:ext>
            </a:extLst>
          </p:cNvPr>
          <p:cNvSpPr>
            <a:spLocks noGrp="1"/>
          </p:cNvSpPr>
          <p:nvPr>
            <p:ph idx="1"/>
          </p:nvPr>
        </p:nvSpPr>
        <p:spPr/>
        <p:txBody>
          <a:bodyPr/>
          <a:lstStyle/>
          <a:p>
            <a:r>
              <a:rPr lang="en-GB" b="0" dirty="0"/>
              <a:t>Because racism occurs at all levels and spheres of society (and can function to produce and maintain exclusionary "levels" and "spheres"), anti-racism education/activism is necessary in all aspects of society. </a:t>
            </a:r>
          </a:p>
          <a:p>
            <a:r>
              <a:rPr lang="en-GB" b="0" dirty="0"/>
              <a:t>A person who practices anti-racism is someone who works to become aware of: </a:t>
            </a:r>
          </a:p>
          <a:p>
            <a:pPr marL="342900" indent="-342900">
              <a:buFont typeface="Arial" panose="020B0604020202020204" pitchFamily="34" charset="0"/>
              <a:buChar char="•"/>
            </a:pPr>
            <a:r>
              <a:rPr lang="en-GB" sz="1800" b="0" dirty="0"/>
              <a:t>How racism affects the lived experiences of people of colour within </a:t>
            </a:r>
            <a:r>
              <a:rPr lang="en-GB" sz="1800" dirty="0"/>
              <a:t>our society</a:t>
            </a:r>
            <a:endParaRPr lang="en-GB" sz="1800" b="0" dirty="0"/>
          </a:p>
          <a:p>
            <a:pPr marL="342900" indent="-342900">
              <a:buFont typeface="Arial" panose="020B0604020202020204" pitchFamily="34" charset="0"/>
              <a:buChar char="•"/>
            </a:pPr>
            <a:r>
              <a:rPr lang="en-GB" sz="1800" b="0" dirty="0"/>
              <a:t>How racism is systemic, and has been part of many foundational aspects of society throughout history, and can be manifested in both individual attitudes and behaviours as well as formal (and "unspoken") policies and practices within institutions</a:t>
            </a:r>
          </a:p>
          <a:p>
            <a:pPr marL="342900" indent="-342900">
              <a:buFont typeface="Arial" panose="020B0604020202020204" pitchFamily="34" charset="0"/>
              <a:buChar char="•"/>
            </a:pPr>
            <a:r>
              <a:rPr lang="en-GB" sz="1800" b="0" dirty="0"/>
              <a:t>The role, benefits and damage of “White Privilege”  including  how white people participate, often unknowingly, in racism</a:t>
            </a:r>
            <a:r>
              <a:rPr lang="en-GB" sz="1800" dirty="0"/>
              <a:t> and </a:t>
            </a:r>
            <a:r>
              <a:rPr lang="en-GB" sz="1800" b="0" dirty="0"/>
              <a:t>learning how whiteness—often without them recognizing it—shapes their place in society, and its impacts. </a:t>
            </a:r>
            <a:br>
              <a:rPr lang="en-GB" sz="1800" b="0" dirty="0"/>
            </a:br>
            <a:endParaRPr lang="en-GB" sz="1800" b="0" dirty="0"/>
          </a:p>
          <a:p>
            <a:br>
              <a:rPr lang="en-GB" dirty="0"/>
            </a:br>
            <a:endParaRPr lang="en-GB" dirty="0"/>
          </a:p>
        </p:txBody>
      </p:sp>
      <p:sp>
        <p:nvSpPr>
          <p:cNvPr id="4" name="Slide Number Placeholder 3">
            <a:extLst>
              <a:ext uri="{FF2B5EF4-FFF2-40B4-BE49-F238E27FC236}">
                <a16:creationId xmlns:a16="http://schemas.microsoft.com/office/drawing/2014/main" id="{DFDEBE04-D34D-C849-A2FE-5B6B085526A9}"/>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26</a:t>
            </a:fld>
            <a:endParaRPr lang="en-US" dirty="0"/>
          </a:p>
        </p:txBody>
      </p:sp>
      <p:sp>
        <p:nvSpPr>
          <p:cNvPr id="5" name="TextBox 4">
            <a:extLst>
              <a:ext uri="{FF2B5EF4-FFF2-40B4-BE49-F238E27FC236}">
                <a16:creationId xmlns:a16="http://schemas.microsoft.com/office/drawing/2014/main" id="{13340D28-49EE-434C-9B62-75414F146E37}"/>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41226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8C8A-75E4-CF43-8F0D-B43980220CA0}"/>
              </a:ext>
            </a:extLst>
          </p:cNvPr>
          <p:cNvSpPr>
            <a:spLocks noGrp="1"/>
          </p:cNvSpPr>
          <p:nvPr>
            <p:ph type="title"/>
          </p:nvPr>
        </p:nvSpPr>
        <p:spPr/>
        <p:txBody>
          <a:bodyPr/>
          <a:lstStyle/>
          <a:p>
            <a:r>
              <a:rPr lang="en-GB" dirty="0"/>
              <a:t>Developing an anti-racism approach</a:t>
            </a:r>
          </a:p>
        </p:txBody>
      </p:sp>
      <p:sp>
        <p:nvSpPr>
          <p:cNvPr id="3" name="Content Placeholder 2">
            <a:extLst>
              <a:ext uri="{FF2B5EF4-FFF2-40B4-BE49-F238E27FC236}">
                <a16:creationId xmlns:a16="http://schemas.microsoft.com/office/drawing/2014/main" id="{A15C60CB-F8B6-7244-A5CA-6706CB8E4426}"/>
              </a:ext>
            </a:extLst>
          </p:cNvPr>
          <p:cNvSpPr>
            <a:spLocks noGrp="1"/>
          </p:cNvSpPr>
          <p:nvPr>
            <p:ph idx="1"/>
          </p:nvPr>
        </p:nvSpPr>
        <p:spPr/>
        <p:txBody>
          <a:bodyPr/>
          <a:lstStyle/>
          <a:p>
            <a:r>
              <a:rPr lang="en-GB" dirty="0"/>
              <a:t>CIPD has developed six principles to develop a robust anti-racism strategy for organisations:</a:t>
            </a:r>
          </a:p>
          <a:p>
            <a:pPr marL="285750" indent="-285750">
              <a:buFont typeface="Arial" panose="020B0604020202020204" pitchFamily="34" charset="0"/>
              <a:buChar char="•"/>
            </a:pPr>
            <a:r>
              <a:rPr lang="en-GB" sz="1600" dirty="0"/>
              <a:t>Clarify the </a:t>
            </a:r>
            <a:r>
              <a:rPr lang="en-GB" sz="1600" b="1" dirty="0"/>
              <a:t>organisation’s stance and values</a:t>
            </a:r>
            <a:r>
              <a:rPr lang="en-GB" sz="1600" dirty="0"/>
              <a:t>: Set clear expectations of what the organisation stands for and maintain zero-tolerance to racism. </a:t>
            </a:r>
          </a:p>
          <a:p>
            <a:pPr marL="285750" indent="-285750">
              <a:buFont typeface="Arial" panose="020B0604020202020204" pitchFamily="34" charset="0"/>
              <a:buChar char="•"/>
            </a:pPr>
            <a:r>
              <a:rPr lang="en-GB" sz="1600" dirty="0"/>
              <a:t>Co-create a </a:t>
            </a:r>
            <a:r>
              <a:rPr lang="en-GB" sz="1600" b="1" dirty="0"/>
              <a:t>systemic approach </a:t>
            </a:r>
            <a:r>
              <a:rPr lang="en-GB" sz="1600" dirty="0"/>
              <a:t>for practical action by working across the organisation: Scrutinise all operational processes, ways of working and people management policies. </a:t>
            </a:r>
          </a:p>
          <a:p>
            <a:pPr marL="285750" indent="-285750">
              <a:buFont typeface="Arial" panose="020B0604020202020204" pitchFamily="34" charset="0"/>
              <a:buChar char="•"/>
            </a:pPr>
            <a:r>
              <a:rPr lang="en-GB" sz="1600" dirty="0"/>
              <a:t>Commit to sustained action through </a:t>
            </a:r>
            <a:r>
              <a:rPr lang="en-GB" sz="1600" b="1" dirty="0"/>
              <a:t>visible leadership </a:t>
            </a:r>
            <a:r>
              <a:rPr lang="en-GB" sz="1600" dirty="0"/>
              <a:t>and a willingness to change: Sustained action needs a long-term plan, led with firm commitment from the top. </a:t>
            </a:r>
          </a:p>
          <a:p>
            <a:pPr marL="285750" indent="-285750">
              <a:buFont typeface="Arial" panose="020B0604020202020204" pitchFamily="34" charset="0"/>
              <a:buChar char="•"/>
            </a:pPr>
            <a:r>
              <a:rPr lang="en-GB" sz="1600" dirty="0"/>
              <a:t>Critically appraise your </a:t>
            </a:r>
            <a:r>
              <a:rPr lang="en-GB" sz="1600" b="1" dirty="0"/>
              <a:t>people management approach </a:t>
            </a:r>
            <a:r>
              <a:rPr lang="en-GB" sz="1600" dirty="0"/>
              <a:t>from end to end. </a:t>
            </a:r>
          </a:p>
          <a:p>
            <a:pPr marL="285750" indent="-285750">
              <a:buFont typeface="Arial" panose="020B0604020202020204" pitchFamily="34" charset="0"/>
              <a:buChar char="•"/>
            </a:pPr>
            <a:r>
              <a:rPr lang="en-GB" sz="1600" dirty="0"/>
              <a:t>Connect your people by </a:t>
            </a:r>
            <a:r>
              <a:rPr lang="en-GB" sz="1600" b="1" dirty="0"/>
              <a:t>creating safe spaces, </a:t>
            </a:r>
            <a:r>
              <a:rPr lang="en-GB" sz="1600" dirty="0"/>
              <a:t>systems and times to talk, share experiences and learn from each other: Ensure your plan is informed by employee voice, and bring in experts where necessary. </a:t>
            </a:r>
          </a:p>
          <a:p>
            <a:pPr marL="285750" indent="-285750">
              <a:buFont typeface="Arial" panose="020B0604020202020204" pitchFamily="34" charset="0"/>
              <a:buChar char="•"/>
            </a:pPr>
            <a:r>
              <a:rPr lang="en-GB" sz="1600" b="1" dirty="0"/>
              <a:t>Communicate</a:t>
            </a:r>
            <a:r>
              <a:rPr lang="en-GB" sz="1600" dirty="0"/>
              <a:t> your messages consistently and ensure the conversation is two-way: Leave the workforce and wider stakeholders in no doubt about your key messages. Ensure they are reflected in people’s behaviour, in the organisation’s operations, and in the organisation’s interactions with stakeholders.</a:t>
            </a:r>
          </a:p>
          <a:p>
            <a:endParaRPr lang="en-GB" dirty="0"/>
          </a:p>
        </p:txBody>
      </p:sp>
      <p:sp>
        <p:nvSpPr>
          <p:cNvPr id="4" name="Slide Number Placeholder 3">
            <a:extLst>
              <a:ext uri="{FF2B5EF4-FFF2-40B4-BE49-F238E27FC236}">
                <a16:creationId xmlns:a16="http://schemas.microsoft.com/office/drawing/2014/main" id="{1D770097-4605-AB42-A8EC-A1E11A60AC71}"/>
              </a:ext>
            </a:extLst>
          </p:cNvPr>
          <p:cNvSpPr>
            <a:spLocks noGrp="1"/>
          </p:cNvSpPr>
          <p:nvPr>
            <p:ph type="sldNum" sz="quarter" idx="10"/>
          </p:nvPr>
        </p:nvSpPr>
        <p:spPr/>
        <p:txBody>
          <a:bodyPr/>
          <a:lstStyle/>
          <a:p>
            <a:r>
              <a:rPr lang="en-US"/>
              <a:t>  </a:t>
            </a:r>
            <a:fld id="{2565FA6D-D4C8-4C4C-AC4B-3269734D34D8}" type="slidenum">
              <a:rPr lang="en-US" smtClean="0"/>
              <a:pPr/>
              <a:t>27</a:t>
            </a:fld>
            <a:endParaRPr lang="en-US" dirty="0"/>
          </a:p>
        </p:txBody>
      </p:sp>
      <p:sp>
        <p:nvSpPr>
          <p:cNvPr id="5" name="TextBox 4">
            <a:extLst>
              <a:ext uri="{FF2B5EF4-FFF2-40B4-BE49-F238E27FC236}">
                <a16:creationId xmlns:a16="http://schemas.microsoft.com/office/drawing/2014/main" id="{F083E0FE-6DFF-426A-886D-39E128198EA3}"/>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248264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88A2-1A09-9640-8C1B-4DBCE47854C8}"/>
              </a:ext>
            </a:extLst>
          </p:cNvPr>
          <p:cNvSpPr>
            <a:spLocks noGrp="1"/>
          </p:cNvSpPr>
          <p:nvPr>
            <p:ph type="ctrTitle"/>
          </p:nvPr>
        </p:nvSpPr>
        <p:spPr/>
        <p:txBody>
          <a:bodyPr/>
          <a:lstStyle/>
          <a:p>
            <a:r>
              <a:rPr lang="en-GB" dirty="0"/>
              <a:t>Summary</a:t>
            </a:r>
          </a:p>
        </p:txBody>
      </p:sp>
      <p:sp>
        <p:nvSpPr>
          <p:cNvPr id="3" name="Subtitle 2">
            <a:extLst>
              <a:ext uri="{FF2B5EF4-FFF2-40B4-BE49-F238E27FC236}">
                <a16:creationId xmlns:a16="http://schemas.microsoft.com/office/drawing/2014/main" id="{B2A93F1B-A394-C741-9F5F-FB7193A3651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5427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C81E-4E76-8040-812F-9B1EC8A7D0C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56B33056-2D12-474E-8232-FAEADB25EF4E}"/>
              </a:ext>
            </a:extLst>
          </p:cNvPr>
          <p:cNvSpPr>
            <a:spLocks noGrp="1"/>
          </p:cNvSpPr>
          <p:nvPr>
            <p:ph idx="1"/>
          </p:nvPr>
        </p:nvSpPr>
        <p:spPr/>
        <p:txBody>
          <a:bodyPr/>
          <a:lstStyle/>
          <a:p>
            <a:r>
              <a:rPr lang="en-GB" dirty="0"/>
              <a:t>Racism permeates our everyday lives, even if we do not readily acknowledge its power or pervasiveness.</a:t>
            </a:r>
          </a:p>
          <a:p>
            <a:r>
              <a:rPr lang="en-GB" dirty="0"/>
              <a:t>Addressing racism is central to eliminating racialised health disparities, and therefore, should be central to public health research and practice. </a:t>
            </a:r>
          </a:p>
          <a:p>
            <a:r>
              <a:rPr lang="en-GB" dirty="0"/>
              <a:t>As public health practitioners many of us will share the belief that collective efforts can help evoke social change and more generally reduce racialised health disparities and inequality.</a:t>
            </a:r>
          </a:p>
          <a:p>
            <a:r>
              <a:rPr lang="en-GB" dirty="0"/>
              <a:t>Now is the time for us to develop a reformed public health agenda that recognises the connection between structural racism and racialised disparities in health. </a:t>
            </a:r>
          </a:p>
          <a:p>
            <a:r>
              <a:rPr lang="en-GB" dirty="0"/>
              <a:t>Implementation of this agenda requires a multipronged, multilevel, and interdisciplinary approach. However, as public health professionals, we are uniquely positioned to facilitate the following responses.</a:t>
            </a:r>
          </a:p>
        </p:txBody>
      </p:sp>
      <p:sp>
        <p:nvSpPr>
          <p:cNvPr id="4" name="Slide Number Placeholder 3">
            <a:extLst>
              <a:ext uri="{FF2B5EF4-FFF2-40B4-BE49-F238E27FC236}">
                <a16:creationId xmlns:a16="http://schemas.microsoft.com/office/drawing/2014/main" id="{FD6340CA-3A96-CF48-9912-C0A658F4DD7B}"/>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29</a:t>
            </a:fld>
            <a:endParaRPr lang="en-US" dirty="0"/>
          </a:p>
        </p:txBody>
      </p:sp>
    </p:spTree>
    <p:extLst>
      <p:ext uri="{BB962C8B-B14F-4D97-AF65-F5344CB8AC3E}">
        <p14:creationId xmlns:p14="http://schemas.microsoft.com/office/powerpoint/2010/main" val="256728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C177-0447-EA40-9509-C769805606A1}"/>
              </a:ext>
            </a:extLst>
          </p:cNvPr>
          <p:cNvSpPr>
            <a:spLocks noGrp="1"/>
          </p:cNvSpPr>
          <p:nvPr>
            <p:ph type="title"/>
          </p:nvPr>
        </p:nvSpPr>
        <p:spPr/>
        <p:txBody>
          <a:bodyPr/>
          <a:lstStyle/>
          <a:p>
            <a:r>
              <a:rPr lang="en-GB"/>
              <a:t>Introduction</a:t>
            </a:r>
            <a:endParaRPr lang="en-GB" dirty="0"/>
          </a:p>
        </p:txBody>
      </p:sp>
      <p:sp>
        <p:nvSpPr>
          <p:cNvPr id="3" name="Content Placeholder 2">
            <a:extLst>
              <a:ext uri="{FF2B5EF4-FFF2-40B4-BE49-F238E27FC236}">
                <a16:creationId xmlns:a16="http://schemas.microsoft.com/office/drawing/2014/main" id="{1DAC487B-7C35-A542-A9A7-43A96475F046}"/>
              </a:ext>
            </a:extLst>
          </p:cNvPr>
          <p:cNvSpPr>
            <a:spLocks noGrp="1"/>
          </p:cNvSpPr>
          <p:nvPr>
            <p:ph idx="1"/>
          </p:nvPr>
        </p:nvSpPr>
        <p:spPr/>
        <p:txBody>
          <a:bodyPr/>
          <a:lstStyle/>
          <a:p>
            <a:r>
              <a:rPr lang="en-GB"/>
              <a:t>The killings of Rumain Brisbon, Tamir Rice, Akai Gurley, Dante Parker, Michael Brown, Eric Garner, and many other Black Americans, have brought global attention to racial inequities involving police brutality in the United States and the depth of systemic racism in the U.S.</a:t>
            </a:r>
          </a:p>
          <a:p>
            <a:r>
              <a:rPr lang="en-GB"/>
              <a:t>Amid the outrage and pain related to these acts of overt racism and violence, government leaders as well as health organisations around the world are affirming racism as a serious public health crisis.</a:t>
            </a:r>
          </a:p>
          <a:p>
            <a:r>
              <a:rPr lang="en-GB"/>
              <a:t>Framing racism as a public health issue compels organisations and governmental units across the country to address the crisis in the broad, systemic ways that other threats to public health have been addressed over time. </a:t>
            </a:r>
          </a:p>
          <a:p>
            <a:r>
              <a:rPr lang="en-GB"/>
              <a:t>These can include strategic initiatives in policies, practices, enforcement, education, and support services. </a:t>
            </a:r>
          </a:p>
          <a:p>
            <a:br>
              <a:rPr lang="en-GB"/>
            </a:br>
            <a:endParaRPr lang="en-GB" dirty="0"/>
          </a:p>
        </p:txBody>
      </p:sp>
      <p:sp>
        <p:nvSpPr>
          <p:cNvPr id="4" name="Slide Number Placeholder 3">
            <a:extLst>
              <a:ext uri="{FF2B5EF4-FFF2-40B4-BE49-F238E27FC236}">
                <a16:creationId xmlns:a16="http://schemas.microsoft.com/office/drawing/2014/main" id="{313FE257-C455-1544-8ABF-B882F3F32653}"/>
              </a:ext>
            </a:extLst>
          </p:cNvPr>
          <p:cNvSpPr>
            <a:spLocks noGrp="1"/>
          </p:cNvSpPr>
          <p:nvPr>
            <p:ph type="sldNum" sz="quarter" idx="10"/>
          </p:nvPr>
        </p:nvSpPr>
        <p:spPr/>
        <p:txBody>
          <a:bodyPr/>
          <a:lstStyle/>
          <a:p>
            <a:r>
              <a:rPr lang="en-US"/>
              <a:t>  </a:t>
            </a:r>
            <a:fld id="{2565FA6D-D4C8-4C4C-AC4B-3269734D34D8}" type="slidenum">
              <a:rPr lang="en-US" smtClean="0"/>
              <a:pPr/>
              <a:t>3</a:t>
            </a:fld>
            <a:endParaRPr lang="en-US" dirty="0"/>
          </a:p>
        </p:txBody>
      </p:sp>
      <p:sp>
        <p:nvSpPr>
          <p:cNvPr id="11" name="TextBox 10">
            <a:extLst>
              <a:ext uri="{FF2B5EF4-FFF2-40B4-BE49-F238E27FC236}">
                <a16:creationId xmlns:a16="http://schemas.microsoft.com/office/drawing/2014/main" id="{95CC19EF-9838-42F2-B437-C4FD4644C6C4}"/>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9045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5491-CB5A-C148-A235-75D5A72CD1C0}"/>
              </a:ext>
            </a:extLst>
          </p:cNvPr>
          <p:cNvSpPr>
            <a:spLocks noGrp="1"/>
          </p:cNvSpPr>
          <p:nvPr>
            <p:ph type="title"/>
          </p:nvPr>
        </p:nvSpPr>
        <p:spPr/>
        <p:txBody>
          <a:bodyPr/>
          <a:lstStyle/>
          <a:p>
            <a:r>
              <a:rPr lang="en-GB" dirty="0"/>
              <a:t>What will YOU do next?</a:t>
            </a:r>
          </a:p>
        </p:txBody>
      </p:sp>
      <p:sp>
        <p:nvSpPr>
          <p:cNvPr id="3" name="Content Placeholder 2">
            <a:extLst>
              <a:ext uri="{FF2B5EF4-FFF2-40B4-BE49-F238E27FC236}">
                <a16:creationId xmlns:a16="http://schemas.microsoft.com/office/drawing/2014/main" id="{873AF1A0-34E1-DD44-96FA-C54D7489CF8D}"/>
              </a:ext>
            </a:extLst>
          </p:cNvPr>
          <p:cNvSpPr>
            <a:spLocks noGrp="1"/>
          </p:cNvSpPr>
          <p:nvPr>
            <p:ph idx="1"/>
          </p:nvPr>
        </p:nvSpPr>
        <p:spPr/>
        <p:txBody>
          <a:bodyPr/>
          <a:lstStyle/>
          <a:p>
            <a:r>
              <a:rPr lang="en-GB" dirty="0"/>
              <a:t>1. Training</a:t>
            </a:r>
          </a:p>
          <a:p>
            <a:r>
              <a:rPr lang="en-GB" sz="1800" dirty="0"/>
              <a:t>How do we advocate for the integration of race-conscious curricula in public health programs based on the social justice principles and history of public health? These curricula can include models, theories, and methodologies that explicitly recognise racial injustice as a threat to health. </a:t>
            </a:r>
          </a:p>
          <a:p>
            <a:r>
              <a:rPr lang="en-GB" dirty="0"/>
              <a:t>2. Research</a:t>
            </a:r>
          </a:p>
          <a:p>
            <a:r>
              <a:rPr lang="en-GB" sz="1800" dirty="0"/>
              <a:t>To advance our understanding and analysis of race, racism, and health, how might we advocate for more support of racism-related research? A racism-focused research agenda can include the collection and provision of the data necessary for developing and testing measures of racism, as well as delineating relevant pathways for health.</a:t>
            </a:r>
          </a:p>
          <a:p>
            <a:r>
              <a:rPr lang="en-GB" dirty="0"/>
              <a:t>3. Community-Engaged Advocacy</a:t>
            </a:r>
          </a:p>
          <a:p>
            <a:r>
              <a:rPr lang="en-GB" sz="1800" dirty="0"/>
              <a:t>As public health researchers and practitioners how can we more actively engage with BAME communities to deepen our understanding of the pervasive and complex ways that structural racism affects individual and community-level health?</a:t>
            </a:r>
            <a:endParaRPr lang="en-GB" dirty="0"/>
          </a:p>
          <a:p>
            <a:endParaRPr lang="en-GB" dirty="0"/>
          </a:p>
        </p:txBody>
      </p:sp>
      <p:sp>
        <p:nvSpPr>
          <p:cNvPr id="4" name="Slide Number Placeholder 3">
            <a:extLst>
              <a:ext uri="{FF2B5EF4-FFF2-40B4-BE49-F238E27FC236}">
                <a16:creationId xmlns:a16="http://schemas.microsoft.com/office/drawing/2014/main" id="{487E9F9C-B1CD-E74F-AD1C-AC886F6A5F4D}"/>
              </a:ext>
            </a:extLst>
          </p:cNvPr>
          <p:cNvSpPr>
            <a:spLocks noGrp="1"/>
          </p:cNvSpPr>
          <p:nvPr>
            <p:ph type="sldNum" sz="quarter" idx="10"/>
          </p:nvPr>
        </p:nvSpPr>
        <p:spPr/>
        <p:txBody>
          <a:bodyPr/>
          <a:lstStyle/>
          <a:p>
            <a:r>
              <a:rPr lang="en-US"/>
              <a:t>  </a:t>
            </a:r>
            <a:fld id="{2565FA6D-D4C8-4C4C-AC4B-3269734D34D8}" type="slidenum">
              <a:rPr lang="en-US" smtClean="0"/>
              <a:pPr/>
              <a:t>30</a:t>
            </a:fld>
            <a:endParaRPr lang="en-US" dirty="0"/>
          </a:p>
        </p:txBody>
      </p:sp>
    </p:spTree>
    <p:extLst>
      <p:ext uri="{BB962C8B-B14F-4D97-AF65-F5344CB8AC3E}">
        <p14:creationId xmlns:p14="http://schemas.microsoft.com/office/powerpoint/2010/main" val="83764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420888"/>
            <a:ext cx="7920880" cy="2664296"/>
          </a:xfrm>
        </p:spPr>
        <p:txBody>
          <a:bodyPr/>
          <a:lstStyle/>
          <a:p>
            <a:pPr>
              <a:spcAft>
                <a:spcPts val="1200"/>
              </a:spcAft>
            </a:pPr>
            <a:r>
              <a:rPr lang="en-GB" sz="4000" b="1" dirty="0">
                <a:latin typeface="Arial Black" panose="020B0A04020102020204" pitchFamily="34" charset="0"/>
              </a:rPr>
              <a:t>Embedding anti-racism in public health practice</a:t>
            </a:r>
            <a:br>
              <a:rPr lang="en-GB" sz="4800" dirty="0"/>
            </a:br>
            <a:endParaRPr lang="en-GB" sz="4800" dirty="0"/>
          </a:p>
        </p:txBody>
      </p:sp>
      <p:sp>
        <p:nvSpPr>
          <p:cNvPr id="3" name="TextBox 2">
            <a:extLst>
              <a:ext uri="{FF2B5EF4-FFF2-40B4-BE49-F238E27FC236}">
                <a16:creationId xmlns:a16="http://schemas.microsoft.com/office/drawing/2014/main" id="{7F0EECFE-E244-4D6C-B308-DCF9A30CA993}"/>
              </a:ext>
            </a:extLst>
          </p:cNvPr>
          <p:cNvSpPr txBox="1"/>
          <p:nvPr/>
        </p:nvSpPr>
        <p:spPr>
          <a:xfrm>
            <a:off x="611560" y="4437112"/>
            <a:ext cx="8263264" cy="1661993"/>
          </a:xfrm>
          <a:prstGeom prst="rect">
            <a:avLst/>
          </a:prstGeom>
          <a:noFill/>
        </p:spPr>
        <p:txBody>
          <a:bodyPr wrap="square" rtlCol="0">
            <a:spAutoFit/>
          </a:bodyPr>
          <a:lstStyle/>
          <a:p>
            <a:r>
              <a:rPr lang="en-GB" b="1" dirty="0">
                <a:solidFill>
                  <a:schemeClr val="bg1"/>
                </a:solidFill>
              </a:rPr>
              <a:t>Professor Kevin Fenton MD PhD FFPH</a:t>
            </a:r>
          </a:p>
          <a:p>
            <a:r>
              <a:rPr lang="en-GB" sz="1800" dirty="0">
                <a:solidFill>
                  <a:schemeClr val="bg1"/>
                </a:solidFill>
              </a:rPr>
              <a:t>Regional Director, PHE London &amp; Regional Director of Public Health, NHS London</a:t>
            </a:r>
          </a:p>
          <a:p>
            <a:endParaRPr lang="en-GB" dirty="0">
              <a:solidFill>
                <a:schemeClr val="bg1"/>
              </a:solidFill>
            </a:endParaRPr>
          </a:p>
          <a:p>
            <a:r>
              <a:rPr lang="en-GB" sz="1800" dirty="0">
                <a:solidFill>
                  <a:schemeClr val="bg1"/>
                </a:solidFill>
              </a:rPr>
              <a:t>September 2020</a:t>
            </a:r>
          </a:p>
        </p:txBody>
      </p:sp>
    </p:spTree>
    <p:extLst>
      <p:ext uri="{BB962C8B-B14F-4D97-AF65-F5344CB8AC3E}">
        <p14:creationId xmlns:p14="http://schemas.microsoft.com/office/powerpoint/2010/main" val="81228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6F3E-013D-49D1-8790-F256F8453DC0}"/>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AC075CD9-4DBF-4085-98C2-B3CC5CC170A5}"/>
              </a:ext>
            </a:extLst>
          </p:cNvPr>
          <p:cNvSpPr>
            <a:spLocks noGrp="1"/>
          </p:cNvSpPr>
          <p:nvPr>
            <p:ph idx="1"/>
          </p:nvPr>
        </p:nvSpPr>
        <p:spPr>
          <a:xfrm>
            <a:off x="558000" y="1988840"/>
            <a:ext cx="8028000" cy="4163615"/>
          </a:xfrm>
        </p:spPr>
        <p:txBody>
          <a:bodyPr/>
          <a:lstStyle/>
          <a:p>
            <a:pPr marL="457200" indent="-457200">
              <a:buFont typeface="+mj-lt"/>
              <a:buAutoNum type="arabicPeriod"/>
            </a:pPr>
            <a:r>
              <a:rPr lang="en-GB" sz="2800" dirty="0"/>
              <a:t>Reflections on race and racism</a:t>
            </a:r>
          </a:p>
          <a:p>
            <a:pPr marL="457200" indent="-457200">
              <a:buFont typeface="+mj-lt"/>
              <a:buAutoNum type="arabicPeriod"/>
            </a:pPr>
            <a:r>
              <a:rPr lang="en-GB" sz="2800" dirty="0"/>
              <a:t>Racism and health</a:t>
            </a:r>
          </a:p>
          <a:p>
            <a:pPr marL="457200" indent="-457200">
              <a:buFont typeface="+mj-lt"/>
              <a:buAutoNum type="arabicPeriod"/>
            </a:pPr>
            <a:r>
              <a:rPr lang="en-GB" sz="2800" dirty="0"/>
              <a:t>COVID-19, inequalities and structural determinants</a:t>
            </a:r>
          </a:p>
          <a:p>
            <a:pPr marL="457200" indent="-457200">
              <a:buFont typeface="+mj-lt"/>
              <a:buAutoNum type="arabicPeriod"/>
            </a:pPr>
            <a:r>
              <a:rPr lang="en-GB" sz="2800" dirty="0"/>
              <a:t>Embedding anti-racism in public health practice: Where next?</a:t>
            </a:r>
          </a:p>
        </p:txBody>
      </p:sp>
      <p:sp>
        <p:nvSpPr>
          <p:cNvPr id="4" name="Slide Number Placeholder 3">
            <a:extLst>
              <a:ext uri="{FF2B5EF4-FFF2-40B4-BE49-F238E27FC236}">
                <a16:creationId xmlns:a16="http://schemas.microsoft.com/office/drawing/2014/main" id="{79DB9CAC-B52D-45B4-8287-7B3865227852}"/>
              </a:ext>
            </a:extLst>
          </p:cNvPr>
          <p:cNvSpPr>
            <a:spLocks noGrp="1"/>
          </p:cNvSpPr>
          <p:nvPr>
            <p:ph type="sldNum" sz="quarter" idx="10"/>
          </p:nvPr>
        </p:nvSpPr>
        <p:spPr/>
        <p:txBody>
          <a:bodyPr/>
          <a:lstStyle/>
          <a:p>
            <a:r>
              <a:rPr lang="en-US"/>
              <a:t>  </a:t>
            </a:r>
            <a:fld id="{2565FA6D-D4C8-4C4C-AC4B-3269734D34D8}" type="slidenum">
              <a:rPr lang="en-US" smtClean="0"/>
              <a:pPr/>
              <a:t>4</a:t>
            </a:fld>
            <a:endParaRPr lang="en-US" dirty="0"/>
          </a:p>
        </p:txBody>
      </p:sp>
      <p:sp>
        <p:nvSpPr>
          <p:cNvPr id="5" name="TextBox 4">
            <a:extLst>
              <a:ext uri="{FF2B5EF4-FFF2-40B4-BE49-F238E27FC236}">
                <a16:creationId xmlns:a16="http://schemas.microsoft.com/office/drawing/2014/main" id="{589EEE21-E44D-44FD-A692-3964D37C2EAE}"/>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287091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E193-CE1D-C849-BFB1-A977F388E83B}"/>
              </a:ext>
            </a:extLst>
          </p:cNvPr>
          <p:cNvSpPr>
            <a:spLocks noGrp="1"/>
          </p:cNvSpPr>
          <p:nvPr>
            <p:ph type="title"/>
          </p:nvPr>
        </p:nvSpPr>
        <p:spPr/>
        <p:txBody>
          <a:bodyPr/>
          <a:lstStyle/>
          <a:p>
            <a:r>
              <a:rPr lang="en-GB" dirty="0"/>
              <a:t>Race and racism</a:t>
            </a:r>
          </a:p>
        </p:txBody>
      </p:sp>
      <p:sp>
        <p:nvSpPr>
          <p:cNvPr id="3" name="Content Placeholder 2">
            <a:extLst>
              <a:ext uri="{FF2B5EF4-FFF2-40B4-BE49-F238E27FC236}">
                <a16:creationId xmlns:a16="http://schemas.microsoft.com/office/drawing/2014/main" id="{39071225-3B83-2740-AF04-05EB6EFD953A}"/>
              </a:ext>
            </a:extLst>
          </p:cNvPr>
          <p:cNvSpPr>
            <a:spLocks noGrp="1"/>
          </p:cNvSpPr>
          <p:nvPr>
            <p:ph idx="1"/>
          </p:nvPr>
        </p:nvSpPr>
        <p:spPr/>
        <p:txBody>
          <a:bodyPr/>
          <a:lstStyle/>
          <a:p>
            <a:r>
              <a:rPr lang="en-GB" dirty="0"/>
              <a:t>Race and racism are not interchangeable constructs. Each needs its own distinct conceptualisation, measurement, and analysis for public health research.</a:t>
            </a:r>
          </a:p>
          <a:p>
            <a:r>
              <a:rPr lang="en-GB" dirty="0"/>
              <a:t>Race is a social construction with no biological basis, whereas racism refers to a social system that reinforces racial group inequity. </a:t>
            </a:r>
          </a:p>
          <a:p>
            <a:r>
              <a:rPr lang="en-GB" dirty="0"/>
              <a:t>Racialisation is the process by which meaning and value are ascribed to socially determined racial categories, and each racial category occupies a different position in the social hierarchy.</a:t>
            </a:r>
          </a:p>
          <a:p>
            <a:pPr marL="463550" lvl="1" indent="-285750">
              <a:buFont typeface="Arial" panose="020B0604020202020204" pitchFamily="34" charset="0"/>
              <a:buChar char="•"/>
            </a:pPr>
            <a:r>
              <a:rPr lang="en-GB" sz="1800" b="0" dirty="0"/>
              <a:t>For example, being Black in America (and increasingly the United Kingdom) has negative implications for educational and professional trajectories, socioeconomic status, and access to health care services and resources that promote optimal health, which in combination, may reduce or exacerbate health risks. </a:t>
            </a:r>
          </a:p>
          <a:p>
            <a:pPr marL="463550" lvl="1" indent="-285750">
              <a:buFont typeface="Arial" panose="020B0604020202020204" pitchFamily="34" charset="0"/>
              <a:buChar char="•"/>
            </a:pPr>
            <a:r>
              <a:rPr lang="en-GB" sz="1800" b="0" dirty="0"/>
              <a:t>In a racially stratified society, White lives are inherently valued over Black lives.</a:t>
            </a:r>
          </a:p>
        </p:txBody>
      </p:sp>
      <p:sp>
        <p:nvSpPr>
          <p:cNvPr id="4" name="Slide Number Placeholder 3">
            <a:extLst>
              <a:ext uri="{FF2B5EF4-FFF2-40B4-BE49-F238E27FC236}">
                <a16:creationId xmlns:a16="http://schemas.microsoft.com/office/drawing/2014/main" id="{AB6A8F50-1AAD-BD4A-BA2A-D8FC8360358D}"/>
              </a:ext>
            </a:extLst>
          </p:cNvPr>
          <p:cNvSpPr>
            <a:spLocks noGrp="1"/>
          </p:cNvSpPr>
          <p:nvPr>
            <p:ph type="sldNum" sz="quarter" idx="10"/>
          </p:nvPr>
        </p:nvSpPr>
        <p:spPr/>
        <p:txBody>
          <a:bodyPr/>
          <a:lstStyle/>
          <a:p>
            <a:r>
              <a:rPr lang="en-US"/>
              <a:t>  </a:t>
            </a:r>
            <a:fld id="{2565FA6D-D4C8-4C4C-AC4B-3269734D34D8}" type="slidenum">
              <a:rPr lang="en-US" smtClean="0"/>
              <a:pPr/>
              <a:t>5</a:t>
            </a:fld>
            <a:endParaRPr lang="en-US" dirty="0"/>
          </a:p>
        </p:txBody>
      </p:sp>
      <p:sp>
        <p:nvSpPr>
          <p:cNvPr id="5" name="TextBox 4">
            <a:extLst>
              <a:ext uri="{FF2B5EF4-FFF2-40B4-BE49-F238E27FC236}">
                <a16:creationId xmlns:a16="http://schemas.microsoft.com/office/drawing/2014/main" id="{74B1E842-EF37-4D2C-B4FE-33302A260901}"/>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172061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0D92-B880-CD42-8988-D8FA345DDBA7}"/>
              </a:ext>
            </a:extLst>
          </p:cNvPr>
          <p:cNvSpPr>
            <a:spLocks noGrp="1"/>
          </p:cNvSpPr>
          <p:nvPr>
            <p:ph type="title"/>
          </p:nvPr>
        </p:nvSpPr>
        <p:spPr/>
        <p:txBody>
          <a:bodyPr/>
          <a:lstStyle/>
          <a:p>
            <a:r>
              <a:rPr lang="en-GB" dirty="0"/>
              <a:t>Race and Racism</a:t>
            </a:r>
          </a:p>
        </p:txBody>
      </p:sp>
      <p:sp>
        <p:nvSpPr>
          <p:cNvPr id="3" name="Content Placeholder 2">
            <a:extLst>
              <a:ext uri="{FF2B5EF4-FFF2-40B4-BE49-F238E27FC236}">
                <a16:creationId xmlns:a16="http://schemas.microsoft.com/office/drawing/2014/main" id="{67F61B78-D9A4-964D-ACED-AE9BE0F7D71B}"/>
              </a:ext>
            </a:extLst>
          </p:cNvPr>
          <p:cNvSpPr>
            <a:spLocks noGrp="1"/>
          </p:cNvSpPr>
          <p:nvPr>
            <p:ph idx="1"/>
          </p:nvPr>
        </p:nvSpPr>
        <p:spPr/>
        <p:txBody>
          <a:bodyPr/>
          <a:lstStyle/>
          <a:p>
            <a:r>
              <a:rPr lang="en-GB" dirty="0"/>
              <a:t>Racism is a “wicked” problem -  complex problems that are highly resistant to solutions and that are characterized by high difficulty and disagreement about the nature and cause of the problem and their potential solutions. </a:t>
            </a:r>
          </a:p>
          <a:p>
            <a:r>
              <a:rPr lang="en-GB" dirty="0"/>
              <a:t>Racism is a system based on race that unfairly disadvantages some individuals and communities, and advantages others. </a:t>
            </a:r>
          </a:p>
          <a:p>
            <a:r>
              <a:rPr lang="en-GB" dirty="0"/>
              <a:t>Racism also may be considered a fundamental determinant of health because it is a dynamic process that endures and adapts over time, and because it influences multiple mechanisms, policies, practices and pathways that ultimately affect health. </a:t>
            </a:r>
          </a:p>
          <a:p>
            <a:r>
              <a:rPr lang="en-GB" dirty="0"/>
              <a:t>The health consequences of living in a racially stratified society are illustrated by a myriad of health outcomes that systematically occur along racial lines, such as disproportionately higher rates of infant mortality, obesity, deaths caused by heart disease and stroke, and an overall shorter life expectancy for Blacks in comparison with Whites.</a:t>
            </a:r>
          </a:p>
        </p:txBody>
      </p:sp>
      <p:sp>
        <p:nvSpPr>
          <p:cNvPr id="4" name="Slide Number Placeholder 3">
            <a:extLst>
              <a:ext uri="{FF2B5EF4-FFF2-40B4-BE49-F238E27FC236}">
                <a16:creationId xmlns:a16="http://schemas.microsoft.com/office/drawing/2014/main" id="{C1BDA55E-9689-F04D-95EF-C2AF31C82374}"/>
              </a:ext>
            </a:extLst>
          </p:cNvPr>
          <p:cNvSpPr>
            <a:spLocks noGrp="1"/>
          </p:cNvSpPr>
          <p:nvPr>
            <p:ph type="sldNum" sz="quarter" idx="10"/>
          </p:nvPr>
        </p:nvSpPr>
        <p:spPr/>
        <p:txBody>
          <a:bodyPr/>
          <a:lstStyle/>
          <a:p>
            <a:r>
              <a:rPr lang="en-US"/>
              <a:t>  </a:t>
            </a:r>
            <a:fld id="{2565FA6D-D4C8-4C4C-AC4B-3269734D34D8}" type="slidenum">
              <a:rPr lang="en-US" smtClean="0"/>
              <a:pPr/>
              <a:t>6</a:t>
            </a:fld>
            <a:endParaRPr lang="en-US" dirty="0"/>
          </a:p>
        </p:txBody>
      </p:sp>
      <p:sp>
        <p:nvSpPr>
          <p:cNvPr id="5" name="TextBox 4">
            <a:extLst>
              <a:ext uri="{FF2B5EF4-FFF2-40B4-BE49-F238E27FC236}">
                <a16:creationId xmlns:a16="http://schemas.microsoft.com/office/drawing/2014/main" id="{D80597D8-9342-44D8-9D0B-776D6BB8BAD3}"/>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37539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D2F3-E285-E847-BD07-C09D8998E392}"/>
              </a:ext>
            </a:extLst>
          </p:cNvPr>
          <p:cNvSpPr>
            <a:spLocks noGrp="1"/>
          </p:cNvSpPr>
          <p:nvPr>
            <p:ph type="title"/>
          </p:nvPr>
        </p:nvSpPr>
        <p:spPr/>
        <p:txBody>
          <a:bodyPr/>
          <a:lstStyle/>
          <a:p>
            <a:r>
              <a:rPr lang="en-GB" dirty="0"/>
              <a:t>Racism:  A public health issue</a:t>
            </a:r>
          </a:p>
        </p:txBody>
      </p:sp>
      <p:sp>
        <p:nvSpPr>
          <p:cNvPr id="3" name="Content Placeholder 2">
            <a:extLst>
              <a:ext uri="{FF2B5EF4-FFF2-40B4-BE49-F238E27FC236}">
                <a16:creationId xmlns:a16="http://schemas.microsoft.com/office/drawing/2014/main" id="{E358BB42-6931-B742-A08C-FA45196DC2D4}"/>
              </a:ext>
            </a:extLst>
          </p:cNvPr>
          <p:cNvSpPr>
            <a:spLocks noGrp="1"/>
          </p:cNvSpPr>
          <p:nvPr>
            <p:ph idx="1"/>
          </p:nvPr>
        </p:nvSpPr>
        <p:spPr/>
        <p:txBody>
          <a:bodyPr/>
          <a:lstStyle/>
          <a:p>
            <a:r>
              <a:rPr lang="en-GB" dirty="0"/>
              <a:t>Racism is common: in one national survey in the United Kingdom, 25-40% of participants said they would discriminate against ethnic minorities; a third of people from ethnic minorities constrain their lives through fear of racism; reported hate crimes have more than doubled between 2013 and 2020, the majority of which were racial (78,991), representing an 11% increase over the previous year.</a:t>
            </a:r>
          </a:p>
          <a:p>
            <a:r>
              <a:rPr lang="en-GB" dirty="0"/>
              <a:t>Disparities between ethnic minority and majority groups in housing, education, arrests, and court sentencing are believed to be due to racism, not simply to economic sources.</a:t>
            </a:r>
          </a:p>
          <a:p>
            <a:r>
              <a:rPr lang="en-GB" dirty="0"/>
              <a:t>Although both race and racism are relevant to health, typically only race is included as a research question, variable, or topic in most health studies. </a:t>
            </a:r>
          </a:p>
          <a:p>
            <a:r>
              <a:rPr lang="en-GB" dirty="0"/>
              <a:t>Race, as it is conventionally conceptualized and operationalized in public health research, is not an adequate proxy measure for racism. In addition, controlling for race in statistical analysis is a common practice in public health research and the research of other health professions.</a:t>
            </a:r>
          </a:p>
          <a:p>
            <a:br>
              <a:rPr lang="en-GB" dirty="0"/>
            </a:br>
            <a:endParaRPr lang="en-GB" dirty="0"/>
          </a:p>
        </p:txBody>
      </p:sp>
      <p:sp>
        <p:nvSpPr>
          <p:cNvPr id="4" name="Slide Number Placeholder 3">
            <a:extLst>
              <a:ext uri="{FF2B5EF4-FFF2-40B4-BE49-F238E27FC236}">
                <a16:creationId xmlns:a16="http://schemas.microsoft.com/office/drawing/2014/main" id="{3EAED59C-8BF6-5042-9DB6-4C21AF1C8826}"/>
              </a:ext>
            </a:extLst>
          </p:cNvPr>
          <p:cNvSpPr>
            <a:spLocks noGrp="1"/>
          </p:cNvSpPr>
          <p:nvPr>
            <p:ph type="sldNum" sz="quarter" idx="10"/>
          </p:nvPr>
        </p:nvSpPr>
        <p:spPr/>
        <p:txBody>
          <a:bodyPr/>
          <a:lstStyle/>
          <a:p>
            <a:r>
              <a:rPr lang="en-US"/>
              <a:t>  </a:t>
            </a:r>
            <a:fld id="{2565FA6D-D4C8-4C4C-AC4B-3269734D34D8}" type="slidenum">
              <a:rPr lang="en-US" smtClean="0"/>
              <a:pPr/>
              <a:t>7</a:t>
            </a:fld>
            <a:endParaRPr lang="en-US" dirty="0"/>
          </a:p>
        </p:txBody>
      </p:sp>
      <p:sp>
        <p:nvSpPr>
          <p:cNvPr id="5" name="TextBox 4">
            <a:extLst>
              <a:ext uri="{FF2B5EF4-FFF2-40B4-BE49-F238E27FC236}">
                <a16:creationId xmlns:a16="http://schemas.microsoft.com/office/drawing/2014/main" id="{6A61A16C-096A-4C71-8131-8A0D23D7C446}"/>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25955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95B0-B125-FF4A-8D42-1E9BB76A8F30}"/>
              </a:ext>
            </a:extLst>
          </p:cNvPr>
          <p:cNvSpPr>
            <a:spLocks noGrp="1"/>
          </p:cNvSpPr>
          <p:nvPr>
            <p:ph type="ctrTitle"/>
          </p:nvPr>
        </p:nvSpPr>
        <p:spPr/>
        <p:txBody>
          <a:bodyPr/>
          <a:lstStyle/>
          <a:p>
            <a:r>
              <a:rPr lang="en-GB" dirty="0"/>
              <a:t>Racism and health in the UK</a:t>
            </a:r>
          </a:p>
        </p:txBody>
      </p:sp>
      <p:sp>
        <p:nvSpPr>
          <p:cNvPr id="3" name="Subtitle 2">
            <a:extLst>
              <a:ext uri="{FF2B5EF4-FFF2-40B4-BE49-F238E27FC236}">
                <a16:creationId xmlns:a16="http://schemas.microsoft.com/office/drawing/2014/main" id="{6CD0142C-AF16-F345-B28C-9406F4290DD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9948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42A3-3F71-4E58-ACAF-B2AE04CF4E94}"/>
              </a:ext>
            </a:extLst>
          </p:cNvPr>
          <p:cNvSpPr>
            <a:spLocks noGrp="1"/>
          </p:cNvSpPr>
          <p:nvPr>
            <p:ph type="title"/>
          </p:nvPr>
        </p:nvSpPr>
        <p:spPr/>
        <p:txBody>
          <a:bodyPr>
            <a:normAutofit fontScale="90000"/>
          </a:bodyPr>
          <a:lstStyle/>
          <a:p>
            <a:r>
              <a:rPr lang="en-GB" dirty="0"/>
              <a:t>What do we know about racism and its impact on public health?</a:t>
            </a:r>
          </a:p>
        </p:txBody>
      </p:sp>
      <p:sp>
        <p:nvSpPr>
          <p:cNvPr id="3" name="Content Placeholder 2">
            <a:extLst>
              <a:ext uri="{FF2B5EF4-FFF2-40B4-BE49-F238E27FC236}">
                <a16:creationId xmlns:a16="http://schemas.microsoft.com/office/drawing/2014/main" id="{F91A8B12-CFEE-4DB1-B3E4-78A743CFDB14}"/>
              </a:ext>
            </a:extLst>
          </p:cNvPr>
          <p:cNvSpPr>
            <a:spLocks noGrp="1"/>
          </p:cNvSpPr>
          <p:nvPr>
            <p:ph idx="1"/>
          </p:nvPr>
        </p:nvSpPr>
        <p:spPr>
          <a:xfrm>
            <a:off x="558000" y="1628800"/>
            <a:ext cx="8028000" cy="4523655"/>
          </a:xfrm>
        </p:spPr>
        <p:txBody>
          <a:bodyPr/>
          <a:lstStyle/>
          <a:p>
            <a:r>
              <a:rPr lang="en-GB" dirty="0"/>
              <a:t>Race Equality Foundation (2007)</a:t>
            </a:r>
          </a:p>
          <a:p>
            <a:r>
              <a:rPr lang="en-GB" sz="1800" dirty="0"/>
              <a:t>‘People from minority ethnic groups experience poor treatment due to the negative attitudes of others regarding their character or abilities. This occurs in their day-to-day interactions with other people as well as in their access to and interactions with services. Racist attitudes have been shown to affect health in a variety of ways. Understanding these processes is important for the development of effective policies to reduce the health disadvantage experienced by people from minority ethnic groups in the UK’</a:t>
            </a:r>
          </a:p>
          <a:p>
            <a:r>
              <a:rPr lang="en-GB" dirty="0"/>
              <a:t>The Health Foundation (2020)</a:t>
            </a:r>
          </a:p>
          <a:p>
            <a:r>
              <a:rPr lang="en-GB" sz="1800" dirty="0"/>
              <a:t>‘Racial discrimination affects people’s life chances negatively in many ways. For example, by restricting access to education and employment opportunities. People from black and minority ethnic groups tend to have poorer socioeconomic circumstances, leading to poorer health outcomes. The stress associated with being discriminated against based on race directly affects people’s mental and physical health.’</a:t>
            </a:r>
          </a:p>
          <a:p>
            <a:endParaRPr lang="en-GB" dirty="0"/>
          </a:p>
        </p:txBody>
      </p:sp>
      <p:sp>
        <p:nvSpPr>
          <p:cNvPr id="4" name="Slide Number Placeholder 3">
            <a:extLst>
              <a:ext uri="{FF2B5EF4-FFF2-40B4-BE49-F238E27FC236}">
                <a16:creationId xmlns:a16="http://schemas.microsoft.com/office/drawing/2014/main" id="{163368AB-53B2-4EAF-A6B1-6BB15414416C}"/>
              </a:ext>
            </a:extLst>
          </p:cNvPr>
          <p:cNvSpPr>
            <a:spLocks noGrp="1"/>
          </p:cNvSpPr>
          <p:nvPr>
            <p:ph type="sldNum" sz="quarter" idx="10"/>
          </p:nvPr>
        </p:nvSpPr>
        <p:spPr/>
        <p:txBody>
          <a:bodyPr/>
          <a:lstStyle/>
          <a:p>
            <a:r>
              <a:rPr lang="en-US"/>
              <a:t>  </a:t>
            </a:r>
            <a:fld id="{2565FA6D-D4C8-4C4C-AC4B-3269734D34D8}" type="slidenum">
              <a:rPr lang="en-US" smtClean="0"/>
              <a:pPr/>
              <a:t>9</a:t>
            </a:fld>
            <a:endParaRPr lang="en-US" dirty="0"/>
          </a:p>
        </p:txBody>
      </p:sp>
      <p:sp>
        <p:nvSpPr>
          <p:cNvPr id="5" name="TextBox 4">
            <a:extLst>
              <a:ext uri="{FF2B5EF4-FFF2-40B4-BE49-F238E27FC236}">
                <a16:creationId xmlns:a16="http://schemas.microsoft.com/office/drawing/2014/main" id="{CB0FB10B-C8B3-4E8A-A46E-4EAC58C0BC60}"/>
              </a:ext>
            </a:extLst>
          </p:cNvPr>
          <p:cNvSpPr txBox="1"/>
          <p:nvPr/>
        </p:nvSpPr>
        <p:spPr>
          <a:xfrm>
            <a:off x="6901357" y="6402814"/>
            <a:ext cx="1919115" cy="338554"/>
          </a:xfrm>
          <a:prstGeom prst="rect">
            <a:avLst/>
          </a:prstGeom>
          <a:noFill/>
        </p:spPr>
        <p:txBody>
          <a:bodyPr wrap="none" rtlCol="0">
            <a:spAutoFit/>
          </a:bodyPr>
          <a:lstStyle/>
          <a:p>
            <a:r>
              <a:rPr lang="en-GB" sz="1600" dirty="0">
                <a:solidFill>
                  <a:schemeClr val="bg1"/>
                </a:solidFill>
              </a:rPr>
              <a:t>@</a:t>
            </a:r>
            <a:r>
              <a:rPr lang="en-GB" sz="1600" dirty="0" err="1">
                <a:solidFill>
                  <a:schemeClr val="bg1"/>
                </a:solidFill>
              </a:rPr>
              <a:t>ProfKevinFenton</a:t>
            </a:r>
            <a:endParaRPr lang="en-GB" sz="1600" dirty="0">
              <a:solidFill>
                <a:schemeClr val="bg1"/>
              </a:solidFill>
            </a:endParaRPr>
          </a:p>
        </p:txBody>
      </p:sp>
    </p:spTree>
    <p:extLst>
      <p:ext uri="{BB962C8B-B14F-4D97-AF65-F5344CB8AC3E}">
        <p14:creationId xmlns:p14="http://schemas.microsoft.com/office/powerpoint/2010/main" val="4238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AA3BD5-90C3-4BC2-94B6-F5B6FAEAFEE3}">
  <ds:schemaRef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A860C3-64E6-4D2A-94B1-6B6AC446E3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19909</TotalTime>
  <Words>3127</Words>
  <Application>Microsoft Office PowerPoint</Application>
  <PresentationFormat>On-screen Show (4:3)</PresentationFormat>
  <Paragraphs>305</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ヒラギノ角ゴ Pro W3</vt:lpstr>
      <vt:lpstr>Office Theme</vt:lpstr>
      <vt:lpstr>Embedding anti-racism in public health practice </vt:lpstr>
      <vt:lpstr>PowerPoint Presentation</vt:lpstr>
      <vt:lpstr>Introduction</vt:lpstr>
      <vt:lpstr>Content</vt:lpstr>
      <vt:lpstr>Race and racism</vt:lpstr>
      <vt:lpstr>Race and Racism</vt:lpstr>
      <vt:lpstr>Racism:  A public health issue</vt:lpstr>
      <vt:lpstr>Racism and health in the UK</vt:lpstr>
      <vt:lpstr>What do we know about racism and its impact on public health?</vt:lpstr>
      <vt:lpstr>Lived experiences of Black Asian and Minority Ethnic communities in the UK</vt:lpstr>
      <vt:lpstr>Employment</vt:lpstr>
      <vt:lpstr>Housing</vt:lpstr>
      <vt:lpstr>Health</vt:lpstr>
      <vt:lpstr>COVID-19: Inequalities and structural determinants</vt:lpstr>
      <vt:lpstr>Health inequalities and COVID-19 </vt:lpstr>
      <vt:lpstr>COVID-19 Ethnicity death rates </vt:lpstr>
      <vt:lpstr>Ethnicity All positive cases with specimen dates up to 19 September 2020 </vt:lpstr>
      <vt:lpstr>Ethnicity cases by week All positive cases with specimen dates up to 19 September 2020</vt:lpstr>
      <vt:lpstr>Ethnicity cases by week All positive cases with specimen dates up to 19 September 2020</vt:lpstr>
      <vt:lpstr>Ethnicity cases by week and by age group All positive cases with specimen dates up to 19 September 2020 </vt:lpstr>
      <vt:lpstr>Ethnicity cases by week by region All positive cases with specimen dates up to 19 September 2020 </vt:lpstr>
      <vt:lpstr>COVID-19 and BAME groups Social, cultural and structural determinants</vt:lpstr>
      <vt:lpstr>COVID-19: Understanding racism’s impact</vt:lpstr>
      <vt:lpstr>Anti-racism in public health</vt:lpstr>
      <vt:lpstr>What is anti-racism?</vt:lpstr>
      <vt:lpstr>What is anti-racism</vt:lpstr>
      <vt:lpstr>Developing an anti-racism approach</vt:lpstr>
      <vt:lpstr>Summary</vt:lpstr>
      <vt:lpstr>Summary</vt:lpstr>
      <vt:lpstr>What will YOU do next?</vt:lpstr>
      <vt:lpstr>Embedding anti-racism in public health practice </vt:lpstr>
    </vt:vector>
  </TitlesOfParts>
  <Company>Cabinet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Kevin Fenton</cp:lastModifiedBy>
  <cp:revision>677</cp:revision>
  <dcterms:created xsi:type="dcterms:W3CDTF">2012-10-10T09:02:29Z</dcterms:created>
  <dcterms:modified xsi:type="dcterms:W3CDTF">2020-09-29T06:56:21Z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