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8" r:id="rId3"/>
    <p:sldId id="290" r:id="rId4"/>
    <p:sldId id="28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286" r:id="rId14"/>
    <p:sldId id="284" r:id="rId15"/>
    <p:sldId id="299" r:id="rId16"/>
    <p:sldId id="287" r:id="rId17"/>
    <p:sldId id="292" r:id="rId18"/>
    <p:sldId id="293" r:id="rId19"/>
    <p:sldId id="294" r:id="rId20"/>
    <p:sldId id="295" r:id="rId21"/>
    <p:sldId id="296" r:id="rId22"/>
    <p:sldId id="297" r:id="rId23"/>
    <p:sldId id="308" r:id="rId24"/>
    <p:sldId id="291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529"/>
    <a:srgbClr val="BDCF00"/>
    <a:srgbClr val="007CBD"/>
    <a:srgbClr val="272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0" autoAdjust="0"/>
    <p:restoredTop sz="83097" autoAdjust="0"/>
  </p:normalViewPr>
  <p:slideViewPr>
    <p:cSldViewPr snapToGrid="0" snapToObjects="1">
      <p:cViewPr varScale="1">
        <p:scale>
          <a:sx n="98" d="100"/>
          <a:sy n="98" d="100"/>
        </p:scale>
        <p:origin x="100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6A976-8EEC-E14C-846A-B52C6985A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F3D0C-4A7A-4342-88D5-B43817D5C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2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FE0E3-ED7A-3E4A-A86D-2599E1AE0A7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8BE2C-A5C3-1148-A2B2-B9CF5863C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401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8BE2C-A5C3-1148-A2B2-B9CF5863CB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4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5678">
              <a:defRPr/>
            </a:pPr>
            <a:r>
              <a:rPr lang="en-GB" dirty="0" smtClean="0"/>
              <a:t>Introduce – here for one year</a:t>
            </a:r>
          </a:p>
          <a:p>
            <a:pPr defTabSz="91567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5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5678">
              <a:defRPr/>
            </a:pPr>
            <a:r>
              <a:rPr lang="en-GB" dirty="0" smtClean="0"/>
              <a:t>Introduce – here for one year</a:t>
            </a:r>
          </a:p>
          <a:p>
            <a:pPr defTabSz="91567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3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567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6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-50299791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b="8230"/>
          <a:stretch/>
        </p:blipFill>
        <p:spPr>
          <a:xfrm>
            <a:off x="-13558" y="0"/>
            <a:ext cx="92011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38423"/>
            <a:ext cx="8001000" cy="110251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548063"/>
            <a:ext cx="7315200" cy="102393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CFDAB1E-10EE-3F40-B52B-1D45867FF699}" type="datetime1">
              <a:rPr lang="en-GB" smtClean="0"/>
              <a:t>26/10/2020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AFA7FE-CD8C-F049-A609-816E200170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fph_vertical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10" y="522046"/>
            <a:ext cx="1187190" cy="14732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6972300" y="4423241"/>
            <a:ext cx="17145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GB" sz="2000" b="0" i="0" u="none" strike="noStrike" kern="1200" baseline="30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www.fph.org.uk</a:t>
            </a:r>
            <a:endParaRPr lang="en-GB" sz="2000" b="0" i="0" u="none" strike="noStrike" kern="1200" baseline="300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57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A795-24A3-AA4E-A879-5A64937DB21E}" type="datetime1">
              <a:rPr lang="en-GB" smtClean="0"/>
              <a:t>26/10/2020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6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DADD-B206-304F-8829-A30F0C5A20CE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44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99CE-46D8-304B-A9EA-76B40C734C20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stract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4" b="80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fph_vertical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77" y="1834379"/>
            <a:ext cx="1187190" cy="1473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721100" y="3749549"/>
            <a:ext cx="17145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2000" b="0" i="0" u="none" strike="noStrike" kern="1200" baseline="30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www.fph.org.uk</a:t>
            </a:r>
            <a:endParaRPr lang="en-GB" sz="2000" b="0" i="0" u="none" strike="noStrike" kern="1200" baseline="300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48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3.jpg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8083"/>
          <a:stretch/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45544"/>
            <a:ext cx="8001000" cy="110251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548063"/>
            <a:ext cx="7315200" cy="102393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DB56EB4A-B8A0-BE43-9B8A-C907F7996484}" type="datetime1">
              <a:rPr lang="en-GB" smtClean="0"/>
              <a:t>26/10/2020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AFA7FE-CD8C-F049-A609-816E200170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fph_vertical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10" y="522046"/>
            <a:ext cx="1187190" cy="14732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6972300" y="4423241"/>
            <a:ext cx="17145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GB" sz="2000" b="0" i="0" u="none" strike="noStrike" kern="1200" baseline="30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www.fph.org.uk</a:t>
            </a:r>
            <a:endParaRPr lang="en-GB" sz="2000" b="0" i="0" u="none" strike="noStrike" kern="1200" baseline="300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4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1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bstract1.jpg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b="8230"/>
          <a:stretch/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445544"/>
            <a:ext cx="8001000" cy="110251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7200" y="3548063"/>
            <a:ext cx="7315200" cy="102393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712848DD-739D-434D-9771-B187C3C94DE1}" type="datetime1">
              <a:rPr lang="en-GB" smtClean="0"/>
              <a:t>26/10/2020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AFA7FE-CD8C-F049-A609-816E200170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fph_vertical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10" y="522046"/>
            <a:ext cx="1187190" cy="14732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6972300" y="4423241"/>
            <a:ext cx="17145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GB" sz="2000" b="0" i="0" u="none" strike="noStrike" kern="1200" baseline="30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www.fph.org.uk</a:t>
            </a:r>
            <a:endParaRPr lang="en-GB" sz="2000" b="0" i="0" u="none" strike="noStrike" kern="1200" baseline="300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04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3DCD-83C4-9443-A7EE-30218EBCA462}" type="datetime1">
              <a:rPr lang="en-GB" smtClean="0"/>
              <a:t>26/10/2020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6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1E0C-07F2-B04F-8E16-EA60802DBFB5}" type="datetime1">
              <a:rPr lang="en-GB" smtClean="0"/>
              <a:t>26/10/2020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2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CA-27B3-4C42-8314-59B59AAF7230}" type="datetime1">
              <a:rPr lang="en-GB" smtClean="0"/>
              <a:t>26/10/2020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40E1-E167-7D42-9D6A-E7E753227595}" type="datetime1">
              <a:rPr lang="en-GB" smtClean="0"/>
              <a:t>26/10/2020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2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A549-A93F-3C4A-8036-0B4601728A25}" type="datetime1">
              <a:rPr lang="en-GB" smtClean="0"/>
              <a:t>26/10/2020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rve.png"/>
          <p:cNvPicPr>
            <a:picLocks noChangeAspect="1"/>
          </p:cNvPicPr>
          <p:nvPr userDrawn="1"/>
        </p:nvPicPr>
        <p:blipFill rotWithShape="1">
          <a:blip r:embed="rId1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2855707"/>
            <a:ext cx="9144000" cy="22877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39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AFA7FE-CD8C-F049-A609-816E200170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075264"/>
            <a:ext cx="8686800" cy="0"/>
          </a:xfrm>
          <a:prstGeom prst="line">
            <a:avLst/>
          </a:prstGeom>
          <a:ln w="12700" cmpd="sng">
            <a:solidFill>
              <a:srgbClr val="007C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ph_vertical_blue_rgb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67" y="205979"/>
            <a:ext cx="651933" cy="8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27279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educ@fph.org.uk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duc@fph.org.uk" TargetMode="External"/><Relationship Id="rId2" Type="http://schemas.openxmlformats.org/officeDocument/2006/relationships/hyperlink" Target="https://www.fph.org.uk/training-careers/the-diplomate-dfph-and-final-membership-examination-mfph/the-diplomate-examination-dfph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educ@fph.org.uk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9328"/>
            <a:ext cx="9144000" cy="230534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FPH Specialty Registrars’ </a:t>
            </a:r>
            <a:br>
              <a:rPr lang="en-US" sz="4000" b="1" dirty="0" smtClean="0"/>
            </a:br>
            <a:r>
              <a:rPr lang="en-US" sz="4000" b="1" dirty="0" smtClean="0"/>
              <a:t>Welcome and Induction</a:t>
            </a:r>
            <a:br>
              <a:rPr lang="en-US" sz="4000" b="1" dirty="0" smtClean="0"/>
            </a:br>
            <a:r>
              <a:rPr lang="en-US" sz="3200" b="1" dirty="0" smtClean="0"/>
              <a:t>Tuesday 29 September 2020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904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Annual Review of Competencies Progression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4" y="1645827"/>
            <a:ext cx="5551824" cy="31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Guidance on the system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95" y="1549136"/>
            <a:ext cx="5704605" cy="30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sz="2400" dirty="0" smtClean="0"/>
              <a:t>Education and Training team: </a:t>
            </a:r>
            <a:r>
              <a:rPr lang="en-GB" sz="2400" dirty="0" smtClean="0">
                <a:hlinkClick r:id="rId2"/>
              </a:rPr>
              <a:t>educ@fph.org.uk</a:t>
            </a: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 err="1" smtClean="0"/>
              <a:t>ePortfolio</a:t>
            </a:r>
            <a:r>
              <a:rPr lang="en-GB" sz="2400" dirty="0" smtClean="0"/>
              <a:t> Champions</a:t>
            </a:r>
            <a:endParaRPr lang="en-GB" sz="2400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8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9" y="2098863"/>
            <a:ext cx="7243665" cy="881730"/>
          </a:xfrm>
        </p:spPr>
        <p:txBody>
          <a:bodyPr>
            <a:normAutofit/>
          </a:bodyPr>
          <a:lstStyle/>
          <a:p>
            <a:r>
              <a:rPr lang="en-GB" sz="3900" dirty="0" smtClean="0"/>
              <a:t>FPH Special Interest Groups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9" y="2866294"/>
            <a:ext cx="77311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Julian Ryder</a:t>
            </a:r>
          </a:p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FPH Director of Education, Standards and Advocacy</a:t>
            </a: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455543" y="1237393"/>
            <a:ext cx="8115299" cy="3529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Faculty policy generation and members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What are SIGs are what do they do?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Source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 knowledge and expertise for </a:t>
            </a: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FPH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Focus on specific policy areas in public health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Support workforce training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and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development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Improve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public health policy at a local, national, and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global level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Promote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new research and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lead PH response on issues</a:t>
            </a:r>
            <a:endParaRPr lang="en-GB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Who can join the FPH SIGs?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Governance - how do they feed into FPH policy?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Support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Special Interest Groups (SIGs)</a:t>
            </a:r>
            <a:endParaRPr lang="en-GB" sz="1600" dirty="0"/>
          </a:p>
        </p:txBody>
      </p:sp>
      <p:sp>
        <p:nvSpPr>
          <p:cNvPr id="2" name="Rectangle 1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455544" y="1237393"/>
            <a:ext cx="2938288" cy="3756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Policy areas covered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Changing policy landscape (E&amp;D SIG)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Recent highlights: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Alcohol SIG</a:t>
            </a:r>
            <a:endParaRPr lang="en-GB" sz="1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Food SIG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Sustainable Development SIG</a:t>
            </a:r>
          </a:p>
          <a:p>
            <a:pPr lvl="0">
              <a:spcBef>
                <a:spcPct val="20000"/>
              </a:spcBef>
            </a:pPr>
            <a:endParaRPr lang="en-GB" sz="1400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lvl="0">
              <a:spcBef>
                <a:spcPct val="20000"/>
              </a:spcBef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Home &gt; Policy and Campaigns &gt; Special Interest Groups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Special Interest Groups</a:t>
            </a:r>
            <a:endParaRPr lang="en-GB" sz="1600" dirty="0"/>
          </a:p>
        </p:txBody>
      </p:sp>
      <p:sp>
        <p:nvSpPr>
          <p:cNvPr id="2" name="Rectangle 1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404" t="10940" r="17019" b="25812"/>
          <a:stretch/>
        </p:blipFill>
        <p:spPr>
          <a:xfrm>
            <a:off x="3217986" y="1151792"/>
            <a:ext cx="4283791" cy="2321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4807" t="14530" r="25770" b="15385"/>
          <a:stretch/>
        </p:blipFill>
        <p:spPr>
          <a:xfrm>
            <a:off x="3458757" y="3048104"/>
            <a:ext cx="2542636" cy="2028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3463" t="17094" r="34662" b="8377"/>
          <a:stretch/>
        </p:blipFill>
        <p:spPr>
          <a:xfrm>
            <a:off x="6238970" y="2756415"/>
            <a:ext cx="1701305" cy="22376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5769" t="14188" r="36731" b="15897"/>
          <a:stretch/>
        </p:blipFill>
        <p:spPr>
          <a:xfrm>
            <a:off x="7342584" y="1855175"/>
            <a:ext cx="1564689" cy="22376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73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2659" y="2708028"/>
            <a:ext cx="8563707" cy="1855176"/>
          </a:xfrm>
        </p:spPr>
        <p:txBody>
          <a:bodyPr>
            <a:normAutofit/>
          </a:bodyPr>
          <a:lstStyle/>
          <a:p>
            <a:r>
              <a:rPr lang="en-GB" sz="2600" b="0" dirty="0" smtClean="0"/>
              <a:t>Saran </a:t>
            </a:r>
            <a:r>
              <a:rPr lang="en-GB" sz="2600" b="0" dirty="0" err="1" smtClean="0"/>
              <a:t>Shantkumar</a:t>
            </a:r>
            <a:endParaRPr lang="en-US" sz="2600" b="0" dirty="0"/>
          </a:p>
          <a:p>
            <a:r>
              <a:rPr lang="en-US" sz="2000" b="0" i="1" dirty="0" err="1" smtClean="0"/>
              <a:t>StR</a:t>
            </a:r>
            <a:r>
              <a:rPr lang="en-US" sz="2000" b="0" i="1" dirty="0" smtClean="0"/>
              <a:t> </a:t>
            </a:r>
            <a:r>
              <a:rPr lang="en-US" sz="2000" b="0" i="1" dirty="0"/>
              <a:t>representative on </a:t>
            </a:r>
            <a:r>
              <a:rPr lang="en-US" sz="2000" b="0" i="1" dirty="0" smtClean="0"/>
              <a:t>Diplomate Exam </a:t>
            </a:r>
            <a:r>
              <a:rPr lang="en-US" sz="2000" b="0" i="1" dirty="0"/>
              <a:t>Working </a:t>
            </a:r>
            <a:r>
              <a:rPr lang="en-US" sz="2000" b="0" i="1" dirty="0" smtClean="0"/>
              <a:t>Group</a:t>
            </a:r>
          </a:p>
          <a:p>
            <a:r>
              <a:rPr lang="en-GB" sz="2600" b="0" dirty="0" smtClean="0"/>
              <a:t>Anne Whittington</a:t>
            </a:r>
            <a:endParaRPr lang="en-US" sz="2600" b="0" dirty="0" smtClean="0"/>
          </a:p>
          <a:p>
            <a:r>
              <a:rPr lang="en-US" sz="2000" b="0" i="1" dirty="0" err="1" smtClean="0"/>
              <a:t>StR</a:t>
            </a:r>
            <a:r>
              <a:rPr lang="en-US" sz="2000" b="0" i="1" dirty="0" smtClean="0"/>
              <a:t> representative on Membership Exam Working Group</a:t>
            </a:r>
            <a:endParaRPr lang="en-US" sz="2000" b="0" i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3609" y="2098863"/>
            <a:ext cx="7243665" cy="881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900" dirty="0" smtClean="0"/>
              <a:t>FPH Examinations</a:t>
            </a:r>
          </a:p>
        </p:txBody>
      </p:sp>
    </p:spTree>
    <p:extLst>
      <p:ext uri="{BB962C8B-B14F-4D97-AF65-F5344CB8AC3E}">
        <p14:creationId xmlns:p14="http://schemas.microsoft.com/office/powerpoint/2010/main" val="13638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455543" y="1237393"/>
            <a:ext cx="8115299" cy="3529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“</a:t>
            </a:r>
            <a:r>
              <a:rPr lang="en-GB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Knows how</a:t>
            </a:r>
            <a:r>
              <a:rPr lang="en-GB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” exam, detailed syllabus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Two papers, two days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Paper 1: knowledge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Two parts: 1A (2h30) and 1B (1h40)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10 structured questions (10 marks each) on: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Research methods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Disease prevention / health promotion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Health information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Medical sociology, social policy, health economics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Organisation and management of healthcare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Diplomate (DFPH) </a:t>
            </a:r>
            <a:r>
              <a:rPr lang="en-GB" dirty="0"/>
              <a:t>Examination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078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4572A-66C3-46E9-843E-9FD07C3E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DFPH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709E76-0C92-4142-8B3C-DB3AE0FFE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FDACD-939A-459C-B761-634ED92E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58E1A6-14A5-41E6-A822-D041AC35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C7B21D-F5B9-4A64-99B2-585F585C34D7}"/>
              </a:ext>
            </a:extLst>
          </p:cNvPr>
          <p:cNvPicPr/>
          <p:nvPr/>
        </p:nvPicPr>
        <p:blipFill rotWithShape="1">
          <a:blip r:embed="rId2"/>
          <a:srcRect b="1233"/>
          <a:stretch/>
        </p:blipFill>
        <p:spPr>
          <a:xfrm>
            <a:off x="457199" y="1235870"/>
            <a:ext cx="5984697" cy="28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4572A-66C3-46E9-843E-9FD07C3E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DFPH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709E76-0C92-4142-8B3C-DB3AE0FFE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Paper 2: Skills</a:t>
            </a:r>
          </a:p>
          <a:p>
            <a:pPr lvl="1"/>
            <a:r>
              <a:rPr lang="en-GB" dirty="0"/>
              <a:t>2A (2h30): critical appraisal &amp; follow-on Qs on PH theme [50 marks]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2B (2h): practical stats and epi [50 marks]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FDACD-939A-459C-B761-634ED92E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58E1A6-14A5-41E6-A822-D041AC35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4C50D9-5A35-46A8-80D5-8CAFCE207379}"/>
              </a:ext>
            </a:extLst>
          </p:cNvPr>
          <p:cNvPicPr/>
          <p:nvPr/>
        </p:nvPicPr>
        <p:blipFill rotWithShape="1">
          <a:blip r:embed="rId2"/>
          <a:srcRect t="73232"/>
          <a:stretch/>
        </p:blipFill>
        <p:spPr bwMode="auto">
          <a:xfrm>
            <a:off x="1086767" y="1977121"/>
            <a:ext cx="6430656" cy="1698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05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709" y="2312369"/>
            <a:ext cx="8150468" cy="2189285"/>
          </a:xfrm>
        </p:spPr>
        <p:txBody>
          <a:bodyPr>
            <a:noAutofit/>
          </a:bodyPr>
          <a:lstStyle/>
          <a:p>
            <a:r>
              <a:rPr lang="en-US" b="0" dirty="0" smtClean="0"/>
              <a:t>Professor Maggie Rae </a:t>
            </a:r>
            <a:r>
              <a:rPr lang="en-US" b="0" dirty="0" err="1" smtClean="0"/>
              <a:t>PrFPH</a:t>
            </a:r>
            <a:r>
              <a:rPr lang="en-US" b="0" dirty="0" smtClean="0"/>
              <a:t>, FRCP Hon, FRSPH, </a:t>
            </a:r>
            <a:r>
              <a:rPr lang="en-GB" b="0" dirty="0" smtClean="0"/>
              <a:t>FRSM </a:t>
            </a:r>
            <a:endParaRPr lang="en-US" b="0" dirty="0" smtClean="0"/>
          </a:p>
          <a:p>
            <a:r>
              <a:rPr lang="en-US" sz="2000" b="0" i="1" dirty="0" smtClean="0"/>
              <a:t>President, Faculty of Public Health</a:t>
            </a:r>
          </a:p>
          <a:p>
            <a:endParaRPr lang="en-US" sz="1000" b="0" dirty="0"/>
          </a:p>
          <a:p>
            <a:r>
              <a:rPr lang="en-US" b="0" dirty="0" smtClean="0"/>
              <a:t>David </a:t>
            </a:r>
            <a:r>
              <a:rPr lang="en-US" b="0" dirty="0" err="1" smtClean="0"/>
              <a:t>Chappel</a:t>
            </a:r>
            <a:endParaRPr lang="en-US" b="0" dirty="0" smtClean="0"/>
          </a:p>
          <a:p>
            <a:r>
              <a:rPr lang="en-US" sz="2000" b="0" i="1" dirty="0" smtClean="0"/>
              <a:t>Academic Registrar</a:t>
            </a:r>
            <a:endParaRPr lang="en-US" sz="2000" b="0" i="1" dirty="0"/>
          </a:p>
        </p:txBody>
      </p:sp>
    </p:spTree>
    <p:extLst>
      <p:ext uri="{BB962C8B-B14F-4D97-AF65-F5344CB8AC3E}">
        <p14:creationId xmlns:p14="http://schemas.microsoft.com/office/powerpoint/2010/main" val="42236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4572A-66C3-46E9-843E-9FD07C3E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DFPH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709E76-0C92-4142-8B3C-DB3AE0FFE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512777" cy="33944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Preparation</a:t>
            </a:r>
          </a:p>
          <a:p>
            <a:pPr lvl="1"/>
            <a:r>
              <a:rPr lang="en-GB" dirty="0"/>
              <a:t>3-4 months (?)</a:t>
            </a:r>
          </a:p>
          <a:p>
            <a:pPr lvl="1"/>
            <a:r>
              <a:rPr lang="en-GB" dirty="0"/>
              <a:t>No reading list</a:t>
            </a:r>
          </a:p>
          <a:p>
            <a:pPr lvl="1"/>
            <a:r>
              <a:rPr lang="en-GB" dirty="0"/>
              <a:t>Past papers (from </a:t>
            </a:r>
            <a:r>
              <a:rPr lang="en-GB" dirty="0" smtClean="0"/>
              <a:t>2011)</a:t>
            </a:r>
          </a:p>
          <a:p>
            <a:pPr lvl="1"/>
            <a:r>
              <a:rPr lang="en-GB" dirty="0" smtClean="0"/>
              <a:t>Specimen </a:t>
            </a:r>
            <a:r>
              <a:rPr lang="en-GB" dirty="0"/>
              <a:t>Qs for paper 2B on FPH 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FDACD-939A-459C-B761-634ED92E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58E1A6-14A5-41E6-A822-D041AC35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F17A5F-A98E-4087-9614-50AC7E51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677" y="1271405"/>
            <a:ext cx="2561548" cy="34095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373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4572A-66C3-46E9-843E-9FD07C3E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DFPH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709E76-0C92-4142-8B3C-DB3AE0FFE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Marking algorithm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“bank” a paper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FDACD-939A-459C-B761-634ED92E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58E1A6-14A5-41E6-A822-D041AC35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0A9F0FA-61CB-CB4E-9A61-FA247135640C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1067912"/>
            <a:ext cx="5731510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4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4572A-66C3-46E9-843E-9FD07C3E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DFPH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709E76-0C92-4142-8B3C-DB3AE0FFE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Online format from </a:t>
            </a:r>
            <a:r>
              <a:rPr lang="en-GB" dirty="0" smtClean="0"/>
              <a:t>November </a:t>
            </a:r>
            <a:r>
              <a:rPr lang="en-GB" dirty="0"/>
              <a:t>2020</a:t>
            </a:r>
          </a:p>
          <a:p>
            <a:r>
              <a:rPr lang="en-GB" dirty="0"/>
              <a:t>Same format – regulations to be published shortly</a:t>
            </a:r>
          </a:p>
          <a:p>
            <a:r>
              <a:rPr lang="en-GB" dirty="0"/>
              <a:t>More information </a:t>
            </a:r>
            <a:r>
              <a:rPr lang="en-GB" dirty="0">
                <a:hlinkClick r:id="rId2"/>
              </a:rPr>
              <a:t>here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Contact exams team: </a:t>
            </a:r>
            <a:r>
              <a:rPr lang="en-GB" dirty="0">
                <a:hlinkClick r:id="rId3"/>
              </a:rPr>
              <a:t>educ@fph.org.uk</a:t>
            </a:r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FDACD-939A-459C-B761-634ED92E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58E1A6-14A5-41E6-A822-D041AC35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B68A24-46E9-4387-9C45-69DB01754356}"/>
              </a:ext>
            </a:extLst>
          </p:cNvPr>
          <p:cNvPicPr/>
          <p:nvPr/>
        </p:nvPicPr>
        <p:blipFill rotWithShape="1">
          <a:blip r:embed="rId4"/>
          <a:srcRect r="1119" b="43146"/>
          <a:stretch/>
        </p:blipFill>
        <p:spPr bwMode="auto">
          <a:xfrm>
            <a:off x="1319213" y="2240008"/>
            <a:ext cx="4845282" cy="1703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19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2659" y="2708028"/>
            <a:ext cx="8563707" cy="1855176"/>
          </a:xfrm>
        </p:spPr>
        <p:txBody>
          <a:bodyPr>
            <a:normAutofit/>
          </a:bodyPr>
          <a:lstStyle/>
          <a:p>
            <a:r>
              <a:rPr lang="en-GB" sz="2600" b="0" dirty="0" smtClean="0"/>
              <a:t>Anne Whittington</a:t>
            </a:r>
            <a:endParaRPr lang="en-US" sz="2600" b="0" dirty="0" smtClean="0"/>
          </a:p>
          <a:p>
            <a:r>
              <a:rPr lang="en-US" sz="2000" b="0" i="1" dirty="0" err="1" smtClean="0"/>
              <a:t>StR</a:t>
            </a:r>
            <a:r>
              <a:rPr lang="en-US" sz="2000" b="0" i="1" dirty="0" smtClean="0"/>
              <a:t> representative on Membership Exam Working Group</a:t>
            </a:r>
            <a:endParaRPr lang="en-US" sz="2000" b="0" i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3609" y="2098863"/>
            <a:ext cx="7243665" cy="881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900" dirty="0" smtClean="0"/>
              <a:t>FPH Examinations</a:t>
            </a:r>
          </a:p>
        </p:txBody>
      </p:sp>
    </p:spTree>
    <p:extLst>
      <p:ext uri="{BB962C8B-B14F-4D97-AF65-F5344CB8AC3E}">
        <p14:creationId xmlns:p14="http://schemas.microsoft.com/office/powerpoint/2010/main" val="25239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9" y="2098863"/>
            <a:ext cx="7243665" cy="881730"/>
          </a:xfrm>
        </p:spPr>
        <p:txBody>
          <a:bodyPr>
            <a:normAutofit/>
          </a:bodyPr>
          <a:lstStyle/>
          <a:p>
            <a:r>
              <a:rPr lang="en-GB" sz="3900" dirty="0" smtClean="0"/>
              <a:t>Your 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9" y="2866294"/>
            <a:ext cx="7731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Irfan Ghani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FPH Director of </a:t>
            </a:r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Public Health Consultant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9" y="2098863"/>
            <a:ext cx="7862999" cy="881730"/>
          </a:xfrm>
        </p:spPr>
        <p:txBody>
          <a:bodyPr>
            <a:noAutofit/>
          </a:bodyPr>
          <a:lstStyle/>
          <a:p>
            <a:r>
              <a:rPr lang="en-GB" sz="3900" dirty="0" smtClean="0"/>
              <a:t>Specialty Registrars’ Committee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9" y="2866294"/>
            <a:ext cx="7731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Allen</a:t>
            </a:r>
          </a:p>
          <a:p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Chair, SRC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9" y="2098863"/>
            <a:ext cx="7243665" cy="881730"/>
          </a:xfrm>
        </p:spPr>
        <p:txBody>
          <a:bodyPr>
            <a:normAutofit/>
          </a:bodyPr>
          <a:lstStyle/>
          <a:p>
            <a:r>
              <a:rPr lang="en-GB" sz="3900" dirty="0" smtClean="0"/>
              <a:t>FPH e-Portfolio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9" y="2866294"/>
            <a:ext cx="7731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Gareth Cooke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FPH </a:t>
            </a:r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and Training Manager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 &amp; Training Team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 smtClean="0"/>
              <a:t>Support for Registrars throughout training . . .</a:t>
            </a:r>
          </a:p>
          <a:p>
            <a:pPr>
              <a:buFontTx/>
              <a:buChar char="-"/>
            </a:pPr>
            <a:r>
              <a:rPr lang="en-GB" sz="2200" b="1" dirty="0" smtClean="0"/>
              <a:t>Enrolments</a:t>
            </a:r>
          </a:p>
          <a:p>
            <a:pPr>
              <a:buFontTx/>
              <a:buChar char="-"/>
            </a:pPr>
            <a:r>
              <a:rPr lang="en-GB" sz="2200" b="1" dirty="0" smtClean="0"/>
              <a:t>CCT </a:t>
            </a:r>
          </a:p>
          <a:p>
            <a:pPr>
              <a:buFontTx/>
              <a:buChar char="-"/>
            </a:pPr>
            <a:r>
              <a:rPr lang="en-GB" sz="2200" b="1" dirty="0" smtClean="0"/>
              <a:t>Exams</a:t>
            </a:r>
          </a:p>
          <a:p>
            <a:pPr>
              <a:buFontTx/>
              <a:buChar char="-"/>
            </a:pPr>
            <a:r>
              <a:rPr lang="en-GB" sz="2200" b="1" dirty="0" smtClean="0"/>
              <a:t>OOP</a:t>
            </a:r>
          </a:p>
          <a:p>
            <a:pPr>
              <a:buFontTx/>
              <a:buChar char="-"/>
            </a:pPr>
            <a:r>
              <a:rPr lang="en-GB" sz="2200" b="1" dirty="0" err="1" smtClean="0"/>
              <a:t>ePortfolio</a:t>
            </a:r>
            <a:endParaRPr lang="en-GB" sz="2200" b="1" dirty="0" smtClean="0"/>
          </a:p>
          <a:p>
            <a:pPr marL="1828800" lvl="4" indent="0">
              <a:buNone/>
            </a:pPr>
            <a:r>
              <a:rPr lang="en-GB" sz="2000" dirty="0" smtClean="0"/>
              <a:t>All queries to </a:t>
            </a:r>
            <a:r>
              <a:rPr lang="en-GB" sz="2000" dirty="0" smtClean="0">
                <a:hlinkClick r:id="rId2"/>
              </a:rPr>
              <a:t>educ@fph.org.uk</a:t>
            </a:r>
            <a:r>
              <a:rPr lang="en-GB" sz="2000" dirty="0" smtClean="0"/>
              <a:t>  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it works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5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37134" r="4103" b="31863"/>
          <a:stretch/>
        </p:blipFill>
        <p:spPr bwMode="auto">
          <a:xfrm>
            <a:off x="140677" y="1222131"/>
            <a:ext cx="8853854" cy="3545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97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 ...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8208"/>
            <a:ext cx="8352692" cy="3549055"/>
          </a:xfrm>
        </p:spPr>
      </p:pic>
    </p:spTree>
    <p:extLst>
      <p:ext uri="{BB962C8B-B14F-4D97-AF65-F5344CB8AC3E}">
        <p14:creationId xmlns:p14="http://schemas.microsoft.com/office/powerpoint/2010/main" val="38605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Activity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7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1792"/>
            <a:ext cx="8551430" cy="3516923"/>
          </a:xfrm>
        </p:spPr>
      </p:pic>
    </p:spTree>
    <p:extLst>
      <p:ext uri="{BB962C8B-B14F-4D97-AF65-F5344CB8AC3E}">
        <p14:creationId xmlns:p14="http://schemas.microsoft.com/office/powerpoint/2010/main" val="19300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Outcomes . . .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00150"/>
            <a:ext cx="8308731" cy="36139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4810-455B-8741-8C2D-D4D392C26BB8}" type="datetime1">
              <a:rPr lang="en-GB" smtClean="0"/>
              <a:t>26/10/2020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A7FE-CD8C-F049-A609-816E200170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ph_ppt_master_16_9" id="{96047EBC-B214-435F-AD76-655360B845E7}" vid="{39147BC6-2302-4169-A9C5-4CDA171DCD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fph_ppt_master_16_9</Template>
  <TotalTime>3355</TotalTime>
  <Words>474</Words>
  <Application>Microsoft Office PowerPoint</Application>
  <PresentationFormat>On-screen Show (16:9)</PresentationFormat>
  <Paragraphs>155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FPH Specialty Registrars’  Welcome and Induction Tuesday 29 September 2020</vt:lpstr>
      <vt:lpstr>PowerPoint Presentation</vt:lpstr>
      <vt:lpstr>PowerPoint Presentation</vt:lpstr>
      <vt:lpstr>PowerPoint Presentation</vt:lpstr>
      <vt:lpstr>Education &amp; Training Team</vt:lpstr>
      <vt:lpstr>How it works</vt:lpstr>
      <vt:lpstr>Evidence ...</vt:lpstr>
      <vt:lpstr>Activity</vt:lpstr>
      <vt:lpstr>Learning Outcomes . . .</vt:lpstr>
      <vt:lpstr>ARCP</vt:lpstr>
      <vt:lpstr>Resources</vt:lpstr>
      <vt:lpstr>Resources</vt:lpstr>
      <vt:lpstr>PowerPoint Presentation</vt:lpstr>
      <vt:lpstr>Special Interest Groups (SIGs)</vt:lpstr>
      <vt:lpstr>Special Interest Groups</vt:lpstr>
      <vt:lpstr>PowerPoint Presentation</vt:lpstr>
      <vt:lpstr>Diplomate (DFPH) Examination</vt:lpstr>
      <vt:lpstr>DFPH Examination</vt:lpstr>
      <vt:lpstr>DFPH Examination</vt:lpstr>
      <vt:lpstr>DFPH Examination</vt:lpstr>
      <vt:lpstr>DFPH Examination</vt:lpstr>
      <vt:lpstr>DFPH Examination</vt:lpstr>
      <vt:lpstr>PowerPoint Presentation</vt:lpstr>
      <vt:lpstr>PowerPoint Presentation</vt:lpstr>
    </vt:vector>
  </TitlesOfParts>
  <Company>Challow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deck title</dc:title>
  <dc:creator>David Parkinson</dc:creator>
  <cp:lastModifiedBy>Julian Ryder</cp:lastModifiedBy>
  <cp:revision>129</cp:revision>
  <dcterms:created xsi:type="dcterms:W3CDTF">2019-11-19T15:53:56Z</dcterms:created>
  <dcterms:modified xsi:type="dcterms:W3CDTF">2020-10-26T17:02:32Z</dcterms:modified>
</cp:coreProperties>
</file>