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48" r:id="rId1"/>
    <p:sldMasterId id="2147483662" r:id="rId2"/>
  </p:sldMasterIdLst>
  <p:notesMasterIdLst>
    <p:notesMasterId r:id="rId4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303" r:id="rId29"/>
    <p:sldId id="296" r:id="rId30"/>
    <p:sldId id="305" r:id="rId31"/>
    <p:sldId id="309" r:id="rId32"/>
    <p:sldId id="282" r:id="rId33"/>
    <p:sldId id="310"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Roboto" panose="020000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jDqep1V/UeEO7BMKSymo++ZPH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18D165-5ED1-49B7-91E2-6F08C9AD95CC}">
  <a:tblStyle styleId="{0A18D165-5ED1-49B7-91E2-6F08C9AD95C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4749" autoAdjust="0"/>
  </p:normalViewPr>
  <p:slideViewPr>
    <p:cSldViewPr snapToGrid="0">
      <p:cViewPr varScale="1">
        <p:scale>
          <a:sx n="85" d="100"/>
          <a:sy n="85" d="100"/>
        </p:scale>
        <p:origin x="1315" y="53"/>
      </p:cViewPr>
      <p:guideLst>
        <p:guide orient="horz" pos="1620"/>
        <p:guide pos="2880"/>
      </p:guideLst>
    </p:cSldViewPr>
  </p:slideViewPr>
  <p:notesTextViewPr>
    <p:cViewPr>
      <p:scale>
        <a:sx n="1" d="1"/>
        <a:sy n="1" d="1"/>
      </p:scale>
      <p:origin x="0" y="0"/>
    </p:cViewPr>
  </p:notesTextViewPr>
  <p:sorterViewPr>
    <p:cViewPr>
      <p:scale>
        <a:sx n="150" d="100"/>
        <a:sy n="150" d="100"/>
      </p:scale>
      <p:origin x="0" y="-1366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customschemas.google.com/relationships/presentationmetadata" Target="meta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portfolio.fph.org.uk/"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ph.org.uk/training-careers/specialty-training/training-eportfolio/"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A_9iYcOwWt8"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vimeo.com/175849496"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 name="Google Shape;10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Mandatory include an organisation that delivers broad range of public health functions (e.g. LA or HB).  Health protection is another mandatory placement (</a:t>
            </a:r>
            <a:endParaRPr/>
          </a:p>
          <a:p>
            <a:pPr marL="0" lvl="0" indent="0" algn="l" rtl="0">
              <a:lnSpc>
                <a:spcPct val="100000"/>
              </a:lnSpc>
              <a:spcBef>
                <a:spcPts val="0"/>
              </a:spcBef>
              <a:spcAft>
                <a:spcPts val="0"/>
              </a:spcAft>
              <a:buSzPts val="1400"/>
              <a:buNone/>
            </a:pPr>
            <a:r>
              <a:rPr lang="en-GB"/>
              <a:t>Subsequent placements: Depends on educational needs (competency), area of interest, career goals. Determined by locally – speak to TPDs </a:t>
            </a:r>
            <a:endParaRPr/>
          </a:p>
          <a:p>
            <a:pPr marL="0" lvl="0" indent="0" algn="l" rtl="0">
              <a:lnSpc>
                <a:spcPct val="100000"/>
              </a:lnSpc>
              <a:spcBef>
                <a:spcPts val="0"/>
              </a:spcBef>
              <a:spcAft>
                <a:spcPts val="0"/>
              </a:spcAft>
              <a:buSzPts val="1400"/>
              <a:buNone/>
            </a:pPr>
            <a:r>
              <a:rPr lang="en-GB"/>
              <a:t>NATP – Opportunity to acquire specific or contextual experience usually at a national level </a:t>
            </a:r>
            <a:endParaRPr/>
          </a:p>
          <a:p>
            <a:pPr marL="0" lvl="0" indent="0" algn="l" rtl="0">
              <a:lnSpc>
                <a:spcPct val="100000"/>
              </a:lnSpc>
              <a:spcBef>
                <a:spcPts val="0"/>
              </a:spcBef>
              <a:spcAft>
                <a:spcPts val="0"/>
              </a:spcAft>
              <a:buSzPts val="1400"/>
              <a:buNone/>
            </a:pPr>
            <a:r>
              <a:rPr lang="en-GB"/>
              <a:t>FPH Projects: Normally generated by the Faculty or by a Special Interest Group (SIG) within the FPH</a:t>
            </a:r>
            <a:endParaRPr/>
          </a:p>
        </p:txBody>
      </p:sp>
      <p:sp>
        <p:nvSpPr>
          <p:cNvPr id="180" name="Google Shape;18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Key to this is to engage early on – don’t wait till ARCP (annual review)</a:t>
            </a:r>
            <a:endParaRPr/>
          </a:p>
          <a:p>
            <a:pPr marL="0" lvl="0" indent="0" algn="l" rtl="0">
              <a:lnSpc>
                <a:spcPct val="100000"/>
              </a:lnSpc>
              <a:spcBef>
                <a:spcPts val="0"/>
              </a:spcBef>
              <a:spcAft>
                <a:spcPts val="0"/>
              </a:spcAft>
              <a:buSzPts val="1400"/>
              <a:buNone/>
            </a:pPr>
            <a:r>
              <a:rPr lang="en-GB"/>
              <a:t>Gareth will say more about e-portfolio later on.</a:t>
            </a:r>
            <a:endParaRPr/>
          </a:p>
        </p:txBody>
      </p:sp>
      <p:sp>
        <p:nvSpPr>
          <p:cNvPr id="189" name="Google Shape;18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Some of these differ between deaneries (some also have clinical supervisors and not all have academic supervisors)</a:t>
            </a:r>
            <a:endParaRPr/>
          </a:p>
        </p:txBody>
      </p:sp>
      <p:sp>
        <p:nvSpPr>
          <p:cNvPr id="198" name="Google Shape;19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Julian will say more about SIGs</a:t>
            </a:r>
            <a:endParaRPr/>
          </a:p>
        </p:txBody>
      </p:sp>
      <p:sp>
        <p:nvSpPr>
          <p:cNvPr id="208" name="Google Shape;20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350">
                <a:solidFill>
                  <a:srgbClr val="333333"/>
                </a:solidFill>
                <a:highlight>
                  <a:srgbClr val="FFFFFF"/>
                </a:highlight>
                <a:latin typeface="Roboto"/>
                <a:ea typeface="Roboto"/>
                <a:cs typeface="Roboto"/>
                <a:sym typeface="Roboto"/>
              </a:rPr>
              <a:t>The FPH electronic portfolio (ePortfolio) system provides Specialty Registrars with a central platform for the management of information and documentation on progression of learning against the public health specialty training curriculum during their time in training. The ePortfolio allows trainees to relate documentation and evidence to the curriculum and incorporates the ability to record various sign offs.</a:t>
            </a:r>
            <a:endParaRPr sz="1350">
              <a:solidFill>
                <a:srgbClr val="333333"/>
              </a:solidFill>
              <a:highlight>
                <a:srgbClr val="FFFFFF"/>
              </a:highlight>
              <a:latin typeface="Roboto"/>
              <a:ea typeface="Roboto"/>
              <a:cs typeface="Roboto"/>
              <a:sym typeface="Roboto"/>
            </a:endParaRPr>
          </a:p>
          <a:p>
            <a:pPr marL="0" lvl="0" indent="0" algn="l" rtl="0">
              <a:lnSpc>
                <a:spcPct val="115000"/>
              </a:lnSpc>
              <a:spcBef>
                <a:spcPts val="2000"/>
              </a:spcBef>
              <a:spcAft>
                <a:spcPts val="0"/>
              </a:spcAft>
              <a:buClr>
                <a:schemeClr val="dk1"/>
              </a:buClr>
              <a:buSzPts val="1100"/>
              <a:buFont typeface="Arial"/>
              <a:buNone/>
            </a:pPr>
            <a:r>
              <a:rPr lang="en-GB" sz="1350">
                <a:solidFill>
                  <a:srgbClr val="333333"/>
                </a:solidFill>
                <a:highlight>
                  <a:srgbClr val="FFFFFF"/>
                </a:highlight>
                <a:latin typeface="Roboto"/>
                <a:ea typeface="Roboto"/>
                <a:cs typeface="Roboto"/>
                <a:sym typeface="Roboto"/>
              </a:rPr>
              <a:t>To access the ePortfolio please </a:t>
            </a:r>
            <a:r>
              <a:rPr lang="en-GB" sz="1350">
                <a:solidFill>
                  <a:srgbClr val="C4601B"/>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click here</a:t>
            </a:r>
            <a:r>
              <a:rPr lang="en-GB" sz="1350">
                <a:solidFill>
                  <a:srgbClr val="333333"/>
                </a:solidFill>
                <a:highlight>
                  <a:srgbClr val="FFFFFF"/>
                </a:highlight>
                <a:latin typeface="Roboto"/>
                <a:ea typeface="Roboto"/>
                <a:cs typeface="Roboto"/>
                <a:sym typeface="Roboto"/>
              </a:rPr>
              <a:t>.</a:t>
            </a:r>
            <a:endParaRPr sz="1350">
              <a:solidFill>
                <a:srgbClr val="333333"/>
              </a:solidFill>
              <a:highlight>
                <a:srgbClr val="FFFFFF"/>
              </a:highlight>
              <a:latin typeface="Roboto"/>
              <a:ea typeface="Roboto"/>
              <a:cs typeface="Roboto"/>
              <a:sym typeface="Roboto"/>
            </a:endParaRPr>
          </a:p>
          <a:p>
            <a:pPr marL="0" lvl="0" indent="0" algn="l" rtl="0">
              <a:lnSpc>
                <a:spcPct val="115000"/>
              </a:lnSpc>
              <a:spcBef>
                <a:spcPts val="2000"/>
              </a:spcBef>
              <a:spcAft>
                <a:spcPts val="0"/>
              </a:spcAft>
              <a:buSzPts val="1400"/>
              <a:buNone/>
            </a:pPr>
            <a:r>
              <a:rPr lang="en-GB" sz="1350">
                <a:solidFill>
                  <a:srgbClr val="333333"/>
                </a:solidFill>
                <a:highlight>
                  <a:srgbClr val="FFFFFF"/>
                </a:highlight>
                <a:latin typeface="Roboto"/>
                <a:ea typeface="Roboto"/>
                <a:cs typeface="Roboto"/>
                <a:sym typeface="Roboto"/>
              </a:rPr>
              <a:t>The training ePortfolio is managed by the registrar who must reflect on and record their achievements on an on-going basis. It is intended to be used as a complementary tool to aid in the recording of training activity, and monitoring progression along with regular meetings with Registrars and their supervisor.</a:t>
            </a:r>
            <a:endParaRPr sz="1350">
              <a:solidFill>
                <a:srgbClr val="333333"/>
              </a:solidFill>
              <a:highlight>
                <a:srgbClr val="FFFFFF"/>
              </a:highlight>
              <a:latin typeface="Roboto"/>
              <a:ea typeface="Roboto"/>
              <a:cs typeface="Roboto"/>
              <a:sym typeface="Roboto"/>
            </a:endParaRPr>
          </a:p>
          <a:p>
            <a:pPr marL="0" lvl="0" indent="0" algn="l" rtl="0">
              <a:lnSpc>
                <a:spcPct val="115000"/>
              </a:lnSpc>
              <a:spcBef>
                <a:spcPts val="2000"/>
              </a:spcBef>
              <a:spcAft>
                <a:spcPts val="2000"/>
              </a:spcAft>
              <a:buClr>
                <a:schemeClr val="dk1"/>
              </a:buClr>
              <a:buSzPts val="1100"/>
              <a:buFont typeface="Arial"/>
              <a:buNone/>
            </a:pPr>
            <a:r>
              <a:rPr lang="en-GB" sz="1350">
                <a:solidFill>
                  <a:srgbClr val="333333"/>
                </a:solidFill>
                <a:highlight>
                  <a:srgbClr val="FFFFFF"/>
                </a:highlight>
                <a:latin typeface="Roboto"/>
                <a:ea typeface="Roboto"/>
                <a:cs typeface="Roboto"/>
                <a:sym typeface="Roboto"/>
              </a:rPr>
              <a:t>More info available on FPH website: </a:t>
            </a:r>
            <a:r>
              <a:rPr lang="en-GB" u="sng">
                <a:solidFill>
                  <a:schemeClr val="hlink"/>
                </a:solidFill>
                <a:hlinkClick r:id="rId4"/>
              </a:rPr>
              <a:t>https://www.fph.org.uk/training-careers/specialty-training/training-eportfolio/</a:t>
            </a:r>
            <a:endParaRPr sz="1350">
              <a:solidFill>
                <a:srgbClr val="333333"/>
              </a:solidFill>
              <a:highlight>
                <a:srgbClr val="FFFFFF"/>
              </a:highlight>
              <a:latin typeface="Roboto"/>
              <a:ea typeface="Roboto"/>
              <a:cs typeface="Roboto"/>
              <a:sym typeface="Roboto"/>
            </a:endParaRPr>
          </a:p>
        </p:txBody>
      </p:sp>
      <p:sp>
        <p:nvSpPr>
          <p:cNvPr id="246" name="Google Shape;24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eea35acded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r>
              <a:rPr lang="en-GB" sz="1100">
                <a:latin typeface="Arial"/>
                <a:ea typeface="Arial"/>
                <a:cs typeface="Arial"/>
                <a:sym typeface="Arial"/>
              </a:rPr>
              <a:t>The following briefly outlines how work is signed off on the system</a:t>
            </a:r>
            <a:endParaRPr sz="1100">
              <a:latin typeface="Arial"/>
              <a:ea typeface="Arial"/>
              <a:cs typeface="Arial"/>
              <a:sym typeface="Arial"/>
            </a:endParaRPr>
          </a:p>
          <a:p>
            <a:pPr marL="457200" lvl="0" indent="-298450" algn="l" rtl="0">
              <a:lnSpc>
                <a:spcPct val="115000"/>
              </a:lnSpc>
              <a:spcBef>
                <a:spcPts val="1200"/>
              </a:spcBef>
              <a:spcAft>
                <a:spcPts val="0"/>
              </a:spcAft>
              <a:buSzPts val="1100"/>
              <a:buFont typeface="Arial"/>
              <a:buAutoNum type="arabicPeriod"/>
            </a:pPr>
            <a:r>
              <a:rPr lang="en-GB" sz="1100">
                <a:latin typeface="Arial"/>
                <a:ea typeface="Arial"/>
                <a:cs typeface="Arial"/>
                <a:sym typeface="Arial"/>
              </a:rPr>
              <a:t>Evidence is uploaded to the system.</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eriod"/>
            </a:pPr>
            <a:r>
              <a:rPr lang="en-GB" sz="700">
                <a:latin typeface="Times New Roman"/>
                <a:ea typeface="Times New Roman"/>
                <a:cs typeface="Times New Roman"/>
                <a:sym typeface="Times New Roman"/>
              </a:rPr>
              <a:t>  </a:t>
            </a:r>
            <a:r>
              <a:rPr lang="en-GB" sz="1100">
                <a:latin typeface="Arial"/>
                <a:ea typeface="Arial"/>
                <a:cs typeface="Arial"/>
                <a:sym typeface="Arial"/>
              </a:rPr>
              <a:t>An Activity is created and linked with the Evidence and a Learning Outcome.</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eriod"/>
            </a:pPr>
            <a:r>
              <a:rPr lang="en-GB" sz="1100">
                <a:latin typeface="Arial"/>
                <a:ea typeface="Arial"/>
                <a:cs typeface="Arial"/>
                <a:sym typeface="Arial"/>
              </a:rPr>
              <a:t>This is submitted by the registrar for approval by an Activity Supervisor/Educational Supervisor.</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AutoNum type="arabicPeriod"/>
            </a:pPr>
            <a:r>
              <a:rPr lang="en-GB" sz="1100">
                <a:latin typeface="Arial"/>
                <a:ea typeface="Arial"/>
                <a:cs typeface="Arial"/>
                <a:sym typeface="Arial"/>
              </a:rPr>
              <a:t>Once all activities associated with a Learning Outcome are approved the Learning Ouctome Sign of Sheet (LOSOS) can be submitted to the Educational Supervisor for sign off.</a:t>
            </a:r>
            <a:endParaRPr sz="1100">
              <a:latin typeface="Arial"/>
              <a:ea typeface="Arial"/>
              <a:cs typeface="Arial"/>
              <a:sym typeface="Arial"/>
            </a:endParaRPr>
          </a:p>
          <a:p>
            <a:pPr marL="0" lvl="0" indent="0" algn="l" rtl="0">
              <a:lnSpc>
                <a:spcPct val="115000"/>
              </a:lnSpc>
              <a:spcBef>
                <a:spcPts val="1200"/>
              </a:spcBef>
              <a:spcAft>
                <a:spcPts val="0"/>
              </a:spcAft>
              <a:buSzPts val="1400"/>
              <a:buNone/>
            </a:pPr>
            <a:r>
              <a:rPr lang="en-GB" sz="1100">
                <a:latin typeface="Arial"/>
                <a:ea typeface="Arial"/>
                <a:cs typeface="Arial"/>
                <a:sym typeface="Arial"/>
              </a:rPr>
              <a:t>All LOSOS are associated with an ARCP date, which in effect groups a body of work under one heading so that progress can be reviewed by your deanery. Once a ARCP date has been reached, and the panel has reviewed the Registrars work then a new ARCP should be created by the Registrar to capture the next period’s work.</a:t>
            </a:r>
            <a:endParaRPr sz="1100">
              <a:latin typeface="Arial"/>
              <a:ea typeface="Arial"/>
              <a:cs typeface="Arial"/>
              <a:sym typeface="Arial"/>
            </a:endParaRPr>
          </a:p>
          <a:p>
            <a:pPr marL="0" lvl="0" indent="0" algn="l" rtl="0">
              <a:lnSpc>
                <a:spcPct val="115000"/>
              </a:lnSpc>
              <a:spcBef>
                <a:spcPts val="1200"/>
              </a:spcBef>
              <a:spcAft>
                <a:spcPts val="0"/>
              </a:spcAft>
              <a:buSzPts val="1400"/>
              <a:buNone/>
            </a:pPr>
            <a:r>
              <a:rPr lang="en-GB" sz="1100">
                <a:latin typeface="Arial"/>
                <a:ea typeface="Arial"/>
                <a:cs typeface="Arial"/>
                <a:sym typeface="Arial"/>
              </a:rPr>
              <a:t>The diagram above illustrates the progression through the e-portfolio functionality from start to finish, from adding evidence through to submitting an ARCP. </a:t>
            </a:r>
            <a:endParaRPr sz="1100">
              <a:latin typeface="Arial"/>
              <a:ea typeface="Arial"/>
              <a:cs typeface="Arial"/>
              <a:sym typeface="Arial"/>
            </a:endParaRPr>
          </a:p>
          <a:p>
            <a:pPr marL="0" lvl="0" indent="0" algn="l" rtl="0">
              <a:lnSpc>
                <a:spcPct val="115000"/>
              </a:lnSpc>
              <a:spcBef>
                <a:spcPts val="1200"/>
              </a:spcBef>
              <a:spcAft>
                <a:spcPts val="2000"/>
              </a:spcAft>
              <a:buSzPts val="1400"/>
              <a:buNone/>
            </a:pPr>
            <a:endParaRPr/>
          </a:p>
        </p:txBody>
      </p:sp>
      <p:sp>
        <p:nvSpPr>
          <p:cNvPr id="259" name="Google Shape;259;geea35acded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Evidence is uploaded as part of the sign off process for Learning Outcomes.</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Please remember that evidence containing confidential/sensitive information evidence uploaded to the system should be redacted where appropriate.</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Your Educational Supervisor or Training Programme Director should be able to advise on what is appropriate evidence to upload to the system.</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Go to My Portfolio &gt; “Evidence”</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a:t>
            </a:r>
            <a:r>
              <a:rPr lang="en-GB" sz="700">
                <a:latin typeface="Times New Roman"/>
                <a:ea typeface="Times New Roman"/>
                <a:cs typeface="Times New Roman"/>
                <a:sym typeface="Times New Roman"/>
              </a:rPr>
              <a:t>        </a:t>
            </a:r>
            <a:r>
              <a:rPr lang="en-GB" sz="1100">
                <a:latin typeface="Arial"/>
                <a:ea typeface="Arial"/>
                <a:cs typeface="Arial"/>
                <a:sym typeface="Arial"/>
              </a:rPr>
              <a:t>The list shows all the evidence added to the system by the Registrar. The items on this page can be sorted by Evidence Name, Date Added etc.</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a:t>
            </a:r>
            <a:r>
              <a:rPr lang="en-GB" sz="700">
                <a:latin typeface="Times New Roman"/>
                <a:ea typeface="Times New Roman"/>
                <a:cs typeface="Times New Roman"/>
                <a:sym typeface="Times New Roman"/>
              </a:rPr>
              <a:t>        </a:t>
            </a:r>
            <a:r>
              <a:rPr lang="en-GB" sz="1100">
                <a:latin typeface="Arial"/>
                <a:ea typeface="Arial"/>
                <a:cs typeface="Arial"/>
                <a:sym typeface="Arial"/>
              </a:rPr>
              <a:t>The “Search bar” allows the filtering of the results in the Evidence Dashboard.</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a:t>
            </a:r>
            <a:r>
              <a:rPr lang="en-GB" sz="700">
                <a:latin typeface="Times New Roman"/>
                <a:ea typeface="Times New Roman"/>
                <a:cs typeface="Times New Roman"/>
                <a:sym typeface="Times New Roman"/>
              </a:rPr>
              <a:t>        </a:t>
            </a:r>
            <a:r>
              <a:rPr lang="en-GB" sz="1100">
                <a:latin typeface="Arial"/>
                <a:ea typeface="Arial"/>
                <a:cs typeface="Arial"/>
                <a:sym typeface="Arial"/>
              </a:rPr>
              <a:t>Please note that users should avoid using non-alphanumeric symbols in the naming of their evidence as this can cause difficulties in downloading evidence from the system.</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266" name="Google Shape;26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SzPts val="1100"/>
              <a:buFont typeface="Arial"/>
              <a:buChar char="●"/>
            </a:pPr>
            <a:r>
              <a:rPr lang="en-GB" sz="1100">
                <a:latin typeface="Arial"/>
                <a:ea typeface="Arial"/>
                <a:cs typeface="Arial"/>
                <a:sym typeface="Arial"/>
              </a:rPr>
              <a:t>Activity Summary Sign off sheets are the first step towards signing off Learning Outcomes and capture the detail of the work you are completing.</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GB" sz="1100">
                <a:latin typeface="Arial"/>
                <a:ea typeface="Arial"/>
                <a:cs typeface="Arial"/>
                <a:sym typeface="Arial"/>
              </a:rPr>
              <a:t>Go to My Portfolio &gt; Activities</a:t>
            </a:r>
            <a:endParaRPr sz="1100">
              <a:latin typeface="Arial"/>
              <a:ea typeface="Arial"/>
              <a:cs typeface="Arial"/>
              <a:sym typeface="Arial"/>
            </a:endParaRPr>
          </a:p>
          <a:p>
            <a:pPr marL="457200" lvl="0" indent="-317500" algn="l" rtl="0">
              <a:lnSpc>
                <a:spcPct val="115000"/>
              </a:lnSpc>
              <a:spcBef>
                <a:spcPts val="0"/>
              </a:spcBef>
              <a:spcAft>
                <a:spcPts val="0"/>
              </a:spcAft>
              <a:buSzPts val="1400"/>
              <a:buChar char="●"/>
            </a:pPr>
            <a:r>
              <a:rPr lang="en-GB" sz="1100">
                <a:latin typeface="Arial"/>
                <a:ea typeface="Arial"/>
                <a:cs typeface="Arial"/>
                <a:sym typeface="Arial"/>
              </a:rPr>
              <a:t>Activities will need evidence attached to them and to be associated with a LOSOS.</a:t>
            </a:r>
            <a:endParaRPr sz="1100">
              <a:latin typeface="Arial"/>
              <a:ea typeface="Arial"/>
              <a:cs typeface="Arial"/>
              <a:sym typeface="Arial"/>
            </a:endParaRPr>
          </a:p>
          <a:p>
            <a:pPr marL="457200" lvl="0" indent="-317500" algn="l" rtl="0">
              <a:lnSpc>
                <a:spcPct val="115000"/>
              </a:lnSpc>
              <a:spcBef>
                <a:spcPts val="0"/>
              </a:spcBef>
              <a:spcAft>
                <a:spcPts val="0"/>
              </a:spcAft>
              <a:buSzPts val="1400"/>
              <a:buChar char="●"/>
            </a:pPr>
            <a:r>
              <a:rPr lang="en-GB" sz="1100">
                <a:latin typeface="Arial"/>
                <a:ea typeface="Arial"/>
                <a:cs typeface="Arial"/>
                <a:sym typeface="Arial"/>
              </a:rPr>
              <a:t>LOSOS without Activities attached to them will not have any associated evidence and in effect will be “blank”.</a:t>
            </a:r>
            <a:endParaRPr sz="1100">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GB" sz="1100">
                <a:latin typeface="Arial"/>
                <a:ea typeface="Arial"/>
                <a:cs typeface="Arial"/>
                <a:sym typeface="Arial"/>
              </a:rPr>
              <a:t>For more information please refer to the ePortfolio user manual for registrars</a:t>
            </a:r>
            <a:endParaRPr sz="1100">
              <a:latin typeface="Arial"/>
              <a:ea typeface="Arial"/>
              <a:cs typeface="Arial"/>
              <a:sym typeface="Arial"/>
            </a:endParaRPr>
          </a:p>
        </p:txBody>
      </p:sp>
      <p:sp>
        <p:nvSpPr>
          <p:cNvPr id="274" name="Google Shape;27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The ARCP is a way to group to together work that has been completed over a period of time to demonstrate progression through training for the ARCP panel. When the training panel meets they will be able to view your progress by the information attached to the ARCP.</a:t>
            </a:r>
            <a:endParaRPr/>
          </a:p>
          <a:p>
            <a:pPr marL="0" lvl="0" indent="0" algn="l" rtl="0">
              <a:lnSpc>
                <a:spcPct val="115000"/>
              </a:lnSpc>
              <a:spcBef>
                <a:spcPts val="1200"/>
              </a:spcBef>
              <a:spcAft>
                <a:spcPts val="0"/>
              </a:spcAft>
              <a:buClr>
                <a:schemeClr val="dk1"/>
              </a:buClr>
              <a:buSzPts val="1100"/>
              <a:buFont typeface="Arial"/>
              <a:buNone/>
            </a:pPr>
            <a:r>
              <a:rPr lang="en-GB"/>
              <a:t>Your deanery may have specific requirements regarding the submission of documents for the panel. You should contact them to clarify the process.</a:t>
            </a:r>
            <a:endParaRPr/>
          </a:p>
          <a:p>
            <a:pPr marL="0" lvl="0" indent="0" algn="l" rtl="0">
              <a:lnSpc>
                <a:spcPct val="100000"/>
              </a:lnSpc>
              <a:spcBef>
                <a:spcPts val="1200"/>
              </a:spcBef>
              <a:spcAft>
                <a:spcPts val="0"/>
              </a:spcAft>
              <a:buSzPts val="1400"/>
              <a:buNone/>
            </a:pPr>
            <a:endParaRPr/>
          </a:p>
        </p:txBody>
      </p:sp>
      <p:sp>
        <p:nvSpPr>
          <p:cNvPr id="288" name="Google Shape;28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r>
              <a:rPr lang="en-GB" sz="1100">
                <a:latin typeface="Arial"/>
                <a:ea typeface="Arial"/>
                <a:cs typeface="Arial"/>
                <a:sym typeface="Arial"/>
              </a:rPr>
              <a:t>An ePortfolio User manual is available on the ePortfolio login page. </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The following links will take you to video demonstrations of how the ePortfolio works and steps needed to upload evidence, submit Activities and how Learning Outcomes are signed off.</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u="sng">
                <a:solidFill>
                  <a:schemeClr val="hlink"/>
                </a:solidFill>
                <a:latin typeface="Arial"/>
                <a:ea typeface="Arial"/>
                <a:cs typeface="Arial"/>
                <a:sym typeface="Arial"/>
                <a:hlinkClick r:id="rId3"/>
              </a:rPr>
              <a:t>https://www.youtube.com/watch?v=A_9iYcOwWt8</a:t>
            </a:r>
            <a:r>
              <a:rPr lang="en-GB"/>
              <a:t> and </a:t>
            </a:r>
            <a:r>
              <a:rPr lang="en-GB" sz="1100" u="sng">
                <a:solidFill>
                  <a:schemeClr val="hlink"/>
                </a:solidFill>
                <a:latin typeface="Arial"/>
                <a:ea typeface="Arial"/>
                <a:cs typeface="Arial"/>
                <a:sym typeface="Arial"/>
                <a:hlinkClick r:id="rId4"/>
              </a:rPr>
              <a:t>https://vimeo.com/175849496</a:t>
            </a:r>
            <a:endParaRPr sz="1100" u="sng">
              <a:solidFill>
                <a:schemeClr val="hlink"/>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a:latin typeface="Arial"/>
                <a:ea typeface="Arial"/>
                <a:cs typeface="Arial"/>
                <a:sym typeface="Arial"/>
              </a:rPr>
              <a:t>Both videos were created by Public Health Registrars.</a:t>
            </a:r>
            <a:endParaRPr sz="1100">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296" name="Google Shape;29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Introduction</a:t>
            </a:r>
            <a:endParaRPr dirty="0"/>
          </a:p>
        </p:txBody>
      </p:sp>
      <p:sp>
        <p:nvSpPr>
          <p:cNvPr id="313" name="Google Shape;31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dirty="0"/>
          </a:p>
        </p:txBody>
      </p:sp>
      <p:sp>
        <p:nvSpPr>
          <p:cNvPr id="320" name="Google Shape;320;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dirty="0"/>
          </a:p>
        </p:txBody>
      </p:sp>
      <p:sp>
        <p:nvSpPr>
          <p:cNvPr id="331" name="Google Shape;331;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endParaRPr/>
          </a:p>
        </p:txBody>
      </p:sp>
      <p:sp>
        <p:nvSpPr>
          <p:cNvPr id="352" name="Google Shape;352;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E.g. of follow-up Qs: Draft a reply to your local politician or write a media bulletin</a:t>
            </a:r>
            <a:endParaRPr/>
          </a:p>
          <a:p>
            <a:pPr marL="0" lvl="0" indent="0" algn="l" rtl="0">
              <a:lnSpc>
                <a:spcPct val="100000"/>
              </a:lnSpc>
              <a:spcBef>
                <a:spcPts val="0"/>
              </a:spcBef>
              <a:spcAft>
                <a:spcPts val="0"/>
              </a:spcAft>
              <a:buSzPts val="1400"/>
              <a:buNone/>
            </a:pPr>
            <a:r>
              <a:rPr lang="en-GB"/>
              <a:t>Time on 2B has been extended to 2 hours</a:t>
            </a:r>
            <a:endParaRPr/>
          </a:p>
        </p:txBody>
      </p:sp>
      <p:sp>
        <p:nvSpPr>
          <p:cNvPr id="360" name="Google Shape;360;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FPH no longer publish past papers - </a:t>
            </a:r>
            <a:r>
              <a:rPr lang="en-GB" b="0" i="0">
                <a:solidFill>
                  <a:srgbClr val="333333"/>
                </a:solidFill>
                <a:latin typeface="Roboto"/>
                <a:ea typeface="Roboto"/>
                <a:cs typeface="Roboto"/>
                <a:sym typeface="Roboto"/>
              </a:rPr>
              <a:t>retained in a reusable question bank</a:t>
            </a:r>
            <a:endParaRPr/>
          </a:p>
        </p:txBody>
      </p:sp>
      <p:sp>
        <p:nvSpPr>
          <p:cNvPr id="368" name="Google Shape;368;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eea35acde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sz="1100">
                <a:latin typeface="Arial"/>
                <a:ea typeface="Arial"/>
                <a:cs typeface="Arial"/>
                <a:sym typeface="Arial"/>
              </a:rPr>
              <a:t>Formerly known as the Part B</a:t>
            </a: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en-GB" sz="1100">
                <a:highlight>
                  <a:srgbClr val="FFFFFF"/>
                </a:highlight>
                <a:latin typeface="Arial"/>
                <a:ea typeface="Arial"/>
                <a:cs typeface="Arial"/>
                <a:sym typeface="Arial"/>
              </a:rPr>
              <a:t>Officially known as Final Membership Examination. </a:t>
            </a:r>
            <a:endParaRPr sz="110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GB" sz="1100">
                <a:highlight>
                  <a:srgbClr val="FFFFFF"/>
                </a:highlight>
                <a:latin typeface="Arial"/>
                <a:ea typeface="Arial"/>
                <a:cs typeface="Arial"/>
                <a:sym typeface="Arial"/>
              </a:rPr>
              <a:t>Sometimes called the Objective Structured Public Health Examination (OSPHE). </a:t>
            </a:r>
            <a:endParaRPr sz="110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10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GB" sz="1100">
                <a:latin typeface="Arial"/>
                <a:ea typeface="Arial"/>
                <a:cs typeface="Arial"/>
                <a:sym typeface="Arial"/>
              </a:rPr>
              <a:t>This is a brief overview of the exam.</a:t>
            </a:r>
            <a:endParaRPr sz="1100">
              <a:latin typeface="Arial"/>
              <a:ea typeface="Arial"/>
              <a:cs typeface="Arial"/>
              <a:sym typeface="Arial"/>
            </a:endParaRPr>
          </a:p>
        </p:txBody>
      </p:sp>
      <p:sp>
        <p:nvSpPr>
          <p:cNvPr id="394" name="Google Shape;394;geea35acd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eea35acde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eea35acded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400"/>
              <a:buNone/>
            </a:pPr>
            <a:r>
              <a:rPr lang="en-GB" sz="1100">
                <a:latin typeface="Arial"/>
                <a:ea typeface="Arial"/>
                <a:cs typeface="Arial"/>
                <a:sym typeface="Arial"/>
              </a:rPr>
              <a:t>This is a “show how” role-play assessment of a candidate’s ability to apply relevant knowledge, skills and attitudes to the practice of public health</a:t>
            </a:r>
            <a:endParaRPr sz="1100">
              <a:latin typeface="Arial"/>
              <a:ea typeface="Arial"/>
              <a:cs typeface="Arial"/>
              <a:sym typeface="Arial"/>
            </a:endParaRPr>
          </a:p>
          <a:p>
            <a:pPr marL="0" lvl="0" indent="0" algn="l" rtl="0">
              <a:lnSpc>
                <a:spcPct val="90000"/>
              </a:lnSpc>
              <a:spcBef>
                <a:spcPts val="1000"/>
              </a:spcBef>
              <a:spcAft>
                <a:spcPts val="0"/>
              </a:spcAft>
              <a:buSzPts val="1400"/>
              <a:buNone/>
            </a:pPr>
            <a:r>
              <a:rPr lang="en-GB" sz="1100">
                <a:latin typeface="Arial"/>
                <a:ea typeface="Arial"/>
                <a:cs typeface="Arial"/>
                <a:sym typeface="Arial"/>
              </a:rPr>
              <a:t>It is an an approximately 2 hour practical assessment made up of 6 scenarios. </a:t>
            </a:r>
            <a:endParaRPr sz="1100">
              <a:highlight>
                <a:srgbClr val="FFFFFF"/>
              </a:highlight>
              <a:latin typeface="Arial"/>
              <a:ea typeface="Arial"/>
              <a:cs typeface="Arial"/>
              <a:sym typeface="Arial"/>
            </a:endParaRPr>
          </a:p>
          <a:p>
            <a:pPr marL="0" lvl="0" indent="0" algn="l" rtl="0">
              <a:lnSpc>
                <a:spcPct val="90000"/>
              </a:lnSpc>
              <a:spcBef>
                <a:spcPts val="1000"/>
              </a:spcBef>
              <a:spcAft>
                <a:spcPts val="0"/>
              </a:spcAft>
              <a:buSzPts val="1400"/>
              <a:buNone/>
            </a:pPr>
            <a:r>
              <a:rPr lang="en-GB" sz="1100">
                <a:highlight>
                  <a:srgbClr val="FFFFFF"/>
                </a:highlight>
                <a:latin typeface="Arial"/>
                <a:ea typeface="Arial"/>
                <a:cs typeface="Arial"/>
                <a:sym typeface="Arial"/>
              </a:rPr>
              <a:t>The scenarios are chosen to represent everyday public health issues in commonly experienced settings across the three domains of public health practice: health improvement, health protection, healthcare public health.</a:t>
            </a:r>
            <a:endParaRPr sz="1100">
              <a:highlight>
                <a:srgbClr val="FFFFFF"/>
              </a:highlight>
              <a:latin typeface="Arial"/>
              <a:ea typeface="Arial"/>
              <a:cs typeface="Arial"/>
              <a:sym typeface="Arial"/>
            </a:endParaRPr>
          </a:p>
          <a:p>
            <a:pPr marL="0" lvl="0" indent="0" algn="l" rtl="0">
              <a:lnSpc>
                <a:spcPct val="90000"/>
              </a:lnSpc>
              <a:spcBef>
                <a:spcPts val="1000"/>
              </a:spcBef>
              <a:spcAft>
                <a:spcPts val="0"/>
              </a:spcAft>
              <a:buSzPts val="1400"/>
              <a:buNone/>
            </a:pPr>
            <a:r>
              <a:rPr lang="en-GB" sz="1100">
                <a:highlight>
                  <a:srgbClr val="FFFFFF"/>
                </a:highlight>
                <a:latin typeface="Arial"/>
                <a:ea typeface="Arial"/>
                <a:cs typeface="Arial"/>
                <a:sym typeface="Arial"/>
              </a:rPr>
              <a:t>Real-life scenarios often based on the experiences of examiners who write the scenarios. Example - radio interview about vaccinations, or meeting with councillor about suicide rates in local area. </a:t>
            </a:r>
            <a:endParaRPr sz="1100">
              <a:highlight>
                <a:srgbClr val="FFFFFF"/>
              </a:highlight>
              <a:latin typeface="Arial"/>
              <a:ea typeface="Arial"/>
              <a:cs typeface="Arial"/>
              <a:sym typeface="Arial"/>
            </a:endParaRPr>
          </a:p>
          <a:p>
            <a:pPr marL="0" lvl="0" indent="0" algn="l" rtl="0">
              <a:lnSpc>
                <a:spcPct val="90000"/>
              </a:lnSpc>
              <a:spcBef>
                <a:spcPts val="1000"/>
              </a:spcBef>
              <a:spcAft>
                <a:spcPts val="0"/>
              </a:spcAft>
              <a:buSzPts val="1400"/>
              <a:buNone/>
            </a:pPr>
            <a:r>
              <a:rPr lang="en-GB" sz="1100" b="1">
                <a:latin typeface="Arial"/>
                <a:ea typeface="Arial"/>
                <a:cs typeface="Arial"/>
                <a:sym typeface="Arial"/>
              </a:rPr>
              <a:t>What is being assessed?</a:t>
            </a:r>
            <a:endParaRPr sz="1100" b="1">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GB" sz="1100">
                <a:latin typeface="Arial"/>
                <a:ea typeface="Arial"/>
                <a:cs typeface="Arial"/>
                <a:sym typeface="Arial"/>
              </a:rPr>
              <a:t>Application of theory to practice, therefore not a strictly content-based exam - not expected to regurgitate the entirety of Part A syllabus</a:t>
            </a:r>
            <a:endParaRPr sz="1100">
              <a:latin typeface="Arial"/>
              <a:ea typeface="Arial"/>
              <a:cs typeface="Arial"/>
              <a:sym typeface="Arial"/>
            </a:endParaRPr>
          </a:p>
          <a:p>
            <a:pPr marL="0" lvl="0" indent="0" algn="l" rtl="0">
              <a:lnSpc>
                <a:spcPct val="100000"/>
              </a:lnSpc>
              <a:spcBef>
                <a:spcPts val="0"/>
              </a:spcBef>
              <a:spcAft>
                <a:spcPts val="0"/>
              </a:spcAft>
              <a:buSzPts val="1400"/>
              <a:buNone/>
            </a:pPr>
            <a:endParaRPr sz="1100">
              <a:solidFill>
                <a:srgbClr val="333333"/>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100"/>
          </a:p>
        </p:txBody>
      </p:sp>
      <p:sp>
        <p:nvSpPr>
          <p:cNvPr id="401" name="Google Shape;401;geea35acded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eea35acde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eea35acded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320"/>
              </a:spcBef>
              <a:spcAft>
                <a:spcPts val="0"/>
              </a:spcAft>
              <a:buClr>
                <a:srgbClr val="333333"/>
              </a:buClr>
              <a:buSzPts val="1100"/>
              <a:buChar char="●"/>
            </a:pPr>
            <a:r>
              <a:rPr lang="en-GB" sz="1100">
                <a:solidFill>
                  <a:srgbClr val="333333"/>
                </a:solidFill>
                <a:highlight>
                  <a:srgbClr val="FFFFFF"/>
                </a:highlight>
                <a:latin typeface="Arial"/>
                <a:ea typeface="Arial"/>
                <a:cs typeface="Arial"/>
                <a:sym typeface="Arial"/>
              </a:rPr>
              <a:t>The MFPH  takes the form of six scenarios. </a:t>
            </a:r>
            <a:endParaRPr sz="1100">
              <a:solidFill>
                <a:srgbClr val="333333"/>
              </a:solidFill>
              <a:highlight>
                <a:srgbClr val="FFFFFF"/>
              </a:highlight>
              <a:latin typeface="Arial"/>
              <a:ea typeface="Arial"/>
              <a:cs typeface="Arial"/>
              <a:sym typeface="Arial"/>
            </a:endParaRPr>
          </a:p>
          <a:p>
            <a:pPr marL="457200" lvl="0" indent="-298450" algn="l" rtl="0">
              <a:lnSpc>
                <a:spcPct val="100000"/>
              </a:lnSpc>
              <a:spcBef>
                <a:spcPts val="0"/>
              </a:spcBef>
              <a:spcAft>
                <a:spcPts val="0"/>
              </a:spcAft>
              <a:buClr>
                <a:srgbClr val="333333"/>
              </a:buClr>
              <a:buSzPts val="1100"/>
              <a:buChar char="●"/>
            </a:pPr>
            <a:r>
              <a:rPr lang="en-GB" sz="1100">
                <a:solidFill>
                  <a:srgbClr val="333333"/>
                </a:solidFill>
                <a:highlight>
                  <a:srgbClr val="FFFFFF"/>
                </a:highlight>
                <a:latin typeface="Arial"/>
                <a:ea typeface="Arial"/>
                <a:cs typeface="Arial"/>
                <a:sym typeface="Arial"/>
              </a:rPr>
              <a:t>Each scenario will have a 8 minute preparation station in which you review briefing material - this can be some data for example</a:t>
            </a:r>
            <a:endParaRPr sz="1100">
              <a:solidFill>
                <a:srgbClr val="333333"/>
              </a:solidFill>
              <a:highlight>
                <a:srgbClr val="FFFFFF"/>
              </a:highlight>
              <a:latin typeface="Arial"/>
              <a:ea typeface="Arial"/>
              <a:cs typeface="Arial"/>
              <a:sym typeface="Arial"/>
            </a:endParaRPr>
          </a:p>
          <a:p>
            <a:pPr marL="457200" lvl="0" indent="-298450" algn="l" rtl="0">
              <a:lnSpc>
                <a:spcPct val="100000"/>
              </a:lnSpc>
              <a:spcBef>
                <a:spcPts val="0"/>
              </a:spcBef>
              <a:spcAft>
                <a:spcPts val="0"/>
              </a:spcAft>
              <a:buClr>
                <a:srgbClr val="333333"/>
              </a:buClr>
              <a:buSzPts val="1100"/>
              <a:buChar char="●"/>
            </a:pPr>
            <a:r>
              <a:rPr lang="en-GB" sz="1100">
                <a:solidFill>
                  <a:srgbClr val="333333"/>
                </a:solidFill>
                <a:highlight>
                  <a:srgbClr val="FFFFFF"/>
                </a:highlight>
                <a:latin typeface="Arial"/>
                <a:ea typeface="Arial"/>
                <a:cs typeface="Arial"/>
                <a:sym typeface="Arial"/>
              </a:rPr>
              <a:t>Each examination station also lasts 8 minutes - here you will have a discussion with the role-player, this discussion is scripted so all candidates in that sitting are asked the same questions  </a:t>
            </a:r>
            <a:endParaRPr sz="1100">
              <a:solidFill>
                <a:srgbClr val="333333"/>
              </a:solidFill>
              <a:highlight>
                <a:srgbClr val="FFFFFF"/>
              </a:highlight>
              <a:latin typeface="Arial"/>
              <a:ea typeface="Arial"/>
              <a:cs typeface="Arial"/>
              <a:sym typeface="Arial"/>
            </a:endParaRPr>
          </a:p>
          <a:p>
            <a:pPr marL="457200" lvl="0" indent="-298450" algn="l" rtl="0">
              <a:lnSpc>
                <a:spcPct val="100000"/>
              </a:lnSpc>
              <a:spcBef>
                <a:spcPts val="0"/>
              </a:spcBef>
              <a:spcAft>
                <a:spcPts val="0"/>
              </a:spcAft>
              <a:buClr>
                <a:srgbClr val="333333"/>
              </a:buClr>
              <a:buSzPts val="1100"/>
              <a:buChar char="●"/>
            </a:pPr>
            <a:r>
              <a:rPr lang="en-GB" sz="1100">
                <a:solidFill>
                  <a:srgbClr val="333333"/>
                </a:solidFill>
                <a:highlight>
                  <a:srgbClr val="FFFFFF"/>
                </a:highlight>
                <a:latin typeface="Arial"/>
                <a:ea typeface="Arial"/>
                <a:cs typeface="Arial"/>
                <a:sym typeface="Arial"/>
              </a:rPr>
              <a:t>You have approximately one minute to transfer from the prepaparton to examination station for each scenario</a:t>
            </a:r>
            <a:endParaRPr sz="1100">
              <a:solidFill>
                <a:srgbClr val="333333"/>
              </a:solidFill>
              <a:highlight>
                <a:srgbClr val="FFFFFF"/>
              </a:highlight>
              <a:latin typeface="Arial"/>
              <a:ea typeface="Arial"/>
              <a:cs typeface="Arial"/>
              <a:sym typeface="Arial"/>
            </a:endParaRPr>
          </a:p>
          <a:p>
            <a:pPr marL="457200" lvl="0" indent="-298450" algn="l" rtl="0">
              <a:lnSpc>
                <a:spcPct val="100000"/>
              </a:lnSpc>
              <a:spcBef>
                <a:spcPts val="0"/>
              </a:spcBef>
              <a:spcAft>
                <a:spcPts val="0"/>
              </a:spcAft>
              <a:buClr>
                <a:srgbClr val="333333"/>
              </a:buClr>
              <a:buSzPts val="1100"/>
              <a:buChar char="●"/>
            </a:pPr>
            <a:r>
              <a:rPr lang="en-GB" sz="1100">
                <a:solidFill>
                  <a:srgbClr val="333333"/>
                </a:solidFill>
                <a:highlight>
                  <a:srgbClr val="FFFFFF"/>
                </a:highlight>
                <a:latin typeface="Arial"/>
                <a:ea typeface="Arial"/>
                <a:cs typeface="Arial"/>
                <a:sym typeface="Arial"/>
              </a:rPr>
              <a:t>Sounds complicated - but do not worry, plenty of facilitators to guide you round</a:t>
            </a:r>
            <a:endParaRPr sz="1100">
              <a:solidFill>
                <a:srgbClr val="333333"/>
              </a:solidFill>
              <a:highlight>
                <a:srgbClr val="FFFFFF"/>
              </a:highlight>
              <a:latin typeface="Arial"/>
              <a:ea typeface="Arial"/>
              <a:cs typeface="Arial"/>
              <a:sym typeface="Arial"/>
            </a:endParaRPr>
          </a:p>
          <a:p>
            <a:pPr marL="0" lvl="0" indent="0" algn="l" rtl="0">
              <a:lnSpc>
                <a:spcPct val="100000"/>
              </a:lnSpc>
              <a:spcBef>
                <a:spcPts val="320"/>
              </a:spcBef>
              <a:spcAft>
                <a:spcPts val="0"/>
              </a:spcAft>
              <a:buSzPts val="1400"/>
              <a:buNone/>
            </a:pPr>
            <a:endParaRPr sz="1100">
              <a:solidFill>
                <a:srgbClr val="333333"/>
              </a:solidFill>
              <a:highlight>
                <a:srgbClr val="FFFFFF"/>
              </a:highlight>
              <a:latin typeface="Arial"/>
              <a:ea typeface="Arial"/>
              <a:cs typeface="Arial"/>
              <a:sym typeface="Arial"/>
            </a:endParaRPr>
          </a:p>
          <a:p>
            <a:pPr marL="0" lvl="0" indent="0" algn="l" rtl="0">
              <a:lnSpc>
                <a:spcPct val="100000"/>
              </a:lnSpc>
              <a:spcBef>
                <a:spcPts val="320"/>
              </a:spcBef>
              <a:spcAft>
                <a:spcPts val="0"/>
              </a:spcAft>
              <a:buSzPts val="1400"/>
              <a:buNone/>
            </a:pPr>
            <a:r>
              <a:rPr lang="en-GB" sz="1100">
                <a:solidFill>
                  <a:srgbClr val="333333"/>
                </a:solidFill>
                <a:highlight>
                  <a:srgbClr val="FFFFFF"/>
                </a:highlight>
                <a:latin typeface="Arial"/>
                <a:ea typeface="Arial"/>
                <a:cs typeface="Arial"/>
                <a:sym typeface="Arial"/>
              </a:rPr>
              <a:t>*subject to national COVID guidelines. </a:t>
            </a:r>
            <a:endParaRPr sz="1100">
              <a:solidFill>
                <a:srgbClr val="333333"/>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highlight>
                <a:srgbClr val="00FF00"/>
              </a:highlight>
              <a:latin typeface="Arial"/>
              <a:ea typeface="Arial"/>
              <a:cs typeface="Arial"/>
              <a:sym typeface="Arial"/>
            </a:endParaRPr>
          </a:p>
          <a:p>
            <a:pPr marL="457200" lvl="0" indent="0" algn="l" rtl="0">
              <a:lnSpc>
                <a:spcPct val="100000"/>
              </a:lnSpc>
              <a:spcBef>
                <a:spcPts val="320"/>
              </a:spcBef>
              <a:spcAft>
                <a:spcPts val="0"/>
              </a:spcAft>
              <a:buSzPts val="1400"/>
              <a:buNone/>
            </a:pPr>
            <a:endParaRPr sz="1350">
              <a:solidFill>
                <a:srgbClr val="333333"/>
              </a:solidFill>
              <a:highlight>
                <a:srgbClr val="FFFFFF"/>
              </a:highlight>
              <a:latin typeface="Roboto"/>
              <a:ea typeface="Roboto"/>
              <a:cs typeface="Roboto"/>
              <a:sym typeface="Roboto"/>
            </a:endParaRPr>
          </a:p>
          <a:p>
            <a:pPr marL="0" lvl="0" indent="0" algn="l" rtl="0">
              <a:lnSpc>
                <a:spcPct val="100000"/>
              </a:lnSpc>
              <a:spcBef>
                <a:spcPts val="0"/>
              </a:spcBef>
              <a:spcAft>
                <a:spcPts val="0"/>
              </a:spcAft>
              <a:buSzPts val="1400"/>
              <a:buNone/>
            </a:pPr>
            <a:endParaRPr/>
          </a:p>
        </p:txBody>
      </p:sp>
      <p:sp>
        <p:nvSpPr>
          <p:cNvPr id="410" name="Google Shape;410;geea35acded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40</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eea35acded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298450" algn="l" rtl="0">
              <a:lnSpc>
                <a:spcPct val="115000"/>
              </a:lnSpc>
              <a:spcBef>
                <a:spcPts val="1200"/>
              </a:spcBef>
              <a:spcAft>
                <a:spcPts val="0"/>
              </a:spcAft>
              <a:buSzPts val="1100"/>
              <a:buFont typeface="Arial"/>
              <a:buChar char="●"/>
            </a:pPr>
            <a:r>
              <a:rPr lang="en-GB" sz="1100">
                <a:highlight>
                  <a:srgbClr val="FFFFFF"/>
                </a:highlight>
                <a:latin typeface="Arial"/>
                <a:ea typeface="Arial"/>
                <a:cs typeface="Arial"/>
                <a:sym typeface="Arial"/>
              </a:rPr>
              <a:t>In each examination station, a role player and an examiner assess candidates across the same five competency areas at every station</a:t>
            </a:r>
            <a:endParaRPr sz="1100">
              <a:highlight>
                <a:srgbClr val="FFFFFF"/>
              </a:highlight>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GB" sz="1100">
                <a:highlight>
                  <a:srgbClr val="FFFFFF"/>
                </a:highlight>
                <a:latin typeface="Arial"/>
                <a:ea typeface="Arial"/>
                <a:cs typeface="Arial"/>
                <a:sym typeface="Arial"/>
              </a:rPr>
              <a:t>Graded A-E, with A being excellent, B being good, C being adequate, D being just below adequate and E being poor. </a:t>
            </a:r>
            <a:endParaRPr sz="700">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Arial"/>
              <a:buChar char="●"/>
            </a:pPr>
            <a:r>
              <a:rPr lang="en-GB" sz="1100">
                <a:highlight>
                  <a:srgbClr val="FFFFFF"/>
                </a:highlight>
                <a:latin typeface="Arial"/>
                <a:ea typeface="Arial"/>
                <a:cs typeface="Arial"/>
                <a:sym typeface="Arial"/>
              </a:rPr>
              <a:t>Need an average of C for each competency to pass, with at least a C in 3 stations - so possible to do less well on two stations, but still pass by doing well in other stations.  </a:t>
            </a:r>
            <a:endParaRPr sz="1100">
              <a:highlight>
                <a:srgbClr val="FFFFFF"/>
              </a:highlight>
              <a:latin typeface="Arial"/>
              <a:ea typeface="Arial"/>
              <a:cs typeface="Arial"/>
              <a:sym typeface="Arial"/>
            </a:endParaRPr>
          </a:p>
          <a:p>
            <a:pPr marL="0" lvl="0" indent="0" algn="l" rtl="0">
              <a:lnSpc>
                <a:spcPct val="115000"/>
              </a:lnSpc>
              <a:spcBef>
                <a:spcPts val="1200"/>
              </a:spcBef>
              <a:spcAft>
                <a:spcPts val="0"/>
              </a:spcAft>
              <a:buSzPts val="1400"/>
              <a:buNone/>
            </a:pPr>
            <a:endParaRPr sz="1100">
              <a:latin typeface="Arial"/>
              <a:ea typeface="Arial"/>
              <a:cs typeface="Arial"/>
              <a:sym typeface="Arial"/>
            </a:endParaRPr>
          </a:p>
          <a:p>
            <a:pPr marL="0" lvl="0" indent="0" algn="l" rtl="0">
              <a:lnSpc>
                <a:spcPct val="115000"/>
              </a:lnSpc>
              <a:spcBef>
                <a:spcPts val="0"/>
              </a:spcBef>
              <a:spcAft>
                <a:spcPts val="0"/>
              </a:spcAft>
              <a:buSzPts val="1400"/>
              <a:buNone/>
            </a:pPr>
            <a:r>
              <a:rPr lang="en-GB" sz="1100">
                <a:highlight>
                  <a:srgbClr val="00FF00"/>
                </a:highlight>
                <a:latin typeface="Arial"/>
                <a:ea typeface="Arial"/>
                <a:cs typeface="Arial"/>
                <a:sym typeface="Arial"/>
              </a:rPr>
              <a:t>Transition: Resources</a:t>
            </a:r>
            <a:endParaRPr sz="1100">
              <a:highlight>
                <a:srgbClr val="FFFFFF"/>
              </a:highlight>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GB" sz="1100" b="1">
                <a:highlight>
                  <a:srgbClr val="FFFFFF"/>
                </a:highlight>
                <a:latin typeface="Arial"/>
                <a:ea typeface="Arial"/>
                <a:cs typeface="Arial"/>
                <a:sym typeface="Arial"/>
              </a:rPr>
              <a:t>5 Competencies: </a:t>
            </a:r>
            <a:endParaRPr sz="1100" b="1">
              <a:highlight>
                <a:srgbClr val="FFFFFF"/>
              </a:highlight>
              <a:latin typeface="Arial"/>
              <a:ea typeface="Arial"/>
              <a:cs typeface="Arial"/>
              <a:sym typeface="Arial"/>
            </a:endParaRPr>
          </a:p>
          <a:p>
            <a:pPr marL="0" lvl="0" indent="0" algn="l" rtl="0">
              <a:lnSpc>
                <a:spcPct val="100000"/>
              </a:lnSpc>
              <a:spcBef>
                <a:spcPts val="1200"/>
              </a:spcBef>
              <a:spcAft>
                <a:spcPts val="0"/>
              </a:spcAft>
              <a:buSzPts val="1400"/>
              <a:buNone/>
            </a:pPr>
            <a:r>
              <a:rPr lang="en-GB" sz="700">
                <a:latin typeface="Arial"/>
                <a:ea typeface="Arial"/>
                <a:cs typeface="Arial"/>
                <a:sym typeface="Arial"/>
              </a:rPr>
              <a:t>   </a:t>
            </a:r>
            <a:endParaRPr sz="70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GB" sz="1100">
                <a:highlight>
                  <a:srgbClr val="FFFFFF"/>
                </a:highlight>
                <a:latin typeface="Arial"/>
                <a:ea typeface="Arial"/>
                <a:cs typeface="Arial"/>
                <a:sym typeface="Arial"/>
              </a:rPr>
              <a:t>The ability to demonstrate </a:t>
            </a:r>
            <a:r>
              <a:rPr lang="en-GB" sz="1100" b="1">
                <a:latin typeface="Arial"/>
                <a:ea typeface="Arial"/>
                <a:cs typeface="Arial"/>
                <a:sym typeface="Arial"/>
              </a:rPr>
              <a:t>presenting communication skills</a:t>
            </a:r>
            <a:r>
              <a:rPr lang="en-GB" sz="1100">
                <a:latin typeface="Arial"/>
                <a:ea typeface="Arial"/>
                <a:cs typeface="Arial"/>
                <a:sym typeface="Arial"/>
              </a:rPr>
              <a:t> (verbal and non-verbal) appropriately in typical public health settings: presenting to a person or audience</a:t>
            </a: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GB" sz="1100">
                <a:highlight>
                  <a:srgbClr val="FFFFFF"/>
                </a:highlight>
                <a:latin typeface="Arial"/>
                <a:ea typeface="Arial"/>
                <a:cs typeface="Arial"/>
                <a:sym typeface="Arial"/>
              </a:rPr>
              <a:t>The ability to demonstrate </a:t>
            </a:r>
            <a:r>
              <a:rPr lang="en-GB" sz="1100" b="1">
                <a:latin typeface="Arial"/>
                <a:ea typeface="Arial"/>
                <a:cs typeface="Arial"/>
                <a:sym typeface="Arial"/>
              </a:rPr>
              <a:t>listening and comprehending communication skills</a:t>
            </a:r>
            <a:r>
              <a:rPr lang="en-GB" sz="1100">
                <a:latin typeface="Arial"/>
                <a:ea typeface="Arial"/>
                <a:cs typeface="Arial"/>
                <a:sym typeface="Arial"/>
              </a:rPr>
              <a:t> (verbal and non-verbal) appropriately in typical public health settings: listening and responding appropriately</a:t>
            </a:r>
            <a:endParaRPr sz="110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GB" sz="1100">
                <a:highlight>
                  <a:srgbClr val="FFFFFF"/>
                </a:highlight>
                <a:latin typeface="Arial"/>
                <a:ea typeface="Arial"/>
                <a:cs typeface="Arial"/>
                <a:sym typeface="Arial"/>
              </a:rPr>
              <a:t>The ability to </a:t>
            </a:r>
            <a:r>
              <a:rPr lang="en-GB" sz="1100" b="1">
                <a:latin typeface="Arial"/>
                <a:ea typeface="Arial"/>
                <a:cs typeface="Arial"/>
                <a:sym typeface="Arial"/>
              </a:rPr>
              <a:t>assimilate relevant information</a:t>
            </a:r>
            <a:r>
              <a:rPr lang="en-GB" sz="1100">
                <a:latin typeface="Arial"/>
                <a:ea typeface="Arial"/>
                <a:cs typeface="Arial"/>
                <a:sym typeface="Arial"/>
              </a:rPr>
              <a:t> from a variety of sources and settings and using it appropriately from a public health perspective</a:t>
            </a:r>
            <a:endParaRPr sz="70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GB" sz="1100">
                <a:highlight>
                  <a:srgbClr val="FFFFFF"/>
                </a:highlight>
                <a:latin typeface="Arial"/>
                <a:ea typeface="Arial"/>
                <a:cs typeface="Arial"/>
                <a:sym typeface="Arial"/>
              </a:rPr>
              <a:t>The ability to demonstrate </a:t>
            </a:r>
            <a:r>
              <a:rPr lang="en-GB" sz="1100" b="1">
                <a:latin typeface="Arial"/>
                <a:ea typeface="Arial"/>
                <a:cs typeface="Arial"/>
                <a:sym typeface="Arial"/>
              </a:rPr>
              <a:t>appropriate reasoning, analytical and judgement skills</a:t>
            </a:r>
            <a:r>
              <a:rPr lang="en-GB" sz="1100">
                <a:latin typeface="Arial"/>
                <a:ea typeface="Arial"/>
                <a:cs typeface="Arial"/>
                <a:sym typeface="Arial"/>
              </a:rPr>
              <a:t>, giving a balanced view within public health settings</a:t>
            </a:r>
            <a:endParaRPr sz="700">
              <a:latin typeface="Arial"/>
              <a:ea typeface="Arial"/>
              <a:cs typeface="Arial"/>
              <a:sym typeface="Arial"/>
            </a:endParaRPr>
          </a:p>
          <a:p>
            <a:pPr marL="457200" lvl="0" indent="-298450" algn="l" rtl="0">
              <a:lnSpc>
                <a:spcPct val="100000"/>
              </a:lnSpc>
              <a:spcBef>
                <a:spcPts val="0"/>
              </a:spcBef>
              <a:spcAft>
                <a:spcPts val="0"/>
              </a:spcAft>
              <a:buSzPts val="1100"/>
              <a:buFont typeface="Arial"/>
              <a:buAutoNum type="arabicPeriod"/>
            </a:pPr>
            <a:r>
              <a:rPr lang="en-GB" sz="1100">
                <a:highlight>
                  <a:srgbClr val="FFFFFF"/>
                </a:highlight>
                <a:latin typeface="Arial"/>
                <a:ea typeface="Arial"/>
                <a:cs typeface="Arial"/>
                <a:sym typeface="Arial"/>
              </a:rPr>
              <a:t>The ability to </a:t>
            </a:r>
            <a:r>
              <a:rPr lang="en-GB" sz="1100" b="1">
                <a:latin typeface="Arial"/>
                <a:ea typeface="Arial"/>
                <a:cs typeface="Arial"/>
                <a:sym typeface="Arial"/>
              </a:rPr>
              <a:t>handle uncertainty</a:t>
            </a:r>
            <a:r>
              <a:rPr lang="en-GB" sz="1100">
                <a:latin typeface="Arial"/>
                <a:ea typeface="Arial"/>
                <a:cs typeface="Arial"/>
                <a:sym typeface="Arial"/>
              </a:rPr>
              <a:t>, </a:t>
            </a:r>
            <a:r>
              <a:rPr lang="en-GB" sz="1100" b="1">
                <a:latin typeface="Arial"/>
                <a:ea typeface="Arial"/>
                <a:cs typeface="Arial"/>
                <a:sym typeface="Arial"/>
              </a:rPr>
              <a:t>the unexpected, challenge or conflict</a:t>
            </a:r>
            <a:endParaRPr sz="1100" b="1">
              <a:latin typeface="Arial"/>
              <a:ea typeface="Arial"/>
              <a:cs typeface="Arial"/>
              <a:sym typeface="Arial"/>
            </a:endParaRPr>
          </a:p>
          <a:p>
            <a:pPr marL="0" lvl="0" indent="0" algn="l" rtl="0">
              <a:lnSpc>
                <a:spcPct val="115000"/>
              </a:lnSpc>
              <a:spcBef>
                <a:spcPts val="1200"/>
              </a:spcBef>
              <a:spcAft>
                <a:spcPts val="0"/>
              </a:spcAft>
              <a:buSzPts val="1400"/>
              <a:buNone/>
            </a:pPr>
            <a:r>
              <a:rPr lang="en-GB" sz="1100" b="1">
                <a:latin typeface="Arial"/>
                <a:ea typeface="Arial"/>
                <a:cs typeface="Arial"/>
                <a:sym typeface="Arial"/>
              </a:rPr>
              <a:t> </a:t>
            </a:r>
            <a:r>
              <a:rPr lang="en-GB" sz="1100" b="1">
                <a:highlight>
                  <a:srgbClr val="FFFFFF"/>
                </a:highlight>
                <a:latin typeface="Arial"/>
                <a:ea typeface="Arial"/>
                <a:cs typeface="Arial"/>
                <a:sym typeface="Arial"/>
              </a:rPr>
              <a:t>Marking</a:t>
            </a:r>
            <a:endParaRPr sz="1100" b="1">
              <a:highlight>
                <a:srgbClr val="FFFFFF"/>
              </a:highlight>
              <a:latin typeface="Arial"/>
              <a:ea typeface="Arial"/>
              <a:cs typeface="Arial"/>
              <a:sym typeface="Arial"/>
            </a:endParaRPr>
          </a:p>
          <a:p>
            <a:pPr marL="457200" lvl="0" indent="-298450" algn="l" rtl="0">
              <a:lnSpc>
                <a:spcPct val="115000"/>
              </a:lnSpc>
              <a:spcBef>
                <a:spcPts val="1200"/>
              </a:spcBef>
              <a:spcAft>
                <a:spcPts val="0"/>
              </a:spcAft>
              <a:buSzPts val="1100"/>
              <a:buFont typeface="Arial"/>
              <a:buChar char="●"/>
            </a:pPr>
            <a:r>
              <a:rPr lang="en-GB" sz="1100">
                <a:highlight>
                  <a:srgbClr val="FFFFFF"/>
                </a:highlight>
                <a:latin typeface="Arial"/>
                <a:ea typeface="Arial"/>
                <a:cs typeface="Arial"/>
                <a:sym typeface="Arial"/>
              </a:rPr>
              <a:t>Using marking guidance, the examiner grades each competency A-E, with A being excellent, B being good, C being adequate, D being just below adequate and E being poor. These grades are later converted into numerical scores and then combined to produce an overall exam score and an average for each of the five competency areas.</a:t>
            </a:r>
            <a:endParaRPr sz="1100">
              <a:highlight>
                <a:srgbClr val="FFFFFF"/>
              </a:highlight>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GB" sz="1100">
                <a:highlight>
                  <a:srgbClr val="FFFFFF"/>
                </a:highlight>
                <a:latin typeface="Arial"/>
                <a:ea typeface="Arial"/>
                <a:cs typeface="Arial"/>
                <a:sym typeface="Arial"/>
              </a:rPr>
              <a:t>A candidate awarded a C for each competency at all six stations would indicate a pass overall. However, the marks for each competency are averaged, so it is possible to do less well on, say, two stations, and yet still pass overall by getting marks higher than a C at other stations. The other requirement for a pass is that each competency area must be marked at C or above at half or more of the stations. </a:t>
            </a:r>
            <a:r>
              <a:rPr lang="en-GB" sz="1100">
                <a:latin typeface="Arial"/>
                <a:ea typeface="Arial"/>
                <a:cs typeface="Arial"/>
                <a:sym typeface="Arial"/>
              </a:rPr>
              <a:t> </a:t>
            </a:r>
            <a:endParaRPr sz="1100">
              <a:latin typeface="Arial"/>
              <a:ea typeface="Arial"/>
              <a:cs typeface="Arial"/>
              <a:sym typeface="Arial"/>
            </a:endParaRPr>
          </a:p>
          <a:p>
            <a:pPr marL="0" lvl="0" indent="0" algn="l" rtl="0">
              <a:lnSpc>
                <a:spcPct val="115000"/>
              </a:lnSpc>
              <a:spcBef>
                <a:spcPts val="1200"/>
              </a:spcBef>
              <a:spcAft>
                <a:spcPts val="1200"/>
              </a:spcAft>
              <a:buSzPts val="1400"/>
              <a:buNone/>
            </a:pPr>
            <a:r>
              <a:rPr lang="en-GB" sz="1100" b="1">
                <a:latin typeface="Arial"/>
                <a:ea typeface="Arial"/>
                <a:cs typeface="Arial"/>
                <a:sym typeface="Arial"/>
              </a:rPr>
              <a:t>Outcome is pass or fail. There are awards available for top performing candidates. </a:t>
            </a:r>
            <a:endParaRPr sz="1100" b="1">
              <a:latin typeface="Arial"/>
              <a:ea typeface="Arial"/>
              <a:cs typeface="Arial"/>
              <a:sym typeface="Arial"/>
            </a:endParaRPr>
          </a:p>
        </p:txBody>
      </p:sp>
      <p:sp>
        <p:nvSpPr>
          <p:cNvPr id="433" name="Google Shape;433;geea35acde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ea35acded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eea35acded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eea35acded_0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42</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eea35acde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eea35acded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GB"/>
              <a:t> </a:t>
            </a:r>
            <a:endParaRPr/>
          </a:p>
        </p:txBody>
      </p:sp>
      <p:sp>
        <p:nvSpPr>
          <p:cNvPr id="452" name="Google Shape;452;geea35acded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Membership and examination fees frozen for a second year running</a:t>
            </a:r>
            <a:endParaRPr/>
          </a:p>
        </p:txBody>
      </p:sp>
      <p:sp>
        <p:nvSpPr>
          <p:cNvPr id="142" name="Google Shape;142;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 DFPH used to be January and June, now moved to March and Oct  – example of where FPH has responded to Registrars / SRC feedback (impact on holidays, childcare, and changeover). </a:t>
            </a:r>
            <a:endParaRPr/>
          </a:p>
          <a:p>
            <a:pPr marL="0" lvl="0" indent="0" algn="l" rtl="0">
              <a:lnSpc>
                <a:spcPct val="100000"/>
              </a:lnSpc>
              <a:spcBef>
                <a:spcPts val="0"/>
              </a:spcBef>
              <a:spcAft>
                <a:spcPts val="0"/>
              </a:spcAft>
              <a:buSzPts val="1400"/>
              <a:buNone/>
            </a:pPr>
            <a:endParaRPr/>
          </a:p>
        </p:txBody>
      </p:sp>
      <p:sp>
        <p:nvSpPr>
          <p:cNvPr id="152" name="Google Shape;152;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1200"/>
              <a:buChar char="•"/>
            </a:pPr>
            <a:r>
              <a:rPr lang="en-GB">
                <a:latin typeface="Arial"/>
                <a:ea typeface="Arial"/>
                <a:cs typeface="Arial"/>
                <a:sym typeface="Arial"/>
              </a:rPr>
              <a:t>In </a:t>
            </a:r>
            <a:r>
              <a:rPr lang="en-GB" b="1">
                <a:latin typeface="Arial"/>
                <a:ea typeface="Arial"/>
                <a:cs typeface="Arial"/>
                <a:sym typeface="Arial"/>
              </a:rPr>
              <a:t>Phase 1 </a:t>
            </a:r>
            <a:r>
              <a:rPr lang="en-GB">
                <a:latin typeface="Arial"/>
                <a:ea typeface="Arial"/>
                <a:cs typeface="Arial"/>
                <a:sym typeface="Arial"/>
              </a:rPr>
              <a:t>you’ll focus on acquiring key skills and knowledge – as evidenced by completing a Masters in Public Health, passing the FPH Diplomate Exam (DFPH), and signing off learning outcomes through your portfolio of work.</a:t>
            </a:r>
            <a:endParaRPr sz="1800">
              <a:solidFill>
                <a:srgbClr val="595959"/>
              </a:solidFill>
              <a:latin typeface="Arial"/>
              <a:ea typeface="Arial"/>
              <a:cs typeface="Arial"/>
              <a:sym typeface="Arial"/>
            </a:endParaRPr>
          </a:p>
          <a:p>
            <a:pPr marL="342900" lvl="0" indent="-266700" algn="l" rtl="0">
              <a:lnSpc>
                <a:spcPct val="100000"/>
              </a:lnSpc>
              <a:spcBef>
                <a:spcPts val="240"/>
              </a:spcBef>
              <a:spcAft>
                <a:spcPts val="0"/>
              </a:spcAft>
              <a:buClr>
                <a:srgbClr val="595959"/>
              </a:buClr>
              <a:buSzPts val="1200"/>
              <a:buFont typeface="Arial"/>
              <a:buNone/>
            </a:pPr>
            <a:endParaRPr>
              <a:latin typeface="Arial"/>
              <a:ea typeface="Arial"/>
              <a:cs typeface="Arial"/>
              <a:sym typeface="Arial"/>
            </a:endParaRPr>
          </a:p>
          <a:p>
            <a:pPr marL="342900" lvl="0" indent="-342900" algn="l" rtl="0">
              <a:lnSpc>
                <a:spcPct val="100000"/>
              </a:lnSpc>
              <a:spcBef>
                <a:spcPts val="240"/>
              </a:spcBef>
              <a:spcAft>
                <a:spcPts val="0"/>
              </a:spcAft>
              <a:buClr>
                <a:schemeClr val="dk1"/>
              </a:buClr>
              <a:buSzPts val="1200"/>
              <a:buChar char="•"/>
            </a:pPr>
            <a:r>
              <a:rPr lang="en-GB">
                <a:latin typeface="Arial"/>
                <a:ea typeface="Arial"/>
                <a:cs typeface="Arial"/>
                <a:sym typeface="Arial"/>
              </a:rPr>
              <a:t>In </a:t>
            </a:r>
            <a:r>
              <a:rPr lang="en-GB" b="1">
                <a:latin typeface="Arial"/>
                <a:ea typeface="Arial"/>
                <a:cs typeface="Arial"/>
                <a:sym typeface="Arial"/>
              </a:rPr>
              <a:t>Phase 2</a:t>
            </a:r>
            <a:r>
              <a:rPr lang="en-GB">
                <a:latin typeface="Arial"/>
                <a:ea typeface="Arial"/>
                <a:cs typeface="Arial"/>
                <a:sym typeface="Arial"/>
              </a:rPr>
              <a:t>, you’ll consolidate core competencies in generalist settings and develop special interests – as evidenced by passing the Final Membership Exam (MFPH), and signing off further learning outcomes.</a:t>
            </a:r>
            <a:endParaRPr sz="1800">
              <a:solidFill>
                <a:srgbClr val="595959"/>
              </a:solidFill>
              <a:latin typeface="Arial"/>
              <a:ea typeface="Arial"/>
              <a:cs typeface="Arial"/>
              <a:sym typeface="Arial"/>
            </a:endParaRPr>
          </a:p>
          <a:p>
            <a:pPr marL="342900" lvl="0" indent="-266700" algn="l" rtl="0">
              <a:lnSpc>
                <a:spcPct val="100000"/>
              </a:lnSpc>
              <a:spcBef>
                <a:spcPts val="240"/>
              </a:spcBef>
              <a:spcAft>
                <a:spcPts val="0"/>
              </a:spcAft>
              <a:buClr>
                <a:srgbClr val="595959"/>
              </a:buClr>
              <a:buSzPts val="1200"/>
              <a:buFont typeface="Arial"/>
              <a:buNone/>
            </a:pPr>
            <a:endParaRPr>
              <a:latin typeface="Arial"/>
              <a:ea typeface="Arial"/>
              <a:cs typeface="Arial"/>
              <a:sym typeface="Arial"/>
            </a:endParaRPr>
          </a:p>
          <a:p>
            <a:pPr marL="342900" lvl="0" indent="-342900" algn="l" rtl="0">
              <a:lnSpc>
                <a:spcPct val="100000"/>
              </a:lnSpc>
              <a:spcBef>
                <a:spcPts val="240"/>
              </a:spcBef>
              <a:spcAft>
                <a:spcPts val="0"/>
              </a:spcAft>
              <a:buClr>
                <a:schemeClr val="dk1"/>
              </a:buClr>
              <a:buSzPts val="1200"/>
              <a:buChar char="•"/>
            </a:pPr>
            <a:r>
              <a:rPr lang="en-GB">
                <a:latin typeface="Arial"/>
                <a:ea typeface="Arial"/>
                <a:cs typeface="Arial"/>
                <a:sym typeface="Arial"/>
              </a:rPr>
              <a:t>StRs have an Annual Review of Competencies and Progression (ARCP)</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DFPH and MFPH will be covered in more detail later on on the presentation.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240"/>
              </a:spcBef>
              <a:spcAft>
                <a:spcPts val="0"/>
              </a:spcAft>
              <a:buSzPts val="1400"/>
              <a:buNone/>
            </a:pPr>
            <a:endParaRPr>
              <a:latin typeface="Arial"/>
              <a:ea typeface="Arial"/>
              <a:cs typeface="Arial"/>
              <a:sym typeface="Arial"/>
            </a:endParaRPr>
          </a:p>
        </p:txBody>
      </p:sp>
      <p:sp>
        <p:nvSpPr>
          <p:cNvPr id="161" name="Google Shape;16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pic>
        <p:nvPicPr>
          <p:cNvPr id="19" name="Google Shape;19;p37" descr="iStock-502997913.jpg"/>
          <p:cNvPicPr preferRelativeResize="0"/>
          <p:nvPr/>
        </p:nvPicPr>
        <p:blipFill rotWithShape="1">
          <a:blip r:embed="rId2">
            <a:alphaModFix/>
          </a:blip>
          <a:srcRect t="18400" b="8230"/>
          <a:stretch/>
        </p:blipFill>
        <p:spPr>
          <a:xfrm>
            <a:off x="-13558" y="0"/>
            <a:ext cx="9201150" cy="5143500"/>
          </a:xfrm>
          <a:prstGeom prst="rect">
            <a:avLst/>
          </a:prstGeom>
          <a:noFill/>
          <a:ln>
            <a:noFill/>
          </a:ln>
        </p:spPr>
      </p:pic>
      <p:sp>
        <p:nvSpPr>
          <p:cNvPr id="20" name="Google Shape;20;p37"/>
          <p:cNvSpPr txBox="1">
            <a:spLocks noGrp="1"/>
          </p:cNvSpPr>
          <p:nvPr>
            <p:ph type="ctrTitle"/>
          </p:nvPr>
        </p:nvSpPr>
        <p:spPr>
          <a:xfrm>
            <a:off x="457200" y="2438423"/>
            <a:ext cx="8001000" cy="110251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7"/>
          <p:cNvSpPr txBox="1">
            <a:spLocks noGrp="1"/>
          </p:cNvSpPr>
          <p:nvPr>
            <p:ph type="subTitle" idx="1"/>
          </p:nvPr>
        </p:nvSpPr>
        <p:spPr>
          <a:xfrm>
            <a:off x="457200" y="3548063"/>
            <a:ext cx="7315200" cy="102393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Clr>
                <a:srgbClr val="FFFFFF"/>
              </a:buClr>
              <a:buSzPts val="2400"/>
              <a:buNone/>
              <a:defRPr sz="2400" b="1">
                <a:solidFill>
                  <a:srgbClr val="FFFFFF"/>
                </a:solidFill>
                <a:latin typeface="Arial"/>
                <a:ea typeface="Arial"/>
                <a:cs typeface="Arial"/>
                <a:sym typeface="Aria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280"/>
              </a:spcBef>
              <a:spcAft>
                <a:spcPts val="0"/>
              </a:spcAft>
              <a:buClr>
                <a:srgbClr val="888888"/>
              </a:buClr>
              <a:buSzPts val="1400"/>
              <a:buNone/>
              <a:defRPr>
                <a:solidFill>
                  <a:srgbClr val="888888"/>
                </a:solidFill>
              </a:defRPr>
            </a:lvl3pPr>
            <a:lvl4pPr lvl="3" algn="ctr">
              <a:lnSpc>
                <a:spcPct val="100000"/>
              </a:lnSpc>
              <a:spcBef>
                <a:spcPts val="280"/>
              </a:spcBef>
              <a:spcAft>
                <a:spcPts val="0"/>
              </a:spcAft>
              <a:buClr>
                <a:srgbClr val="888888"/>
              </a:buClr>
              <a:buSzPts val="14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2" name="Google Shape;22;p3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5" name="Google Shape;25;p37" descr="fph_vertical_white_rgb.png"/>
          <p:cNvPicPr preferRelativeResize="0"/>
          <p:nvPr/>
        </p:nvPicPr>
        <p:blipFill rotWithShape="1">
          <a:blip r:embed="rId3">
            <a:alphaModFix/>
          </a:blip>
          <a:srcRect/>
          <a:stretch/>
        </p:blipFill>
        <p:spPr>
          <a:xfrm>
            <a:off x="7499610" y="522046"/>
            <a:ext cx="1187190" cy="1473200"/>
          </a:xfrm>
          <a:prstGeom prst="rect">
            <a:avLst/>
          </a:prstGeom>
          <a:noFill/>
          <a:ln>
            <a:noFill/>
          </a:ln>
        </p:spPr>
      </p:pic>
      <p:sp>
        <p:nvSpPr>
          <p:cNvPr id="26" name="Google Shape;26;p37"/>
          <p:cNvSpPr txBox="1"/>
          <p:nvPr/>
        </p:nvSpPr>
        <p:spPr>
          <a:xfrm>
            <a:off x="6972300" y="4423241"/>
            <a:ext cx="1714500" cy="29751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GB" sz="2000" b="0" i="0" u="none" strike="noStrike" cap="none" baseline="30000">
                <a:solidFill>
                  <a:srgbClr val="FFFFFF"/>
                </a:solidFill>
                <a:latin typeface="Arial"/>
                <a:ea typeface="Arial"/>
                <a:cs typeface="Arial"/>
                <a:sym typeface="Arial"/>
              </a:rPr>
              <a:t>www.fph.org.uk</a:t>
            </a:r>
            <a:endParaRPr sz="2000" b="0" i="0" u="none" strike="noStrike" cap="none" baseline="30000">
              <a:solidFill>
                <a:srgbClr val="FFFFFF"/>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46"/>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72790"/>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6"/>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595959"/>
              </a:buClr>
              <a:buSzPts val="3200"/>
              <a:buChar char="•"/>
              <a:defRPr sz="3200"/>
            </a:lvl1pPr>
            <a:lvl2pPr marL="914400" lvl="1" indent="-406400" algn="l">
              <a:lnSpc>
                <a:spcPct val="100000"/>
              </a:lnSpc>
              <a:spcBef>
                <a:spcPts val="560"/>
              </a:spcBef>
              <a:spcAft>
                <a:spcPts val="0"/>
              </a:spcAft>
              <a:buClr>
                <a:srgbClr val="595959"/>
              </a:buClr>
              <a:buSzPts val="2800"/>
              <a:buChar char="–"/>
              <a:defRPr sz="2800"/>
            </a:lvl2pPr>
            <a:lvl3pPr marL="1371600" lvl="2" indent="-381000" algn="l">
              <a:lnSpc>
                <a:spcPct val="100000"/>
              </a:lnSpc>
              <a:spcBef>
                <a:spcPts val="480"/>
              </a:spcBef>
              <a:spcAft>
                <a:spcPts val="0"/>
              </a:spcAft>
              <a:buClr>
                <a:srgbClr val="595959"/>
              </a:buClr>
              <a:buSzPts val="2400"/>
              <a:buChar char="•"/>
              <a:defRPr sz="2400"/>
            </a:lvl3pPr>
            <a:lvl4pPr marL="1828800" lvl="3" indent="-355600" algn="l">
              <a:lnSpc>
                <a:spcPct val="100000"/>
              </a:lnSpc>
              <a:spcBef>
                <a:spcPts val="400"/>
              </a:spcBef>
              <a:spcAft>
                <a:spcPts val="0"/>
              </a:spcAft>
              <a:buClr>
                <a:srgbClr val="595959"/>
              </a:buClr>
              <a:buSzPts val="2000"/>
              <a:buChar char="–"/>
              <a:defRPr sz="2000"/>
            </a:lvl4pPr>
            <a:lvl5pPr marL="2286000" lvl="4" indent="-355600" algn="l">
              <a:lnSpc>
                <a:spcPct val="100000"/>
              </a:lnSpc>
              <a:spcBef>
                <a:spcPts val="400"/>
              </a:spcBef>
              <a:spcAft>
                <a:spcPts val="0"/>
              </a:spcAft>
              <a:buClr>
                <a:srgbClr val="595959"/>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83" name="Google Shape;83;p46"/>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595959"/>
              </a:buClr>
              <a:buSzPts val="1400"/>
              <a:buNone/>
              <a:defRPr sz="1400"/>
            </a:lvl1pPr>
            <a:lvl2pPr marL="914400" lvl="1" indent="-228600" algn="l">
              <a:lnSpc>
                <a:spcPct val="100000"/>
              </a:lnSpc>
              <a:spcBef>
                <a:spcPts val="240"/>
              </a:spcBef>
              <a:spcAft>
                <a:spcPts val="0"/>
              </a:spcAft>
              <a:buClr>
                <a:srgbClr val="595959"/>
              </a:buClr>
              <a:buSzPts val="1200"/>
              <a:buNone/>
              <a:defRPr sz="1200"/>
            </a:lvl2pPr>
            <a:lvl3pPr marL="1371600" lvl="2" indent="-228600" algn="l">
              <a:lnSpc>
                <a:spcPct val="100000"/>
              </a:lnSpc>
              <a:spcBef>
                <a:spcPts val="200"/>
              </a:spcBef>
              <a:spcAft>
                <a:spcPts val="0"/>
              </a:spcAft>
              <a:buClr>
                <a:srgbClr val="595959"/>
              </a:buClr>
              <a:buSzPts val="1000"/>
              <a:buNone/>
              <a:defRPr sz="1000"/>
            </a:lvl3pPr>
            <a:lvl4pPr marL="1828800" lvl="3" indent="-228600" algn="l">
              <a:lnSpc>
                <a:spcPct val="100000"/>
              </a:lnSpc>
              <a:spcBef>
                <a:spcPts val="180"/>
              </a:spcBef>
              <a:spcAft>
                <a:spcPts val="0"/>
              </a:spcAft>
              <a:buClr>
                <a:srgbClr val="595959"/>
              </a:buClr>
              <a:buSzPts val="900"/>
              <a:buNone/>
              <a:defRPr sz="900"/>
            </a:lvl4pPr>
            <a:lvl5pPr marL="2286000" lvl="4" indent="-228600" algn="l">
              <a:lnSpc>
                <a:spcPct val="100000"/>
              </a:lnSpc>
              <a:spcBef>
                <a:spcPts val="180"/>
              </a:spcBef>
              <a:spcAft>
                <a:spcPts val="0"/>
              </a:spcAft>
              <a:buClr>
                <a:srgbClr val="595959"/>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4" name="Google Shape;84;p4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47"/>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272790"/>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7"/>
          <p:cNvSpPr>
            <a:spLocks noGrp="1"/>
          </p:cNvSpPr>
          <p:nvPr>
            <p:ph type="pic" idx="2"/>
          </p:nvPr>
        </p:nvSpPr>
        <p:spPr>
          <a:xfrm>
            <a:off x="1792288" y="459581"/>
            <a:ext cx="5486400" cy="3086100"/>
          </a:xfrm>
          <a:prstGeom prst="rect">
            <a:avLst/>
          </a:prstGeom>
          <a:noFill/>
          <a:ln>
            <a:noFill/>
          </a:ln>
        </p:spPr>
      </p:sp>
      <p:sp>
        <p:nvSpPr>
          <p:cNvPr id="90" name="Google Shape;90;p47"/>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595959"/>
              </a:buClr>
              <a:buSzPts val="1400"/>
              <a:buNone/>
              <a:defRPr sz="1400"/>
            </a:lvl1pPr>
            <a:lvl2pPr marL="914400" lvl="1" indent="-228600" algn="l">
              <a:lnSpc>
                <a:spcPct val="100000"/>
              </a:lnSpc>
              <a:spcBef>
                <a:spcPts val="240"/>
              </a:spcBef>
              <a:spcAft>
                <a:spcPts val="0"/>
              </a:spcAft>
              <a:buClr>
                <a:srgbClr val="595959"/>
              </a:buClr>
              <a:buSzPts val="1200"/>
              <a:buNone/>
              <a:defRPr sz="1200"/>
            </a:lvl2pPr>
            <a:lvl3pPr marL="1371600" lvl="2" indent="-228600" algn="l">
              <a:lnSpc>
                <a:spcPct val="100000"/>
              </a:lnSpc>
              <a:spcBef>
                <a:spcPts val="200"/>
              </a:spcBef>
              <a:spcAft>
                <a:spcPts val="0"/>
              </a:spcAft>
              <a:buClr>
                <a:srgbClr val="595959"/>
              </a:buClr>
              <a:buSzPts val="1000"/>
              <a:buNone/>
              <a:defRPr sz="1000"/>
            </a:lvl3pPr>
            <a:lvl4pPr marL="1828800" lvl="3" indent="-228600" algn="l">
              <a:lnSpc>
                <a:spcPct val="100000"/>
              </a:lnSpc>
              <a:spcBef>
                <a:spcPts val="180"/>
              </a:spcBef>
              <a:spcAft>
                <a:spcPts val="0"/>
              </a:spcAft>
              <a:buClr>
                <a:srgbClr val="595959"/>
              </a:buClr>
              <a:buSzPts val="900"/>
              <a:buNone/>
              <a:defRPr sz="900"/>
            </a:lvl4pPr>
            <a:lvl5pPr marL="2286000" lvl="4" indent="-228600" algn="l">
              <a:lnSpc>
                <a:spcPct val="100000"/>
              </a:lnSpc>
              <a:spcBef>
                <a:spcPts val="180"/>
              </a:spcBef>
              <a:spcAft>
                <a:spcPts val="0"/>
              </a:spcAft>
              <a:buClr>
                <a:srgbClr val="595959"/>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91" name="Google Shape;91;p4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4"/>
        <p:cNvGrpSpPr/>
        <p:nvPr/>
      </p:nvGrpSpPr>
      <p:grpSpPr>
        <a:xfrm>
          <a:off x="0" y="0"/>
          <a:ext cx="0" cy="0"/>
          <a:chOff x="0" y="0"/>
          <a:chExt cx="0" cy="0"/>
        </a:xfrm>
      </p:grpSpPr>
      <p:sp>
        <p:nvSpPr>
          <p:cNvPr id="95" name="Google Shape;95;p48"/>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7279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8"/>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595959"/>
              </a:buClr>
              <a:buSzPts val="1800"/>
              <a:buChar char="•"/>
              <a:defRPr/>
            </a:lvl1pPr>
            <a:lvl2pPr marL="914400" lvl="1" indent="-342900" algn="l">
              <a:lnSpc>
                <a:spcPct val="100000"/>
              </a:lnSpc>
              <a:spcBef>
                <a:spcPts val="360"/>
              </a:spcBef>
              <a:spcAft>
                <a:spcPts val="0"/>
              </a:spcAft>
              <a:buClr>
                <a:srgbClr val="595959"/>
              </a:buClr>
              <a:buSzPts val="1800"/>
              <a:buChar char="–"/>
              <a:defRPr/>
            </a:lvl2pPr>
            <a:lvl3pPr marL="1371600" lvl="2" indent="-342900" algn="l">
              <a:lnSpc>
                <a:spcPct val="100000"/>
              </a:lnSpc>
              <a:spcBef>
                <a:spcPts val="360"/>
              </a:spcBef>
              <a:spcAft>
                <a:spcPts val="0"/>
              </a:spcAft>
              <a:buClr>
                <a:srgbClr val="595959"/>
              </a:buClr>
              <a:buSzPts val="1800"/>
              <a:buChar char="•"/>
              <a:defRPr/>
            </a:lvl3pPr>
            <a:lvl4pPr marL="1828800" lvl="3" indent="-342900" algn="l">
              <a:lnSpc>
                <a:spcPct val="100000"/>
              </a:lnSpc>
              <a:spcBef>
                <a:spcPts val="360"/>
              </a:spcBef>
              <a:spcAft>
                <a:spcPts val="0"/>
              </a:spcAft>
              <a:buClr>
                <a:srgbClr val="595959"/>
              </a:buClr>
              <a:buSzPts val="1800"/>
              <a:buChar char="–"/>
              <a:defRPr/>
            </a:lvl4pPr>
            <a:lvl5pPr marL="2286000" lvl="4" indent="-342900" algn="l">
              <a:lnSpc>
                <a:spcPct val="100000"/>
              </a:lnSpc>
              <a:spcBef>
                <a:spcPts val="360"/>
              </a:spcBef>
              <a:spcAft>
                <a:spcPts val="0"/>
              </a:spcAft>
              <a:buClr>
                <a:srgbClr val="595959"/>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 name="Google Shape;97;p4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4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4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00"/>
        <p:cNvGrpSpPr/>
        <p:nvPr/>
      </p:nvGrpSpPr>
      <p:grpSpPr>
        <a:xfrm>
          <a:off x="0" y="0"/>
          <a:ext cx="0" cy="0"/>
          <a:chOff x="0" y="0"/>
          <a:chExt cx="0" cy="0"/>
        </a:xfrm>
      </p:grpSpPr>
      <p:sp>
        <p:nvSpPr>
          <p:cNvPr id="101" name="Google Shape;101;p4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4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04" name="Google Shape;104;p49" descr="abstract2.jpg"/>
          <p:cNvPicPr preferRelativeResize="0"/>
          <p:nvPr/>
        </p:nvPicPr>
        <p:blipFill rotWithShape="1">
          <a:blip r:embed="rId2">
            <a:alphaModFix/>
          </a:blip>
          <a:srcRect t="8234" b="8055"/>
          <a:stretch/>
        </p:blipFill>
        <p:spPr>
          <a:xfrm>
            <a:off x="0" y="0"/>
            <a:ext cx="9144000" cy="5143500"/>
          </a:xfrm>
          <a:prstGeom prst="rect">
            <a:avLst/>
          </a:prstGeom>
          <a:noFill/>
          <a:ln>
            <a:noFill/>
          </a:ln>
        </p:spPr>
      </p:pic>
      <p:pic>
        <p:nvPicPr>
          <p:cNvPr id="105" name="Google Shape;105;p49" descr="fph_vertical_white_rgb.png"/>
          <p:cNvPicPr preferRelativeResize="0"/>
          <p:nvPr/>
        </p:nvPicPr>
        <p:blipFill rotWithShape="1">
          <a:blip r:embed="rId3">
            <a:alphaModFix/>
          </a:blip>
          <a:srcRect/>
          <a:stretch/>
        </p:blipFill>
        <p:spPr>
          <a:xfrm>
            <a:off x="3977477" y="1834379"/>
            <a:ext cx="1187190" cy="1473200"/>
          </a:xfrm>
          <a:prstGeom prst="rect">
            <a:avLst/>
          </a:prstGeom>
          <a:noFill/>
          <a:ln>
            <a:noFill/>
          </a:ln>
        </p:spPr>
      </p:pic>
      <p:sp>
        <p:nvSpPr>
          <p:cNvPr id="106" name="Google Shape;106;p49"/>
          <p:cNvSpPr txBox="1"/>
          <p:nvPr/>
        </p:nvSpPr>
        <p:spPr>
          <a:xfrm>
            <a:off x="3721100" y="3749549"/>
            <a:ext cx="1714500" cy="2975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baseline="30000">
                <a:solidFill>
                  <a:srgbClr val="FFFFFF"/>
                </a:solidFill>
                <a:latin typeface="Arial"/>
                <a:ea typeface="Arial"/>
                <a:cs typeface="Arial"/>
                <a:sym typeface="Arial"/>
              </a:rPr>
              <a:t>www.fph.org.uk</a:t>
            </a:r>
            <a:endParaRPr sz="2000" b="0" i="0" u="none" strike="noStrike" cap="none" baseline="30000">
              <a:solidFill>
                <a:srgbClr val="FFFFF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iStock-502997913.jpg"/>
          <p:cNvPicPr>
            <a:picLocks noChangeAspect="1"/>
          </p:cNvPicPr>
          <p:nvPr userDrawn="1"/>
        </p:nvPicPr>
        <p:blipFill rotWithShape="1">
          <a:blip r:embed="rId2">
            <a:extLst>
              <a:ext uri="{28A0092B-C50C-407E-A947-70E740481C1C}">
                <a14:useLocalDpi xmlns:a14="http://schemas.microsoft.com/office/drawing/2010/main" val="0"/>
              </a:ext>
            </a:extLst>
          </a:blip>
          <a:srcRect t="18400" b="8230"/>
          <a:stretch/>
        </p:blipFill>
        <p:spPr>
          <a:xfrm>
            <a:off x="-13558" y="0"/>
            <a:ext cx="9201150" cy="5143500"/>
          </a:xfrm>
          <a:prstGeom prst="rect">
            <a:avLst/>
          </a:prstGeom>
        </p:spPr>
      </p:pic>
      <p:sp>
        <p:nvSpPr>
          <p:cNvPr id="2" name="Title 1"/>
          <p:cNvSpPr>
            <a:spLocks noGrp="1"/>
          </p:cNvSpPr>
          <p:nvPr>
            <p:ph type="ctrTitle"/>
          </p:nvPr>
        </p:nvSpPr>
        <p:spPr>
          <a:xfrm>
            <a:off x="457200" y="2438423"/>
            <a:ext cx="8001000" cy="1102519"/>
          </a:xfrm>
        </p:spPr>
        <p:txBody>
          <a:bodyPr>
            <a:normAutofit/>
          </a:bodyPr>
          <a:lstStyle>
            <a:lvl1pPr algn="l">
              <a:defRPr sz="3600">
                <a:solidFill>
                  <a:schemeClr val="bg1"/>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457200" y="3548063"/>
            <a:ext cx="7315200" cy="1023937"/>
          </a:xfrm>
        </p:spPr>
        <p:txBody>
          <a:bodyPr>
            <a:normAutofit/>
          </a:bodyPr>
          <a:lstStyle>
            <a:lvl1pPr marL="0" indent="0" algn="l">
              <a:buNone/>
              <a:defRPr sz="2400" b="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a:defRPr sz="900">
                <a:solidFill>
                  <a:srgbClr val="FFFFFF"/>
                </a:solidFill>
                <a:latin typeface="Arial"/>
                <a:cs typeface="Arial"/>
              </a:defRPr>
            </a:lvl1pPr>
          </a:lstStyle>
          <a:p>
            <a:fld id="{9CFDAB1E-10EE-3F40-B52B-1D45867FF699}" type="datetime1">
              <a:rPr lang="en-GB" smtClean="0"/>
              <a:t>27/09/2021</a:t>
            </a:fld>
            <a:endParaRPr lang="en-US" dirty="0"/>
          </a:p>
        </p:txBody>
      </p:sp>
      <p:sp>
        <p:nvSpPr>
          <p:cNvPr id="5" name="Footer Placeholder 4"/>
          <p:cNvSpPr>
            <a:spLocks noGrp="1"/>
          </p:cNvSpPr>
          <p:nvPr>
            <p:ph type="ftr" sz="quarter" idx="11"/>
          </p:nvPr>
        </p:nvSpPr>
        <p:spPr/>
        <p:txBody>
          <a:bodyPr/>
          <a:lstStyle>
            <a:lvl1pPr>
              <a:defRPr sz="9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sz="900">
                <a:solidFill>
                  <a:srgbClr val="FFFFFF"/>
                </a:solidFill>
                <a:latin typeface="Arial"/>
                <a:cs typeface="Arial"/>
              </a:defRPr>
            </a:lvl1pPr>
          </a:lstStyle>
          <a:p>
            <a:fld id="{34AFA7FE-CD8C-F049-A609-816E200170F9}" type="slidenum">
              <a:rPr lang="en-US" smtClean="0"/>
              <a:pPr/>
              <a:t>‹#›</a:t>
            </a:fld>
            <a:endParaRPr lang="en-US" dirty="0"/>
          </a:p>
        </p:txBody>
      </p:sp>
      <p:pic>
        <p:nvPicPr>
          <p:cNvPr id="12" name="Picture 11" descr="fph_vertical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9610" y="522046"/>
            <a:ext cx="1187190" cy="1473200"/>
          </a:xfrm>
          <a:prstGeom prst="rect">
            <a:avLst/>
          </a:prstGeom>
        </p:spPr>
      </p:pic>
      <p:sp>
        <p:nvSpPr>
          <p:cNvPr id="13" name="TextBox 12"/>
          <p:cNvSpPr txBox="1"/>
          <p:nvPr userDrawn="1"/>
        </p:nvSpPr>
        <p:spPr>
          <a:xfrm>
            <a:off x="6972300" y="4423241"/>
            <a:ext cx="1714500" cy="297517"/>
          </a:xfrm>
          <a:prstGeom prst="rect">
            <a:avLst/>
          </a:prstGeom>
          <a:noFill/>
        </p:spPr>
        <p:txBody>
          <a:bodyPr wrap="square" rtlCol="0">
            <a:spAutoFit/>
          </a:bodyPr>
          <a:lstStyle/>
          <a:p>
            <a:pPr algn="r" rtl="0"/>
            <a:r>
              <a:rPr lang="en-GB" sz="2000" b="0" i="0" u="none" strike="noStrike" kern="1200" baseline="30000" dirty="0" err="1">
                <a:solidFill>
                  <a:srgbClr val="FFFFFF"/>
                </a:solidFill>
                <a:latin typeface="Arial"/>
                <a:ea typeface="+mn-ea"/>
                <a:cs typeface="Arial"/>
              </a:rPr>
              <a:t>www.fph.org.uk</a:t>
            </a:r>
            <a:endParaRPr lang="en-GB" sz="2000" b="0" i="0" u="none" strike="noStrike" kern="1200" baseline="30000" dirty="0">
              <a:solidFill>
                <a:srgbClr val="FFFFFF"/>
              </a:solidFill>
              <a:latin typeface="Arial"/>
              <a:ea typeface="+mn-ea"/>
              <a:cs typeface="Arial"/>
            </a:endParaRPr>
          </a:p>
        </p:txBody>
      </p:sp>
    </p:spTree>
    <p:extLst>
      <p:ext uri="{BB962C8B-B14F-4D97-AF65-F5344CB8AC3E}">
        <p14:creationId xmlns:p14="http://schemas.microsoft.com/office/powerpoint/2010/main" val="4180862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cover3.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547" b="8083"/>
          <a:stretch/>
        </p:blipFill>
        <p:spPr>
          <a:xfrm>
            <a:off x="0" y="0"/>
            <a:ext cx="9201150" cy="5143500"/>
          </a:xfrm>
          <a:prstGeom prst="rect">
            <a:avLst/>
          </a:prstGeom>
        </p:spPr>
      </p:pic>
      <p:sp>
        <p:nvSpPr>
          <p:cNvPr id="2" name="Title 1"/>
          <p:cNvSpPr>
            <a:spLocks noGrp="1"/>
          </p:cNvSpPr>
          <p:nvPr>
            <p:ph type="ctrTitle"/>
          </p:nvPr>
        </p:nvSpPr>
        <p:spPr>
          <a:xfrm>
            <a:off x="457200" y="2445544"/>
            <a:ext cx="8001000" cy="1102519"/>
          </a:xfrm>
        </p:spPr>
        <p:txBody>
          <a:bodyPr>
            <a:normAutofit/>
          </a:bodyPr>
          <a:lstStyle>
            <a:lvl1pPr algn="l">
              <a:defRPr sz="3600">
                <a:solidFill>
                  <a:schemeClr val="bg1"/>
                </a:solidFill>
                <a:latin typeface="Arial"/>
                <a:cs typeface="Arial"/>
              </a:defRPr>
            </a:lvl1pPr>
          </a:lstStyle>
          <a:p>
            <a:r>
              <a:rPr lang="en-GB" dirty="0"/>
              <a:t>Click to edit Master title style</a:t>
            </a:r>
            <a:endParaRPr lang="en-US" dirty="0"/>
          </a:p>
        </p:txBody>
      </p:sp>
      <p:sp>
        <p:nvSpPr>
          <p:cNvPr id="3" name="Subtitle 2"/>
          <p:cNvSpPr>
            <a:spLocks noGrp="1"/>
          </p:cNvSpPr>
          <p:nvPr>
            <p:ph type="subTitle" idx="1"/>
          </p:nvPr>
        </p:nvSpPr>
        <p:spPr>
          <a:xfrm>
            <a:off x="457200" y="3548063"/>
            <a:ext cx="7315200" cy="1023937"/>
          </a:xfrm>
        </p:spPr>
        <p:txBody>
          <a:bodyPr>
            <a:normAutofit/>
          </a:bodyPr>
          <a:lstStyle>
            <a:lvl1pPr marL="0" indent="0" algn="l">
              <a:buNone/>
              <a:defRPr sz="2400" b="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a:defRPr sz="900">
                <a:solidFill>
                  <a:srgbClr val="FFFFFF"/>
                </a:solidFill>
                <a:latin typeface="Arial"/>
                <a:cs typeface="Arial"/>
              </a:defRPr>
            </a:lvl1pPr>
          </a:lstStyle>
          <a:p>
            <a:fld id="{DB56EB4A-B8A0-BE43-9B8A-C907F7996484}" type="datetime1">
              <a:rPr lang="en-GB" smtClean="0"/>
              <a:t>27/09/2021</a:t>
            </a:fld>
            <a:endParaRPr lang="en-US" dirty="0"/>
          </a:p>
        </p:txBody>
      </p:sp>
      <p:sp>
        <p:nvSpPr>
          <p:cNvPr id="5" name="Footer Placeholder 4"/>
          <p:cNvSpPr>
            <a:spLocks noGrp="1"/>
          </p:cNvSpPr>
          <p:nvPr>
            <p:ph type="ftr" sz="quarter" idx="11"/>
          </p:nvPr>
        </p:nvSpPr>
        <p:spPr/>
        <p:txBody>
          <a:bodyPr/>
          <a:lstStyle>
            <a:lvl1pPr>
              <a:defRPr sz="900">
                <a:solidFill>
                  <a:srgbClr val="FFFFFF"/>
                </a:solidFill>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sz="900">
                <a:solidFill>
                  <a:srgbClr val="FFFFFF"/>
                </a:solidFill>
                <a:latin typeface="Arial"/>
                <a:cs typeface="Arial"/>
              </a:defRPr>
            </a:lvl1pPr>
          </a:lstStyle>
          <a:p>
            <a:fld id="{34AFA7FE-CD8C-F049-A609-816E200170F9}" type="slidenum">
              <a:rPr lang="en-US" smtClean="0"/>
              <a:pPr/>
              <a:t>‹#›</a:t>
            </a:fld>
            <a:endParaRPr lang="en-US"/>
          </a:p>
        </p:txBody>
      </p:sp>
      <p:pic>
        <p:nvPicPr>
          <p:cNvPr id="12" name="Picture 11" descr="fph_vertical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9610" y="522046"/>
            <a:ext cx="1187190" cy="1473200"/>
          </a:xfrm>
          <a:prstGeom prst="rect">
            <a:avLst/>
          </a:prstGeom>
        </p:spPr>
      </p:pic>
      <p:sp>
        <p:nvSpPr>
          <p:cNvPr id="13" name="TextBox 12"/>
          <p:cNvSpPr txBox="1"/>
          <p:nvPr userDrawn="1"/>
        </p:nvSpPr>
        <p:spPr>
          <a:xfrm>
            <a:off x="6972300" y="4423241"/>
            <a:ext cx="1714500" cy="297517"/>
          </a:xfrm>
          <a:prstGeom prst="rect">
            <a:avLst/>
          </a:prstGeom>
          <a:noFill/>
        </p:spPr>
        <p:txBody>
          <a:bodyPr wrap="square" rtlCol="0">
            <a:spAutoFit/>
          </a:bodyPr>
          <a:lstStyle/>
          <a:p>
            <a:pPr algn="r" rtl="0"/>
            <a:r>
              <a:rPr lang="en-GB" sz="2000" b="0" i="0" u="none" strike="noStrike" kern="1200" baseline="30000" dirty="0" err="1">
                <a:solidFill>
                  <a:srgbClr val="FFFFFF"/>
                </a:solidFill>
                <a:latin typeface="Arial"/>
                <a:ea typeface="+mn-ea"/>
                <a:cs typeface="Arial"/>
              </a:rPr>
              <a:t>www.fph.org.uk</a:t>
            </a:r>
            <a:endParaRPr lang="en-GB" sz="2000" b="0" i="0" u="none" strike="noStrike" kern="1200" baseline="30000" dirty="0">
              <a:solidFill>
                <a:srgbClr val="FFFFFF"/>
              </a:solidFill>
              <a:latin typeface="Arial"/>
              <a:ea typeface="+mn-ea"/>
              <a:cs typeface="Arial"/>
            </a:endParaRPr>
          </a:p>
        </p:txBody>
      </p:sp>
    </p:spTree>
    <p:extLst>
      <p:ext uri="{BB962C8B-B14F-4D97-AF65-F5344CB8AC3E}">
        <p14:creationId xmlns:p14="http://schemas.microsoft.com/office/powerpoint/2010/main" val="217498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defRPr sz="1800"/>
            </a:lvl1pPr>
            <a:lvl2pPr>
              <a:defRPr sz="1800"/>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77584810-455B-8741-8C2D-D4D392C26BB8}" type="datetime1">
              <a:rPr lang="en-GB" smtClean="0"/>
              <a:t>27/09/2021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956754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bstract1.jpg"/>
          <p:cNvPicPr>
            <a:picLocks noChangeAspect="1"/>
          </p:cNvPicPr>
          <p:nvPr userDrawn="1"/>
        </p:nvPicPr>
        <p:blipFill rotWithShape="1">
          <a:blip r:embed="rId2">
            <a:alphaModFix/>
            <a:extLst>
              <a:ext uri="{28A0092B-C50C-407E-A947-70E740481C1C}">
                <a14:useLocalDpi xmlns:a14="http://schemas.microsoft.com/office/drawing/2010/main" val="0"/>
              </a:ext>
            </a:extLst>
          </a:blip>
          <a:srcRect t="18400" b="8230"/>
          <a:stretch/>
        </p:blipFill>
        <p:spPr>
          <a:xfrm>
            <a:off x="0" y="0"/>
            <a:ext cx="9201150" cy="5143500"/>
          </a:xfrm>
          <a:prstGeom prst="rect">
            <a:avLst/>
          </a:prstGeom>
        </p:spPr>
      </p:pic>
      <p:sp>
        <p:nvSpPr>
          <p:cNvPr id="8" name="Title 1"/>
          <p:cNvSpPr>
            <a:spLocks noGrp="1"/>
          </p:cNvSpPr>
          <p:nvPr>
            <p:ph type="ctrTitle"/>
          </p:nvPr>
        </p:nvSpPr>
        <p:spPr>
          <a:xfrm>
            <a:off x="457200" y="2445544"/>
            <a:ext cx="8001000" cy="1102519"/>
          </a:xfrm>
        </p:spPr>
        <p:txBody>
          <a:bodyPr>
            <a:normAutofit/>
          </a:bodyPr>
          <a:lstStyle>
            <a:lvl1pPr algn="l">
              <a:defRPr sz="3600">
                <a:solidFill>
                  <a:schemeClr val="bg1"/>
                </a:solidFill>
                <a:latin typeface="Arial"/>
                <a:cs typeface="Arial"/>
              </a:defRPr>
            </a:lvl1pPr>
          </a:lstStyle>
          <a:p>
            <a:r>
              <a:rPr lang="en-GB" dirty="0"/>
              <a:t>Click to edit Master title style</a:t>
            </a:r>
            <a:endParaRPr lang="en-US" dirty="0"/>
          </a:p>
        </p:txBody>
      </p:sp>
      <p:sp>
        <p:nvSpPr>
          <p:cNvPr id="9" name="Subtitle 2"/>
          <p:cNvSpPr>
            <a:spLocks noGrp="1"/>
          </p:cNvSpPr>
          <p:nvPr>
            <p:ph type="subTitle" idx="1"/>
          </p:nvPr>
        </p:nvSpPr>
        <p:spPr>
          <a:xfrm>
            <a:off x="457200" y="3548063"/>
            <a:ext cx="7315200" cy="1023937"/>
          </a:xfrm>
        </p:spPr>
        <p:txBody>
          <a:bodyPr>
            <a:normAutofit/>
          </a:bodyPr>
          <a:lstStyle>
            <a:lvl1pPr marL="0" indent="0" algn="l">
              <a:buNone/>
              <a:defRPr sz="2400" b="1">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10" name="Date Placeholder 3"/>
          <p:cNvSpPr>
            <a:spLocks noGrp="1"/>
          </p:cNvSpPr>
          <p:nvPr>
            <p:ph type="dt" sz="half" idx="10"/>
          </p:nvPr>
        </p:nvSpPr>
        <p:spPr>
          <a:xfrm>
            <a:off x="457200" y="4767263"/>
            <a:ext cx="2133600" cy="273844"/>
          </a:xfrm>
        </p:spPr>
        <p:txBody>
          <a:bodyPr/>
          <a:lstStyle>
            <a:lvl1pPr>
              <a:defRPr sz="900">
                <a:solidFill>
                  <a:srgbClr val="FFFFFF"/>
                </a:solidFill>
                <a:latin typeface="Arial"/>
                <a:cs typeface="Arial"/>
              </a:defRPr>
            </a:lvl1pPr>
          </a:lstStyle>
          <a:p>
            <a:fld id="{712848DD-739D-434D-9771-B187C3C94DE1}" type="datetime1">
              <a:rPr lang="en-GB" smtClean="0"/>
              <a:t>27/09/2021</a:t>
            </a:fld>
            <a:endParaRPr lang="en-US" dirty="0"/>
          </a:p>
        </p:txBody>
      </p:sp>
      <p:sp>
        <p:nvSpPr>
          <p:cNvPr id="11" name="Footer Placeholder 4"/>
          <p:cNvSpPr>
            <a:spLocks noGrp="1"/>
          </p:cNvSpPr>
          <p:nvPr>
            <p:ph type="ftr" sz="quarter" idx="11"/>
          </p:nvPr>
        </p:nvSpPr>
        <p:spPr>
          <a:xfrm>
            <a:off x="3124200" y="4767263"/>
            <a:ext cx="2895600" cy="273844"/>
          </a:xfrm>
        </p:spPr>
        <p:txBody>
          <a:bodyPr/>
          <a:lstStyle>
            <a:lvl1pPr>
              <a:defRPr sz="900">
                <a:solidFill>
                  <a:srgbClr val="FFFFFF"/>
                </a:solidFill>
                <a:latin typeface="Arial"/>
                <a:cs typeface="Arial"/>
              </a:defRPr>
            </a:lvl1pPr>
          </a:lstStyle>
          <a:p>
            <a:endParaRPr lang="en-US"/>
          </a:p>
        </p:txBody>
      </p:sp>
      <p:sp>
        <p:nvSpPr>
          <p:cNvPr id="12" name="Slide Number Placeholder 5"/>
          <p:cNvSpPr>
            <a:spLocks noGrp="1"/>
          </p:cNvSpPr>
          <p:nvPr>
            <p:ph type="sldNum" sz="quarter" idx="12"/>
          </p:nvPr>
        </p:nvSpPr>
        <p:spPr>
          <a:xfrm>
            <a:off x="6553200" y="4767263"/>
            <a:ext cx="2133600" cy="273844"/>
          </a:xfrm>
        </p:spPr>
        <p:txBody>
          <a:bodyPr/>
          <a:lstStyle>
            <a:lvl1pPr>
              <a:defRPr sz="900">
                <a:solidFill>
                  <a:srgbClr val="FFFFFF"/>
                </a:solidFill>
                <a:latin typeface="Arial"/>
                <a:cs typeface="Arial"/>
              </a:defRPr>
            </a:lvl1pPr>
          </a:lstStyle>
          <a:p>
            <a:fld id="{34AFA7FE-CD8C-F049-A609-816E200170F9}" type="slidenum">
              <a:rPr lang="en-US" smtClean="0"/>
              <a:pPr/>
              <a:t>‹#›</a:t>
            </a:fld>
            <a:endParaRPr lang="en-US"/>
          </a:p>
        </p:txBody>
      </p:sp>
      <p:pic>
        <p:nvPicPr>
          <p:cNvPr id="13" name="Picture 12" descr="fph_vertical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99610" y="522046"/>
            <a:ext cx="1187190" cy="1473200"/>
          </a:xfrm>
          <a:prstGeom prst="rect">
            <a:avLst/>
          </a:prstGeom>
        </p:spPr>
      </p:pic>
      <p:sp>
        <p:nvSpPr>
          <p:cNvPr id="14" name="TextBox 13"/>
          <p:cNvSpPr txBox="1"/>
          <p:nvPr userDrawn="1"/>
        </p:nvSpPr>
        <p:spPr>
          <a:xfrm>
            <a:off x="6972300" y="4423241"/>
            <a:ext cx="1714500" cy="297517"/>
          </a:xfrm>
          <a:prstGeom prst="rect">
            <a:avLst/>
          </a:prstGeom>
          <a:noFill/>
        </p:spPr>
        <p:txBody>
          <a:bodyPr wrap="square" rtlCol="0">
            <a:spAutoFit/>
          </a:bodyPr>
          <a:lstStyle/>
          <a:p>
            <a:pPr algn="r" rtl="0"/>
            <a:r>
              <a:rPr lang="en-GB" sz="2000" b="0" i="0" u="none" strike="noStrike" kern="1200" baseline="30000" dirty="0" err="1">
                <a:solidFill>
                  <a:srgbClr val="FFFFFF"/>
                </a:solidFill>
                <a:latin typeface="Arial"/>
                <a:ea typeface="+mn-ea"/>
                <a:cs typeface="Arial"/>
              </a:rPr>
              <a:t>www.fph.org.uk</a:t>
            </a:r>
            <a:endParaRPr lang="en-GB" sz="2000" b="0" i="0" u="none" strike="noStrike" kern="1200" baseline="30000" dirty="0">
              <a:solidFill>
                <a:srgbClr val="FFFFFF"/>
              </a:solidFill>
              <a:latin typeface="Arial"/>
              <a:ea typeface="+mn-ea"/>
              <a:cs typeface="Arial"/>
            </a:endParaRPr>
          </a:p>
        </p:txBody>
      </p:sp>
    </p:spTree>
    <p:extLst>
      <p:ext uri="{BB962C8B-B14F-4D97-AF65-F5344CB8AC3E}">
        <p14:creationId xmlns:p14="http://schemas.microsoft.com/office/powerpoint/2010/main" val="1072934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ACE3DCD-83C4-9443-A7EE-30218EBCA462}" type="datetime1">
              <a:rPr lang="en-GB" smtClean="0"/>
              <a:t>27/09/2021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381228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B251E0C-07F2-B04F-8E16-EA60802DBFB5}" type="datetime1">
              <a:rPr lang="en-GB" smtClean="0"/>
              <a:t>27/09/2021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518675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7279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595959"/>
              </a:buClr>
              <a:buSzPts val="1800"/>
              <a:buChar char="•"/>
              <a:defRPr sz="1800"/>
            </a:lvl1pPr>
            <a:lvl2pPr marL="914400" lvl="1" indent="-342900" algn="l">
              <a:lnSpc>
                <a:spcPct val="100000"/>
              </a:lnSpc>
              <a:spcBef>
                <a:spcPts val="360"/>
              </a:spcBef>
              <a:spcAft>
                <a:spcPts val="0"/>
              </a:spcAft>
              <a:buClr>
                <a:srgbClr val="595959"/>
              </a:buClr>
              <a:buSzPts val="1800"/>
              <a:buChar char="–"/>
              <a:defRPr sz="1800"/>
            </a:lvl2pPr>
            <a:lvl3pPr marL="1371600" lvl="2" indent="-342900" algn="l">
              <a:lnSpc>
                <a:spcPct val="100000"/>
              </a:lnSpc>
              <a:spcBef>
                <a:spcPts val="360"/>
              </a:spcBef>
              <a:spcAft>
                <a:spcPts val="0"/>
              </a:spcAft>
              <a:buClr>
                <a:srgbClr val="595959"/>
              </a:buClr>
              <a:buSzPts val="1800"/>
              <a:buChar char="•"/>
              <a:defRPr/>
            </a:lvl3pPr>
            <a:lvl4pPr marL="1828800" lvl="3" indent="-342900" algn="l">
              <a:lnSpc>
                <a:spcPct val="100000"/>
              </a:lnSpc>
              <a:spcBef>
                <a:spcPts val="360"/>
              </a:spcBef>
              <a:spcAft>
                <a:spcPts val="0"/>
              </a:spcAft>
              <a:buClr>
                <a:srgbClr val="595959"/>
              </a:buClr>
              <a:buSzPts val="1800"/>
              <a:buChar char="–"/>
              <a:defRPr/>
            </a:lvl4pPr>
            <a:lvl5pPr marL="2286000" lvl="4" indent="-342900" algn="l">
              <a:lnSpc>
                <a:spcPct val="100000"/>
              </a:lnSpc>
              <a:spcBef>
                <a:spcPts val="360"/>
              </a:spcBef>
              <a:spcAft>
                <a:spcPts val="0"/>
              </a:spcAft>
              <a:buClr>
                <a:srgbClr val="595959"/>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 name="Google Shape;30;p3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CD52FCA-27B3-4C42-8314-59B59AAF7230}" type="datetime1">
              <a:rPr lang="en-GB" smtClean="0"/>
              <a:t>27/09/2021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219580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740E1-E167-7D42-9D6A-E7E753227595}" type="datetime1">
              <a:rPr lang="en-GB" smtClean="0"/>
              <a:t>27/09/2021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294873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2D7A549-A93F-3C4A-8036-0B4601728A25}" type="datetime1">
              <a:rPr lang="en-GB" smtClean="0"/>
              <a:t>27/09/2021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485646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259A795-24A3-AA4E-A879-5A64937DB21E}" type="datetime1">
              <a:rPr lang="en-GB" smtClean="0"/>
              <a:t>27/09/2021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1887565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15EDADD-B206-304F-8829-A30F0C5A20CE}" type="datetime1">
              <a:rPr lang="en-GB" smtClean="0"/>
              <a:t>27/09/2021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spTree>
    <p:extLst>
      <p:ext uri="{BB962C8B-B14F-4D97-AF65-F5344CB8AC3E}">
        <p14:creationId xmlns:p14="http://schemas.microsoft.com/office/powerpoint/2010/main" val="2277689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C5299CE-46D8-304B-A9EA-76B40C734C20}" type="datetime1">
              <a:rPr lang="en-GB" smtClean="0"/>
              <a:t>27/09/2021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AFA7FE-CD8C-F049-A609-816E200170F9}" type="slidenum">
              <a:rPr lang="en-US" smtClean="0"/>
              <a:t>‹#›</a:t>
            </a:fld>
            <a:endParaRPr lang="en-US"/>
          </a:p>
        </p:txBody>
      </p:sp>
      <p:pic>
        <p:nvPicPr>
          <p:cNvPr id="7" name="Picture 6" descr="abstract2.jpg"/>
          <p:cNvPicPr>
            <a:picLocks noChangeAspect="1"/>
          </p:cNvPicPr>
          <p:nvPr userDrawn="1"/>
        </p:nvPicPr>
        <p:blipFill rotWithShape="1">
          <a:blip r:embed="rId2">
            <a:extLst>
              <a:ext uri="{28A0092B-C50C-407E-A947-70E740481C1C}">
                <a14:useLocalDpi xmlns:a14="http://schemas.microsoft.com/office/drawing/2010/main" val="0"/>
              </a:ext>
            </a:extLst>
          </a:blip>
          <a:srcRect t="8234" b="8056"/>
          <a:stretch/>
        </p:blipFill>
        <p:spPr>
          <a:xfrm>
            <a:off x="0" y="0"/>
            <a:ext cx="9144000" cy="5143500"/>
          </a:xfrm>
          <a:prstGeom prst="rect">
            <a:avLst/>
          </a:prstGeom>
        </p:spPr>
      </p:pic>
      <p:pic>
        <p:nvPicPr>
          <p:cNvPr id="8" name="Picture 7" descr="fph_vertical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77477" y="1834379"/>
            <a:ext cx="1187190" cy="1473200"/>
          </a:xfrm>
          <a:prstGeom prst="rect">
            <a:avLst/>
          </a:prstGeom>
        </p:spPr>
      </p:pic>
      <p:sp>
        <p:nvSpPr>
          <p:cNvPr id="9" name="TextBox 8"/>
          <p:cNvSpPr txBox="1"/>
          <p:nvPr userDrawn="1"/>
        </p:nvSpPr>
        <p:spPr>
          <a:xfrm>
            <a:off x="3721100" y="3749549"/>
            <a:ext cx="1714500" cy="297517"/>
          </a:xfrm>
          <a:prstGeom prst="rect">
            <a:avLst/>
          </a:prstGeom>
          <a:noFill/>
        </p:spPr>
        <p:txBody>
          <a:bodyPr wrap="square" rtlCol="0">
            <a:spAutoFit/>
          </a:bodyPr>
          <a:lstStyle/>
          <a:p>
            <a:pPr algn="ctr" rtl="0"/>
            <a:r>
              <a:rPr lang="en-GB" sz="2000" b="0" i="0" u="none" strike="noStrike" kern="1200" baseline="30000" dirty="0" err="1">
                <a:solidFill>
                  <a:srgbClr val="FFFFFF"/>
                </a:solidFill>
                <a:latin typeface="Arial"/>
                <a:ea typeface="+mn-ea"/>
                <a:cs typeface="Arial"/>
              </a:rPr>
              <a:t>www.fph.org.uk</a:t>
            </a:r>
            <a:endParaRPr lang="en-GB" sz="2000" b="0" i="0" u="none" strike="noStrike" kern="1200" baseline="30000" dirty="0">
              <a:solidFill>
                <a:srgbClr val="FFFFFF"/>
              </a:solidFill>
              <a:latin typeface="Arial"/>
              <a:ea typeface="+mn-ea"/>
              <a:cs typeface="Arial"/>
            </a:endParaRPr>
          </a:p>
        </p:txBody>
      </p:sp>
    </p:spTree>
    <p:extLst>
      <p:ext uri="{BB962C8B-B14F-4D97-AF65-F5344CB8AC3E}">
        <p14:creationId xmlns:p14="http://schemas.microsoft.com/office/powerpoint/2010/main" val="330556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7279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595959"/>
              </a:buClr>
              <a:buSzPts val="2800"/>
              <a:buChar char="•"/>
              <a:defRPr sz="2800"/>
            </a:lvl1pPr>
            <a:lvl2pPr marL="914400" lvl="1" indent="-381000" algn="l">
              <a:lnSpc>
                <a:spcPct val="100000"/>
              </a:lnSpc>
              <a:spcBef>
                <a:spcPts val="480"/>
              </a:spcBef>
              <a:spcAft>
                <a:spcPts val="0"/>
              </a:spcAft>
              <a:buClr>
                <a:srgbClr val="595959"/>
              </a:buClr>
              <a:buSzPts val="2400"/>
              <a:buChar char="–"/>
              <a:defRPr sz="2400"/>
            </a:lvl2pPr>
            <a:lvl3pPr marL="1371600" lvl="2" indent="-355600" algn="l">
              <a:lnSpc>
                <a:spcPct val="100000"/>
              </a:lnSpc>
              <a:spcBef>
                <a:spcPts val="400"/>
              </a:spcBef>
              <a:spcAft>
                <a:spcPts val="0"/>
              </a:spcAft>
              <a:buClr>
                <a:srgbClr val="595959"/>
              </a:buClr>
              <a:buSzPts val="2000"/>
              <a:buChar char="•"/>
              <a:defRPr sz="2000"/>
            </a:lvl3pPr>
            <a:lvl4pPr marL="1828800" lvl="3" indent="-342900" algn="l">
              <a:lnSpc>
                <a:spcPct val="100000"/>
              </a:lnSpc>
              <a:spcBef>
                <a:spcPts val="360"/>
              </a:spcBef>
              <a:spcAft>
                <a:spcPts val="0"/>
              </a:spcAft>
              <a:buClr>
                <a:srgbClr val="595959"/>
              </a:buClr>
              <a:buSzPts val="1800"/>
              <a:buChar char="–"/>
              <a:defRPr sz="1800"/>
            </a:lvl4pPr>
            <a:lvl5pPr marL="2286000" lvl="4" indent="-342900" algn="l">
              <a:lnSpc>
                <a:spcPct val="100000"/>
              </a:lnSpc>
              <a:spcBef>
                <a:spcPts val="360"/>
              </a:spcBef>
              <a:spcAft>
                <a:spcPts val="0"/>
              </a:spcAft>
              <a:buClr>
                <a:srgbClr val="595959"/>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39"/>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595959"/>
              </a:buClr>
              <a:buSzPts val="2800"/>
              <a:buChar char="•"/>
              <a:defRPr sz="2800"/>
            </a:lvl1pPr>
            <a:lvl2pPr marL="914400" lvl="1" indent="-381000" algn="l">
              <a:lnSpc>
                <a:spcPct val="100000"/>
              </a:lnSpc>
              <a:spcBef>
                <a:spcPts val="480"/>
              </a:spcBef>
              <a:spcAft>
                <a:spcPts val="0"/>
              </a:spcAft>
              <a:buClr>
                <a:srgbClr val="595959"/>
              </a:buClr>
              <a:buSzPts val="2400"/>
              <a:buChar char="–"/>
              <a:defRPr sz="2400"/>
            </a:lvl2pPr>
            <a:lvl3pPr marL="1371600" lvl="2" indent="-355600" algn="l">
              <a:lnSpc>
                <a:spcPct val="100000"/>
              </a:lnSpc>
              <a:spcBef>
                <a:spcPts val="400"/>
              </a:spcBef>
              <a:spcAft>
                <a:spcPts val="0"/>
              </a:spcAft>
              <a:buClr>
                <a:srgbClr val="595959"/>
              </a:buClr>
              <a:buSzPts val="2000"/>
              <a:buChar char="•"/>
              <a:defRPr sz="2000"/>
            </a:lvl3pPr>
            <a:lvl4pPr marL="1828800" lvl="3" indent="-342900" algn="l">
              <a:lnSpc>
                <a:spcPct val="100000"/>
              </a:lnSpc>
              <a:spcBef>
                <a:spcPts val="360"/>
              </a:spcBef>
              <a:spcAft>
                <a:spcPts val="0"/>
              </a:spcAft>
              <a:buClr>
                <a:srgbClr val="595959"/>
              </a:buClr>
              <a:buSzPts val="1800"/>
              <a:buChar char="–"/>
              <a:defRPr sz="1800"/>
            </a:lvl4pPr>
            <a:lvl5pPr marL="2286000" lvl="4" indent="-342900" algn="l">
              <a:lnSpc>
                <a:spcPct val="100000"/>
              </a:lnSpc>
              <a:spcBef>
                <a:spcPts val="360"/>
              </a:spcBef>
              <a:spcAft>
                <a:spcPts val="0"/>
              </a:spcAft>
              <a:buClr>
                <a:srgbClr val="595959"/>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3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457200" y="205979"/>
            <a:ext cx="7391400" cy="85725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rgbClr val="232C79"/>
              </a:buClr>
              <a:buSzPts val="2800"/>
              <a:buFont typeface="Arial"/>
              <a:buNone/>
              <a:defRPr>
                <a:solidFill>
                  <a:srgbClr val="232C7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628650" y="1412081"/>
            <a:ext cx="7886700" cy="313372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360"/>
              </a:spcBef>
              <a:spcAft>
                <a:spcPts val="0"/>
              </a:spcAft>
              <a:buClr>
                <a:srgbClr val="595959"/>
              </a:buClr>
              <a:buSzPts val="1800"/>
              <a:buChar char="•"/>
              <a:defRPr/>
            </a:lvl1pPr>
            <a:lvl2pPr marL="914400" lvl="1" indent="-342900" algn="l">
              <a:lnSpc>
                <a:spcPct val="100000"/>
              </a:lnSpc>
              <a:spcBef>
                <a:spcPts val="360"/>
              </a:spcBef>
              <a:spcAft>
                <a:spcPts val="0"/>
              </a:spcAft>
              <a:buClr>
                <a:srgbClr val="595959"/>
              </a:buClr>
              <a:buSzPts val="1800"/>
              <a:buChar char="–"/>
              <a:defRPr/>
            </a:lvl2pPr>
            <a:lvl3pPr marL="1371600" lvl="2" indent="-342900" algn="l">
              <a:lnSpc>
                <a:spcPct val="100000"/>
              </a:lnSpc>
              <a:spcBef>
                <a:spcPts val="360"/>
              </a:spcBef>
              <a:spcAft>
                <a:spcPts val="0"/>
              </a:spcAft>
              <a:buClr>
                <a:srgbClr val="595959"/>
              </a:buClr>
              <a:buSzPts val="1800"/>
              <a:buChar char="•"/>
              <a:defRPr/>
            </a:lvl3pPr>
            <a:lvl4pPr marL="1828800" lvl="3" indent="-342900" algn="l">
              <a:lnSpc>
                <a:spcPct val="100000"/>
              </a:lnSpc>
              <a:spcBef>
                <a:spcPts val="360"/>
              </a:spcBef>
              <a:spcAft>
                <a:spcPts val="0"/>
              </a:spcAft>
              <a:buClr>
                <a:srgbClr val="595959"/>
              </a:buClr>
              <a:buSzPts val="1800"/>
              <a:buChar char="–"/>
              <a:defRPr/>
            </a:lvl4pPr>
            <a:lvl5pPr marL="2286000" lvl="4" indent="-342900" algn="l">
              <a:lnSpc>
                <a:spcPct val="100000"/>
              </a:lnSpc>
              <a:spcBef>
                <a:spcPts val="360"/>
              </a:spcBef>
              <a:spcAft>
                <a:spcPts val="0"/>
              </a:spcAft>
              <a:buClr>
                <a:srgbClr val="595959"/>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3" name="Google Shape;43;p4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4"/>
        <p:cNvGrpSpPr/>
        <p:nvPr/>
      </p:nvGrpSpPr>
      <p:grpSpPr>
        <a:xfrm>
          <a:off x="0" y="0"/>
          <a:ext cx="0" cy="0"/>
          <a:chOff x="0" y="0"/>
          <a:chExt cx="0" cy="0"/>
        </a:xfrm>
      </p:grpSpPr>
      <p:pic>
        <p:nvPicPr>
          <p:cNvPr id="45" name="Google Shape;45;p41" descr="cover3.jpg"/>
          <p:cNvPicPr preferRelativeResize="0"/>
          <p:nvPr/>
        </p:nvPicPr>
        <p:blipFill rotWithShape="1">
          <a:blip r:embed="rId2">
            <a:alphaModFix/>
          </a:blip>
          <a:srcRect t="18547" b="8081"/>
          <a:stretch/>
        </p:blipFill>
        <p:spPr>
          <a:xfrm>
            <a:off x="0" y="0"/>
            <a:ext cx="9201150" cy="5143500"/>
          </a:xfrm>
          <a:prstGeom prst="rect">
            <a:avLst/>
          </a:prstGeom>
          <a:noFill/>
          <a:ln>
            <a:noFill/>
          </a:ln>
        </p:spPr>
      </p:pic>
      <p:sp>
        <p:nvSpPr>
          <p:cNvPr id="46" name="Google Shape;46;p41"/>
          <p:cNvSpPr txBox="1">
            <a:spLocks noGrp="1"/>
          </p:cNvSpPr>
          <p:nvPr>
            <p:ph type="ctrTitle"/>
          </p:nvPr>
        </p:nvSpPr>
        <p:spPr>
          <a:xfrm>
            <a:off x="457200" y="2445544"/>
            <a:ext cx="8001000" cy="110251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1"/>
          <p:cNvSpPr txBox="1">
            <a:spLocks noGrp="1"/>
          </p:cNvSpPr>
          <p:nvPr>
            <p:ph type="subTitle" idx="1"/>
          </p:nvPr>
        </p:nvSpPr>
        <p:spPr>
          <a:xfrm>
            <a:off x="457200" y="3548063"/>
            <a:ext cx="7315200" cy="102393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Clr>
                <a:srgbClr val="FFFFFF"/>
              </a:buClr>
              <a:buSzPts val="2400"/>
              <a:buNone/>
              <a:defRPr sz="2400" b="1">
                <a:solidFill>
                  <a:srgbClr val="FFFFFF"/>
                </a:solidFill>
                <a:latin typeface="Arial"/>
                <a:ea typeface="Arial"/>
                <a:cs typeface="Arial"/>
                <a:sym typeface="Aria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280"/>
              </a:spcBef>
              <a:spcAft>
                <a:spcPts val="0"/>
              </a:spcAft>
              <a:buClr>
                <a:srgbClr val="888888"/>
              </a:buClr>
              <a:buSzPts val="1400"/>
              <a:buNone/>
              <a:defRPr>
                <a:solidFill>
                  <a:srgbClr val="888888"/>
                </a:solidFill>
              </a:defRPr>
            </a:lvl3pPr>
            <a:lvl4pPr lvl="3" algn="ctr">
              <a:lnSpc>
                <a:spcPct val="100000"/>
              </a:lnSpc>
              <a:spcBef>
                <a:spcPts val="280"/>
              </a:spcBef>
              <a:spcAft>
                <a:spcPts val="0"/>
              </a:spcAft>
              <a:buClr>
                <a:srgbClr val="888888"/>
              </a:buClr>
              <a:buSzPts val="14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48" name="Google Shape;48;p4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51" name="Google Shape;51;p41" descr="fph_vertical_white_rgb.png"/>
          <p:cNvPicPr preferRelativeResize="0"/>
          <p:nvPr/>
        </p:nvPicPr>
        <p:blipFill rotWithShape="1">
          <a:blip r:embed="rId3">
            <a:alphaModFix/>
          </a:blip>
          <a:srcRect/>
          <a:stretch/>
        </p:blipFill>
        <p:spPr>
          <a:xfrm>
            <a:off x="7499610" y="522046"/>
            <a:ext cx="1187190" cy="1473200"/>
          </a:xfrm>
          <a:prstGeom prst="rect">
            <a:avLst/>
          </a:prstGeom>
          <a:noFill/>
          <a:ln>
            <a:noFill/>
          </a:ln>
        </p:spPr>
      </p:pic>
      <p:sp>
        <p:nvSpPr>
          <p:cNvPr id="52" name="Google Shape;52;p41"/>
          <p:cNvSpPr txBox="1"/>
          <p:nvPr/>
        </p:nvSpPr>
        <p:spPr>
          <a:xfrm>
            <a:off x="6972300" y="4423241"/>
            <a:ext cx="1714500" cy="29751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GB" sz="2000" b="0" i="0" u="none" strike="noStrike" cap="none" baseline="30000">
                <a:solidFill>
                  <a:srgbClr val="FFFFFF"/>
                </a:solidFill>
                <a:latin typeface="Arial"/>
                <a:ea typeface="Arial"/>
                <a:cs typeface="Arial"/>
                <a:sym typeface="Arial"/>
              </a:rPr>
              <a:t>www.fph.org.uk</a:t>
            </a:r>
            <a:endParaRPr sz="2000" b="0" i="0" u="none" strike="noStrike" cap="none" baseline="30000">
              <a:solidFill>
                <a:srgbClr val="FFFFFF"/>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3"/>
        <p:cNvGrpSpPr/>
        <p:nvPr/>
      </p:nvGrpSpPr>
      <p:grpSpPr>
        <a:xfrm>
          <a:off x="0" y="0"/>
          <a:ext cx="0" cy="0"/>
          <a:chOff x="0" y="0"/>
          <a:chExt cx="0" cy="0"/>
        </a:xfrm>
      </p:grpSpPr>
      <p:pic>
        <p:nvPicPr>
          <p:cNvPr id="54" name="Google Shape;54;p42" descr="abstract1.jpg"/>
          <p:cNvPicPr preferRelativeResize="0"/>
          <p:nvPr/>
        </p:nvPicPr>
        <p:blipFill rotWithShape="1">
          <a:blip r:embed="rId2">
            <a:alphaModFix/>
          </a:blip>
          <a:srcRect t="18400" b="8230"/>
          <a:stretch/>
        </p:blipFill>
        <p:spPr>
          <a:xfrm>
            <a:off x="0" y="0"/>
            <a:ext cx="9201150" cy="5143500"/>
          </a:xfrm>
          <a:prstGeom prst="rect">
            <a:avLst/>
          </a:prstGeom>
          <a:noFill/>
          <a:ln>
            <a:noFill/>
          </a:ln>
        </p:spPr>
      </p:pic>
      <p:sp>
        <p:nvSpPr>
          <p:cNvPr id="55" name="Google Shape;55;p42"/>
          <p:cNvSpPr txBox="1">
            <a:spLocks noGrp="1"/>
          </p:cNvSpPr>
          <p:nvPr>
            <p:ph type="ctrTitle"/>
          </p:nvPr>
        </p:nvSpPr>
        <p:spPr>
          <a:xfrm>
            <a:off x="457200" y="2445544"/>
            <a:ext cx="8001000" cy="110251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600"/>
              <a:buFont typeface="Arial"/>
              <a:buNone/>
              <a:defRPr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subTitle" idx="1"/>
          </p:nvPr>
        </p:nvSpPr>
        <p:spPr>
          <a:xfrm>
            <a:off x="457200" y="3548063"/>
            <a:ext cx="7315200" cy="1023937"/>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Clr>
                <a:srgbClr val="FFFFFF"/>
              </a:buClr>
              <a:buSzPts val="2400"/>
              <a:buNone/>
              <a:defRPr sz="2400" b="1">
                <a:solidFill>
                  <a:srgbClr val="FFFFFF"/>
                </a:solidFill>
                <a:latin typeface="Arial"/>
                <a:ea typeface="Arial"/>
                <a:cs typeface="Arial"/>
                <a:sym typeface="Arial"/>
              </a:defRPr>
            </a:lvl1pPr>
            <a:lvl2pPr lvl="1" algn="ctr">
              <a:lnSpc>
                <a:spcPct val="100000"/>
              </a:lnSpc>
              <a:spcBef>
                <a:spcPts val="400"/>
              </a:spcBef>
              <a:spcAft>
                <a:spcPts val="0"/>
              </a:spcAft>
              <a:buClr>
                <a:srgbClr val="888888"/>
              </a:buClr>
              <a:buSzPts val="2000"/>
              <a:buNone/>
              <a:defRPr>
                <a:solidFill>
                  <a:srgbClr val="888888"/>
                </a:solidFill>
              </a:defRPr>
            </a:lvl2pPr>
            <a:lvl3pPr lvl="2" algn="ctr">
              <a:lnSpc>
                <a:spcPct val="100000"/>
              </a:lnSpc>
              <a:spcBef>
                <a:spcPts val="280"/>
              </a:spcBef>
              <a:spcAft>
                <a:spcPts val="0"/>
              </a:spcAft>
              <a:buClr>
                <a:srgbClr val="888888"/>
              </a:buClr>
              <a:buSzPts val="1400"/>
              <a:buNone/>
              <a:defRPr>
                <a:solidFill>
                  <a:srgbClr val="888888"/>
                </a:solidFill>
              </a:defRPr>
            </a:lvl3pPr>
            <a:lvl4pPr lvl="3" algn="ctr">
              <a:lnSpc>
                <a:spcPct val="100000"/>
              </a:lnSpc>
              <a:spcBef>
                <a:spcPts val="280"/>
              </a:spcBef>
              <a:spcAft>
                <a:spcPts val="0"/>
              </a:spcAft>
              <a:buClr>
                <a:srgbClr val="888888"/>
              </a:buClr>
              <a:buSzPts val="14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7" name="Google Shape;57;p4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60" name="Google Shape;60;p42" descr="fph_vertical_white_rgb.png"/>
          <p:cNvPicPr preferRelativeResize="0"/>
          <p:nvPr/>
        </p:nvPicPr>
        <p:blipFill rotWithShape="1">
          <a:blip r:embed="rId3">
            <a:alphaModFix/>
          </a:blip>
          <a:srcRect/>
          <a:stretch/>
        </p:blipFill>
        <p:spPr>
          <a:xfrm>
            <a:off x="7499610" y="522046"/>
            <a:ext cx="1187190" cy="1473200"/>
          </a:xfrm>
          <a:prstGeom prst="rect">
            <a:avLst/>
          </a:prstGeom>
          <a:noFill/>
          <a:ln>
            <a:noFill/>
          </a:ln>
        </p:spPr>
      </p:pic>
      <p:sp>
        <p:nvSpPr>
          <p:cNvPr id="61" name="Google Shape;61;p42"/>
          <p:cNvSpPr txBox="1"/>
          <p:nvPr/>
        </p:nvSpPr>
        <p:spPr>
          <a:xfrm>
            <a:off x="6972300" y="4423241"/>
            <a:ext cx="1714500" cy="29751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GB" sz="2000" b="0" i="0" u="none" strike="noStrike" cap="none" baseline="30000">
                <a:solidFill>
                  <a:srgbClr val="FFFFFF"/>
                </a:solidFill>
                <a:latin typeface="Arial"/>
                <a:ea typeface="Arial"/>
                <a:cs typeface="Arial"/>
                <a:sym typeface="Arial"/>
              </a:rPr>
              <a:t>www.fph.org.uk</a:t>
            </a:r>
            <a:endParaRPr sz="2000" b="0" i="0" u="none" strike="noStrike" cap="none" baseline="30000">
              <a:solidFill>
                <a:srgbClr val="FFFFF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43"/>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72790"/>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595959"/>
              </a:buClr>
              <a:buSzPts val="2400"/>
              <a:buNone/>
              <a:defRPr sz="2400" b="1"/>
            </a:lvl1pPr>
            <a:lvl2pPr marL="914400" lvl="1" indent="-228600" algn="l">
              <a:lnSpc>
                <a:spcPct val="100000"/>
              </a:lnSpc>
              <a:spcBef>
                <a:spcPts val="400"/>
              </a:spcBef>
              <a:spcAft>
                <a:spcPts val="0"/>
              </a:spcAft>
              <a:buClr>
                <a:srgbClr val="595959"/>
              </a:buClr>
              <a:buSzPts val="2000"/>
              <a:buNone/>
              <a:defRPr sz="2000" b="1"/>
            </a:lvl2pPr>
            <a:lvl3pPr marL="1371600" lvl="2" indent="-228600" algn="l">
              <a:lnSpc>
                <a:spcPct val="100000"/>
              </a:lnSpc>
              <a:spcBef>
                <a:spcPts val="360"/>
              </a:spcBef>
              <a:spcAft>
                <a:spcPts val="0"/>
              </a:spcAft>
              <a:buClr>
                <a:srgbClr val="595959"/>
              </a:buClr>
              <a:buSzPts val="1800"/>
              <a:buNone/>
              <a:defRPr sz="1800" b="1"/>
            </a:lvl3pPr>
            <a:lvl4pPr marL="1828800" lvl="3" indent="-228600" algn="l">
              <a:lnSpc>
                <a:spcPct val="100000"/>
              </a:lnSpc>
              <a:spcBef>
                <a:spcPts val="320"/>
              </a:spcBef>
              <a:spcAft>
                <a:spcPts val="0"/>
              </a:spcAft>
              <a:buClr>
                <a:srgbClr val="595959"/>
              </a:buClr>
              <a:buSzPts val="1600"/>
              <a:buNone/>
              <a:defRPr sz="1600" b="1"/>
            </a:lvl4pPr>
            <a:lvl5pPr marL="2286000" lvl="4" indent="-228600" algn="l">
              <a:lnSpc>
                <a:spcPct val="100000"/>
              </a:lnSpc>
              <a:spcBef>
                <a:spcPts val="320"/>
              </a:spcBef>
              <a:spcAft>
                <a:spcPts val="0"/>
              </a:spcAft>
              <a:buClr>
                <a:srgbClr val="595959"/>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5" name="Google Shape;65;p43"/>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595959"/>
              </a:buClr>
              <a:buSzPts val="2400"/>
              <a:buChar char="•"/>
              <a:defRPr sz="2400"/>
            </a:lvl1pPr>
            <a:lvl2pPr marL="914400" lvl="1" indent="-355600" algn="l">
              <a:lnSpc>
                <a:spcPct val="100000"/>
              </a:lnSpc>
              <a:spcBef>
                <a:spcPts val="400"/>
              </a:spcBef>
              <a:spcAft>
                <a:spcPts val="0"/>
              </a:spcAft>
              <a:buClr>
                <a:srgbClr val="595959"/>
              </a:buClr>
              <a:buSzPts val="2000"/>
              <a:buChar char="–"/>
              <a:defRPr sz="2000"/>
            </a:lvl2pPr>
            <a:lvl3pPr marL="1371600" lvl="2" indent="-342900" algn="l">
              <a:lnSpc>
                <a:spcPct val="100000"/>
              </a:lnSpc>
              <a:spcBef>
                <a:spcPts val="360"/>
              </a:spcBef>
              <a:spcAft>
                <a:spcPts val="0"/>
              </a:spcAft>
              <a:buClr>
                <a:srgbClr val="595959"/>
              </a:buClr>
              <a:buSzPts val="1800"/>
              <a:buChar char="•"/>
              <a:defRPr sz="1800"/>
            </a:lvl3pPr>
            <a:lvl4pPr marL="1828800" lvl="3" indent="-330200" algn="l">
              <a:lnSpc>
                <a:spcPct val="100000"/>
              </a:lnSpc>
              <a:spcBef>
                <a:spcPts val="320"/>
              </a:spcBef>
              <a:spcAft>
                <a:spcPts val="0"/>
              </a:spcAft>
              <a:buClr>
                <a:srgbClr val="595959"/>
              </a:buClr>
              <a:buSzPts val="1600"/>
              <a:buChar char="–"/>
              <a:defRPr sz="1600"/>
            </a:lvl4pPr>
            <a:lvl5pPr marL="2286000" lvl="4" indent="-330200" algn="l">
              <a:lnSpc>
                <a:spcPct val="100000"/>
              </a:lnSpc>
              <a:spcBef>
                <a:spcPts val="320"/>
              </a:spcBef>
              <a:spcAft>
                <a:spcPts val="0"/>
              </a:spcAft>
              <a:buClr>
                <a:srgbClr val="595959"/>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6" name="Google Shape;66;p43"/>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595959"/>
              </a:buClr>
              <a:buSzPts val="2400"/>
              <a:buNone/>
              <a:defRPr sz="2400" b="1"/>
            </a:lvl1pPr>
            <a:lvl2pPr marL="914400" lvl="1" indent="-228600" algn="l">
              <a:lnSpc>
                <a:spcPct val="100000"/>
              </a:lnSpc>
              <a:spcBef>
                <a:spcPts val="400"/>
              </a:spcBef>
              <a:spcAft>
                <a:spcPts val="0"/>
              </a:spcAft>
              <a:buClr>
                <a:srgbClr val="595959"/>
              </a:buClr>
              <a:buSzPts val="2000"/>
              <a:buNone/>
              <a:defRPr sz="2000" b="1"/>
            </a:lvl2pPr>
            <a:lvl3pPr marL="1371600" lvl="2" indent="-228600" algn="l">
              <a:lnSpc>
                <a:spcPct val="100000"/>
              </a:lnSpc>
              <a:spcBef>
                <a:spcPts val="360"/>
              </a:spcBef>
              <a:spcAft>
                <a:spcPts val="0"/>
              </a:spcAft>
              <a:buClr>
                <a:srgbClr val="595959"/>
              </a:buClr>
              <a:buSzPts val="1800"/>
              <a:buNone/>
              <a:defRPr sz="1800" b="1"/>
            </a:lvl3pPr>
            <a:lvl4pPr marL="1828800" lvl="3" indent="-228600" algn="l">
              <a:lnSpc>
                <a:spcPct val="100000"/>
              </a:lnSpc>
              <a:spcBef>
                <a:spcPts val="320"/>
              </a:spcBef>
              <a:spcAft>
                <a:spcPts val="0"/>
              </a:spcAft>
              <a:buClr>
                <a:srgbClr val="595959"/>
              </a:buClr>
              <a:buSzPts val="1600"/>
              <a:buNone/>
              <a:defRPr sz="1600" b="1"/>
            </a:lvl4pPr>
            <a:lvl5pPr marL="2286000" lvl="4" indent="-228600" algn="l">
              <a:lnSpc>
                <a:spcPct val="100000"/>
              </a:lnSpc>
              <a:spcBef>
                <a:spcPts val="320"/>
              </a:spcBef>
              <a:spcAft>
                <a:spcPts val="0"/>
              </a:spcAft>
              <a:buClr>
                <a:srgbClr val="595959"/>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7" name="Google Shape;67;p43"/>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595959"/>
              </a:buClr>
              <a:buSzPts val="2400"/>
              <a:buChar char="•"/>
              <a:defRPr sz="2400"/>
            </a:lvl1pPr>
            <a:lvl2pPr marL="914400" lvl="1" indent="-355600" algn="l">
              <a:lnSpc>
                <a:spcPct val="100000"/>
              </a:lnSpc>
              <a:spcBef>
                <a:spcPts val="400"/>
              </a:spcBef>
              <a:spcAft>
                <a:spcPts val="0"/>
              </a:spcAft>
              <a:buClr>
                <a:srgbClr val="595959"/>
              </a:buClr>
              <a:buSzPts val="2000"/>
              <a:buChar char="–"/>
              <a:defRPr sz="2000"/>
            </a:lvl2pPr>
            <a:lvl3pPr marL="1371600" lvl="2" indent="-342900" algn="l">
              <a:lnSpc>
                <a:spcPct val="100000"/>
              </a:lnSpc>
              <a:spcBef>
                <a:spcPts val="360"/>
              </a:spcBef>
              <a:spcAft>
                <a:spcPts val="0"/>
              </a:spcAft>
              <a:buClr>
                <a:srgbClr val="595959"/>
              </a:buClr>
              <a:buSzPts val="1800"/>
              <a:buChar char="•"/>
              <a:defRPr sz="1800"/>
            </a:lvl3pPr>
            <a:lvl4pPr marL="1828800" lvl="3" indent="-330200" algn="l">
              <a:lnSpc>
                <a:spcPct val="100000"/>
              </a:lnSpc>
              <a:spcBef>
                <a:spcPts val="320"/>
              </a:spcBef>
              <a:spcAft>
                <a:spcPts val="0"/>
              </a:spcAft>
              <a:buClr>
                <a:srgbClr val="595959"/>
              </a:buClr>
              <a:buSzPts val="1600"/>
              <a:buChar char="–"/>
              <a:defRPr sz="1600"/>
            </a:lvl4pPr>
            <a:lvl5pPr marL="2286000" lvl="4" indent="-330200" algn="l">
              <a:lnSpc>
                <a:spcPct val="100000"/>
              </a:lnSpc>
              <a:spcBef>
                <a:spcPts val="320"/>
              </a:spcBef>
              <a:spcAft>
                <a:spcPts val="0"/>
              </a:spcAft>
              <a:buClr>
                <a:srgbClr val="595959"/>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8" name="Google Shape;68;p4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44"/>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7279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4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6" descr="curve.png"/>
          <p:cNvPicPr preferRelativeResize="0"/>
          <p:nvPr/>
        </p:nvPicPr>
        <p:blipFill rotWithShape="1">
          <a:blip r:embed="rId15">
            <a:alphaModFix amt="26000"/>
          </a:blip>
          <a:srcRect b="19626"/>
          <a:stretch/>
        </p:blipFill>
        <p:spPr>
          <a:xfrm>
            <a:off x="0" y="2855707"/>
            <a:ext cx="9144000" cy="2287793"/>
          </a:xfrm>
          <a:prstGeom prst="rect">
            <a:avLst/>
          </a:prstGeom>
          <a:noFill/>
          <a:ln>
            <a:noFill/>
          </a:ln>
        </p:spPr>
      </p:pic>
      <p:sp>
        <p:nvSpPr>
          <p:cNvPr id="11" name="Google Shape;11;p36"/>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272790"/>
              </a:buClr>
              <a:buSzPts val="2800"/>
              <a:buFont typeface="Arial"/>
              <a:buNone/>
              <a:defRPr sz="2800" b="0" i="0" u="none" strike="noStrike" cap="none">
                <a:solidFill>
                  <a:srgbClr val="27279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3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17500" algn="l" rtl="0">
              <a:lnSpc>
                <a:spcPct val="100000"/>
              </a:lnSpc>
              <a:spcBef>
                <a:spcPts val="28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3pPr>
            <a:lvl4pPr marL="1828800" marR="0" lvl="3" indent="-317500" algn="l" rtl="0">
              <a:lnSpc>
                <a:spcPct val="100000"/>
              </a:lnSpc>
              <a:spcBef>
                <a:spcPts val="28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4pPr>
            <a:lvl5pPr marL="2286000" marR="0" lvl="4" indent="-317500" algn="l" rtl="0">
              <a:lnSpc>
                <a:spcPct val="100000"/>
              </a:lnSpc>
              <a:spcBef>
                <a:spcPts val="28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Google Shape;13;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6" name="Google Shape;16;p36"/>
          <p:cNvCxnSpPr/>
          <p:nvPr/>
        </p:nvCxnSpPr>
        <p:spPr>
          <a:xfrm>
            <a:off x="457200" y="1075264"/>
            <a:ext cx="8686800" cy="0"/>
          </a:xfrm>
          <a:prstGeom prst="straightConnector1">
            <a:avLst/>
          </a:prstGeom>
          <a:noFill/>
          <a:ln w="12700" cap="flat" cmpd="sng">
            <a:solidFill>
              <a:srgbClr val="007CBD"/>
            </a:solidFill>
            <a:prstDash val="solid"/>
            <a:round/>
            <a:headEnd type="none" w="sm" len="sm"/>
            <a:tailEnd type="none" w="sm" len="sm"/>
          </a:ln>
        </p:spPr>
      </p:cxnSp>
      <p:pic>
        <p:nvPicPr>
          <p:cNvPr id="17" name="Google Shape;17;p36" descr="fph_vertical_blue_rgb.png"/>
          <p:cNvPicPr preferRelativeResize="0"/>
          <p:nvPr/>
        </p:nvPicPr>
        <p:blipFill rotWithShape="1">
          <a:blip r:embed="rId16">
            <a:alphaModFix/>
          </a:blip>
          <a:srcRect/>
          <a:stretch/>
        </p:blipFill>
        <p:spPr>
          <a:xfrm>
            <a:off x="8034867" y="205979"/>
            <a:ext cx="651933" cy="80899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urve.png"/>
          <p:cNvPicPr>
            <a:picLocks noChangeAspect="1"/>
          </p:cNvPicPr>
          <p:nvPr userDrawn="1"/>
        </p:nvPicPr>
        <p:blipFill rotWithShape="1">
          <a:blip r:embed="rId14">
            <a:alphaModFix amt="26000"/>
            <a:extLst>
              <a:ext uri="{28A0092B-C50C-407E-A947-70E740481C1C}">
                <a14:useLocalDpi xmlns:a14="http://schemas.microsoft.com/office/drawing/2010/main" val="0"/>
              </a:ext>
            </a:extLst>
          </a:blip>
          <a:srcRect b="19626"/>
          <a:stretch/>
        </p:blipFill>
        <p:spPr>
          <a:xfrm>
            <a:off x="0" y="2855707"/>
            <a:ext cx="9144000" cy="2287793"/>
          </a:xfrm>
          <a:prstGeom prst="rect">
            <a:avLst/>
          </a:prstGeom>
        </p:spPr>
      </p:pic>
      <p:sp>
        <p:nvSpPr>
          <p:cNvPr id="2" name="Title Placeholder 1"/>
          <p:cNvSpPr>
            <a:spLocks noGrp="1"/>
          </p:cNvSpPr>
          <p:nvPr>
            <p:ph type="title"/>
          </p:nvPr>
        </p:nvSpPr>
        <p:spPr>
          <a:xfrm>
            <a:off x="457200" y="205979"/>
            <a:ext cx="73914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rgbClr val="FFFFFF"/>
                </a:solidFill>
                <a:latin typeface="Arial"/>
                <a:cs typeface="Arial"/>
              </a:defRPr>
            </a:lvl1pPr>
          </a:lstStyle>
          <a:p>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rgbClr val="FFFFFF"/>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rgbClr val="FFFFFF"/>
                </a:solidFill>
                <a:latin typeface="Arial"/>
                <a:cs typeface="Arial"/>
              </a:defRPr>
            </a:lvl1pPr>
          </a:lstStyle>
          <a:p>
            <a:fld id="{34AFA7FE-CD8C-F049-A609-816E200170F9}" type="slidenum">
              <a:rPr lang="en-US" smtClean="0"/>
              <a:pPr/>
              <a:t>‹#›</a:t>
            </a:fld>
            <a:endParaRPr lang="en-US"/>
          </a:p>
        </p:txBody>
      </p:sp>
      <p:cxnSp>
        <p:nvCxnSpPr>
          <p:cNvPr id="9" name="Straight Connector 8"/>
          <p:cNvCxnSpPr/>
          <p:nvPr userDrawn="1"/>
        </p:nvCxnSpPr>
        <p:spPr>
          <a:xfrm>
            <a:off x="457200" y="1075264"/>
            <a:ext cx="8686800" cy="0"/>
          </a:xfrm>
          <a:prstGeom prst="line">
            <a:avLst/>
          </a:prstGeom>
          <a:ln w="12700" cmpd="sng">
            <a:solidFill>
              <a:srgbClr val="007CBD"/>
            </a:solidFill>
          </a:ln>
          <a:effectLst/>
        </p:spPr>
        <p:style>
          <a:lnRef idx="2">
            <a:schemeClr val="accent1"/>
          </a:lnRef>
          <a:fillRef idx="0">
            <a:schemeClr val="accent1"/>
          </a:fillRef>
          <a:effectRef idx="1">
            <a:schemeClr val="accent1"/>
          </a:effectRef>
          <a:fontRef idx="minor">
            <a:schemeClr val="tx1"/>
          </a:fontRef>
        </p:style>
      </p:cxnSp>
      <p:pic>
        <p:nvPicPr>
          <p:cNvPr id="10" name="Picture 9" descr="fph_vertical_blue_rgb.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034867" y="205979"/>
            <a:ext cx="651933" cy="808993"/>
          </a:xfrm>
          <a:prstGeom prst="rect">
            <a:avLst/>
          </a:prstGeom>
        </p:spPr>
      </p:pic>
    </p:spTree>
    <p:extLst>
      <p:ext uri="{BB962C8B-B14F-4D97-AF65-F5344CB8AC3E}">
        <p14:creationId xmlns:p14="http://schemas.microsoft.com/office/powerpoint/2010/main" val="42455613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p:txStyles>
    <p:titleStyle>
      <a:lvl1pPr algn="l" defTabSz="457200" rtl="0" eaLnBrk="1" latinLnBrk="0" hangingPunct="1">
        <a:spcBef>
          <a:spcPct val="0"/>
        </a:spcBef>
        <a:buNone/>
        <a:defRPr sz="2800" kern="1200">
          <a:solidFill>
            <a:srgbClr val="272790"/>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fph.org.uk/training-careers/specialty-training/training-placements/nationally-available-training-placement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www.fph.org.uk/training-careers/specialty-training/training-placements/out-of-programme/" TargetMode="External"/><Relationship Id="rId4" Type="http://schemas.openxmlformats.org/officeDocument/2006/relationships/hyperlink" Target="https://www.fph.org.uk/training-careers/specialty-training/training-placements/fph-projects-schem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ph.org.uk/training-careers/specialty-training/training-eportfolio/"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fph.org.uk/policy-campaigns/special-interest-groups/"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https://groups.google.com/g/phtraineenetwork" TargetMode="External"/><Relationship Id="rId4" Type="http://schemas.openxmlformats.org/officeDocument/2006/relationships/hyperlink" Target="http://euronetmrph.org/"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infogram.com/" TargetMode="External"/><Relationship Id="rId3" Type="http://schemas.openxmlformats.org/officeDocument/2006/relationships/hyperlink" Target="https://www.surveymonkey.co.uk/" TargetMode="External"/><Relationship Id="rId7" Type="http://schemas.openxmlformats.org/officeDocument/2006/relationships/hyperlink" Target="https://www.easel.l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pollev.com/login" TargetMode="External"/><Relationship Id="rId5" Type="http://schemas.openxmlformats.org/officeDocument/2006/relationships/hyperlink" Target="http://doodle.com/" TargetMode="External"/><Relationship Id="rId4" Type="http://schemas.openxmlformats.org/officeDocument/2006/relationships/hyperlink" Target="https://www.google.co.uk/forms/about/" TargetMode="External"/><Relationship Id="rId9" Type="http://schemas.openxmlformats.org/officeDocument/2006/relationships/hyperlink" Target="https://www.mendeley.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fatai.ogunlayi@nhs.ne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mailto:educ@fph.org.uk"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educ@fph.org.u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vimeo.com/175849496" TargetMode="External"/><Relationship Id="rId5" Type="http://schemas.openxmlformats.org/officeDocument/2006/relationships/hyperlink" Target="https://www.youtube.com/watch?v=A_9iYcOwWt8" TargetMode="Externa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hyperlink" Target="mailto:educ@fph.org.u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fph.org.uk/training-careers/the-diplomate-dfph-and-final-membership-examination-mfph/the-diplomate-examination-dfph/the-diplomate-examination-dfph-preparation/"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fph.org.uk/media/3005/hints-and-tips-paper_070820.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fph.org.uk/training-careers/the-diplomate-dfph-and-final-membership-examination-mfph/the-diplomate-examination-dfph/"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mailto:educ@fph.org.uk"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hyperlink" Target="https://www.fph.org.uk/training-careers/the-diplomate-dfph-and-final-membership-examination-mfph/the-faculty-of-public-health-final-membership-examination/"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drive.google.com/file/d/1MTEoapTe_NnW2I_2Md-WyLIzqIduymH2/view?usp=sharing" TargetMode="External"/><Relationship Id="rId3" Type="http://schemas.openxmlformats.org/officeDocument/2006/relationships/hyperlink" Target="https://www.fph.org.uk/training-careers/the-diplomate-dfph-and-final-membership-examination-mfph/the-faculty-of-public-health-final-membership-examination/" TargetMode="External"/><Relationship Id="rId7" Type="http://schemas.openxmlformats.org/officeDocument/2006/relationships/hyperlink" Target="https://betterhealthforall.org/2018/06/06/the-winner-of-the-2018-fph-mcewan-award-shares-her-advice-on-preparing-for-the-part-a-exa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betterhealthforall.org/2019/08/05/top-10-part-b-exam-tips-from-kevin-smith-part-b-examiner/" TargetMode="External"/><Relationship Id="rId5" Type="http://schemas.openxmlformats.org/officeDocument/2006/relationships/hyperlink" Target="https://www.drcath.net/hot-desk1/part-b-exam" TargetMode="External"/><Relationship Id="rId10" Type="http://schemas.openxmlformats.org/officeDocument/2006/relationships/hyperlink" Target="mailto:educ@fph.org.uk" TargetMode="External"/><Relationship Id="rId4" Type="http://schemas.openxmlformats.org/officeDocument/2006/relationships/hyperlink" Target="https://academic.oup.com/jpubhealth/article/38/1/189/2362659" TargetMode="External"/><Relationship Id="rId9" Type="http://schemas.openxmlformats.org/officeDocument/2006/relationships/hyperlink" Target="https://chat.whatsapp.com/CpUdK8M5XHZITvMMtXH0NQ."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fph.org.uk/about-fph/fph-governance-and-strategy/"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mailto:marijanacuric@fph.org.uk"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fph.org.uk/trainin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copmed.org.uk/images/docs/gold_guide_8th_edition/Gold_Guide_8th_Edition_March_2020.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fph.org.uk/curriculum_201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
          <p:cNvSpPr txBox="1">
            <a:spLocks noGrp="1"/>
          </p:cNvSpPr>
          <p:nvPr>
            <p:ph type="ctrTitle"/>
          </p:nvPr>
        </p:nvSpPr>
        <p:spPr>
          <a:xfrm>
            <a:off x="0" y="621493"/>
            <a:ext cx="7377953" cy="230534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Font typeface="Arial"/>
              <a:buNone/>
            </a:pPr>
            <a:r>
              <a:rPr lang="en-GB" sz="4000" b="1" dirty="0"/>
              <a:t>FPH Specialty Registrars’ </a:t>
            </a:r>
            <a:br>
              <a:rPr lang="en-GB" sz="4000" b="1" dirty="0"/>
            </a:br>
            <a:r>
              <a:rPr lang="en-GB" sz="4000" b="1" dirty="0"/>
              <a:t>Welcome and Induction</a:t>
            </a:r>
            <a:br>
              <a:rPr lang="en-GB" sz="4000" b="1" dirty="0"/>
            </a:br>
            <a:r>
              <a:rPr lang="en-GB" sz="3200" b="1" dirty="0"/>
              <a:t>Monday 27 September 2021</a:t>
            </a:r>
            <a:endParaRPr dirty="0"/>
          </a:p>
        </p:txBody>
      </p:sp>
      <p:sp>
        <p:nvSpPr>
          <p:cNvPr id="3" name="Google Shape;128;p4">
            <a:extLst>
              <a:ext uri="{FF2B5EF4-FFF2-40B4-BE49-F238E27FC236}">
                <a16:creationId xmlns:a16="http://schemas.microsoft.com/office/drawing/2014/main" id="{F971EFA4-5DEB-4124-9959-7165D874F721}"/>
              </a:ext>
            </a:extLst>
          </p:cNvPr>
          <p:cNvSpPr txBox="1">
            <a:spLocks/>
          </p:cNvSpPr>
          <p:nvPr/>
        </p:nvSpPr>
        <p:spPr>
          <a:xfrm>
            <a:off x="470647" y="3042830"/>
            <a:ext cx="8202706" cy="14791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3pPr>
            <a:lvl4pPr marL="1828800" marR="0" lvl="3"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285750" indent="-285750">
              <a:spcBef>
                <a:spcPts val="0"/>
              </a:spcBef>
              <a:buClr>
                <a:schemeClr val="bg1"/>
              </a:buClr>
              <a:buSzPct val="100000"/>
              <a:buFont typeface="Arial" panose="020B0604020202020204" pitchFamily="34" charset="0"/>
              <a:buChar char="•"/>
            </a:pPr>
            <a:r>
              <a:rPr lang="en-GB" sz="1300" dirty="0"/>
              <a:t>Welcome to the Faculty: Prof Maggie Rae (President) and David Chappel (Academic Registrar)</a:t>
            </a:r>
          </a:p>
          <a:p>
            <a:pPr marL="285750" indent="-285750">
              <a:spcBef>
                <a:spcPts val="0"/>
              </a:spcBef>
              <a:buClr>
                <a:schemeClr val="bg1"/>
              </a:buClr>
              <a:buSzPct val="100000"/>
              <a:buFont typeface="Arial" panose="020B0604020202020204" pitchFamily="34" charset="0"/>
              <a:buChar char="•"/>
            </a:pPr>
            <a:r>
              <a:rPr lang="en-GB" sz="1300" dirty="0"/>
              <a:t>Specialty </a:t>
            </a:r>
            <a:r>
              <a:rPr lang="en-GB" sz="1300" dirty="0" err="1"/>
              <a:t>Registars</a:t>
            </a:r>
            <a:r>
              <a:rPr lang="en-GB" sz="1300" dirty="0"/>
              <a:t>’ Committee (Fatai </a:t>
            </a:r>
            <a:r>
              <a:rPr lang="en-GB" sz="1300" dirty="0" err="1"/>
              <a:t>Ogunlayi</a:t>
            </a:r>
            <a:r>
              <a:rPr lang="en-GB" sz="1300" dirty="0"/>
              <a:t>)</a:t>
            </a:r>
          </a:p>
          <a:p>
            <a:pPr marL="285750" indent="-285750">
              <a:spcBef>
                <a:spcPts val="0"/>
              </a:spcBef>
              <a:buClr>
                <a:schemeClr val="bg1"/>
              </a:buClr>
              <a:buSzPct val="100000"/>
              <a:buFont typeface="Arial" panose="020B0604020202020204" pitchFamily="34" charset="0"/>
              <a:buChar char="•"/>
            </a:pPr>
            <a:r>
              <a:rPr lang="en-GB" sz="1300" dirty="0"/>
              <a:t>ePortfolio (Gareth Cooke)</a:t>
            </a:r>
          </a:p>
          <a:p>
            <a:pPr marL="285750" indent="-285750">
              <a:spcBef>
                <a:spcPts val="0"/>
              </a:spcBef>
              <a:buClr>
                <a:schemeClr val="bg1"/>
              </a:buClr>
              <a:buSzPct val="100000"/>
              <a:buFont typeface="Arial" panose="020B0604020202020204" pitchFamily="34" charset="0"/>
              <a:buChar char="•"/>
            </a:pPr>
            <a:r>
              <a:rPr lang="en-GB" sz="1300" dirty="0"/>
              <a:t>Faculty Special Interest Groups and policy work (Julian Ryder)</a:t>
            </a:r>
          </a:p>
          <a:p>
            <a:pPr marL="285750" indent="-285750">
              <a:spcBef>
                <a:spcPts val="0"/>
              </a:spcBef>
              <a:buClr>
                <a:schemeClr val="bg1"/>
              </a:buClr>
              <a:buSzPct val="100000"/>
              <a:buFont typeface="Arial" panose="020B0604020202020204" pitchFamily="34" charset="0"/>
              <a:buChar char="•"/>
            </a:pPr>
            <a:r>
              <a:rPr lang="en-GB" sz="1300" dirty="0"/>
              <a:t>Faculty exams (Fatai </a:t>
            </a:r>
            <a:r>
              <a:rPr lang="en-GB" sz="1300" dirty="0" err="1"/>
              <a:t>Ogunlayi</a:t>
            </a:r>
            <a:r>
              <a:rPr lang="en-GB" sz="1300" dirty="0"/>
              <a:t> and Dalia Youssef)</a:t>
            </a:r>
          </a:p>
          <a:p>
            <a:pPr marL="285750" indent="-285750">
              <a:spcBef>
                <a:spcPts val="0"/>
              </a:spcBef>
              <a:buClr>
                <a:schemeClr val="bg1"/>
              </a:buClr>
              <a:buSzPct val="100000"/>
              <a:buFont typeface="Arial" panose="020B0604020202020204" pitchFamily="34" charset="0"/>
              <a:buChar char="•"/>
            </a:pPr>
            <a:r>
              <a:rPr lang="en-GB" sz="1300" dirty="0"/>
              <a:t>Q&amp;A (Irfan Ghani)</a:t>
            </a:r>
          </a:p>
          <a:p>
            <a:pPr marL="285750" indent="-285750">
              <a:spcBef>
                <a:spcPts val="0"/>
              </a:spcBef>
              <a:buClr>
                <a:schemeClr val="bg1"/>
              </a:buClr>
              <a:buSzPct val="100000"/>
              <a:buFont typeface="Arial" panose="020B0604020202020204" pitchFamily="34" charset="0"/>
              <a:buChar char="•"/>
            </a:pPr>
            <a:endParaRPr lang="en-GB" sz="1300" dirty="0"/>
          </a:p>
          <a:p>
            <a:pPr marL="285750" indent="-285750">
              <a:spcBef>
                <a:spcPts val="0"/>
              </a:spcBef>
              <a:buClr>
                <a:schemeClr val="bg1"/>
              </a:buClr>
              <a:buSzPct val="100000"/>
              <a:buFont typeface="Arial" panose="020B0604020202020204" pitchFamily="34" charset="0"/>
              <a:buChar char="•"/>
            </a:pPr>
            <a:endParaRPr lang="en-GB" sz="1300" dirty="0"/>
          </a:p>
          <a:p>
            <a:pPr marL="0" indent="0">
              <a:spcBef>
                <a:spcPts val="0"/>
              </a:spcBef>
              <a:buClr>
                <a:srgbClr val="595959"/>
              </a:buClr>
              <a:buSzPts val="1200"/>
            </a:pPr>
            <a:endParaRPr lang="en-GB"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0"/>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272790"/>
              </a:buClr>
              <a:buSzPct val="100000"/>
              <a:buFont typeface="Arial"/>
              <a:buNone/>
            </a:pPr>
            <a:r>
              <a:rPr lang="en-GB" sz="2700"/>
              <a:t>Over time, you’ll gain experience in a number of settings</a:t>
            </a:r>
            <a:endParaRPr/>
          </a:p>
        </p:txBody>
      </p:sp>
      <p:graphicFrame>
        <p:nvGraphicFramePr>
          <p:cNvPr id="183" name="Google Shape;183;p10"/>
          <p:cNvGraphicFramePr/>
          <p:nvPr/>
        </p:nvGraphicFramePr>
        <p:xfrm>
          <a:off x="281125" y="1357990"/>
          <a:ext cx="8581750" cy="1839245"/>
        </p:xfrm>
        <a:graphic>
          <a:graphicData uri="http://schemas.openxmlformats.org/drawingml/2006/table">
            <a:tbl>
              <a:tblPr firstRow="1" bandRow="1">
                <a:noFill/>
                <a:tableStyleId>{0A18D165-5ED1-49B7-91E2-6F08C9AD95CC}</a:tableStyleId>
              </a:tblPr>
              <a:tblGrid>
                <a:gridCol w="2172650">
                  <a:extLst>
                    <a:ext uri="{9D8B030D-6E8A-4147-A177-3AD203B41FA5}">
                      <a16:colId xmlns:a16="http://schemas.microsoft.com/office/drawing/2014/main" val="20000"/>
                    </a:ext>
                  </a:extLst>
                </a:gridCol>
                <a:gridCol w="6409100">
                  <a:extLst>
                    <a:ext uri="{9D8B030D-6E8A-4147-A177-3AD203B41FA5}">
                      <a16:colId xmlns:a16="http://schemas.microsoft.com/office/drawing/2014/main" val="20001"/>
                    </a:ext>
                  </a:extLst>
                </a:gridCol>
              </a:tblGrid>
              <a:tr h="511900">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Mandatory placements</a:t>
                      </a:r>
                      <a:endParaRPr sz="1400" u="none" strike="noStrike" cap="none"/>
                    </a:p>
                  </a:txBody>
                  <a:tcPr marL="68575" marR="68575" marT="34300" marB="34300"/>
                </a:tc>
                <a:tc>
                  <a:txBody>
                    <a:bodyPr/>
                    <a:lstStyle/>
                    <a:p>
                      <a:pPr marL="285750" marR="0" lvl="0" indent="-285750" algn="l" rtl="0">
                        <a:lnSpc>
                          <a:spcPct val="100000"/>
                        </a:lnSpc>
                        <a:spcBef>
                          <a:spcPts val="0"/>
                        </a:spcBef>
                        <a:spcAft>
                          <a:spcPts val="0"/>
                        </a:spcAft>
                        <a:buClr>
                          <a:srgbClr val="000000"/>
                        </a:buClr>
                        <a:buSzPts val="1400"/>
                        <a:buFont typeface="Arial"/>
                        <a:buChar char="•"/>
                      </a:pPr>
                      <a:r>
                        <a:rPr lang="en-GB" sz="1400" u="none" strike="noStrike" cap="none"/>
                        <a:t>Local authority or health board</a:t>
                      </a:r>
                      <a:endParaRPr/>
                    </a:p>
                    <a:p>
                      <a:pPr marL="285750" marR="0" lvl="0" indent="-285750" algn="l" rtl="0">
                        <a:lnSpc>
                          <a:spcPct val="100000"/>
                        </a:lnSpc>
                        <a:spcBef>
                          <a:spcPts val="0"/>
                        </a:spcBef>
                        <a:spcAft>
                          <a:spcPts val="0"/>
                        </a:spcAft>
                        <a:buClr>
                          <a:srgbClr val="000000"/>
                        </a:buClr>
                        <a:buSzPts val="1400"/>
                        <a:buFont typeface="Arial"/>
                        <a:buChar char="•"/>
                      </a:pPr>
                      <a:r>
                        <a:rPr lang="en-GB" sz="1400" u="none" strike="noStrike" cap="none"/>
                        <a:t>Health protection</a:t>
                      </a:r>
                      <a:endParaRPr sz="1400" u="none" strike="noStrike" cap="none"/>
                    </a:p>
                  </a:txBody>
                  <a:tcPr marL="68575" marR="68575" marT="34300" marB="34300"/>
                </a:tc>
                <a:extLst>
                  <a:ext uri="{0D108BD9-81ED-4DB2-BD59-A6C34878D82A}">
                    <a16:rowId xmlns:a16="http://schemas.microsoft.com/office/drawing/2014/main" val="10000"/>
                  </a:ext>
                </a:extLst>
              </a:tr>
              <a:tr h="36847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Subsequent placements</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E.g. Academic, Hospital, Commissioning organisation, Public health organisation etc.</a:t>
                      </a:r>
                      <a:endParaRPr sz="1400" u="none" strike="noStrike" cap="none"/>
                    </a:p>
                  </a:txBody>
                  <a:tcPr marL="68575" marR="68575" marT="34300" marB="34300"/>
                </a:tc>
                <a:extLst>
                  <a:ext uri="{0D108BD9-81ED-4DB2-BD59-A6C34878D82A}">
                    <a16:rowId xmlns:a16="http://schemas.microsoft.com/office/drawing/2014/main" val="10001"/>
                  </a:ext>
                </a:extLst>
              </a:tr>
              <a:tr h="522925">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National opportunities</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3"/>
                        </a:rPr>
                        <a:t>Nationally Available Training Placements</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4"/>
                        </a:rPr>
                        <a:t>FPH projects</a:t>
                      </a:r>
                      <a:endParaRPr sz="1400" u="none" strike="noStrike" cap="none"/>
                    </a:p>
                  </a:txBody>
                  <a:tcPr marL="68575" marR="68575" marT="34300" marB="34300"/>
                </a:tc>
                <a:extLst>
                  <a:ext uri="{0D108BD9-81ED-4DB2-BD59-A6C34878D82A}">
                    <a16:rowId xmlns:a16="http://schemas.microsoft.com/office/drawing/2014/main" val="10002"/>
                  </a:ext>
                </a:extLst>
              </a:tr>
              <a:tr h="309100">
                <a:tc>
                  <a:txBody>
                    <a:bodyPr/>
                    <a:lstStyle/>
                    <a:p>
                      <a:pPr marL="0" marR="0" lvl="0" indent="0" algn="l" rtl="0">
                        <a:lnSpc>
                          <a:spcPct val="100000"/>
                        </a:lnSpc>
                        <a:spcBef>
                          <a:spcPts val="0"/>
                        </a:spcBef>
                        <a:spcAft>
                          <a:spcPts val="0"/>
                        </a:spcAft>
                        <a:buClr>
                          <a:srgbClr val="000000"/>
                        </a:buClr>
                        <a:buSzPts val="1400"/>
                        <a:buFont typeface="Arial"/>
                        <a:buNone/>
                      </a:pPr>
                      <a:r>
                        <a:rPr lang="en-GB" sz="1400" u="sng" strike="noStrike" cap="none">
                          <a:solidFill>
                            <a:schemeClr val="hlink"/>
                          </a:solidFill>
                          <a:hlinkClick r:id="rId5"/>
                        </a:rPr>
                        <a:t>Out of Programme (OOP)</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GB" sz="1400" u="none" strike="noStrike" cap="none"/>
                        <a:t>Training (OOPT), Experience (OOPE), Research (OOPR) </a:t>
                      </a:r>
                      <a:endParaRPr sz="1400" u="none" strike="noStrike" cap="none"/>
                    </a:p>
                  </a:txBody>
                  <a:tcPr marL="68575" marR="68575" marT="34300" marB="34300"/>
                </a:tc>
                <a:extLst>
                  <a:ext uri="{0D108BD9-81ED-4DB2-BD59-A6C34878D82A}">
                    <a16:rowId xmlns:a16="http://schemas.microsoft.com/office/drawing/2014/main" val="10003"/>
                  </a:ext>
                </a:extLst>
              </a:tr>
            </a:tbl>
          </a:graphicData>
        </a:graphic>
      </p:graphicFrame>
      <p:sp>
        <p:nvSpPr>
          <p:cNvPr id="184" name="Google Shape;184;p10"/>
          <p:cNvSpPr/>
          <p:nvPr/>
        </p:nvSpPr>
        <p:spPr>
          <a:xfrm>
            <a:off x="196489" y="3882982"/>
            <a:ext cx="4623620" cy="780116"/>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lt1"/>
                </a:solidFill>
                <a:latin typeface="Calibri"/>
                <a:ea typeface="Calibri"/>
                <a:cs typeface="Calibri"/>
                <a:sym typeface="Calibri"/>
              </a:rPr>
              <a:t>Talk to your Training Programme about out of programme / overseas options</a:t>
            </a:r>
            <a:endParaRPr sz="1400" b="0" i="0" u="none" strike="noStrike" cap="none">
              <a:solidFill>
                <a:srgbClr val="000000"/>
              </a:solidFill>
              <a:latin typeface="Arial"/>
              <a:ea typeface="Arial"/>
              <a:cs typeface="Arial"/>
              <a:sym typeface="Arial"/>
            </a:endParaRPr>
          </a:p>
        </p:txBody>
      </p:sp>
      <p:sp>
        <p:nvSpPr>
          <p:cNvPr id="185" name="Google Shape;185;p1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9</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2"/>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272790"/>
              </a:buClr>
              <a:buSzPct val="100000"/>
              <a:buFont typeface="Arial"/>
              <a:buNone/>
            </a:pPr>
            <a:r>
              <a:rPr lang="en-GB"/>
              <a:t>Reflective practice is intrinsic to specialty training and professional practice</a:t>
            </a:r>
            <a:endParaRPr/>
          </a:p>
        </p:txBody>
      </p:sp>
      <p:sp>
        <p:nvSpPr>
          <p:cNvPr id="192" name="Google Shape;192;p12"/>
          <p:cNvSpPr txBox="1">
            <a:spLocks noGrp="1"/>
          </p:cNvSpPr>
          <p:nvPr>
            <p:ph type="body" idx="1"/>
          </p:nvPr>
        </p:nvSpPr>
        <p:spPr>
          <a:xfrm>
            <a:off x="457200" y="1224336"/>
            <a:ext cx="4157663" cy="2959501"/>
          </a:xfrm>
          <a:prstGeom prst="rect">
            <a:avLst/>
          </a:prstGeom>
          <a:noFill/>
          <a:ln>
            <a:noFill/>
          </a:ln>
        </p:spPr>
        <p:txBody>
          <a:bodyPr spcFirstLastPara="1" wrap="square" lIns="91425" tIns="45700" rIns="91425" bIns="45700" anchor="t" anchorCtr="0">
            <a:normAutofit fontScale="47500" lnSpcReduction="20000"/>
          </a:bodyPr>
          <a:lstStyle/>
          <a:p>
            <a:pPr marL="0" lvl="0" indent="0" algn="l" rtl="0">
              <a:lnSpc>
                <a:spcPct val="100000"/>
              </a:lnSpc>
              <a:spcBef>
                <a:spcPts val="0"/>
              </a:spcBef>
              <a:spcAft>
                <a:spcPts val="0"/>
              </a:spcAft>
              <a:buClr>
                <a:srgbClr val="00B0F0"/>
              </a:buClr>
              <a:buSzPct val="100000"/>
              <a:buNone/>
            </a:pPr>
            <a:r>
              <a:rPr lang="en-GB" b="1">
                <a:solidFill>
                  <a:srgbClr val="00B0F0"/>
                </a:solidFill>
              </a:rPr>
              <a:t>Registrars use the FPH ePortfolio to evidence and reflect on work and activities completed in line with the required learning outcomes.</a:t>
            </a:r>
            <a:endParaRPr/>
          </a:p>
          <a:p>
            <a:pPr marL="0" lvl="0" indent="0" algn="l" rtl="0">
              <a:lnSpc>
                <a:spcPct val="100000"/>
              </a:lnSpc>
              <a:spcBef>
                <a:spcPts val="266"/>
              </a:spcBef>
              <a:spcAft>
                <a:spcPts val="0"/>
              </a:spcAft>
              <a:buClr>
                <a:srgbClr val="595959"/>
              </a:buClr>
              <a:buSzPct val="100000"/>
              <a:buNone/>
            </a:pPr>
            <a:endParaRPr b="1">
              <a:solidFill>
                <a:srgbClr val="00B0F0"/>
              </a:solidFill>
            </a:endParaRPr>
          </a:p>
          <a:p>
            <a:pPr marL="342900" lvl="0" indent="-342900" algn="l" rtl="0">
              <a:lnSpc>
                <a:spcPct val="100000"/>
              </a:lnSpc>
              <a:spcBef>
                <a:spcPts val="266"/>
              </a:spcBef>
              <a:spcAft>
                <a:spcPts val="0"/>
              </a:spcAft>
              <a:buClr>
                <a:schemeClr val="dk1"/>
              </a:buClr>
              <a:buSzPct val="100000"/>
              <a:buChar char="•"/>
            </a:pPr>
            <a:r>
              <a:rPr lang="en-GB">
                <a:solidFill>
                  <a:schemeClr val="dk1"/>
                </a:solidFill>
              </a:rPr>
              <a:t>Supported by your educational and academic supervisors, SpRs consider:</a:t>
            </a:r>
            <a:endParaRPr/>
          </a:p>
          <a:p>
            <a:pPr marL="342900" lvl="0" indent="-342900" algn="l" rtl="0">
              <a:lnSpc>
                <a:spcPct val="100000"/>
              </a:lnSpc>
              <a:spcBef>
                <a:spcPts val="266"/>
              </a:spcBef>
              <a:spcAft>
                <a:spcPts val="0"/>
              </a:spcAft>
              <a:buClr>
                <a:schemeClr val="dk1"/>
              </a:buClr>
              <a:buSzPct val="100000"/>
              <a:buChar char="•"/>
            </a:pPr>
            <a:r>
              <a:rPr lang="en-GB">
                <a:solidFill>
                  <a:schemeClr val="dk1"/>
                </a:solidFill>
              </a:rPr>
              <a:t>What went well.</a:t>
            </a:r>
            <a:endParaRPr/>
          </a:p>
          <a:p>
            <a:pPr marL="342900" lvl="0" indent="-342900" algn="l" rtl="0">
              <a:lnSpc>
                <a:spcPct val="100000"/>
              </a:lnSpc>
              <a:spcBef>
                <a:spcPts val="266"/>
              </a:spcBef>
              <a:spcAft>
                <a:spcPts val="0"/>
              </a:spcAft>
              <a:buClr>
                <a:schemeClr val="dk1"/>
              </a:buClr>
              <a:buSzPct val="100000"/>
              <a:buChar char="•"/>
            </a:pPr>
            <a:r>
              <a:rPr lang="en-GB">
                <a:solidFill>
                  <a:schemeClr val="dk1"/>
                </a:solidFill>
              </a:rPr>
              <a:t>What was more challenging.</a:t>
            </a:r>
            <a:endParaRPr/>
          </a:p>
          <a:p>
            <a:pPr marL="342900" lvl="0" indent="-342900" algn="l" rtl="0">
              <a:lnSpc>
                <a:spcPct val="100000"/>
              </a:lnSpc>
              <a:spcBef>
                <a:spcPts val="266"/>
              </a:spcBef>
              <a:spcAft>
                <a:spcPts val="0"/>
              </a:spcAft>
              <a:buClr>
                <a:schemeClr val="dk1"/>
              </a:buClr>
              <a:buSzPct val="100000"/>
              <a:buChar char="•"/>
            </a:pPr>
            <a:r>
              <a:rPr lang="en-GB">
                <a:solidFill>
                  <a:schemeClr val="dk1"/>
                </a:solidFill>
              </a:rPr>
              <a:t>How this changes their practice moving forwards.</a:t>
            </a:r>
            <a:endParaRPr/>
          </a:p>
          <a:p>
            <a:pPr marL="342900" lvl="0" indent="-342900" algn="l" rtl="0">
              <a:lnSpc>
                <a:spcPct val="100000"/>
              </a:lnSpc>
              <a:spcBef>
                <a:spcPts val="266"/>
              </a:spcBef>
              <a:spcAft>
                <a:spcPts val="0"/>
              </a:spcAft>
              <a:buClr>
                <a:schemeClr val="dk1"/>
              </a:buClr>
              <a:buSzPct val="100000"/>
              <a:buChar char="•"/>
            </a:pPr>
            <a:r>
              <a:rPr lang="en-GB">
                <a:solidFill>
                  <a:schemeClr val="dk1"/>
                </a:solidFill>
              </a:rPr>
              <a:t>What (if any) new learning needs you have identified.</a:t>
            </a:r>
            <a:endParaRPr/>
          </a:p>
          <a:p>
            <a:pPr marL="342900" lvl="0" indent="-258445" algn="l" rtl="0">
              <a:lnSpc>
                <a:spcPct val="100000"/>
              </a:lnSpc>
              <a:spcBef>
                <a:spcPts val="266"/>
              </a:spcBef>
              <a:spcAft>
                <a:spcPts val="0"/>
              </a:spcAft>
              <a:buClr>
                <a:srgbClr val="595959"/>
              </a:buClr>
              <a:buSzPct val="100000"/>
              <a:buNone/>
            </a:pPr>
            <a:endParaRPr/>
          </a:p>
          <a:p>
            <a:pPr marL="0" lvl="0" indent="0" algn="l" rtl="0">
              <a:lnSpc>
                <a:spcPct val="100000"/>
              </a:lnSpc>
              <a:spcBef>
                <a:spcPts val="266"/>
              </a:spcBef>
              <a:spcAft>
                <a:spcPts val="0"/>
              </a:spcAft>
              <a:buClr>
                <a:schemeClr val="dk1"/>
              </a:buClr>
              <a:buSzPct val="100000"/>
              <a:buNone/>
            </a:pPr>
            <a:r>
              <a:rPr lang="en-GB">
                <a:solidFill>
                  <a:schemeClr val="dk1"/>
                </a:solidFill>
              </a:rPr>
              <a:t>For more information on ePortfolio see </a:t>
            </a:r>
            <a:r>
              <a:rPr lang="en-GB" u="sng">
                <a:solidFill>
                  <a:schemeClr val="dk1"/>
                </a:solidFill>
                <a:hlinkClick r:id="rId3">
                  <a:extLst>
                    <a:ext uri="{A12FA001-AC4F-418D-AE19-62706E023703}">
                      <ahyp:hlinkClr xmlns:ahyp="http://schemas.microsoft.com/office/drawing/2018/hyperlinkcolor" val="tx"/>
                    </a:ext>
                  </a:extLst>
                </a:hlinkClick>
              </a:rPr>
              <a:t>here</a:t>
            </a:r>
            <a:r>
              <a:rPr lang="en-GB">
                <a:solidFill>
                  <a:schemeClr val="dk1"/>
                </a:solidFill>
              </a:rPr>
              <a:t>.</a:t>
            </a:r>
            <a:endParaRPr/>
          </a:p>
        </p:txBody>
      </p:sp>
      <p:pic>
        <p:nvPicPr>
          <p:cNvPr id="193" name="Google Shape;193;p12"/>
          <p:cNvPicPr preferRelativeResize="0"/>
          <p:nvPr/>
        </p:nvPicPr>
        <p:blipFill rotWithShape="1">
          <a:blip r:embed="rId4">
            <a:alphaModFix/>
          </a:blip>
          <a:srcRect/>
          <a:stretch/>
        </p:blipFill>
        <p:spPr>
          <a:xfrm rot="-1">
            <a:off x="4571994" y="1414370"/>
            <a:ext cx="4280163" cy="2427016"/>
          </a:xfrm>
          <a:prstGeom prst="rect">
            <a:avLst/>
          </a:prstGeom>
          <a:noFill/>
          <a:ln>
            <a:noFill/>
          </a:ln>
        </p:spPr>
      </p:pic>
      <p:sp>
        <p:nvSpPr>
          <p:cNvPr id="194" name="Google Shape;194;p12"/>
          <p:cNvSpPr/>
          <p:nvPr/>
        </p:nvSpPr>
        <p:spPr>
          <a:xfrm>
            <a:off x="134577" y="3866221"/>
            <a:ext cx="4623620" cy="780116"/>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lt1"/>
                </a:solidFill>
                <a:latin typeface="Calibri"/>
                <a:ea typeface="Calibri"/>
                <a:cs typeface="Calibri"/>
                <a:sym typeface="Calibri"/>
              </a:rPr>
              <a:t>Keep an eye out for your invitation to sign up and start using ePortfolio</a:t>
            </a:r>
            <a:endParaRPr sz="1500" b="0" i="0" u="none" strike="noStrike" cap="none">
              <a:solidFill>
                <a:schemeClr val="lt1"/>
              </a:solidFill>
              <a:latin typeface="Calibri"/>
              <a:ea typeface="Calibri"/>
              <a:cs typeface="Calibri"/>
              <a:sym typeface="Calibri"/>
            </a:endParaRPr>
          </a:p>
        </p:txBody>
      </p:sp>
      <p:sp>
        <p:nvSpPr>
          <p:cNvPr id="195" name="Google Shape;195;p1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10</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3"/>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272790"/>
              </a:buClr>
              <a:buSzPct val="100000"/>
              <a:buFont typeface="Arial"/>
              <a:buNone/>
            </a:pPr>
            <a:r>
              <a:rPr lang="en-GB" sz="2700"/>
              <a:t>Throughout training, you’ll be supported and assessed year on year. </a:t>
            </a:r>
            <a:endParaRPr/>
          </a:p>
        </p:txBody>
      </p:sp>
      <p:sp>
        <p:nvSpPr>
          <p:cNvPr id="201" name="Google Shape;201;p13"/>
          <p:cNvSpPr txBox="1">
            <a:spLocks noGrp="1"/>
          </p:cNvSpPr>
          <p:nvPr>
            <p:ph type="body" idx="1"/>
          </p:nvPr>
        </p:nvSpPr>
        <p:spPr>
          <a:xfrm>
            <a:off x="457200" y="1200151"/>
            <a:ext cx="4471988" cy="256222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1200"/>
              <a:buNone/>
            </a:pPr>
            <a:r>
              <a:rPr lang="en-GB" sz="1200" b="1">
                <a:solidFill>
                  <a:srgbClr val="00B0F0"/>
                </a:solidFill>
              </a:rPr>
              <a:t>Support is available from a number of sources:</a:t>
            </a:r>
            <a:endParaRPr/>
          </a:p>
          <a:p>
            <a:pPr marL="342900" lvl="0" indent="-342900" algn="l" rtl="0">
              <a:lnSpc>
                <a:spcPct val="100000"/>
              </a:lnSpc>
              <a:spcBef>
                <a:spcPts val="240"/>
              </a:spcBef>
              <a:spcAft>
                <a:spcPts val="0"/>
              </a:spcAft>
              <a:buClr>
                <a:schemeClr val="dk1"/>
              </a:buClr>
              <a:buSzPts val="1200"/>
              <a:buChar char="•"/>
            </a:pPr>
            <a:r>
              <a:rPr lang="en-GB" sz="1200" b="1">
                <a:solidFill>
                  <a:schemeClr val="dk1"/>
                </a:solidFill>
              </a:rPr>
              <a:t>Educational Supervisor – </a:t>
            </a:r>
            <a:r>
              <a:rPr lang="en-GB" sz="1200">
                <a:solidFill>
                  <a:schemeClr val="dk1"/>
                </a:solidFill>
              </a:rPr>
              <a:t>oversees progress and provides training and supervision, appraisals and reporting.</a:t>
            </a:r>
            <a:endParaRPr/>
          </a:p>
          <a:p>
            <a:pPr marL="342900" lvl="0" indent="-342900" algn="l" rtl="0">
              <a:lnSpc>
                <a:spcPct val="100000"/>
              </a:lnSpc>
              <a:spcBef>
                <a:spcPts val="240"/>
              </a:spcBef>
              <a:spcAft>
                <a:spcPts val="0"/>
              </a:spcAft>
              <a:buClr>
                <a:schemeClr val="dk1"/>
              </a:buClr>
              <a:buSzPts val="1200"/>
              <a:buChar char="•"/>
            </a:pPr>
            <a:r>
              <a:rPr lang="en-GB" sz="1200" b="1">
                <a:solidFill>
                  <a:schemeClr val="dk1"/>
                </a:solidFill>
              </a:rPr>
              <a:t>Academic supervisor </a:t>
            </a:r>
            <a:r>
              <a:rPr lang="en-GB" sz="1200">
                <a:solidFill>
                  <a:schemeClr val="dk1"/>
                </a:solidFill>
              </a:rPr>
              <a:t>– provides specific input e.g. research opportunities, exam preparation, academic placements.</a:t>
            </a:r>
            <a:endParaRPr/>
          </a:p>
          <a:p>
            <a:pPr marL="342900" lvl="0" indent="-342900" algn="l" rtl="0">
              <a:lnSpc>
                <a:spcPct val="100000"/>
              </a:lnSpc>
              <a:spcBef>
                <a:spcPts val="240"/>
              </a:spcBef>
              <a:spcAft>
                <a:spcPts val="0"/>
              </a:spcAft>
              <a:buClr>
                <a:schemeClr val="dk1"/>
              </a:buClr>
              <a:buSzPts val="1200"/>
              <a:buChar char="•"/>
            </a:pPr>
            <a:r>
              <a:rPr lang="en-GB" sz="1200" b="1">
                <a:solidFill>
                  <a:schemeClr val="dk1"/>
                </a:solidFill>
              </a:rPr>
              <a:t>Project supervisors </a:t>
            </a:r>
            <a:r>
              <a:rPr lang="en-GB" sz="1200">
                <a:solidFill>
                  <a:schemeClr val="dk1"/>
                </a:solidFill>
              </a:rPr>
              <a:t>– provide day to day support.</a:t>
            </a:r>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Training programme director – overall help and guidance.</a:t>
            </a:r>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Other registrars – for peer support e.g. buddy on arrival, local networks.</a:t>
            </a:r>
            <a:endParaRPr sz="1200"/>
          </a:p>
        </p:txBody>
      </p:sp>
      <p:sp>
        <p:nvSpPr>
          <p:cNvPr id="202" name="Google Shape;202;p13"/>
          <p:cNvSpPr txBox="1">
            <a:spLocks noGrp="1"/>
          </p:cNvSpPr>
          <p:nvPr>
            <p:ph type="body" idx="2"/>
          </p:nvPr>
        </p:nvSpPr>
        <p:spPr>
          <a:xfrm>
            <a:off x="4891088" y="1194702"/>
            <a:ext cx="4171950" cy="324275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1200"/>
              <a:buNone/>
            </a:pPr>
            <a:r>
              <a:rPr lang="en-GB" sz="1200" b="1">
                <a:solidFill>
                  <a:srgbClr val="00B0F0"/>
                </a:solidFill>
              </a:rPr>
              <a:t>Your progress – as evidenced by your ePortfolio and supervisor reports - is assessed at your ARCP.</a:t>
            </a:r>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Satisfactory completion of training leads to registration with either the General Medical Council (GMC) specialist register or the UK Public Health Register (UKPHR). </a:t>
            </a:r>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Registration is mandatory to practice as a consultant in public health in the UK .</a:t>
            </a:r>
            <a:endParaRPr/>
          </a:p>
        </p:txBody>
      </p:sp>
      <p:sp>
        <p:nvSpPr>
          <p:cNvPr id="203" name="Google Shape;203;p13"/>
          <p:cNvSpPr/>
          <p:nvPr/>
        </p:nvSpPr>
        <p:spPr>
          <a:xfrm>
            <a:off x="164690" y="3852607"/>
            <a:ext cx="4623620" cy="780116"/>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r>
              <a:rPr lang="en-GB" sz="1350" b="0" i="0" u="none" strike="noStrike" cap="none">
                <a:solidFill>
                  <a:schemeClr val="lt1"/>
                </a:solidFill>
                <a:latin typeface="Calibri"/>
                <a:ea typeface="Calibri"/>
                <a:cs typeface="Calibri"/>
                <a:sym typeface="Calibri"/>
              </a:rPr>
              <a:t>Familiarise yourself with your Training Programme’s Educational Supervisor Toolkit</a:t>
            </a:r>
            <a:endParaRPr sz="1400" b="0" i="0" u="none" strike="noStrike" cap="none">
              <a:solidFill>
                <a:srgbClr val="000000"/>
              </a:solidFill>
              <a:latin typeface="Arial"/>
              <a:ea typeface="Arial"/>
              <a:cs typeface="Arial"/>
              <a:sym typeface="Arial"/>
            </a:endParaRPr>
          </a:p>
        </p:txBody>
      </p:sp>
      <p:sp>
        <p:nvSpPr>
          <p:cNvPr id="204" name="Google Shape;204;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11</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4"/>
          <p:cNvSpPr txBox="1">
            <a:spLocks noGrp="1"/>
          </p:cNvSpPr>
          <p:nvPr>
            <p:ph type="title"/>
          </p:nvPr>
        </p:nvSpPr>
        <p:spPr>
          <a:xfrm>
            <a:off x="457200" y="65042"/>
            <a:ext cx="7391400" cy="85725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232C79"/>
              </a:buClr>
              <a:buSzPts val="2400"/>
              <a:buFont typeface="Arial"/>
              <a:buNone/>
            </a:pPr>
            <a:r>
              <a:rPr lang="en-GB" sz="2400"/>
              <a:t>There’s plenty of opportunity to connect with the wider public health community and keep up to date</a:t>
            </a:r>
            <a:endParaRPr/>
          </a:p>
        </p:txBody>
      </p:sp>
      <p:grpSp>
        <p:nvGrpSpPr>
          <p:cNvPr id="211" name="Google Shape;211;p14"/>
          <p:cNvGrpSpPr/>
          <p:nvPr/>
        </p:nvGrpSpPr>
        <p:grpSpPr>
          <a:xfrm>
            <a:off x="1244238" y="1821997"/>
            <a:ext cx="1026000" cy="621000"/>
            <a:chOff x="36425" y="374"/>
            <a:chExt cx="1255633" cy="1295348"/>
          </a:xfrm>
        </p:grpSpPr>
        <p:sp>
          <p:nvSpPr>
            <p:cNvPr id="212" name="Google Shape;212;p14"/>
            <p:cNvSpPr/>
            <p:nvPr/>
          </p:nvSpPr>
          <p:spPr>
            <a:xfrm>
              <a:off x="36425" y="374"/>
              <a:ext cx="1255633" cy="1295348"/>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4"/>
            <p:cNvSpPr/>
            <p:nvPr/>
          </p:nvSpPr>
          <p:spPr>
            <a:xfrm>
              <a:off x="97720" y="61669"/>
              <a:ext cx="1133043" cy="1172758"/>
            </a:xfrm>
            <a:prstGeom prst="ellipse">
              <a:avLst/>
            </a:prstGeom>
            <a:solidFill>
              <a:srgbClr val="00B0F0"/>
            </a:solidFill>
            <a:ln>
              <a:noFill/>
            </a:ln>
          </p:spPr>
          <p:txBody>
            <a:bodyPr spcFirstLastPara="1" wrap="square" lIns="57150" tIns="28575" rIns="57150" bIns="28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GB" sz="1200" b="0" i="0" u="none" strike="noStrike" cap="none">
                  <a:solidFill>
                    <a:schemeClr val="lt1"/>
                  </a:solidFill>
                  <a:latin typeface="Calibri"/>
                  <a:ea typeface="Calibri"/>
                  <a:cs typeface="Calibri"/>
                  <a:sym typeface="Calibri"/>
                </a:rPr>
                <a:t>National </a:t>
              </a:r>
              <a:endParaRPr sz="1400" b="0" i="0" u="none" strike="noStrike" cap="none">
                <a:solidFill>
                  <a:srgbClr val="000000"/>
                </a:solidFill>
                <a:latin typeface="Arial"/>
                <a:ea typeface="Arial"/>
                <a:cs typeface="Arial"/>
                <a:sym typeface="Arial"/>
              </a:endParaRPr>
            </a:p>
          </p:txBody>
        </p:sp>
      </p:grpSp>
      <p:grpSp>
        <p:nvGrpSpPr>
          <p:cNvPr id="214" name="Google Shape;214;p14"/>
          <p:cNvGrpSpPr/>
          <p:nvPr/>
        </p:nvGrpSpPr>
        <p:grpSpPr>
          <a:xfrm>
            <a:off x="1244238" y="2513359"/>
            <a:ext cx="1026000" cy="621000"/>
            <a:chOff x="36425" y="1384325"/>
            <a:chExt cx="1255633" cy="1295348"/>
          </a:xfrm>
        </p:grpSpPr>
        <p:sp>
          <p:nvSpPr>
            <p:cNvPr id="215" name="Google Shape;215;p14"/>
            <p:cNvSpPr/>
            <p:nvPr/>
          </p:nvSpPr>
          <p:spPr>
            <a:xfrm>
              <a:off x="36425" y="1384325"/>
              <a:ext cx="1255633" cy="1295348"/>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14"/>
            <p:cNvSpPr/>
            <p:nvPr/>
          </p:nvSpPr>
          <p:spPr>
            <a:xfrm>
              <a:off x="97720" y="1445620"/>
              <a:ext cx="1133043" cy="1172758"/>
            </a:xfrm>
            <a:prstGeom prst="ellipse">
              <a:avLst/>
            </a:prstGeom>
            <a:solidFill>
              <a:srgbClr val="00B0F0"/>
            </a:solidFill>
            <a:ln>
              <a:noFill/>
            </a:ln>
          </p:spPr>
          <p:txBody>
            <a:bodyPr spcFirstLastPara="1" wrap="square" lIns="57150" tIns="28575" rIns="57150" bIns="28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GB" sz="1200" b="0" i="0" u="none" strike="noStrike" cap="none">
                  <a:solidFill>
                    <a:schemeClr val="lt1"/>
                  </a:solidFill>
                  <a:latin typeface="Calibri"/>
                  <a:ea typeface="Calibri"/>
                  <a:cs typeface="Calibri"/>
                  <a:sym typeface="Calibri"/>
                </a:rPr>
                <a:t>Regional</a:t>
              </a:r>
              <a:endParaRPr sz="1400" b="0" i="0" u="none" strike="noStrike" cap="none">
                <a:solidFill>
                  <a:srgbClr val="000000"/>
                </a:solidFill>
                <a:latin typeface="Arial"/>
                <a:ea typeface="Arial"/>
                <a:cs typeface="Arial"/>
                <a:sym typeface="Arial"/>
              </a:endParaRPr>
            </a:p>
          </p:txBody>
        </p:sp>
      </p:grpSp>
      <p:grpSp>
        <p:nvGrpSpPr>
          <p:cNvPr id="217" name="Google Shape;217;p14"/>
          <p:cNvGrpSpPr/>
          <p:nvPr/>
        </p:nvGrpSpPr>
        <p:grpSpPr>
          <a:xfrm>
            <a:off x="1244238" y="3204721"/>
            <a:ext cx="1026000" cy="621000"/>
            <a:chOff x="36425" y="2768276"/>
            <a:chExt cx="1255633" cy="1295348"/>
          </a:xfrm>
        </p:grpSpPr>
        <p:sp>
          <p:nvSpPr>
            <p:cNvPr id="218" name="Google Shape;218;p14"/>
            <p:cNvSpPr/>
            <p:nvPr/>
          </p:nvSpPr>
          <p:spPr>
            <a:xfrm>
              <a:off x="36425" y="2768276"/>
              <a:ext cx="1255633" cy="1295348"/>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4"/>
            <p:cNvSpPr/>
            <p:nvPr/>
          </p:nvSpPr>
          <p:spPr>
            <a:xfrm>
              <a:off x="97720" y="2829571"/>
              <a:ext cx="1133043" cy="1172758"/>
            </a:xfrm>
            <a:prstGeom prst="ellipse">
              <a:avLst/>
            </a:prstGeom>
            <a:solidFill>
              <a:srgbClr val="00B0F0"/>
            </a:solidFill>
            <a:ln>
              <a:noFill/>
            </a:ln>
          </p:spPr>
          <p:txBody>
            <a:bodyPr spcFirstLastPara="1" wrap="square" lIns="57150" tIns="28575" rIns="57150" bIns="28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GB" sz="1200" b="0" i="0" u="none" strike="noStrike" cap="none">
                  <a:solidFill>
                    <a:schemeClr val="lt1"/>
                  </a:solidFill>
                  <a:latin typeface="Calibri"/>
                  <a:ea typeface="Calibri"/>
                  <a:cs typeface="Calibri"/>
                  <a:sym typeface="Calibri"/>
                </a:rPr>
                <a:t>Personal</a:t>
              </a:r>
              <a:endParaRPr sz="1400" b="0" i="0" u="none" strike="noStrike" cap="none">
                <a:solidFill>
                  <a:srgbClr val="000000"/>
                </a:solidFill>
                <a:latin typeface="Arial"/>
                <a:ea typeface="Arial"/>
                <a:cs typeface="Arial"/>
                <a:sym typeface="Arial"/>
              </a:endParaRPr>
            </a:p>
          </p:txBody>
        </p:sp>
      </p:grpSp>
      <p:sp>
        <p:nvSpPr>
          <p:cNvPr id="220" name="Google Shape;220;p14"/>
          <p:cNvSpPr/>
          <p:nvPr/>
        </p:nvSpPr>
        <p:spPr>
          <a:xfrm>
            <a:off x="2397859" y="2496532"/>
            <a:ext cx="4941000" cy="646331"/>
          </a:xfrm>
          <a:prstGeom prst="rect">
            <a:avLst/>
          </a:prstGeom>
          <a:noFill/>
          <a:ln w="9525" cap="flat" cmpd="sng">
            <a:solidFill>
              <a:srgbClr val="00B0F0"/>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Get involved with activities via your Training Programme e.g. communications platform, committees, journal club, learning sets, conferences.</a:t>
            </a:r>
            <a:endParaRPr sz="1400" b="0" i="0" u="none" strike="noStrike" cap="none">
              <a:solidFill>
                <a:srgbClr val="000000"/>
              </a:solidFill>
              <a:latin typeface="Arial"/>
              <a:ea typeface="Arial"/>
              <a:cs typeface="Arial"/>
              <a:sym typeface="Arial"/>
            </a:endParaRPr>
          </a:p>
        </p:txBody>
      </p:sp>
      <p:sp>
        <p:nvSpPr>
          <p:cNvPr id="221" name="Google Shape;221;p14"/>
          <p:cNvSpPr/>
          <p:nvPr/>
        </p:nvSpPr>
        <p:spPr>
          <a:xfrm>
            <a:off x="86049" y="3872374"/>
            <a:ext cx="4623620" cy="780116"/>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lt1"/>
                </a:solidFill>
                <a:latin typeface="Calibri"/>
                <a:ea typeface="Calibri"/>
                <a:cs typeface="Calibri"/>
                <a:sym typeface="Calibri"/>
              </a:rPr>
              <a:t>Discuss your study budget with your Training Programme and look out for opportunities advertised</a:t>
            </a:r>
            <a:endParaRPr sz="1400" b="0" i="0" u="none" strike="noStrike" cap="none">
              <a:solidFill>
                <a:srgbClr val="000000"/>
              </a:solidFill>
              <a:latin typeface="Arial"/>
              <a:ea typeface="Arial"/>
              <a:cs typeface="Arial"/>
              <a:sym typeface="Arial"/>
            </a:endParaRPr>
          </a:p>
        </p:txBody>
      </p:sp>
      <p:grpSp>
        <p:nvGrpSpPr>
          <p:cNvPr id="222" name="Google Shape;222;p14"/>
          <p:cNvGrpSpPr/>
          <p:nvPr/>
        </p:nvGrpSpPr>
        <p:grpSpPr>
          <a:xfrm>
            <a:off x="1244238" y="1130635"/>
            <a:ext cx="1026000" cy="621000"/>
            <a:chOff x="36425" y="374"/>
            <a:chExt cx="1255633" cy="1295348"/>
          </a:xfrm>
        </p:grpSpPr>
        <p:sp>
          <p:nvSpPr>
            <p:cNvPr id="223" name="Google Shape;223;p14"/>
            <p:cNvSpPr/>
            <p:nvPr/>
          </p:nvSpPr>
          <p:spPr>
            <a:xfrm>
              <a:off x="36425" y="374"/>
              <a:ext cx="1255633" cy="1295348"/>
            </a:xfrm>
            <a:prstGeom prst="ellipse">
              <a:avLst/>
            </a:prstGeom>
            <a:solidFill>
              <a:srgbClr val="00B0F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4"/>
            <p:cNvSpPr/>
            <p:nvPr/>
          </p:nvSpPr>
          <p:spPr>
            <a:xfrm>
              <a:off x="97720" y="61669"/>
              <a:ext cx="1133043" cy="1172758"/>
            </a:xfrm>
            <a:prstGeom prst="ellipse">
              <a:avLst/>
            </a:prstGeom>
            <a:solidFill>
              <a:srgbClr val="00B0F0"/>
            </a:solidFill>
            <a:ln>
              <a:noFill/>
            </a:ln>
          </p:spPr>
          <p:txBody>
            <a:bodyPr spcFirstLastPara="1" wrap="square" lIns="57150" tIns="28575" rIns="57150" bIns="28575"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GB" sz="1200" b="0" i="0" u="none" strike="noStrike" cap="none">
                  <a:solidFill>
                    <a:schemeClr val="lt1"/>
                  </a:solidFill>
                  <a:latin typeface="Calibri"/>
                  <a:ea typeface="Calibri"/>
                  <a:cs typeface="Calibri"/>
                  <a:sym typeface="Calibri"/>
                </a:rPr>
                <a:t>Inter-</a:t>
              </a:r>
              <a:endParaRPr sz="1200" b="0" i="0" u="none" strike="noStrike" cap="none">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1200"/>
                <a:buFont typeface="Arial"/>
                <a:buNone/>
              </a:pPr>
              <a:r>
                <a:rPr lang="en-GB" sz="1200" b="0" i="0" u="none" strike="noStrike" cap="none">
                  <a:solidFill>
                    <a:schemeClr val="lt1"/>
                  </a:solidFill>
                  <a:latin typeface="Calibri"/>
                  <a:ea typeface="Calibri"/>
                  <a:cs typeface="Calibri"/>
                  <a:sym typeface="Calibri"/>
                </a:rPr>
                <a:t>national</a:t>
              </a:r>
              <a:endParaRPr sz="1400" b="0" i="0" u="none" strike="noStrike" cap="none">
                <a:solidFill>
                  <a:srgbClr val="000000"/>
                </a:solidFill>
                <a:latin typeface="Arial"/>
                <a:ea typeface="Arial"/>
                <a:cs typeface="Arial"/>
                <a:sym typeface="Arial"/>
              </a:endParaRPr>
            </a:p>
          </p:txBody>
        </p:sp>
      </p:grpSp>
      <p:sp>
        <p:nvSpPr>
          <p:cNvPr id="225" name="Google Shape;225;p14"/>
          <p:cNvSpPr/>
          <p:nvPr/>
        </p:nvSpPr>
        <p:spPr>
          <a:xfrm>
            <a:off x="2397859" y="1151560"/>
            <a:ext cx="4941000" cy="461665"/>
          </a:xfrm>
          <a:prstGeom prst="rect">
            <a:avLst/>
          </a:prstGeom>
          <a:noFill/>
          <a:ln w="9525" cap="flat" cmpd="sng">
            <a:solidFill>
              <a:srgbClr val="00B0F0"/>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Join </a:t>
            </a:r>
            <a:r>
              <a:rPr lang="en-GB" sz="12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FPH Special Interest Groups</a:t>
            </a:r>
            <a:r>
              <a:rPr lang="en-GB" sz="1200" b="0" i="0" u="none" strike="noStrike" cap="none">
                <a:solidFill>
                  <a:schemeClr val="dk1"/>
                </a:solidFill>
                <a:latin typeface="Calibri"/>
                <a:ea typeface="Calibri"/>
                <a:cs typeface="Calibri"/>
                <a:sym typeface="Calibri"/>
              </a:rPr>
              <a:t> (SIGs) e.g. Public Health Africa and the  </a:t>
            </a:r>
            <a:r>
              <a:rPr lang="en-GB"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European Network of Medical Residents in Public Health </a:t>
            </a:r>
            <a:r>
              <a:rPr lang="en-GB" sz="1200" b="0" i="0" u="none" strike="noStrike" cap="none">
                <a:solidFill>
                  <a:schemeClr val="dk1"/>
                </a:solidFill>
                <a:latin typeface="Calibri"/>
                <a:ea typeface="Calibri"/>
                <a:cs typeface="Calibri"/>
                <a:sym typeface="Calibri"/>
              </a:rPr>
              <a:t>(Euronet).</a:t>
            </a:r>
            <a:endParaRPr sz="1400" b="0" i="0" u="none" strike="noStrike" cap="none">
              <a:solidFill>
                <a:srgbClr val="000000"/>
              </a:solidFill>
              <a:latin typeface="Arial"/>
              <a:ea typeface="Arial"/>
              <a:cs typeface="Arial"/>
              <a:sym typeface="Arial"/>
            </a:endParaRPr>
          </a:p>
        </p:txBody>
      </p:sp>
      <p:sp>
        <p:nvSpPr>
          <p:cNvPr id="226" name="Google Shape;226;p14"/>
          <p:cNvSpPr/>
          <p:nvPr/>
        </p:nvSpPr>
        <p:spPr>
          <a:xfrm>
            <a:off x="2406048" y="1777879"/>
            <a:ext cx="4941000" cy="646331"/>
          </a:xfrm>
          <a:prstGeom prst="rect">
            <a:avLst/>
          </a:prstGeom>
          <a:noFill/>
          <a:ln w="9525" cap="flat" cmpd="sng">
            <a:solidFill>
              <a:srgbClr val="00B0F0"/>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Join the Registrar Google Group </a:t>
            </a:r>
            <a:r>
              <a:rPr lang="en-GB"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https://groups.google.com/g/phtraineenetwork</a:t>
            </a:r>
            <a:r>
              <a:rPr lang="en-GB" sz="1200" b="0" i="0" u="none" strike="noStrike" cap="none">
                <a:solidFill>
                  <a:schemeClr val="dk1"/>
                </a:solidFill>
                <a:latin typeface="Calibri"/>
                <a:ea typeface="Calibri"/>
                <a:cs typeface="Calibri"/>
                <a:sym typeface="Calibri"/>
              </a:rPr>
              <a:t>;  attend conferences e.g. FPH, Public Health England; join FPH Network SIGs</a:t>
            </a:r>
            <a:endParaRPr sz="1400" b="0" i="0" u="none" strike="noStrike" cap="none">
              <a:solidFill>
                <a:srgbClr val="000000"/>
              </a:solidFill>
              <a:latin typeface="Arial"/>
              <a:ea typeface="Arial"/>
              <a:cs typeface="Arial"/>
              <a:sym typeface="Arial"/>
            </a:endParaRPr>
          </a:p>
        </p:txBody>
      </p:sp>
      <p:sp>
        <p:nvSpPr>
          <p:cNvPr id="227" name="Google Shape;227;p14"/>
          <p:cNvSpPr/>
          <p:nvPr/>
        </p:nvSpPr>
        <p:spPr>
          <a:xfrm>
            <a:off x="2406048" y="3325984"/>
            <a:ext cx="4941000" cy="424732"/>
          </a:xfrm>
          <a:prstGeom prst="rect">
            <a:avLst/>
          </a:prstGeom>
          <a:noFill/>
          <a:ln w="9525" cap="flat" cmpd="sng">
            <a:solidFill>
              <a:srgbClr val="00B0F0"/>
            </a:solidFill>
            <a:prstDash val="solid"/>
            <a:round/>
            <a:headEnd type="none" w="sm" len="sm"/>
            <a:tailEnd type="none" w="sm" len="sm"/>
          </a:ln>
        </p:spPr>
        <p:txBody>
          <a:bodyPr spcFirstLastPara="1" wrap="square" lIns="91425" tIns="45700" rIns="91425" bIns="45700" anchor="ctr" anchorCtr="0">
            <a:spAutoFit/>
          </a:bodyPr>
          <a:lstStyle/>
          <a:p>
            <a:pPr marL="0" marR="0" lvl="0" indent="0" algn="l" rtl="0">
              <a:lnSpc>
                <a:spcPct val="9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Keep up to date by signing up for e-newsletters, podcasts, twitter feeds or blogs… (see next slide for ideas).</a:t>
            </a:r>
            <a:endParaRPr sz="1400" b="0" i="0" u="none" strike="noStrike" cap="none">
              <a:solidFill>
                <a:srgbClr val="000000"/>
              </a:solidFill>
              <a:latin typeface="Arial"/>
              <a:ea typeface="Arial"/>
              <a:cs typeface="Arial"/>
              <a:sym typeface="Arial"/>
            </a:endParaRPr>
          </a:p>
        </p:txBody>
      </p:sp>
      <p:sp>
        <p:nvSpPr>
          <p:cNvPr id="228" name="Google Shape;228;p14"/>
          <p:cNvSpPr txBox="1"/>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GB" sz="900" b="0" i="0" u="none" strike="noStrike" cap="none">
                <a:solidFill>
                  <a:schemeClr val="lt1"/>
                </a:solidFill>
                <a:latin typeface="Arial"/>
                <a:ea typeface="Arial"/>
                <a:cs typeface="Arial"/>
                <a:sym typeface="Arial"/>
              </a:rPr>
              <a:t>12</a:t>
            </a:fld>
            <a:endParaRPr sz="9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5"/>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272790"/>
              </a:buClr>
              <a:buSzPct val="100000"/>
              <a:buFont typeface="Arial"/>
              <a:buNone/>
            </a:pPr>
            <a:r>
              <a:rPr lang="en-GB"/>
              <a:t>Lastly, a few ideas from the SRC to get you going….</a:t>
            </a:r>
            <a:endParaRPr/>
          </a:p>
        </p:txBody>
      </p:sp>
      <p:sp>
        <p:nvSpPr>
          <p:cNvPr id="234" name="Google Shape;234;p15"/>
          <p:cNvSpPr txBox="1">
            <a:spLocks noGrp="1"/>
          </p:cNvSpPr>
          <p:nvPr>
            <p:ph type="body" idx="1"/>
          </p:nvPr>
        </p:nvSpPr>
        <p:spPr>
          <a:xfrm>
            <a:off x="457200" y="1200151"/>
            <a:ext cx="8229600" cy="259079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B0F0"/>
              </a:buClr>
              <a:buSzPts val="1200"/>
              <a:buNone/>
            </a:pPr>
            <a:r>
              <a:rPr lang="en-GB" sz="1200" b="1">
                <a:solidFill>
                  <a:srgbClr val="00B0F0"/>
                </a:solidFill>
              </a:rPr>
              <a:t>Follow (e-newsletters, twitter etc.):</a:t>
            </a:r>
            <a:r>
              <a:rPr lang="en-GB" sz="1200" b="1"/>
              <a:t> </a:t>
            </a:r>
            <a:r>
              <a:rPr lang="en-GB" sz="1200">
                <a:solidFill>
                  <a:schemeClr val="dk1"/>
                </a:solidFill>
              </a:rPr>
              <a:t>BMJ, HSJ, DH, PHE, King’s Fund</a:t>
            </a:r>
            <a:endParaRPr/>
          </a:p>
          <a:p>
            <a:pPr marL="0" lvl="0" indent="0" algn="l" rtl="0">
              <a:lnSpc>
                <a:spcPct val="100000"/>
              </a:lnSpc>
              <a:spcBef>
                <a:spcPts val="240"/>
              </a:spcBef>
              <a:spcAft>
                <a:spcPts val="0"/>
              </a:spcAft>
              <a:buClr>
                <a:srgbClr val="00B0F0"/>
              </a:buClr>
              <a:buSzPts val="1200"/>
              <a:buNone/>
            </a:pPr>
            <a:r>
              <a:rPr lang="en-GB" sz="1200" b="1">
                <a:solidFill>
                  <a:srgbClr val="00B0F0"/>
                </a:solidFill>
              </a:rPr>
              <a:t>Journals:</a:t>
            </a:r>
            <a:r>
              <a:rPr lang="en-GB" sz="1200" b="1"/>
              <a:t> </a:t>
            </a:r>
            <a:r>
              <a:rPr lang="en-GB" sz="1200">
                <a:solidFill>
                  <a:schemeClr val="dk1"/>
                </a:solidFill>
              </a:rPr>
              <a:t>JPH, EJPH, The Lancet, BMJ</a:t>
            </a:r>
            <a:endParaRPr/>
          </a:p>
          <a:p>
            <a:pPr marL="0" lvl="0" indent="0" algn="l" rtl="0">
              <a:lnSpc>
                <a:spcPct val="100000"/>
              </a:lnSpc>
              <a:spcBef>
                <a:spcPts val="240"/>
              </a:spcBef>
              <a:spcAft>
                <a:spcPts val="0"/>
              </a:spcAft>
              <a:buClr>
                <a:srgbClr val="00B0F0"/>
              </a:buClr>
              <a:buSzPts val="1200"/>
              <a:buNone/>
            </a:pPr>
            <a:r>
              <a:rPr lang="en-GB" sz="1200" b="1">
                <a:solidFill>
                  <a:srgbClr val="00B0F0"/>
                </a:solidFill>
              </a:rPr>
              <a:t>Podcasts:</a:t>
            </a:r>
            <a:r>
              <a:rPr lang="en-GB" sz="1200" b="1"/>
              <a:t> </a:t>
            </a:r>
            <a:r>
              <a:rPr lang="en-GB" sz="1200">
                <a:solidFill>
                  <a:schemeClr val="dk1"/>
                </a:solidFill>
              </a:rPr>
              <a:t>Lancet (quite a few), BMJ (quite a few), BBC (Inside Health, More of Less: Behind the Stats etc.), Training in Public Health, Sawbones</a:t>
            </a:r>
            <a:endParaRPr sz="1200" b="1">
              <a:solidFill>
                <a:schemeClr val="dk1"/>
              </a:solidFill>
            </a:endParaRPr>
          </a:p>
          <a:p>
            <a:pPr marL="0" lvl="0" indent="0" algn="l" rtl="0">
              <a:lnSpc>
                <a:spcPct val="100000"/>
              </a:lnSpc>
              <a:spcBef>
                <a:spcPts val="240"/>
              </a:spcBef>
              <a:spcAft>
                <a:spcPts val="0"/>
              </a:spcAft>
              <a:buClr>
                <a:srgbClr val="00B0F0"/>
              </a:buClr>
              <a:buSzPts val="1200"/>
              <a:buNone/>
            </a:pPr>
            <a:r>
              <a:rPr lang="en-GB" sz="1200" b="1">
                <a:solidFill>
                  <a:srgbClr val="00B0F0"/>
                </a:solidFill>
              </a:rPr>
              <a:t>Blogs:</a:t>
            </a:r>
            <a:r>
              <a:rPr lang="en-GB" sz="1200" b="1"/>
              <a:t> </a:t>
            </a:r>
            <a:r>
              <a:rPr lang="en-GB" sz="1200">
                <a:solidFill>
                  <a:schemeClr val="dk1"/>
                </a:solidFill>
              </a:rPr>
              <a:t>PHE Screening, PH matters (PHE), Local Democracy and Health</a:t>
            </a:r>
            <a:endParaRPr/>
          </a:p>
          <a:p>
            <a:pPr marL="0" lvl="0" indent="0" algn="l" rtl="0">
              <a:lnSpc>
                <a:spcPct val="100000"/>
              </a:lnSpc>
              <a:spcBef>
                <a:spcPts val="240"/>
              </a:spcBef>
              <a:spcAft>
                <a:spcPts val="0"/>
              </a:spcAft>
              <a:buClr>
                <a:srgbClr val="00B0F0"/>
              </a:buClr>
              <a:buSzPts val="1200"/>
              <a:buNone/>
            </a:pPr>
            <a:r>
              <a:rPr lang="en-GB" sz="1200" b="1">
                <a:solidFill>
                  <a:srgbClr val="00B0F0"/>
                </a:solidFill>
              </a:rPr>
              <a:t>Tools to make life that little bit easier:</a:t>
            </a:r>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Surveys: </a:t>
            </a:r>
            <a:r>
              <a:rPr lang="en-GB" sz="1200" u="sng">
                <a:solidFill>
                  <a:schemeClr val="dk1"/>
                </a:solidFill>
                <a:hlinkClick r:id="rId3">
                  <a:extLst>
                    <a:ext uri="{A12FA001-AC4F-418D-AE19-62706E023703}">
                      <ahyp:hlinkClr xmlns:ahyp="http://schemas.microsoft.com/office/drawing/2018/hyperlinkcolor" val="tx"/>
                    </a:ext>
                  </a:extLst>
                </a:hlinkClick>
              </a:rPr>
              <a:t>SurveyMonkey</a:t>
            </a:r>
            <a:r>
              <a:rPr lang="en-GB" sz="1200">
                <a:solidFill>
                  <a:schemeClr val="dk1"/>
                </a:solidFill>
              </a:rPr>
              <a:t> and </a:t>
            </a:r>
            <a:r>
              <a:rPr lang="en-GB" sz="1200" u="sng">
                <a:solidFill>
                  <a:schemeClr val="dk1"/>
                </a:solidFill>
                <a:hlinkClick r:id="rId4">
                  <a:extLst>
                    <a:ext uri="{A12FA001-AC4F-418D-AE19-62706E023703}">
                      <ahyp:hlinkClr xmlns:ahyp="http://schemas.microsoft.com/office/drawing/2018/hyperlinkcolor" val="tx"/>
                    </a:ext>
                  </a:extLst>
                </a:hlinkClick>
              </a:rPr>
              <a:t>Google forms</a:t>
            </a:r>
            <a:endParaRPr sz="1200">
              <a:solidFill>
                <a:schemeClr val="dk1"/>
              </a:solidFill>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Scheduling: </a:t>
            </a:r>
            <a:r>
              <a:rPr lang="en-GB" sz="1200" u="sng">
                <a:solidFill>
                  <a:schemeClr val="dk1"/>
                </a:solidFill>
                <a:hlinkClick r:id="rId5">
                  <a:extLst>
                    <a:ext uri="{A12FA001-AC4F-418D-AE19-62706E023703}">
                      <ahyp:hlinkClr xmlns:ahyp="http://schemas.microsoft.com/office/drawing/2018/hyperlinkcolor" val="tx"/>
                    </a:ext>
                  </a:extLst>
                </a:hlinkClick>
              </a:rPr>
              <a:t>Doodle</a:t>
            </a:r>
            <a:endParaRPr sz="1200">
              <a:solidFill>
                <a:schemeClr val="dk1"/>
              </a:solidFill>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Poll: </a:t>
            </a:r>
            <a:r>
              <a:rPr lang="en-GB" sz="1200" u="sng">
                <a:solidFill>
                  <a:schemeClr val="dk1"/>
                </a:solidFill>
                <a:hlinkClick r:id="rId6">
                  <a:extLst>
                    <a:ext uri="{A12FA001-AC4F-418D-AE19-62706E023703}">
                      <ahyp:hlinkClr xmlns:ahyp="http://schemas.microsoft.com/office/drawing/2018/hyperlinkcolor" val="tx"/>
                    </a:ext>
                  </a:extLst>
                </a:hlinkClick>
              </a:rPr>
              <a:t>Poll Everyone </a:t>
            </a:r>
            <a:endParaRPr sz="1200">
              <a:solidFill>
                <a:schemeClr val="dk1"/>
              </a:solidFill>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Create infographics: </a:t>
            </a:r>
            <a:r>
              <a:rPr lang="en-GB" sz="1200" u="sng">
                <a:solidFill>
                  <a:schemeClr val="dk1"/>
                </a:solidFill>
                <a:hlinkClick r:id="rId7">
                  <a:extLst>
                    <a:ext uri="{A12FA001-AC4F-418D-AE19-62706E023703}">
                      <ahyp:hlinkClr xmlns:ahyp="http://schemas.microsoft.com/office/drawing/2018/hyperlinkcolor" val="tx"/>
                    </a:ext>
                  </a:extLst>
                </a:hlinkClick>
              </a:rPr>
              <a:t>Easel.ly </a:t>
            </a:r>
            <a:r>
              <a:rPr lang="en-GB" sz="1200">
                <a:solidFill>
                  <a:schemeClr val="dk1"/>
                </a:solidFill>
              </a:rPr>
              <a:t>and </a:t>
            </a:r>
            <a:r>
              <a:rPr lang="en-GB" sz="1200" u="sng">
                <a:solidFill>
                  <a:schemeClr val="dk1"/>
                </a:solidFill>
                <a:hlinkClick r:id="rId8">
                  <a:extLst>
                    <a:ext uri="{A12FA001-AC4F-418D-AE19-62706E023703}">
                      <ahyp:hlinkClr xmlns:ahyp="http://schemas.microsoft.com/office/drawing/2018/hyperlinkcolor" val="tx"/>
                    </a:ext>
                  </a:extLst>
                </a:hlinkClick>
              </a:rPr>
              <a:t>Infogram</a:t>
            </a:r>
            <a:r>
              <a:rPr lang="en-GB" sz="1200">
                <a:solidFill>
                  <a:schemeClr val="dk1"/>
                </a:solidFill>
              </a:rPr>
              <a:t> </a:t>
            </a:r>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Reference Management: </a:t>
            </a:r>
            <a:r>
              <a:rPr lang="en-GB" sz="1200" u="sng">
                <a:solidFill>
                  <a:schemeClr val="dk1"/>
                </a:solidFill>
                <a:hlinkClick r:id="rId9">
                  <a:extLst>
                    <a:ext uri="{A12FA001-AC4F-418D-AE19-62706E023703}">
                      <ahyp:hlinkClr xmlns:ahyp="http://schemas.microsoft.com/office/drawing/2018/hyperlinkcolor" val="tx"/>
                    </a:ext>
                  </a:extLst>
                </a:hlinkClick>
              </a:rPr>
              <a:t>Mendeley</a:t>
            </a:r>
            <a:endParaRPr sz="1200"/>
          </a:p>
          <a:p>
            <a:pPr marL="342900" lvl="0" indent="-266700" algn="l" rtl="0">
              <a:lnSpc>
                <a:spcPct val="100000"/>
              </a:lnSpc>
              <a:spcBef>
                <a:spcPts val="240"/>
              </a:spcBef>
              <a:spcAft>
                <a:spcPts val="0"/>
              </a:spcAft>
              <a:buClr>
                <a:srgbClr val="595959"/>
              </a:buClr>
              <a:buSzPts val="1200"/>
              <a:buNone/>
            </a:pPr>
            <a:endParaRPr sz="1200"/>
          </a:p>
          <a:p>
            <a:pPr marL="342900" lvl="0" indent="-266700" algn="l" rtl="0">
              <a:lnSpc>
                <a:spcPct val="100000"/>
              </a:lnSpc>
              <a:spcBef>
                <a:spcPts val="240"/>
              </a:spcBef>
              <a:spcAft>
                <a:spcPts val="0"/>
              </a:spcAft>
              <a:buClr>
                <a:srgbClr val="595959"/>
              </a:buClr>
              <a:buSzPts val="1200"/>
              <a:buNone/>
            </a:pPr>
            <a:endParaRPr sz="1200"/>
          </a:p>
          <a:p>
            <a:pPr marL="342900" lvl="0" indent="-266700" algn="l" rtl="0">
              <a:lnSpc>
                <a:spcPct val="100000"/>
              </a:lnSpc>
              <a:spcBef>
                <a:spcPts val="240"/>
              </a:spcBef>
              <a:spcAft>
                <a:spcPts val="0"/>
              </a:spcAft>
              <a:buClr>
                <a:srgbClr val="595959"/>
              </a:buClr>
              <a:buSzPts val="1200"/>
              <a:buNone/>
            </a:pPr>
            <a:endParaRPr sz="1200"/>
          </a:p>
        </p:txBody>
      </p:sp>
      <p:sp>
        <p:nvSpPr>
          <p:cNvPr id="235" name="Google Shape;235;p15"/>
          <p:cNvSpPr/>
          <p:nvPr/>
        </p:nvSpPr>
        <p:spPr>
          <a:xfrm>
            <a:off x="86952" y="3873457"/>
            <a:ext cx="4623620" cy="780116"/>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lt1"/>
                </a:solidFill>
                <a:latin typeface="Calibri"/>
                <a:ea typeface="Calibri"/>
                <a:cs typeface="Calibri"/>
                <a:sym typeface="Calibri"/>
              </a:rPr>
              <a:t>If you have any suggestions to add to this list, let your SRC Rep know!</a:t>
            </a:r>
            <a:endParaRPr sz="1500" b="0" i="0" u="none" strike="noStrike" cap="none">
              <a:solidFill>
                <a:srgbClr val="FF0000"/>
              </a:solidFill>
              <a:latin typeface="Calibri"/>
              <a:ea typeface="Calibri"/>
              <a:cs typeface="Calibri"/>
              <a:sym typeface="Calibri"/>
            </a:endParaRPr>
          </a:p>
        </p:txBody>
      </p:sp>
      <p:sp>
        <p:nvSpPr>
          <p:cNvPr id="236" name="Google Shape;236;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13</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6"/>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272790"/>
              </a:buClr>
              <a:buSzPct val="100000"/>
              <a:buFont typeface="Arial"/>
              <a:buNone/>
            </a:pPr>
            <a:r>
              <a:rPr lang="en-GB" b="1"/>
              <a:t>Above all, if you have any questions, do please ask!</a:t>
            </a:r>
            <a:endParaRPr/>
          </a:p>
        </p:txBody>
      </p:sp>
      <p:sp>
        <p:nvSpPr>
          <p:cNvPr id="242" name="Google Shape;242;p16"/>
          <p:cNvSpPr txBox="1">
            <a:spLocks noGrp="1"/>
          </p:cNvSpPr>
          <p:nvPr>
            <p:ph type="body" idx="1"/>
          </p:nvPr>
        </p:nvSpPr>
        <p:spPr>
          <a:xfrm>
            <a:off x="457200" y="1183983"/>
            <a:ext cx="6724650" cy="21164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1800"/>
              <a:buNone/>
            </a:pPr>
            <a:endParaRPr/>
          </a:p>
          <a:p>
            <a:pPr marL="0" lvl="0" indent="0" algn="l" rtl="0">
              <a:lnSpc>
                <a:spcPct val="100000"/>
              </a:lnSpc>
              <a:spcBef>
                <a:spcPts val="360"/>
              </a:spcBef>
              <a:spcAft>
                <a:spcPts val="0"/>
              </a:spcAft>
              <a:buClr>
                <a:srgbClr val="595959"/>
              </a:buClr>
              <a:buSzPts val="1800"/>
              <a:buNone/>
            </a:pPr>
            <a:r>
              <a:rPr lang="en-GB"/>
              <a:t>Fatai (SRC Vice Chair) can be reached at </a:t>
            </a:r>
            <a:r>
              <a:rPr lang="en-GB" u="sng">
                <a:solidFill>
                  <a:schemeClr val="hlink"/>
                </a:solidFill>
                <a:hlinkClick r:id="rId3"/>
              </a:rPr>
              <a:t>fatai.ogunlayi@nhs.net</a:t>
            </a:r>
            <a:endParaRPr/>
          </a:p>
          <a:p>
            <a:pPr marL="0" lvl="0" indent="0" algn="l" rtl="0">
              <a:lnSpc>
                <a:spcPct val="100000"/>
              </a:lnSpc>
              <a:spcBef>
                <a:spcPts val="360"/>
              </a:spcBef>
              <a:spcAft>
                <a:spcPts val="0"/>
              </a:spcAft>
              <a:buClr>
                <a:srgbClr val="595959"/>
              </a:buClr>
              <a:buSzPts val="1800"/>
              <a:buNone/>
            </a:pPr>
            <a:endParaRPr/>
          </a:p>
          <a:p>
            <a:pPr marL="0" lvl="0" indent="0" algn="l" rtl="0">
              <a:lnSpc>
                <a:spcPct val="100000"/>
              </a:lnSpc>
              <a:spcBef>
                <a:spcPts val="360"/>
              </a:spcBef>
              <a:spcAft>
                <a:spcPts val="0"/>
              </a:spcAft>
              <a:buClr>
                <a:srgbClr val="595959"/>
              </a:buClr>
              <a:buSzPts val="1800"/>
              <a:buNone/>
            </a:pPr>
            <a:r>
              <a:rPr lang="en-GB"/>
              <a:t>FPH is always happy to help and can be contacted via: </a:t>
            </a:r>
            <a:r>
              <a:rPr lang="en-GB" u="sng">
                <a:solidFill>
                  <a:schemeClr val="hlink"/>
                </a:solidFill>
                <a:hlinkClick r:id="rId4"/>
              </a:rPr>
              <a:t>educ@fph.org.uk</a:t>
            </a:r>
            <a:endParaRPr>
              <a:solidFill>
                <a:srgbClr val="FF0000"/>
              </a:solidFill>
            </a:endParaRPr>
          </a:p>
          <a:p>
            <a:pPr marL="0" lvl="0" indent="0" algn="l" rtl="0">
              <a:lnSpc>
                <a:spcPct val="100000"/>
              </a:lnSpc>
              <a:spcBef>
                <a:spcPts val="360"/>
              </a:spcBef>
              <a:spcAft>
                <a:spcPts val="0"/>
              </a:spcAft>
              <a:buClr>
                <a:srgbClr val="595959"/>
              </a:buClr>
              <a:buSzPts val="1800"/>
              <a:buNone/>
            </a:pPr>
            <a:endParaRPr/>
          </a:p>
          <a:p>
            <a:pPr marL="0" lvl="0" indent="0" algn="l" rtl="0">
              <a:lnSpc>
                <a:spcPct val="100000"/>
              </a:lnSpc>
              <a:spcBef>
                <a:spcPts val="360"/>
              </a:spcBef>
              <a:spcAft>
                <a:spcPts val="0"/>
              </a:spcAft>
              <a:buClr>
                <a:srgbClr val="595959"/>
              </a:buClr>
              <a:buSzPts val="1800"/>
              <a:buNone/>
            </a:pPr>
            <a:endParaRPr/>
          </a:p>
        </p:txBody>
      </p:sp>
      <p:sp>
        <p:nvSpPr>
          <p:cNvPr id="243" name="Google Shape;243;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14</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7"/>
          <p:cNvSpPr txBox="1">
            <a:spLocks noGrp="1"/>
          </p:cNvSpPr>
          <p:nvPr>
            <p:ph type="subTitle" idx="1"/>
          </p:nvPr>
        </p:nvSpPr>
        <p:spPr>
          <a:xfrm>
            <a:off x="1043609" y="2098863"/>
            <a:ext cx="7243665" cy="8817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3900"/>
              <a:buNone/>
            </a:pPr>
            <a:r>
              <a:rPr lang="en-GB" sz="3900"/>
              <a:t>FPH e-Portfolio</a:t>
            </a:r>
            <a:endParaRPr/>
          </a:p>
        </p:txBody>
      </p:sp>
      <p:sp>
        <p:nvSpPr>
          <p:cNvPr id="249" name="Google Shape;249;p17"/>
          <p:cNvSpPr txBox="1"/>
          <p:nvPr/>
        </p:nvSpPr>
        <p:spPr>
          <a:xfrm>
            <a:off x="1043609" y="2866294"/>
            <a:ext cx="773111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Arial"/>
                <a:ea typeface="Arial"/>
                <a:cs typeface="Arial"/>
                <a:sym typeface="Arial"/>
              </a:rPr>
              <a:t>Gareth Cooke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chemeClr val="lt1"/>
                </a:solidFill>
                <a:latin typeface="Arial"/>
                <a:ea typeface="Arial"/>
                <a:cs typeface="Arial"/>
                <a:sym typeface="Arial"/>
              </a:rPr>
              <a:t>FPH Education and Training Manager</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8"/>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Education &amp; Training Team</a:t>
            </a:r>
            <a:endParaRPr/>
          </a:p>
        </p:txBody>
      </p:sp>
      <p:sp>
        <p:nvSpPr>
          <p:cNvPr id="255" name="Google Shape;255;p1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2200"/>
              <a:buNone/>
            </a:pPr>
            <a:r>
              <a:rPr lang="en-GB" sz="2200" b="1"/>
              <a:t>Support for Registrars throughout training . . .</a:t>
            </a:r>
            <a:endParaRPr/>
          </a:p>
          <a:p>
            <a:pPr marL="342900" lvl="0" indent="-342900" algn="l" rtl="0">
              <a:lnSpc>
                <a:spcPct val="100000"/>
              </a:lnSpc>
              <a:spcBef>
                <a:spcPts val="440"/>
              </a:spcBef>
              <a:spcAft>
                <a:spcPts val="0"/>
              </a:spcAft>
              <a:buClr>
                <a:srgbClr val="595959"/>
              </a:buClr>
              <a:buSzPts val="2200"/>
              <a:buFont typeface="Arial"/>
              <a:buChar char="-"/>
            </a:pPr>
            <a:r>
              <a:rPr lang="en-GB" sz="2200" b="1"/>
              <a:t>Enrolments</a:t>
            </a:r>
            <a:endParaRPr/>
          </a:p>
          <a:p>
            <a:pPr marL="342900" lvl="0" indent="-342900" algn="l" rtl="0">
              <a:lnSpc>
                <a:spcPct val="100000"/>
              </a:lnSpc>
              <a:spcBef>
                <a:spcPts val="440"/>
              </a:spcBef>
              <a:spcAft>
                <a:spcPts val="0"/>
              </a:spcAft>
              <a:buClr>
                <a:srgbClr val="595959"/>
              </a:buClr>
              <a:buSzPts val="2200"/>
              <a:buFont typeface="Arial"/>
              <a:buChar char="-"/>
            </a:pPr>
            <a:r>
              <a:rPr lang="en-GB" sz="2200" b="1"/>
              <a:t>CCT </a:t>
            </a:r>
            <a:endParaRPr/>
          </a:p>
          <a:p>
            <a:pPr marL="342900" lvl="0" indent="-342900" algn="l" rtl="0">
              <a:lnSpc>
                <a:spcPct val="100000"/>
              </a:lnSpc>
              <a:spcBef>
                <a:spcPts val="440"/>
              </a:spcBef>
              <a:spcAft>
                <a:spcPts val="0"/>
              </a:spcAft>
              <a:buClr>
                <a:srgbClr val="595959"/>
              </a:buClr>
              <a:buSzPts val="2200"/>
              <a:buFont typeface="Arial"/>
              <a:buChar char="-"/>
            </a:pPr>
            <a:r>
              <a:rPr lang="en-GB" sz="2200" b="1"/>
              <a:t>Exams</a:t>
            </a:r>
            <a:endParaRPr/>
          </a:p>
          <a:p>
            <a:pPr marL="342900" lvl="0" indent="-342900" algn="l" rtl="0">
              <a:lnSpc>
                <a:spcPct val="100000"/>
              </a:lnSpc>
              <a:spcBef>
                <a:spcPts val="440"/>
              </a:spcBef>
              <a:spcAft>
                <a:spcPts val="0"/>
              </a:spcAft>
              <a:buClr>
                <a:srgbClr val="595959"/>
              </a:buClr>
              <a:buSzPts val="2200"/>
              <a:buFont typeface="Arial"/>
              <a:buChar char="-"/>
            </a:pPr>
            <a:r>
              <a:rPr lang="en-GB" sz="2200" b="1"/>
              <a:t>OOP</a:t>
            </a:r>
            <a:endParaRPr/>
          </a:p>
          <a:p>
            <a:pPr marL="342900" lvl="0" indent="-342900" algn="l" rtl="0">
              <a:lnSpc>
                <a:spcPct val="100000"/>
              </a:lnSpc>
              <a:spcBef>
                <a:spcPts val="440"/>
              </a:spcBef>
              <a:spcAft>
                <a:spcPts val="0"/>
              </a:spcAft>
              <a:buClr>
                <a:srgbClr val="595959"/>
              </a:buClr>
              <a:buSzPts val="2200"/>
              <a:buFont typeface="Arial"/>
              <a:buChar char="-"/>
            </a:pPr>
            <a:r>
              <a:rPr lang="en-GB" sz="2200" b="1"/>
              <a:t>ePortfolio</a:t>
            </a:r>
            <a:endParaRPr sz="2200" b="1"/>
          </a:p>
          <a:p>
            <a:pPr marL="1828800" lvl="4" indent="0" algn="l" rtl="0">
              <a:lnSpc>
                <a:spcPct val="100000"/>
              </a:lnSpc>
              <a:spcBef>
                <a:spcPts val="400"/>
              </a:spcBef>
              <a:spcAft>
                <a:spcPts val="0"/>
              </a:spcAft>
              <a:buClr>
                <a:srgbClr val="595959"/>
              </a:buClr>
              <a:buSzPts val="2000"/>
              <a:buNone/>
            </a:pPr>
            <a:r>
              <a:rPr lang="en-GB" sz="2000"/>
              <a:t>All queries to </a:t>
            </a:r>
            <a:r>
              <a:rPr lang="en-GB" sz="2000" u="sng">
                <a:solidFill>
                  <a:schemeClr val="hlink"/>
                </a:solidFill>
                <a:hlinkClick r:id="rId3"/>
              </a:rPr>
              <a:t>educ@fph.org.uk</a:t>
            </a:r>
            <a:r>
              <a:rPr lang="en-GB" sz="2000"/>
              <a:t>  </a:t>
            </a:r>
            <a:endParaRPr/>
          </a:p>
        </p:txBody>
      </p:sp>
      <p:sp>
        <p:nvSpPr>
          <p:cNvPr id="256" name="Google Shape;256;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16</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eea35acded_0_111"/>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How it works</a:t>
            </a:r>
            <a:endParaRPr/>
          </a:p>
        </p:txBody>
      </p:sp>
      <p:sp>
        <p:nvSpPr>
          <p:cNvPr id="262" name="Google Shape;262;geea35acded_0_1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17</a:t>
            </a:fld>
            <a:endParaRPr/>
          </a:p>
        </p:txBody>
      </p:sp>
      <p:pic>
        <p:nvPicPr>
          <p:cNvPr id="263" name="Google Shape;263;geea35acded_0_111"/>
          <p:cNvPicPr preferRelativeResize="0">
            <a:picLocks noGrp="1"/>
          </p:cNvPicPr>
          <p:nvPr>
            <p:ph type="body" idx="1"/>
          </p:nvPr>
        </p:nvPicPr>
        <p:blipFill rotWithShape="1">
          <a:blip r:embed="rId3">
            <a:alphaModFix/>
          </a:blip>
          <a:srcRect l="14525" t="37135" r="4100" b="31860"/>
          <a:stretch/>
        </p:blipFill>
        <p:spPr>
          <a:xfrm>
            <a:off x="140677" y="1222131"/>
            <a:ext cx="8853900" cy="3545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0"/>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Evidence ...</a:t>
            </a:r>
            <a:endParaRPr/>
          </a:p>
        </p:txBody>
      </p:sp>
      <p:sp>
        <p:nvSpPr>
          <p:cNvPr id="269" name="Google Shape;269;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18</a:t>
            </a:fld>
            <a:endParaRPr/>
          </a:p>
        </p:txBody>
      </p:sp>
      <p:pic>
        <p:nvPicPr>
          <p:cNvPr id="270" name="Google Shape;270;p20"/>
          <p:cNvPicPr preferRelativeResize="0">
            <a:picLocks noGrp="1"/>
          </p:cNvPicPr>
          <p:nvPr>
            <p:ph type="body" idx="1"/>
          </p:nvPr>
        </p:nvPicPr>
        <p:blipFill rotWithShape="1">
          <a:blip r:embed="rId3">
            <a:alphaModFix/>
          </a:blip>
          <a:srcRect/>
          <a:stretch/>
        </p:blipFill>
        <p:spPr>
          <a:xfrm>
            <a:off x="457200" y="1218208"/>
            <a:ext cx="8352692" cy="354905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
          <p:cNvSpPr txBox="1">
            <a:spLocks noGrp="1"/>
          </p:cNvSpPr>
          <p:nvPr>
            <p:ph type="subTitle" idx="1"/>
          </p:nvPr>
        </p:nvSpPr>
        <p:spPr>
          <a:xfrm>
            <a:off x="562709" y="2312369"/>
            <a:ext cx="8150468" cy="21892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2400"/>
              <a:buNone/>
            </a:pPr>
            <a:r>
              <a:rPr lang="en-GB" b="0"/>
              <a:t>Professor Maggie Rae PrFPH, FRCP Hon, FRSPH, FRSM </a:t>
            </a:r>
            <a:endParaRPr b="0"/>
          </a:p>
          <a:p>
            <a:pPr marL="0" lvl="0" indent="0" algn="l" rtl="0">
              <a:lnSpc>
                <a:spcPct val="100000"/>
              </a:lnSpc>
              <a:spcBef>
                <a:spcPts val="400"/>
              </a:spcBef>
              <a:spcAft>
                <a:spcPts val="0"/>
              </a:spcAft>
              <a:buClr>
                <a:srgbClr val="FFFFFF"/>
              </a:buClr>
              <a:buSzPts val="2000"/>
              <a:buNone/>
            </a:pPr>
            <a:r>
              <a:rPr lang="en-GB" sz="2000" b="0" i="1"/>
              <a:t>President, Faculty of Public Health</a:t>
            </a:r>
            <a:endParaRPr/>
          </a:p>
          <a:p>
            <a:pPr marL="0" lvl="0" indent="0" algn="l" rtl="0">
              <a:lnSpc>
                <a:spcPct val="100000"/>
              </a:lnSpc>
              <a:spcBef>
                <a:spcPts val="200"/>
              </a:spcBef>
              <a:spcAft>
                <a:spcPts val="0"/>
              </a:spcAft>
              <a:buClr>
                <a:srgbClr val="FFFFFF"/>
              </a:buClr>
              <a:buSzPts val="1000"/>
              <a:buNone/>
            </a:pPr>
            <a:endParaRPr sz="1000" b="0"/>
          </a:p>
          <a:p>
            <a:pPr marL="0" lvl="0" indent="0" algn="l" rtl="0">
              <a:lnSpc>
                <a:spcPct val="100000"/>
              </a:lnSpc>
              <a:spcBef>
                <a:spcPts val="480"/>
              </a:spcBef>
              <a:spcAft>
                <a:spcPts val="0"/>
              </a:spcAft>
              <a:buClr>
                <a:srgbClr val="FFFFFF"/>
              </a:buClr>
              <a:buSzPts val="2400"/>
              <a:buNone/>
            </a:pPr>
            <a:r>
              <a:rPr lang="en-GB" b="0"/>
              <a:t>David Chappel</a:t>
            </a:r>
            <a:endParaRPr b="0"/>
          </a:p>
          <a:p>
            <a:pPr marL="0" lvl="0" indent="0" algn="l" rtl="0">
              <a:lnSpc>
                <a:spcPct val="100000"/>
              </a:lnSpc>
              <a:spcBef>
                <a:spcPts val="400"/>
              </a:spcBef>
              <a:spcAft>
                <a:spcPts val="0"/>
              </a:spcAft>
              <a:buClr>
                <a:srgbClr val="FFFFFF"/>
              </a:buClr>
              <a:buSzPts val="2000"/>
              <a:buNone/>
            </a:pPr>
            <a:r>
              <a:rPr lang="en-GB" sz="2000" b="0" i="1"/>
              <a:t>Academic Registrar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1"/>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Activity</a:t>
            </a:r>
            <a:endParaRPr/>
          </a:p>
        </p:txBody>
      </p:sp>
      <p:sp>
        <p:nvSpPr>
          <p:cNvPr id="277" name="Google Shape;277;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19</a:t>
            </a:fld>
            <a:endParaRPr/>
          </a:p>
        </p:txBody>
      </p:sp>
      <p:pic>
        <p:nvPicPr>
          <p:cNvPr id="278" name="Google Shape;278;p21"/>
          <p:cNvPicPr preferRelativeResize="0">
            <a:picLocks noGrp="1"/>
          </p:cNvPicPr>
          <p:nvPr>
            <p:ph type="body" idx="1"/>
          </p:nvPr>
        </p:nvPicPr>
        <p:blipFill rotWithShape="1">
          <a:blip r:embed="rId3">
            <a:alphaModFix/>
          </a:blip>
          <a:srcRect/>
          <a:stretch/>
        </p:blipFill>
        <p:spPr>
          <a:xfrm>
            <a:off x="457200" y="1151792"/>
            <a:ext cx="8551430" cy="35169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2"/>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Learning Outcomes . . .</a:t>
            </a:r>
            <a:endParaRPr/>
          </a:p>
        </p:txBody>
      </p:sp>
      <p:pic>
        <p:nvPicPr>
          <p:cNvPr id="284" name="Google Shape;284;p22"/>
          <p:cNvPicPr preferRelativeResize="0">
            <a:picLocks noGrp="1"/>
          </p:cNvPicPr>
          <p:nvPr>
            <p:ph type="body" idx="1"/>
          </p:nvPr>
        </p:nvPicPr>
        <p:blipFill rotWithShape="1">
          <a:blip r:embed="rId3">
            <a:alphaModFix/>
          </a:blip>
          <a:srcRect/>
          <a:stretch/>
        </p:blipFill>
        <p:spPr>
          <a:xfrm>
            <a:off x="457199" y="1200150"/>
            <a:ext cx="8308731" cy="3613987"/>
          </a:xfrm>
          <a:prstGeom prst="rect">
            <a:avLst/>
          </a:prstGeom>
          <a:noFill/>
          <a:ln>
            <a:noFill/>
          </a:ln>
        </p:spPr>
      </p:pic>
      <p:sp>
        <p:nvSpPr>
          <p:cNvPr id="285" name="Google Shape;285;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20</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3"/>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ARCP</a:t>
            </a:r>
            <a:endParaRPr/>
          </a:p>
        </p:txBody>
      </p:sp>
      <p:sp>
        <p:nvSpPr>
          <p:cNvPr id="291" name="Google Shape;291;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21</a:t>
            </a:fld>
            <a:endParaRPr/>
          </a:p>
        </p:txBody>
      </p:sp>
      <p:sp>
        <p:nvSpPr>
          <p:cNvPr id="292" name="Google Shape;292;p2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rgbClr val="595959"/>
              </a:buClr>
              <a:buSzPts val="1800"/>
              <a:buChar char="•"/>
            </a:pPr>
            <a:r>
              <a:rPr lang="en-GB"/>
              <a:t>Annual Review of Competencies Progression</a:t>
            </a:r>
            <a:endParaRPr/>
          </a:p>
          <a:p>
            <a:pPr marL="342900" lvl="0" indent="-228600" algn="l" rtl="0">
              <a:lnSpc>
                <a:spcPct val="100000"/>
              </a:lnSpc>
              <a:spcBef>
                <a:spcPts val="360"/>
              </a:spcBef>
              <a:spcAft>
                <a:spcPts val="0"/>
              </a:spcAft>
              <a:buClr>
                <a:srgbClr val="595959"/>
              </a:buClr>
              <a:buSzPts val="1800"/>
              <a:buNone/>
            </a:pPr>
            <a:endParaRPr/>
          </a:p>
        </p:txBody>
      </p:sp>
      <p:pic>
        <p:nvPicPr>
          <p:cNvPr id="293" name="Google Shape;293;p23"/>
          <p:cNvPicPr preferRelativeResize="0"/>
          <p:nvPr/>
        </p:nvPicPr>
        <p:blipFill rotWithShape="1">
          <a:blip r:embed="rId3">
            <a:alphaModFix/>
          </a:blip>
          <a:srcRect/>
          <a:stretch/>
        </p:blipFill>
        <p:spPr>
          <a:xfrm>
            <a:off x="690714" y="1645827"/>
            <a:ext cx="5551824" cy="31229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4"/>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ePortfolio User Manual available on system</a:t>
            </a:r>
            <a:endParaRPr/>
          </a:p>
        </p:txBody>
      </p:sp>
      <p:pic>
        <p:nvPicPr>
          <p:cNvPr id="299" name="Google Shape;299;p24"/>
          <p:cNvPicPr preferRelativeResize="0"/>
          <p:nvPr/>
        </p:nvPicPr>
        <p:blipFill rotWithShape="1">
          <a:blip r:embed="rId3">
            <a:alphaModFix/>
          </a:blip>
          <a:srcRect/>
          <a:stretch/>
        </p:blipFill>
        <p:spPr>
          <a:xfrm>
            <a:off x="324725" y="1320525"/>
            <a:ext cx="5474975" cy="2922911"/>
          </a:xfrm>
          <a:prstGeom prst="rect">
            <a:avLst/>
          </a:prstGeom>
          <a:noFill/>
          <a:ln>
            <a:noFill/>
          </a:ln>
        </p:spPr>
      </p:pic>
      <p:pic>
        <p:nvPicPr>
          <p:cNvPr id="300" name="Google Shape;300;p24"/>
          <p:cNvPicPr preferRelativeResize="0"/>
          <p:nvPr/>
        </p:nvPicPr>
        <p:blipFill rotWithShape="1">
          <a:blip r:embed="rId4">
            <a:alphaModFix/>
          </a:blip>
          <a:srcRect/>
          <a:stretch/>
        </p:blipFill>
        <p:spPr>
          <a:xfrm>
            <a:off x="6371200" y="1215629"/>
            <a:ext cx="2391877" cy="3399234"/>
          </a:xfrm>
          <a:prstGeom prst="rect">
            <a:avLst/>
          </a:prstGeom>
          <a:noFill/>
          <a:ln>
            <a:noFill/>
          </a:ln>
        </p:spPr>
      </p:pic>
      <p:sp>
        <p:nvSpPr>
          <p:cNvPr id="301" name="Google Shape;301;p24"/>
          <p:cNvSpPr/>
          <p:nvPr/>
        </p:nvSpPr>
        <p:spPr>
          <a:xfrm>
            <a:off x="5057775" y="2771775"/>
            <a:ext cx="1238400" cy="66600"/>
          </a:xfrm>
          <a:prstGeom prst="rightArrow">
            <a:avLst>
              <a:gd name="adj1" fmla="val 0"/>
              <a:gd name="adj2" fmla="val 171847"/>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24"/>
          <p:cNvSpPr txBox="1">
            <a:spLocks noGrp="1"/>
          </p:cNvSpPr>
          <p:nvPr>
            <p:ph type="body" idx="1"/>
          </p:nvPr>
        </p:nvSpPr>
        <p:spPr>
          <a:xfrm>
            <a:off x="2648886" y="4740616"/>
            <a:ext cx="3286200" cy="410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GB"/>
              <a:t>Links to </a:t>
            </a:r>
            <a:r>
              <a:rPr lang="en-GB" u="sng">
                <a:solidFill>
                  <a:schemeClr val="hlink"/>
                </a:solidFill>
                <a:hlinkClick r:id="rId5"/>
              </a:rPr>
              <a:t>demo 1</a:t>
            </a:r>
            <a:r>
              <a:rPr lang="en-GB"/>
              <a:t> and </a:t>
            </a:r>
            <a:r>
              <a:rPr lang="en-GB" u="sng">
                <a:solidFill>
                  <a:schemeClr val="hlink"/>
                </a:solidFill>
                <a:hlinkClick r:id="rId6"/>
              </a:rPr>
              <a:t>demo 2</a:t>
            </a:r>
            <a:endParaRPr/>
          </a:p>
          <a:p>
            <a:pPr marL="0" lvl="0" indent="0" algn="l" rtl="0">
              <a:lnSpc>
                <a:spcPct val="100000"/>
              </a:lnSpc>
              <a:spcBef>
                <a:spcPts val="360"/>
              </a:spcBef>
              <a:spcAft>
                <a:spcPts val="0"/>
              </a:spcAft>
              <a:buClr>
                <a:srgbClr val="595959"/>
              </a:buClr>
              <a:buSzPts val="1800"/>
              <a:buNone/>
            </a:pPr>
            <a:endParaRPr/>
          </a:p>
        </p:txBody>
      </p:sp>
      <p:sp>
        <p:nvSpPr>
          <p:cNvPr id="303" name="Google Shape;303;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22</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5"/>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Resources</a:t>
            </a:r>
            <a:endParaRPr/>
          </a:p>
        </p:txBody>
      </p:sp>
      <p:sp>
        <p:nvSpPr>
          <p:cNvPr id="309" name="Google Shape;309;p2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23</a:t>
            </a:fld>
            <a:endParaRPr/>
          </a:p>
        </p:txBody>
      </p:sp>
      <p:sp>
        <p:nvSpPr>
          <p:cNvPr id="310" name="Google Shape;310;p2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1800"/>
              <a:buNone/>
            </a:pPr>
            <a:endParaRPr/>
          </a:p>
          <a:p>
            <a:pPr marL="0" lvl="0" indent="0" algn="l" rtl="0">
              <a:lnSpc>
                <a:spcPct val="100000"/>
              </a:lnSpc>
              <a:spcBef>
                <a:spcPts val="360"/>
              </a:spcBef>
              <a:spcAft>
                <a:spcPts val="0"/>
              </a:spcAft>
              <a:buClr>
                <a:srgbClr val="595959"/>
              </a:buClr>
              <a:buSzPts val="1800"/>
              <a:buNone/>
            </a:pPr>
            <a:endParaRPr/>
          </a:p>
          <a:p>
            <a:pPr marL="0" lvl="0" indent="0" algn="l" rtl="0">
              <a:lnSpc>
                <a:spcPct val="100000"/>
              </a:lnSpc>
              <a:spcBef>
                <a:spcPts val="360"/>
              </a:spcBef>
              <a:spcAft>
                <a:spcPts val="0"/>
              </a:spcAft>
              <a:buClr>
                <a:srgbClr val="595959"/>
              </a:buClr>
              <a:buSzPts val="1800"/>
              <a:buNone/>
            </a:pPr>
            <a:endParaRPr/>
          </a:p>
          <a:p>
            <a:pPr marL="342900" lvl="0" indent="-342900" algn="l" rtl="0">
              <a:lnSpc>
                <a:spcPct val="100000"/>
              </a:lnSpc>
              <a:spcBef>
                <a:spcPts val="480"/>
              </a:spcBef>
              <a:spcAft>
                <a:spcPts val="0"/>
              </a:spcAft>
              <a:buClr>
                <a:srgbClr val="595959"/>
              </a:buClr>
              <a:buSzPts val="2400"/>
              <a:buChar char="•"/>
            </a:pPr>
            <a:r>
              <a:rPr lang="en-GB" sz="2400"/>
              <a:t>Education and Training team: </a:t>
            </a:r>
            <a:r>
              <a:rPr lang="en-GB" sz="2400" u="sng">
                <a:solidFill>
                  <a:schemeClr val="hlink"/>
                </a:solidFill>
                <a:hlinkClick r:id="rId3"/>
              </a:rPr>
              <a:t>educ@fph.org.uk</a:t>
            </a:r>
            <a:endParaRPr sz="2400"/>
          </a:p>
          <a:p>
            <a:pPr marL="0" lvl="0" indent="0" algn="l" rtl="0">
              <a:lnSpc>
                <a:spcPct val="100000"/>
              </a:lnSpc>
              <a:spcBef>
                <a:spcPts val="480"/>
              </a:spcBef>
              <a:spcAft>
                <a:spcPts val="0"/>
              </a:spcAft>
              <a:buClr>
                <a:srgbClr val="595959"/>
              </a:buClr>
              <a:buSzPts val="2400"/>
              <a:buNone/>
            </a:pPr>
            <a:endParaRPr sz="2400"/>
          </a:p>
          <a:p>
            <a:pPr marL="342900" lvl="0" indent="-342900" algn="l" rtl="0">
              <a:lnSpc>
                <a:spcPct val="100000"/>
              </a:lnSpc>
              <a:spcBef>
                <a:spcPts val="480"/>
              </a:spcBef>
              <a:spcAft>
                <a:spcPts val="0"/>
              </a:spcAft>
              <a:buClr>
                <a:srgbClr val="595959"/>
              </a:buClr>
              <a:buSzPts val="2400"/>
              <a:buChar char="•"/>
            </a:pPr>
            <a:r>
              <a:rPr lang="en-GB" sz="2400"/>
              <a:t>ePortfolio Champions </a:t>
            </a:r>
            <a:endParaRPr/>
          </a:p>
          <a:p>
            <a:pPr marL="0" lvl="0" indent="0" algn="l" rtl="0">
              <a:lnSpc>
                <a:spcPct val="100000"/>
              </a:lnSpc>
              <a:spcBef>
                <a:spcPts val="360"/>
              </a:spcBef>
              <a:spcAft>
                <a:spcPts val="0"/>
              </a:spcAft>
              <a:buClr>
                <a:srgbClr val="595959"/>
              </a:buClr>
              <a:buSzPts val="1800"/>
              <a:buNone/>
            </a:pPr>
            <a:endParaRPr/>
          </a:p>
          <a:p>
            <a:pPr marL="0" lvl="0" indent="0" algn="l" rtl="0">
              <a:lnSpc>
                <a:spcPct val="100000"/>
              </a:lnSpc>
              <a:spcBef>
                <a:spcPts val="360"/>
              </a:spcBef>
              <a:spcAft>
                <a:spcPts val="0"/>
              </a:spcAft>
              <a:buClr>
                <a:srgbClr val="595959"/>
              </a:buClr>
              <a:buSzPts val="18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6"/>
          <p:cNvSpPr txBox="1">
            <a:spLocks noGrp="1"/>
          </p:cNvSpPr>
          <p:nvPr>
            <p:ph type="subTitle" idx="1"/>
          </p:nvPr>
        </p:nvSpPr>
        <p:spPr>
          <a:xfrm>
            <a:off x="1043609" y="2098863"/>
            <a:ext cx="7243665" cy="8817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3900"/>
              <a:buNone/>
            </a:pPr>
            <a:r>
              <a:rPr lang="en-GB" sz="3900"/>
              <a:t>FPH Special Interest Groups</a:t>
            </a:r>
            <a:endParaRPr/>
          </a:p>
        </p:txBody>
      </p:sp>
      <p:sp>
        <p:nvSpPr>
          <p:cNvPr id="316" name="Google Shape;316;p26"/>
          <p:cNvSpPr txBox="1"/>
          <p:nvPr/>
        </p:nvSpPr>
        <p:spPr>
          <a:xfrm>
            <a:off x="1043609" y="2866294"/>
            <a:ext cx="773111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Arial"/>
                <a:ea typeface="Arial"/>
                <a:cs typeface="Arial"/>
                <a:sym typeface="Arial"/>
              </a:rPr>
              <a:t>Julian Ryder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chemeClr val="lt1"/>
                </a:solidFill>
                <a:latin typeface="Arial"/>
                <a:ea typeface="Arial"/>
                <a:cs typeface="Arial"/>
                <a:sym typeface="Arial"/>
              </a:rPr>
              <a:t>FPH Director of Education, Standards and Advocacy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7"/>
          <p:cNvSpPr/>
          <p:nvPr/>
        </p:nvSpPr>
        <p:spPr>
          <a:xfrm>
            <a:off x="455543" y="1237393"/>
            <a:ext cx="8383657" cy="352987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380"/>
              </a:spcBef>
              <a:spcAft>
                <a:spcPts val="0"/>
              </a:spcAft>
              <a:buClr>
                <a:srgbClr val="595959"/>
              </a:buClr>
              <a:buSzPts val="1900"/>
              <a:buFont typeface="Arial"/>
              <a:buChar char="•"/>
            </a:pPr>
            <a:r>
              <a:rPr lang="en-GB" sz="1900" b="0" i="0" u="none" strike="noStrike" cap="none" dirty="0">
                <a:solidFill>
                  <a:srgbClr val="595959"/>
                </a:solidFill>
                <a:latin typeface="Arial"/>
                <a:ea typeface="Arial"/>
                <a:cs typeface="Arial"/>
                <a:sym typeface="Arial"/>
              </a:rPr>
              <a:t>What are SIGs are what do they do?</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380"/>
              </a:spcBef>
              <a:spcAft>
                <a:spcPts val="0"/>
              </a:spcAft>
              <a:buClr>
                <a:srgbClr val="595959"/>
              </a:buClr>
              <a:buSzPts val="1900"/>
              <a:buFont typeface="Arial"/>
              <a:buChar char="•"/>
            </a:pPr>
            <a:r>
              <a:rPr lang="en-GB" sz="1900" b="0" i="0" u="none" strike="noStrike" cap="none" dirty="0">
                <a:solidFill>
                  <a:srgbClr val="595959"/>
                </a:solidFill>
                <a:latin typeface="Arial"/>
                <a:ea typeface="Arial"/>
                <a:cs typeface="Arial"/>
                <a:sym typeface="Arial"/>
              </a:rPr>
              <a:t>Groups of Faculty </a:t>
            </a:r>
            <a:r>
              <a:rPr lang="en-GB" sz="1900" b="1" i="1" u="none" strike="noStrike" cap="none" dirty="0">
                <a:solidFill>
                  <a:srgbClr val="595959"/>
                </a:solidFill>
                <a:latin typeface="Arial"/>
                <a:ea typeface="Arial"/>
                <a:cs typeface="Arial"/>
                <a:sym typeface="Arial"/>
              </a:rPr>
              <a:t>members</a:t>
            </a:r>
            <a:r>
              <a:rPr lang="en-GB" sz="1900" b="0" i="0" u="none" strike="noStrike" cap="none" dirty="0">
                <a:solidFill>
                  <a:srgbClr val="595959"/>
                </a:solidFill>
                <a:latin typeface="Arial"/>
                <a:ea typeface="Arial"/>
                <a:cs typeface="Arial"/>
                <a:sym typeface="Arial"/>
              </a:rPr>
              <a:t> with an interest in a specific policy area</a:t>
            </a:r>
          </a:p>
          <a:p>
            <a:pPr marL="742950" marR="0" lvl="1" indent="-285750" algn="l" rtl="0">
              <a:lnSpc>
                <a:spcPct val="100000"/>
              </a:lnSpc>
              <a:spcBef>
                <a:spcPts val="380"/>
              </a:spcBef>
              <a:spcAft>
                <a:spcPts val="0"/>
              </a:spcAft>
              <a:buClr>
                <a:srgbClr val="595959"/>
              </a:buClr>
              <a:buSzPts val="1900"/>
              <a:buFont typeface="Arial"/>
              <a:buChar char="•"/>
            </a:pPr>
            <a:r>
              <a:rPr lang="en-GB" sz="1900" b="0" i="0" u="none" strike="noStrike" cap="none" dirty="0">
                <a:solidFill>
                  <a:srgbClr val="595959"/>
                </a:solidFill>
                <a:latin typeface="Arial"/>
                <a:ea typeface="Arial"/>
                <a:cs typeface="Arial"/>
                <a:sym typeface="Arial"/>
              </a:rPr>
              <a:t>Source of knowledge and expertise for FPH</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380"/>
              </a:spcBef>
              <a:spcAft>
                <a:spcPts val="0"/>
              </a:spcAft>
              <a:buClr>
                <a:srgbClr val="595959"/>
              </a:buClr>
              <a:buSzPts val="1900"/>
              <a:buFont typeface="Arial"/>
              <a:buChar char="•"/>
            </a:pPr>
            <a:r>
              <a:rPr lang="en-GB" sz="1900" b="0" i="0" u="none" strike="noStrike" cap="none" dirty="0">
                <a:solidFill>
                  <a:srgbClr val="595959"/>
                </a:solidFill>
                <a:latin typeface="Arial"/>
                <a:ea typeface="Arial"/>
                <a:cs typeface="Arial"/>
                <a:sym typeface="Arial"/>
              </a:rPr>
              <a:t>Support workforce training and development </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380"/>
              </a:spcBef>
              <a:spcAft>
                <a:spcPts val="0"/>
              </a:spcAft>
              <a:buClr>
                <a:srgbClr val="595959"/>
              </a:buClr>
              <a:buSzPts val="1900"/>
              <a:buFont typeface="Arial"/>
              <a:buChar char="•"/>
            </a:pPr>
            <a:r>
              <a:rPr lang="en-GB" sz="1900" b="0" i="0" u="none" strike="noStrike" cap="none" dirty="0">
                <a:solidFill>
                  <a:srgbClr val="595959"/>
                </a:solidFill>
                <a:latin typeface="Arial"/>
                <a:ea typeface="Arial"/>
                <a:cs typeface="Arial"/>
                <a:sym typeface="Arial"/>
              </a:rPr>
              <a:t>Improve public health policy at a local, national, and global level</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380"/>
              </a:spcBef>
              <a:spcAft>
                <a:spcPts val="0"/>
              </a:spcAft>
              <a:buClr>
                <a:srgbClr val="595959"/>
              </a:buClr>
              <a:buSzPts val="1900"/>
              <a:buFont typeface="Arial"/>
              <a:buChar char="•"/>
            </a:pPr>
            <a:r>
              <a:rPr lang="en-GB" sz="1900" b="0" i="0" u="none" strike="noStrike" cap="none" dirty="0">
                <a:solidFill>
                  <a:srgbClr val="595959"/>
                </a:solidFill>
                <a:latin typeface="Arial"/>
                <a:ea typeface="Arial"/>
                <a:cs typeface="Arial"/>
                <a:sym typeface="Arial"/>
              </a:rPr>
              <a:t>Promote new research and lead the public health response on a range of issues</a:t>
            </a:r>
            <a:endParaRPr sz="1900" b="0" i="0" u="none" strike="noStrike" cap="none" dirty="0">
              <a:solidFill>
                <a:srgbClr val="595959"/>
              </a:solidFill>
              <a:latin typeface="Arial"/>
              <a:ea typeface="Arial"/>
              <a:cs typeface="Arial"/>
              <a:sym typeface="Arial"/>
            </a:endParaRPr>
          </a:p>
          <a:p>
            <a:pPr marL="285750" marR="0" lvl="0" indent="-285750" algn="l" rtl="0">
              <a:lnSpc>
                <a:spcPct val="100000"/>
              </a:lnSpc>
              <a:spcBef>
                <a:spcPts val="380"/>
              </a:spcBef>
              <a:spcAft>
                <a:spcPts val="0"/>
              </a:spcAft>
              <a:buClr>
                <a:srgbClr val="595959"/>
              </a:buClr>
              <a:buSzPts val="1900"/>
              <a:buFont typeface="Arial"/>
              <a:buChar char="•"/>
            </a:pPr>
            <a:r>
              <a:rPr lang="en-GB" sz="1900" b="0" i="0" u="none" strike="noStrike" cap="none" dirty="0">
                <a:solidFill>
                  <a:srgbClr val="595959"/>
                </a:solidFill>
                <a:latin typeface="Arial"/>
                <a:ea typeface="Arial"/>
                <a:cs typeface="Arial"/>
                <a:sym typeface="Arial"/>
              </a:rPr>
              <a:t>Who can join the FPH SIGs? </a:t>
            </a:r>
            <a:r>
              <a:rPr lang="en-GB" sz="1900" b="0" i="1" u="none" strike="noStrike" cap="none" dirty="0">
                <a:solidFill>
                  <a:srgbClr val="595959"/>
                </a:solidFill>
                <a:latin typeface="Arial"/>
                <a:ea typeface="Arial"/>
                <a:cs typeface="Arial"/>
                <a:sym typeface="Arial"/>
              </a:rPr>
              <a:t>You</a:t>
            </a:r>
            <a:r>
              <a:rPr lang="en-GB" sz="1900" b="0" i="0" u="none" strike="noStrike" cap="none" dirty="0">
                <a:solidFill>
                  <a:srgbClr val="595959"/>
                </a:solidFill>
                <a:latin typeface="Arial"/>
                <a:ea typeface="Arial"/>
                <a:cs typeface="Arial"/>
                <a:sym typeface="Arial"/>
              </a:rPr>
              <a:t> can….</a:t>
            </a:r>
            <a:endParaRPr sz="1400" b="0" i="0" u="none" strike="noStrike" cap="none" dirty="0">
              <a:solidFill>
                <a:srgbClr val="000000"/>
              </a:solidFill>
              <a:latin typeface="Arial"/>
              <a:ea typeface="Arial"/>
              <a:cs typeface="Arial"/>
              <a:sym typeface="Arial"/>
            </a:endParaRPr>
          </a:p>
        </p:txBody>
      </p:sp>
      <p:sp>
        <p:nvSpPr>
          <p:cNvPr id="323" name="Google Shape;323;p27"/>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dirty="0"/>
              <a:t>Special Interest Groups (SIGs)</a:t>
            </a:r>
            <a:endParaRPr sz="1600" dirty="0"/>
          </a:p>
        </p:txBody>
      </p:sp>
      <p:sp>
        <p:nvSpPr>
          <p:cNvPr id="324" name="Google Shape;324;p27"/>
          <p:cNvSpPr/>
          <p:nvPr/>
        </p:nvSpPr>
        <p:spPr>
          <a:xfrm>
            <a:off x="4453217" y="238708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25" name="Google Shape;325;p27"/>
          <p:cNvSpPr/>
          <p:nvPr/>
        </p:nvSpPr>
        <p:spPr>
          <a:xfrm>
            <a:off x="4453217" y="238708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26" name="Google Shape;326;p27"/>
          <p:cNvSpPr/>
          <p:nvPr/>
        </p:nvSpPr>
        <p:spPr>
          <a:xfrm>
            <a:off x="4453217" y="238708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27" name="Google Shape;327;p2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25</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A36B-C64F-4864-B51D-D505E3FD0BD7}"/>
              </a:ext>
            </a:extLst>
          </p:cNvPr>
          <p:cNvSpPr>
            <a:spLocks noGrp="1"/>
          </p:cNvSpPr>
          <p:nvPr>
            <p:ph type="title"/>
          </p:nvPr>
        </p:nvSpPr>
        <p:spPr/>
        <p:txBody>
          <a:bodyPr/>
          <a:lstStyle/>
          <a:p>
            <a:r>
              <a:rPr lang="en-GB" dirty="0"/>
              <a:t>Context</a:t>
            </a:r>
          </a:p>
        </p:txBody>
      </p:sp>
      <p:sp>
        <p:nvSpPr>
          <p:cNvPr id="3" name="Content Placeholder 2">
            <a:extLst>
              <a:ext uri="{FF2B5EF4-FFF2-40B4-BE49-F238E27FC236}">
                <a16:creationId xmlns:a16="http://schemas.microsoft.com/office/drawing/2014/main" id="{2126D473-3528-4BDB-A560-31BD87AFDCD0}"/>
              </a:ext>
            </a:extLst>
          </p:cNvPr>
          <p:cNvSpPr>
            <a:spLocks noGrp="1"/>
          </p:cNvSpPr>
          <p:nvPr>
            <p:ph idx="1"/>
          </p:nvPr>
        </p:nvSpPr>
        <p:spPr/>
        <p:txBody>
          <a:bodyPr>
            <a:normAutofit/>
          </a:bodyPr>
          <a:lstStyle/>
          <a:p>
            <a:pPr marL="0" indent="0">
              <a:buNone/>
            </a:pPr>
            <a:r>
              <a:rPr lang="en-GB" sz="2400" dirty="0"/>
              <a:t>The Faculty of Public Health currently has:</a:t>
            </a:r>
          </a:p>
          <a:p>
            <a:r>
              <a:rPr lang="en-GB" sz="2400" dirty="0"/>
              <a:t>4,000 members – mainly UK but all over the world</a:t>
            </a:r>
          </a:p>
          <a:p>
            <a:r>
              <a:rPr lang="en-GB" sz="2400" dirty="0"/>
              <a:t>27 active committees – ‘lifeblood’ of a membership organisation, essential to governance</a:t>
            </a:r>
          </a:p>
          <a:p>
            <a:r>
              <a:rPr lang="en-GB" sz="2400" dirty="0"/>
              <a:t>32 SIGs, each reporting to a committee</a:t>
            </a:r>
          </a:p>
          <a:p>
            <a:r>
              <a:rPr lang="en-GB" sz="2400" dirty="0"/>
              <a:t>16 staff (15 WTEs) – focussed on the ‘must do’s’</a:t>
            </a:r>
          </a:p>
        </p:txBody>
      </p:sp>
      <p:sp>
        <p:nvSpPr>
          <p:cNvPr id="4" name="Date Placeholder 3">
            <a:extLst>
              <a:ext uri="{FF2B5EF4-FFF2-40B4-BE49-F238E27FC236}">
                <a16:creationId xmlns:a16="http://schemas.microsoft.com/office/drawing/2014/main" id="{F1153A95-EFFE-4E3E-A8DE-B5E5A416AC14}"/>
              </a:ext>
            </a:extLst>
          </p:cNvPr>
          <p:cNvSpPr>
            <a:spLocks noGrp="1"/>
          </p:cNvSpPr>
          <p:nvPr>
            <p:ph type="dt" sz="half" idx="10"/>
          </p:nvPr>
        </p:nvSpPr>
        <p:spPr/>
        <p:txBody>
          <a:bodyPr/>
          <a:lstStyle/>
          <a:p>
            <a:fld id="{77584810-455B-8741-8C2D-D4D392C26BB8}" type="datetime1">
              <a:rPr lang="en-GB" smtClean="0"/>
              <a:t>27/09/2021</a:t>
            </a:fld>
            <a:endParaRPr lang="en-US"/>
          </a:p>
        </p:txBody>
      </p:sp>
      <p:sp>
        <p:nvSpPr>
          <p:cNvPr id="5" name="Slide Number Placeholder 4">
            <a:extLst>
              <a:ext uri="{FF2B5EF4-FFF2-40B4-BE49-F238E27FC236}">
                <a16:creationId xmlns:a16="http://schemas.microsoft.com/office/drawing/2014/main" id="{53FDCF4D-5CAB-433A-9275-9FC72C93EDD2}"/>
              </a:ext>
            </a:extLst>
          </p:cNvPr>
          <p:cNvSpPr>
            <a:spLocks noGrp="1"/>
          </p:cNvSpPr>
          <p:nvPr>
            <p:ph type="sldNum" sz="quarter" idx="12"/>
          </p:nvPr>
        </p:nvSpPr>
        <p:spPr/>
        <p:txBody>
          <a:bodyPr/>
          <a:lstStyle/>
          <a:p>
            <a:fld id="{34AFA7FE-CD8C-F049-A609-816E200170F9}" type="slidenum">
              <a:rPr lang="en-US" smtClean="0"/>
              <a:t>26</a:t>
            </a:fld>
            <a:endParaRPr lang="en-US"/>
          </a:p>
        </p:txBody>
      </p:sp>
    </p:spTree>
    <p:extLst>
      <p:ext uri="{BB962C8B-B14F-4D97-AF65-F5344CB8AC3E}">
        <p14:creationId xmlns:p14="http://schemas.microsoft.com/office/powerpoint/2010/main" val="3837808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567448" cy="857250"/>
          </a:xfrm>
        </p:spPr>
        <p:txBody>
          <a:bodyPr>
            <a:normAutofit/>
          </a:bodyPr>
          <a:lstStyle/>
          <a:p>
            <a:r>
              <a:rPr lang="en-GB" dirty="0"/>
              <a:t>Special Interest Group reporting structure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7584810-455B-8741-8C2D-D4D392C26BB8}" type="datetime1">
              <a:rPr kumimoji="0" lang="en-GB" sz="900"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457200" rtl="0" eaLnBrk="1" fontAlgn="auto" latinLnBrk="0" hangingPunct="1">
                <a:lnSpc>
                  <a:spcPct val="100000"/>
                </a:lnSpc>
                <a:spcBef>
                  <a:spcPts val="0"/>
                </a:spcBef>
                <a:spcAft>
                  <a:spcPts val="0"/>
                </a:spcAft>
                <a:buClrTx/>
                <a:buSzTx/>
                <a:buFontTx/>
                <a:buNone/>
                <a:tabLst/>
                <a:defRPr/>
              </a:pPr>
              <a:t>27/09/2021</a:t>
            </a:fld>
            <a:endParaRPr kumimoji="0" lang="en-US" sz="900" b="0" i="0" u="none" strike="noStrike" kern="1200" cap="none" spc="0" normalizeH="0" baseline="0" noProof="0">
              <a:ln>
                <a:noFill/>
              </a:ln>
              <a:solidFill>
                <a:srgbClr val="FFFFFF"/>
              </a:solidFill>
              <a:effectLst/>
              <a:uLnTx/>
              <a:uFillTx/>
              <a:latin typeface="Arial"/>
              <a:ea typeface="+mn-ea"/>
              <a:cs typeface="Arial"/>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AFA7FE-CD8C-F049-A609-816E200170F9}" type="slidenum">
              <a:rPr kumimoji="0" lang="en-US" sz="900" b="0" i="0" u="none" strike="noStrike" kern="1200" cap="none" spc="0" normalizeH="0" baseline="0" noProof="0" smtClean="0">
                <a:ln>
                  <a:noFill/>
                </a:ln>
                <a:solidFill>
                  <a:srgbClr val="FFFFFF"/>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srgbClr val="FFFFFF"/>
              </a:solidFill>
              <a:effectLst/>
              <a:uLnTx/>
              <a:uFillTx/>
              <a:latin typeface="Arial"/>
              <a:ea typeface="+mn-ea"/>
              <a:cs typeface="Arial"/>
            </a:endParaRPr>
          </a:p>
        </p:txBody>
      </p:sp>
      <p:graphicFrame>
        <p:nvGraphicFramePr>
          <p:cNvPr id="6" name="Table 5">
            <a:extLst>
              <a:ext uri="{FF2B5EF4-FFF2-40B4-BE49-F238E27FC236}">
                <a16:creationId xmlns:a16="http://schemas.microsoft.com/office/drawing/2014/main" id="{34F08605-D03B-4803-83B2-B2155AA24572}"/>
              </a:ext>
            </a:extLst>
          </p:cNvPr>
          <p:cNvGraphicFramePr>
            <a:graphicFrameLocks noGrp="1"/>
          </p:cNvGraphicFramePr>
          <p:nvPr>
            <p:extLst>
              <p:ext uri="{D42A27DB-BD31-4B8C-83A1-F6EECF244321}">
                <p14:modId xmlns:p14="http://schemas.microsoft.com/office/powerpoint/2010/main" val="3540337854"/>
              </p:ext>
            </p:extLst>
          </p:nvPr>
        </p:nvGraphicFramePr>
        <p:xfrm>
          <a:off x="518160" y="1140729"/>
          <a:ext cx="8503920" cy="3778637"/>
        </p:xfrm>
        <a:graphic>
          <a:graphicData uri="http://schemas.openxmlformats.org/drawingml/2006/table">
            <a:tbl>
              <a:tblPr firstRow="1" firstCol="1" bandRow="1">
                <a:tableStyleId>{5C22544A-7EE6-4342-B048-85BDC9FD1C3A}</a:tableStyleId>
              </a:tblPr>
              <a:tblGrid>
                <a:gridCol w="892096">
                  <a:extLst>
                    <a:ext uri="{9D8B030D-6E8A-4147-A177-3AD203B41FA5}">
                      <a16:colId xmlns:a16="http://schemas.microsoft.com/office/drawing/2014/main" val="204131094"/>
                    </a:ext>
                  </a:extLst>
                </a:gridCol>
                <a:gridCol w="951478">
                  <a:extLst>
                    <a:ext uri="{9D8B030D-6E8A-4147-A177-3AD203B41FA5}">
                      <a16:colId xmlns:a16="http://schemas.microsoft.com/office/drawing/2014/main" val="2313586005"/>
                    </a:ext>
                  </a:extLst>
                </a:gridCol>
                <a:gridCol w="951478">
                  <a:extLst>
                    <a:ext uri="{9D8B030D-6E8A-4147-A177-3AD203B41FA5}">
                      <a16:colId xmlns:a16="http://schemas.microsoft.com/office/drawing/2014/main" val="3666648746"/>
                    </a:ext>
                  </a:extLst>
                </a:gridCol>
                <a:gridCol w="951478">
                  <a:extLst>
                    <a:ext uri="{9D8B030D-6E8A-4147-A177-3AD203B41FA5}">
                      <a16:colId xmlns:a16="http://schemas.microsoft.com/office/drawing/2014/main" val="137087115"/>
                    </a:ext>
                  </a:extLst>
                </a:gridCol>
                <a:gridCol w="951478">
                  <a:extLst>
                    <a:ext uri="{9D8B030D-6E8A-4147-A177-3AD203B41FA5}">
                      <a16:colId xmlns:a16="http://schemas.microsoft.com/office/drawing/2014/main" val="159669332"/>
                    </a:ext>
                  </a:extLst>
                </a:gridCol>
                <a:gridCol w="951478">
                  <a:extLst>
                    <a:ext uri="{9D8B030D-6E8A-4147-A177-3AD203B41FA5}">
                      <a16:colId xmlns:a16="http://schemas.microsoft.com/office/drawing/2014/main" val="3804312645"/>
                    </a:ext>
                  </a:extLst>
                </a:gridCol>
                <a:gridCol w="951478">
                  <a:extLst>
                    <a:ext uri="{9D8B030D-6E8A-4147-A177-3AD203B41FA5}">
                      <a16:colId xmlns:a16="http://schemas.microsoft.com/office/drawing/2014/main" val="1173119552"/>
                    </a:ext>
                  </a:extLst>
                </a:gridCol>
                <a:gridCol w="951478">
                  <a:extLst>
                    <a:ext uri="{9D8B030D-6E8A-4147-A177-3AD203B41FA5}">
                      <a16:colId xmlns:a16="http://schemas.microsoft.com/office/drawing/2014/main" val="3180969779"/>
                    </a:ext>
                  </a:extLst>
                </a:gridCol>
                <a:gridCol w="951478">
                  <a:extLst>
                    <a:ext uri="{9D8B030D-6E8A-4147-A177-3AD203B41FA5}">
                      <a16:colId xmlns:a16="http://schemas.microsoft.com/office/drawing/2014/main" val="4091894566"/>
                    </a:ext>
                  </a:extLst>
                </a:gridCol>
              </a:tblGrid>
              <a:tr h="181765">
                <a:tc gridSpan="9">
                  <a:txBody>
                    <a:bodyPr/>
                    <a:lstStyle/>
                    <a:p>
                      <a:pPr marL="0" marR="0" lvl="0" indent="0" algn="ctr" defTabSz="457200" rtl="0" eaLnBrk="1" fontAlgn="auto" latinLnBrk="0" hangingPunct="1">
                        <a:lnSpc>
                          <a:spcPct val="115000"/>
                        </a:lnSpc>
                        <a:spcBef>
                          <a:spcPts val="300"/>
                        </a:spcBef>
                        <a:spcAft>
                          <a:spcPts val="300"/>
                        </a:spcAft>
                        <a:buClrTx/>
                        <a:buSzTx/>
                        <a:buFontTx/>
                        <a:buNone/>
                        <a:tabLst/>
                        <a:defRPr/>
                      </a:pPr>
                      <a:r>
                        <a:rPr lang="en-GB" sz="1600" dirty="0">
                          <a:solidFill>
                            <a:schemeClr val="bg1"/>
                          </a:solidFill>
                        </a:rPr>
                        <a:t>FPH Board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230" marR="64230" marT="0" marB="0"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a:endParaRPr lang="en-GB" sz="1600" dirty="0">
                        <a:solidFill>
                          <a:schemeClr val="bg1"/>
                        </a:solidFill>
                      </a:endParaRPr>
                    </a:p>
                  </a:txBody>
                  <a:tcPr marL="64230" marR="6423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7660193"/>
                  </a:ext>
                </a:extLst>
              </a:tr>
              <a:tr h="181765">
                <a:tc gridSpan="6">
                  <a:txBody>
                    <a:bodyPr/>
                    <a:lstStyle/>
                    <a:p>
                      <a:pPr algn="ctr">
                        <a:lnSpc>
                          <a:spcPct val="115000"/>
                        </a:lnSpc>
                        <a:spcBef>
                          <a:spcPts val="300"/>
                        </a:spcBef>
                        <a:spcAft>
                          <a:spcPts val="300"/>
                        </a:spcAft>
                      </a:pPr>
                      <a:r>
                        <a:rPr lang="en-GB" sz="1600" dirty="0">
                          <a:effectLst/>
                        </a:rPr>
                        <a:t>Health Policy Committee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4230" marR="6423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3">
                  <a:txBody>
                    <a:bodyPr/>
                    <a:lstStyle/>
                    <a:p>
                      <a:pPr algn="ctr"/>
                      <a:endParaRPr lang="en-GB" sz="1600" dirty="0">
                        <a:solidFill>
                          <a:schemeClr val="bg1"/>
                        </a:solidFill>
                      </a:endParaRPr>
                    </a:p>
                  </a:txBody>
                  <a:tcPr marL="64230" marR="6423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accent2"/>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GB"/>
                    </a:p>
                  </a:txBody>
                  <a:tcPr/>
                </a:tc>
                <a:tc hMerge="1">
                  <a:txBody>
                    <a:bodyPr/>
                    <a:lstStyle/>
                    <a:p>
                      <a:pPr algn="ctr">
                        <a:lnSpc>
                          <a:spcPct val="115000"/>
                        </a:lnSpc>
                        <a:spcBef>
                          <a:spcPts val="300"/>
                        </a:spcBef>
                        <a:spcAft>
                          <a:spcPts val="3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230" marR="64230" marT="0" marB="0" anchor="ctr"/>
                </a:tc>
                <a:extLst>
                  <a:ext uri="{0D108BD9-81ED-4DB2-BD59-A6C34878D82A}">
                    <a16:rowId xmlns:a16="http://schemas.microsoft.com/office/drawing/2014/main" val="1582531850"/>
                  </a:ext>
                </a:extLst>
              </a:tr>
              <a:tr h="516067">
                <a:tc rowSpan="2">
                  <a:txBody>
                    <a:bodyPr/>
                    <a:lstStyle/>
                    <a:p>
                      <a:pPr marL="0" algn="l" defTabSz="457200" rtl="0" eaLnBrk="1" latinLnBrk="0" hangingPunct="1">
                        <a:lnSpc>
                          <a:spcPct val="100000"/>
                        </a:lnSpc>
                        <a:spcBef>
                          <a:spcPts val="0"/>
                        </a:spcBef>
                        <a:spcAft>
                          <a:spcPts val="300"/>
                        </a:spcAft>
                      </a:pPr>
                      <a:r>
                        <a:rPr lang="en-GB" sz="1000" b="0" kern="1200" dirty="0">
                          <a:solidFill>
                            <a:schemeClr val="tx1"/>
                          </a:solidFill>
                          <a:effectLst/>
                          <a:latin typeface="+mn-lt"/>
                          <a:ea typeface="+mn-ea"/>
                          <a:cs typeface="+mn-cs"/>
                        </a:rPr>
                        <a:t>Children &amp; Young People</a:t>
                      </a:r>
                    </a:p>
                    <a:p>
                      <a:pPr marL="0" algn="l" defTabSz="457200" rtl="0" eaLnBrk="1" latinLnBrk="0" hangingPunct="1">
                        <a:lnSpc>
                          <a:spcPct val="100000"/>
                        </a:lnSpc>
                        <a:spcBef>
                          <a:spcPts val="0"/>
                        </a:spcBef>
                        <a:spcAft>
                          <a:spcPts val="300"/>
                        </a:spcAft>
                      </a:pPr>
                      <a:r>
                        <a:rPr lang="en-GB" sz="1000" b="0" kern="1200" dirty="0">
                          <a:solidFill>
                            <a:schemeClr val="tx1"/>
                          </a:solidFill>
                          <a:effectLst/>
                          <a:latin typeface="+mn-lt"/>
                          <a:ea typeface="+mn-ea"/>
                          <a:cs typeface="+mn-cs"/>
                        </a:rPr>
                        <a:t>Mental Health</a:t>
                      </a:r>
                    </a:p>
                  </a:txBody>
                  <a:tcPr>
                    <a:lnL w="6350" cap="flat" cmpd="sng" algn="ctr">
                      <a:solidFill>
                        <a:schemeClr val="bg1"/>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l">
                        <a:lnSpc>
                          <a:spcPct val="100000"/>
                        </a:lnSpc>
                        <a:spcBef>
                          <a:spcPts val="0"/>
                        </a:spcBef>
                        <a:spcAft>
                          <a:spcPts val="300"/>
                        </a:spcAft>
                      </a:pPr>
                      <a:r>
                        <a:rPr lang="en-GB" sz="1000" b="1" dirty="0">
                          <a:solidFill>
                            <a:schemeClr val="tx1"/>
                          </a:solidFill>
                          <a:effectLst/>
                        </a:rPr>
                        <a:t>Academic Research Committee</a:t>
                      </a:r>
                      <a:endParaRPr lang="en-GB"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0"/>
                        </a:spcBef>
                        <a:spcAft>
                          <a:spcPts val="300"/>
                        </a:spcAft>
                      </a:pPr>
                      <a:r>
                        <a:rPr lang="en-GB" sz="1000" b="1" dirty="0">
                          <a:solidFill>
                            <a:schemeClr val="tx1"/>
                          </a:solidFill>
                          <a:effectLst/>
                        </a:rPr>
                        <a:t>Health Improvement Committee</a:t>
                      </a:r>
                      <a:endParaRPr lang="en-GB"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0"/>
                        </a:spcBef>
                        <a:spcAft>
                          <a:spcPts val="300"/>
                        </a:spcAft>
                      </a:pPr>
                      <a:r>
                        <a:rPr lang="en-GB" sz="1000" b="1" dirty="0">
                          <a:solidFill>
                            <a:schemeClr val="tx1"/>
                          </a:solidFill>
                          <a:effectLst/>
                        </a:rPr>
                        <a:t>Health Services Committee</a:t>
                      </a:r>
                      <a:endParaRPr lang="en-GB"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0"/>
                        </a:spcBef>
                        <a:spcAft>
                          <a:spcPts val="300"/>
                        </a:spcAft>
                      </a:pPr>
                      <a:r>
                        <a:rPr lang="en-GB" sz="1000" b="1" dirty="0">
                          <a:solidFill>
                            <a:schemeClr val="tx1"/>
                          </a:solidFill>
                          <a:effectLst/>
                        </a:rPr>
                        <a:t>Health Protection Committee</a:t>
                      </a:r>
                      <a:endParaRPr lang="en-GB"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0"/>
                        </a:spcBef>
                        <a:spcAft>
                          <a:spcPts val="300"/>
                        </a:spcAft>
                      </a:pPr>
                      <a:r>
                        <a:rPr lang="en-GB"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Climate &amp; Health Committee </a:t>
                      </a:r>
                    </a:p>
                  </a:txBody>
                  <a:tcPr anchor="ct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spcBef>
                          <a:spcPts val="0"/>
                        </a:spcBef>
                        <a:spcAft>
                          <a:spcPts val="300"/>
                        </a:spcAft>
                      </a:pPr>
                      <a:r>
                        <a:rPr lang="en-GB" sz="1000" b="1" dirty="0">
                          <a:solidFill>
                            <a:schemeClr val="tx1"/>
                          </a:solidFill>
                          <a:effectLst/>
                        </a:rPr>
                        <a:t>Global Health Committee</a:t>
                      </a:r>
                      <a:endParaRPr lang="en-GB"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lnSpc>
                          <a:spcPct val="100000"/>
                        </a:lnSpc>
                        <a:spcBef>
                          <a:spcPts val="0"/>
                        </a:spcBef>
                        <a:spcAft>
                          <a:spcPts val="300"/>
                        </a:spcAft>
                      </a:pPr>
                      <a:r>
                        <a:rPr lang="en-GB"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Ethics Committee</a:t>
                      </a:r>
                    </a:p>
                  </a:txBody>
                  <a:tcPr anchor="ct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l">
                        <a:lnSpc>
                          <a:spcPct val="100000"/>
                        </a:lnSpc>
                        <a:spcBef>
                          <a:spcPts val="0"/>
                        </a:spcBef>
                        <a:spcAft>
                          <a:spcPts val="300"/>
                        </a:spcAft>
                      </a:pPr>
                      <a:r>
                        <a:rPr lang="en-GB"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Equality &amp; Diversity Committee</a:t>
                      </a:r>
                    </a:p>
                  </a:txBody>
                  <a:tcPr anchor="ctr">
                    <a:lnL w="38100" cap="flat" cmpd="sng" algn="ctr">
                      <a:solidFill>
                        <a:schemeClr val="accent1">
                          <a:lumMod val="60000"/>
                          <a:lumOff val="4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8044547"/>
                  </a:ext>
                </a:extLst>
              </a:tr>
              <a:tr h="2702185">
                <a:tc vMerge="1">
                  <a:txBody>
                    <a:bodyPr/>
                    <a:lstStyle/>
                    <a:p>
                      <a:endParaRPr lang="en-GB"/>
                    </a:p>
                  </a:txBody>
                  <a:tcPr/>
                </a:tc>
                <a:tc>
                  <a:txBody>
                    <a:bodyPr/>
                    <a:lstStyle/>
                    <a:p>
                      <a:pPr>
                        <a:lnSpc>
                          <a:spcPct val="100000"/>
                        </a:lnSpc>
                        <a:spcBef>
                          <a:spcPts val="0"/>
                        </a:spcBef>
                        <a:spcAft>
                          <a:spcPts val="300"/>
                        </a:spcAft>
                      </a:pPr>
                      <a:r>
                        <a:rPr lang="en-GB" sz="1000" b="0" dirty="0">
                          <a:solidFill>
                            <a:schemeClr val="tx1"/>
                          </a:solidFill>
                          <a:effectLst/>
                        </a:rPr>
                        <a:t>PH Educators in Medical Schools</a:t>
                      </a:r>
                    </a:p>
                    <a:p>
                      <a:pPr>
                        <a:lnSpc>
                          <a:spcPct val="100000"/>
                        </a:lnSpc>
                        <a:spcBef>
                          <a:spcPts val="0"/>
                        </a:spcBef>
                        <a:spcAft>
                          <a:spcPts val="300"/>
                        </a:spcAft>
                      </a:pPr>
                      <a:r>
                        <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Public health Information &amp; Intelligence</a:t>
                      </a: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nSpc>
                          <a:spcPct val="100000"/>
                        </a:lnSpc>
                        <a:spcBef>
                          <a:spcPts val="0"/>
                        </a:spcBef>
                        <a:spcAft>
                          <a:spcPts val="300"/>
                        </a:spcAft>
                      </a:pPr>
                      <a:r>
                        <a:rPr lang="en-GB" sz="1000" b="0" dirty="0">
                          <a:solidFill>
                            <a:schemeClr val="tx1"/>
                          </a:solidFill>
                          <a:effectLst/>
                        </a:rPr>
                        <a:t>Alcohol</a:t>
                      </a:r>
                    </a:p>
                    <a:p>
                      <a:pPr>
                        <a:lnSpc>
                          <a:spcPct val="100000"/>
                        </a:lnSpc>
                        <a:spcBef>
                          <a:spcPts val="0"/>
                        </a:spcBef>
                        <a:spcAft>
                          <a:spcPts val="300"/>
                        </a:spcAft>
                      </a:pPr>
                      <a:r>
                        <a:rPr lang="en-GB" sz="1000" b="0" dirty="0">
                          <a:solidFill>
                            <a:schemeClr val="tx1"/>
                          </a:solidFill>
                          <a:effectLst/>
                        </a:rPr>
                        <a:t>Arts and Health</a:t>
                      </a:r>
                    </a:p>
                    <a:p>
                      <a:pPr>
                        <a:lnSpc>
                          <a:spcPct val="100000"/>
                        </a:lnSpc>
                        <a:spcBef>
                          <a:spcPts val="0"/>
                        </a:spcBef>
                        <a:spcAft>
                          <a:spcPts val="300"/>
                        </a:spcAft>
                      </a:pPr>
                      <a:r>
                        <a:rPr lang="en-GB" sz="1000" b="0" dirty="0">
                          <a:solidFill>
                            <a:schemeClr val="tx1"/>
                          </a:solidFill>
                          <a:effectLst/>
                        </a:rPr>
                        <a:t>Economics</a:t>
                      </a:r>
                    </a:p>
                    <a:p>
                      <a:pPr>
                        <a:lnSpc>
                          <a:spcPct val="100000"/>
                        </a:lnSpc>
                        <a:spcBef>
                          <a:spcPts val="0"/>
                        </a:spcBef>
                        <a:spcAft>
                          <a:spcPts val="300"/>
                        </a:spcAft>
                      </a:pPr>
                      <a:r>
                        <a:rPr lang="en-GB" sz="1000" b="0" dirty="0">
                          <a:solidFill>
                            <a:schemeClr val="tx1"/>
                          </a:solidFill>
                          <a:effectLst/>
                        </a:rPr>
                        <a:t>Food</a:t>
                      </a:r>
                    </a:p>
                    <a:p>
                      <a:pPr>
                        <a:lnSpc>
                          <a:spcPct val="100000"/>
                        </a:lnSpc>
                        <a:spcBef>
                          <a:spcPts val="0"/>
                        </a:spcBef>
                        <a:spcAft>
                          <a:spcPts val="300"/>
                        </a:spcAft>
                      </a:pPr>
                      <a:r>
                        <a:rPr lang="en-GB" sz="1000" b="0" dirty="0">
                          <a:solidFill>
                            <a:schemeClr val="tx1"/>
                          </a:solidFill>
                          <a:effectLst/>
                        </a:rPr>
                        <a:t>Healthy Places</a:t>
                      </a:r>
                    </a:p>
                    <a:p>
                      <a:pPr>
                        <a:lnSpc>
                          <a:spcPct val="100000"/>
                        </a:lnSpc>
                        <a:spcBef>
                          <a:spcPts val="0"/>
                        </a:spcBef>
                        <a:spcAft>
                          <a:spcPts val="300"/>
                        </a:spcAft>
                      </a:pPr>
                      <a:r>
                        <a:rPr lang="en-GB" sz="1000" b="0" dirty="0">
                          <a:solidFill>
                            <a:schemeClr val="tx1"/>
                          </a:solidFill>
                          <a:effectLst/>
                        </a:rPr>
                        <a:t>Healthy Spatial Planning</a:t>
                      </a:r>
                    </a:p>
                    <a:p>
                      <a:pPr>
                        <a:lnSpc>
                          <a:spcPct val="100000"/>
                        </a:lnSpc>
                        <a:spcBef>
                          <a:spcPts val="0"/>
                        </a:spcBef>
                        <a:spcAft>
                          <a:spcPts val="300"/>
                        </a:spcAft>
                      </a:pPr>
                      <a:r>
                        <a:rPr lang="en-GB" sz="1000" b="0" dirty="0">
                          <a:solidFill>
                            <a:schemeClr val="tx1"/>
                          </a:solidFill>
                          <a:effectLst/>
                        </a:rPr>
                        <a:t>Musculo-skeletal Health</a:t>
                      </a:r>
                    </a:p>
                    <a:p>
                      <a:pPr>
                        <a:lnSpc>
                          <a:spcPct val="100000"/>
                        </a:lnSpc>
                        <a:spcBef>
                          <a:spcPts val="0"/>
                        </a:spcBef>
                        <a:spcAft>
                          <a:spcPts val="300"/>
                        </a:spcAft>
                      </a:pPr>
                      <a:r>
                        <a:rPr lang="en-GB" sz="1000" b="0" dirty="0">
                          <a:solidFill>
                            <a:schemeClr val="tx1"/>
                          </a:solidFill>
                          <a:effectLst/>
                        </a:rPr>
                        <a:t>Oral Health</a:t>
                      </a:r>
                    </a:p>
                    <a:p>
                      <a:pPr>
                        <a:lnSpc>
                          <a:spcPct val="100000"/>
                        </a:lnSpc>
                        <a:spcBef>
                          <a:spcPts val="0"/>
                        </a:spcBef>
                        <a:spcAft>
                          <a:spcPts val="300"/>
                        </a:spcAft>
                      </a:pPr>
                      <a:r>
                        <a:rPr lang="en-GB" sz="1000" b="0" dirty="0">
                          <a:solidFill>
                            <a:schemeClr val="tx1"/>
                          </a:solidFill>
                          <a:effectLst/>
                        </a:rPr>
                        <a:t>PH Film</a:t>
                      </a:r>
                    </a:p>
                    <a:p>
                      <a:pPr>
                        <a:lnSpc>
                          <a:spcPct val="100000"/>
                        </a:lnSpc>
                        <a:spcBef>
                          <a:spcPts val="0"/>
                        </a:spcBef>
                        <a:spcAft>
                          <a:spcPts val="300"/>
                        </a:spcAft>
                      </a:pPr>
                      <a:r>
                        <a:rPr lang="en-GB" sz="1000" b="0" dirty="0">
                          <a:solidFill>
                            <a:schemeClr val="tx1"/>
                          </a:solidFill>
                          <a:effectLst/>
                        </a:rPr>
                        <a:t>Transport</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nSpc>
                          <a:spcPct val="100000"/>
                        </a:lnSpc>
                        <a:spcBef>
                          <a:spcPts val="0"/>
                        </a:spcBef>
                        <a:spcAft>
                          <a:spcPts val="300"/>
                        </a:spcAft>
                      </a:pPr>
                      <a:r>
                        <a:rPr lang="en-GB" sz="1000" b="0" dirty="0">
                          <a:solidFill>
                            <a:schemeClr val="tx1"/>
                          </a:solidFill>
                          <a:effectLst/>
                        </a:rPr>
                        <a:t>Social Care</a:t>
                      </a:r>
                    </a:p>
                    <a:p>
                      <a:pPr>
                        <a:lnSpc>
                          <a:spcPct val="100000"/>
                        </a:lnSpc>
                        <a:spcBef>
                          <a:spcPts val="0"/>
                        </a:spcBef>
                        <a:spcAft>
                          <a:spcPts val="300"/>
                        </a:spcAft>
                      </a:pPr>
                      <a:r>
                        <a:rPr lang="en-GB" sz="1000" b="0" dirty="0">
                          <a:solidFill>
                            <a:schemeClr val="tx1"/>
                          </a:solidFill>
                          <a:effectLst/>
                        </a:rPr>
                        <a:t>Drugs</a:t>
                      </a:r>
                    </a:p>
                    <a:p>
                      <a:pPr>
                        <a:lnSpc>
                          <a:spcPct val="100000"/>
                        </a:lnSpc>
                        <a:spcBef>
                          <a:spcPts val="0"/>
                        </a:spcBef>
                        <a:spcAft>
                          <a:spcPts val="300"/>
                        </a:spcAft>
                      </a:pPr>
                      <a:r>
                        <a:rPr lang="en-GB" sz="1000" b="0" dirty="0">
                          <a:solidFill>
                            <a:schemeClr val="tx1"/>
                          </a:solidFill>
                          <a:effectLst/>
                        </a:rPr>
                        <a:t>Genomics </a:t>
                      </a:r>
                    </a:p>
                    <a:p>
                      <a:pPr>
                        <a:lnSpc>
                          <a:spcPct val="100000"/>
                        </a:lnSpc>
                        <a:spcBef>
                          <a:spcPts val="0"/>
                        </a:spcBef>
                        <a:spcAft>
                          <a:spcPts val="300"/>
                        </a:spcAft>
                      </a:pPr>
                      <a:r>
                        <a:rPr lang="en-GB" sz="1000" b="0" dirty="0">
                          <a:solidFill>
                            <a:schemeClr val="tx1"/>
                          </a:solidFill>
                          <a:effectLst/>
                        </a:rPr>
                        <a:t>Maternal Health</a:t>
                      </a:r>
                    </a:p>
                    <a:p>
                      <a:pPr>
                        <a:lnSpc>
                          <a:spcPct val="100000"/>
                        </a:lnSpc>
                        <a:spcBef>
                          <a:spcPts val="0"/>
                        </a:spcBef>
                        <a:spcAft>
                          <a:spcPts val="300"/>
                        </a:spcAft>
                      </a:pPr>
                      <a:r>
                        <a:rPr lang="en-GB" sz="1000" b="0" dirty="0">
                          <a:solidFill>
                            <a:schemeClr val="tx1"/>
                          </a:solidFill>
                          <a:effectLst/>
                        </a:rPr>
                        <a:t>Primary Care</a:t>
                      </a:r>
                    </a:p>
                    <a:p>
                      <a:pPr>
                        <a:lnSpc>
                          <a:spcPct val="100000"/>
                        </a:lnSpc>
                        <a:spcBef>
                          <a:spcPts val="0"/>
                        </a:spcBef>
                        <a:spcAft>
                          <a:spcPts val="300"/>
                        </a:spcAft>
                      </a:pPr>
                      <a:r>
                        <a:rPr lang="en-GB" sz="1000" b="0" dirty="0">
                          <a:solidFill>
                            <a:schemeClr val="tx1"/>
                          </a:solidFill>
                          <a:effectLst/>
                        </a:rPr>
                        <a:t>Sexual and Reproductive Health</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nSpc>
                          <a:spcPct val="100000"/>
                        </a:lnSpc>
                        <a:spcBef>
                          <a:spcPts val="0"/>
                        </a:spcBef>
                        <a:spcAft>
                          <a:spcPts val="300"/>
                        </a:spcAft>
                      </a:pPr>
                      <a:r>
                        <a:rPr lang="en-GB" sz="1000" b="0" dirty="0">
                          <a:solidFill>
                            <a:schemeClr val="tx1"/>
                          </a:solidFill>
                          <a:effectLst/>
                        </a:rPr>
                        <a:t>Health Protection (Education &amp; Training)</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lang="en-GB" sz="1000" b="0" dirty="0">
                          <a:solidFill>
                            <a:schemeClr val="tx1"/>
                          </a:solidFill>
                          <a:effectLst/>
                        </a:rPr>
                        <a:t>Sustainable Development</a:t>
                      </a:r>
                    </a:p>
                    <a:p>
                      <a:pPr>
                        <a:lnSpc>
                          <a:spcPct val="100000"/>
                        </a:lnSpc>
                        <a:spcBef>
                          <a:spcPts val="0"/>
                        </a:spcBef>
                        <a:spcAft>
                          <a:spcPts val="300"/>
                        </a:spcAft>
                      </a:pP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nSpc>
                          <a:spcPct val="100000"/>
                        </a:lnSpc>
                        <a:spcBef>
                          <a:spcPts val="0"/>
                        </a:spcBef>
                        <a:spcAft>
                          <a:spcPts val="300"/>
                        </a:spcAft>
                      </a:pPr>
                      <a:r>
                        <a:rPr lang="en-GB" sz="1000" b="0" dirty="0">
                          <a:solidFill>
                            <a:schemeClr val="tx1"/>
                          </a:solidFill>
                          <a:effectLst/>
                        </a:rPr>
                        <a:t>Addressing NCDs in LMICs</a:t>
                      </a:r>
                    </a:p>
                    <a:p>
                      <a:pPr>
                        <a:lnSpc>
                          <a:spcPct val="100000"/>
                        </a:lnSpc>
                        <a:spcBef>
                          <a:spcPts val="0"/>
                        </a:spcBef>
                        <a:spcAft>
                          <a:spcPts val="300"/>
                        </a:spcAft>
                      </a:pPr>
                      <a:r>
                        <a:rPr lang="en-GB" sz="1000" b="0" dirty="0">
                          <a:solidFill>
                            <a:schemeClr val="tx1"/>
                          </a:solidFill>
                          <a:effectLst/>
                        </a:rPr>
                        <a:t>Africa</a:t>
                      </a:r>
                    </a:p>
                    <a:p>
                      <a:pPr>
                        <a:lnSpc>
                          <a:spcPct val="100000"/>
                        </a:lnSpc>
                        <a:spcBef>
                          <a:spcPts val="0"/>
                        </a:spcBef>
                        <a:spcAft>
                          <a:spcPts val="300"/>
                        </a:spcAft>
                      </a:pPr>
                      <a:r>
                        <a:rPr lang="en-GB" sz="1000" b="0" dirty="0">
                          <a:solidFill>
                            <a:schemeClr val="tx1"/>
                          </a:solidFill>
                          <a:effectLst/>
                        </a:rPr>
                        <a:t>Europe </a:t>
                      </a:r>
                    </a:p>
                    <a:p>
                      <a:pPr>
                        <a:lnSpc>
                          <a:spcPct val="100000"/>
                        </a:lnSpc>
                        <a:spcBef>
                          <a:spcPts val="0"/>
                        </a:spcBef>
                        <a:spcAft>
                          <a:spcPts val="300"/>
                        </a:spcAft>
                      </a:pPr>
                      <a:r>
                        <a:rPr lang="en-GB" sz="1000" b="0" dirty="0">
                          <a:solidFill>
                            <a:schemeClr val="tx1"/>
                          </a:solidFill>
                          <a:effectLst/>
                        </a:rPr>
                        <a:t>Global Violence Prevention</a:t>
                      </a:r>
                    </a:p>
                    <a:p>
                      <a:pPr>
                        <a:lnSpc>
                          <a:spcPct val="100000"/>
                        </a:lnSpc>
                        <a:spcBef>
                          <a:spcPts val="0"/>
                        </a:spcBef>
                        <a:spcAft>
                          <a:spcPts val="300"/>
                        </a:spcAft>
                      </a:pPr>
                      <a:r>
                        <a:rPr lang="en-GB" sz="1000" b="0" dirty="0">
                          <a:solidFill>
                            <a:schemeClr val="tx1"/>
                          </a:solidFill>
                          <a:effectLst/>
                        </a:rPr>
                        <a:t>India</a:t>
                      </a:r>
                    </a:p>
                    <a:p>
                      <a:pPr>
                        <a:lnSpc>
                          <a:spcPct val="100000"/>
                        </a:lnSpc>
                        <a:spcBef>
                          <a:spcPts val="0"/>
                        </a:spcBef>
                        <a:spcAft>
                          <a:spcPts val="300"/>
                        </a:spcAft>
                      </a:pPr>
                      <a:r>
                        <a:rPr lang="en-GB" sz="1000" b="0" dirty="0">
                          <a:solidFill>
                            <a:schemeClr val="tx1"/>
                          </a:solidFill>
                          <a:effectLst/>
                        </a:rPr>
                        <a:t>Pakistan</a:t>
                      </a:r>
                    </a:p>
                    <a:p>
                      <a:pPr>
                        <a:lnSpc>
                          <a:spcPct val="100000"/>
                        </a:lnSpc>
                        <a:spcBef>
                          <a:spcPts val="0"/>
                        </a:spcBef>
                        <a:spcAft>
                          <a:spcPts val="300"/>
                        </a:spcAft>
                      </a:pPr>
                      <a:r>
                        <a:rPr lang="en-GB" sz="1000" b="0" dirty="0">
                          <a:solidFill>
                            <a:schemeClr val="tx1"/>
                          </a:solidFill>
                          <a:effectLst/>
                        </a:rPr>
                        <a:t>Sudan</a:t>
                      </a:r>
                    </a:p>
                    <a:p>
                      <a:pPr>
                        <a:lnSpc>
                          <a:spcPct val="100000"/>
                        </a:lnSpc>
                        <a:spcBef>
                          <a:spcPts val="0"/>
                        </a:spcBef>
                        <a:spcAft>
                          <a:spcPts val="300"/>
                        </a:spcAft>
                      </a:pPr>
                      <a:r>
                        <a:rPr lang="en-GB" sz="1000" b="0" dirty="0">
                          <a:solidFill>
                            <a:schemeClr val="tx1"/>
                          </a:solidFill>
                          <a:effectLst/>
                        </a:rPr>
                        <a:t>Yemen</a:t>
                      </a:r>
                      <a:endPar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nSpc>
                          <a:spcPct val="100000"/>
                        </a:lnSpc>
                        <a:spcBef>
                          <a:spcPts val="0"/>
                        </a:spcBef>
                        <a:spcAft>
                          <a:spcPts val="300"/>
                        </a:spcAft>
                      </a:pPr>
                      <a:r>
                        <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 Ethics</a:t>
                      </a:r>
                    </a:p>
                  </a:txBody>
                  <a:tcPr>
                    <a:lnL w="38100" cap="flat" cmpd="sng" algn="ctr">
                      <a:solidFill>
                        <a:schemeClr val="accent1">
                          <a:lumMod val="60000"/>
                          <a:lumOff val="40000"/>
                        </a:schemeClr>
                      </a:solidFill>
                      <a:prstDash val="solid"/>
                      <a:round/>
                      <a:headEnd type="none" w="med" len="med"/>
                      <a:tailEnd type="none" w="med" len="med"/>
                    </a:lnL>
                    <a:lnR w="38100" cap="flat" cmpd="sng" algn="ctr">
                      <a:solidFill>
                        <a:schemeClr val="accent1">
                          <a:lumMod val="60000"/>
                          <a:lumOff val="40000"/>
                        </a:schemeClr>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nSpc>
                          <a:spcPct val="100000"/>
                        </a:lnSpc>
                        <a:spcBef>
                          <a:spcPts val="0"/>
                        </a:spcBef>
                        <a:spcAft>
                          <a:spcPts val="300"/>
                        </a:spcAft>
                      </a:pPr>
                      <a:r>
                        <a:rPr lang="en-GB" sz="1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Equality &amp; Diversity</a:t>
                      </a:r>
                    </a:p>
                  </a:txBody>
                  <a:tcPr>
                    <a:lnL w="38100" cap="flat" cmpd="sng" algn="ctr">
                      <a:solidFill>
                        <a:schemeClr val="accent1">
                          <a:lumMod val="60000"/>
                          <a:lumOff val="4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720982414"/>
                  </a:ext>
                </a:extLst>
              </a:tr>
            </a:tbl>
          </a:graphicData>
        </a:graphic>
      </p:graphicFrame>
    </p:spTree>
    <p:extLst>
      <p:ext uri="{BB962C8B-B14F-4D97-AF65-F5344CB8AC3E}">
        <p14:creationId xmlns:p14="http://schemas.microsoft.com/office/powerpoint/2010/main" val="600505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Role of the SIGs</a:t>
            </a:r>
            <a:endParaRPr lang="en-GB" dirty="0"/>
          </a:p>
        </p:txBody>
      </p:sp>
      <p:sp>
        <p:nvSpPr>
          <p:cNvPr id="3" name="Content Placeholder 2"/>
          <p:cNvSpPr>
            <a:spLocks noGrp="1"/>
          </p:cNvSpPr>
          <p:nvPr>
            <p:ph idx="1"/>
          </p:nvPr>
        </p:nvSpPr>
        <p:spPr/>
        <p:txBody>
          <a:bodyPr>
            <a:normAutofit/>
          </a:bodyPr>
          <a:lstStyle/>
          <a:p>
            <a:r>
              <a:rPr lang="en-GB" dirty="0"/>
              <a:t>SIGs are convened by FPH members to tackle some of the most pressing issues facing the public’s health today</a:t>
            </a:r>
          </a:p>
          <a:p>
            <a:r>
              <a:rPr lang="en-GB" dirty="0"/>
              <a:t>The Faculty has 4,000 public health experts in its membership and the SIGs are the best way to harness that expertise</a:t>
            </a:r>
          </a:p>
          <a:p>
            <a:r>
              <a:rPr lang="en-GB" dirty="0"/>
              <a:t>SIGs provide our members with a platform to speak out in one voice on a particular topic</a:t>
            </a:r>
          </a:p>
          <a:p>
            <a:r>
              <a:rPr lang="en-GB" dirty="0"/>
              <a:t>They shape and lead Faculty policy in a number of fields and provide additional ‘reach’ and engagement which the Faculty can’t always do centrally</a:t>
            </a:r>
          </a:p>
          <a:p>
            <a:r>
              <a:rPr lang="en-GB" dirty="0"/>
              <a:t>They provide the Faculty with a source of expertise and support across all areas of our work</a:t>
            </a:r>
          </a:p>
          <a:p>
            <a:endParaRPr lang="en-GB" dirty="0"/>
          </a:p>
        </p:txBody>
      </p:sp>
      <p:sp>
        <p:nvSpPr>
          <p:cNvPr id="4" name="Date Placeholder 3"/>
          <p:cNvSpPr>
            <a:spLocks noGrp="1"/>
          </p:cNvSpPr>
          <p:nvPr>
            <p:ph type="dt" sz="half" idx="10"/>
          </p:nvPr>
        </p:nvSpPr>
        <p:spPr/>
        <p:txBody>
          <a:bodyPr/>
          <a:lstStyle/>
          <a:p>
            <a:fld id="{77584810-455B-8741-8C2D-D4D392C26BB8}" type="datetime1">
              <a:rPr lang="en-GB" smtClean="0"/>
              <a:t>27/09/2021</a:t>
            </a:fld>
            <a:endParaRPr lang="en-US"/>
          </a:p>
        </p:txBody>
      </p:sp>
      <p:sp>
        <p:nvSpPr>
          <p:cNvPr id="5" name="Slide Number Placeholder 4"/>
          <p:cNvSpPr>
            <a:spLocks noGrp="1"/>
          </p:cNvSpPr>
          <p:nvPr>
            <p:ph type="sldNum" sz="quarter" idx="12"/>
          </p:nvPr>
        </p:nvSpPr>
        <p:spPr/>
        <p:txBody>
          <a:bodyPr/>
          <a:lstStyle/>
          <a:p>
            <a:fld id="{34AFA7FE-CD8C-F049-A609-816E200170F9}" type="slidenum">
              <a:rPr lang="en-US" smtClean="0"/>
              <a:t>28</a:t>
            </a:fld>
            <a:endParaRPr lang="en-US"/>
          </a:p>
        </p:txBody>
      </p:sp>
    </p:spTree>
    <p:extLst>
      <p:ext uri="{BB962C8B-B14F-4D97-AF65-F5344CB8AC3E}">
        <p14:creationId xmlns:p14="http://schemas.microsoft.com/office/powerpoint/2010/main" val="3376262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3"/>
          <p:cNvSpPr txBox="1">
            <a:spLocks noGrp="1"/>
          </p:cNvSpPr>
          <p:nvPr>
            <p:ph type="subTitle" idx="1"/>
          </p:nvPr>
        </p:nvSpPr>
        <p:spPr>
          <a:xfrm>
            <a:off x="1043609" y="2098863"/>
            <a:ext cx="7862999" cy="8817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3900"/>
              <a:buNone/>
            </a:pPr>
            <a:r>
              <a:rPr lang="en-GB" sz="3900"/>
              <a:t>Specialty Registrars’ Committee</a:t>
            </a:r>
            <a:endParaRPr/>
          </a:p>
        </p:txBody>
      </p:sp>
      <p:sp>
        <p:nvSpPr>
          <p:cNvPr id="122" name="Google Shape;122;p3"/>
          <p:cNvSpPr txBox="1"/>
          <p:nvPr/>
        </p:nvSpPr>
        <p:spPr>
          <a:xfrm>
            <a:off x="1043609" y="2866294"/>
            <a:ext cx="773111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chemeClr val="lt1"/>
                </a:solidFill>
                <a:latin typeface="Arial"/>
                <a:ea typeface="Arial"/>
                <a:cs typeface="Arial"/>
                <a:sym typeface="Arial"/>
              </a:rPr>
              <a:t>Fatai </a:t>
            </a:r>
            <a:r>
              <a:rPr lang="en-GB" sz="2400" b="0" i="0" u="none" strike="noStrike" cap="none" dirty="0" err="1">
                <a:solidFill>
                  <a:schemeClr val="lt1"/>
                </a:solidFill>
                <a:latin typeface="Arial"/>
                <a:ea typeface="Arial"/>
                <a:cs typeface="Arial"/>
                <a:sym typeface="Arial"/>
              </a:rPr>
              <a:t>Ogunlayi</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1" u="none" strike="noStrike" cap="none" dirty="0">
                <a:solidFill>
                  <a:schemeClr val="lt1"/>
                </a:solidFill>
                <a:latin typeface="Arial"/>
                <a:ea typeface="Arial"/>
                <a:cs typeface="Arial"/>
                <a:sym typeface="Arial"/>
              </a:rPr>
              <a:t>Vice Chair, Specialty Registrars’ Committee</a:t>
            </a:r>
            <a:endParaRPr sz="2000" b="0" i="0" u="none" strike="noStrike" cap="none" dirty="0">
              <a:solidFill>
                <a:schemeClr val="lt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Faculty support for SIGs</a:t>
            </a:r>
          </a:p>
        </p:txBody>
      </p:sp>
      <p:sp>
        <p:nvSpPr>
          <p:cNvPr id="3" name="Content Placeholder 2"/>
          <p:cNvSpPr>
            <a:spLocks noGrp="1"/>
          </p:cNvSpPr>
          <p:nvPr>
            <p:ph idx="1"/>
          </p:nvPr>
        </p:nvSpPr>
        <p:spPr/>
        <p:txBody>
          <a:bodyPr>
            <a:normAutofit/>
          </a:bodyPr>
          <a:lstStyle/>
          <a:p>
            <a:r>
              <a:rPr lang="en-GB" sz="2000" dirty="0"/>
              <a:t>SIGs are self-administered, but….</a:t>
            </a:r>
          </a:p>
          <a:p>
            <a:r>
              <a:rPr lang="en-GB" sz="2000" dirty="0"/>
              <a:t>SIG webpages</a:t>
            </a:r>
          </a:p>
          <a:p>
            <a:r>
              <a:rPr lang="en-GB" sz="2000" dirty="0"/>
              <a:t>Media and publicity – link to Faculty social media reach (20k Twitter followers, YouTube, Facebook, website, members’ e-bulletin)</a:t>
            </a:r>
          </a:p>
          <a:p>
            <a:r>
              <a:rPr lang="en-GB" sz="2000" dirty="0"/>
              <a:t>Possible StR projects to support specific learning outcomes (e.g. climate change)</a:t>
            </a:r>
          </a:p>
          <a:p>
            <a:r>
              <a:rPr lang="en-GB" sz="2000" dirty="0"/>
              <a:t>Access to TC and VC facilities and meeting rooms in FPH’s office (when we’re fully open again, though increasing expectations around remote meeting)</a:t>
            </a:r>
          </a:p>
        </p:txBody>
      </p:sp>
      <p:sp>
        <p:nvSpPr>
          <p:cNvPr id="4" name="Date Placeholder 3"/>
          <p:cNvSpPr>
            <a:spLocks noGrp="1"/>
          </p:cNvSpPr>
          <p:nvPr>
            <p:ph type="dt" sz="half" idx="10"/>
          </p:nvPr>
        </p:nvSpPr>
        <p:spPr/>
        <p:txBody>
          <a:bodyPr/>
          <a:lstStyle/>
          <a:p>
            <a:fld id="{77584810-455B-8741-8C2D-D4D392C26BB8}" type="datetime1">
              <a:rPr lang="en-GB" smtClean="0"/>
              <a:t>27/09/2021</a:t>
            </a:fld>
            <a:endParaRPr lang="en-US"/>
          </a:p>
        </p:txBody>
      </p:sp>
      <p:sp>
        <p:nvSpPr>
          <p:cNvPr id="5" name="Slide Number Placeholder 4"/>
          <p:cNvSpPr>
            <a:spLocks noGrp="1"/>
          </p:cNvSpPr>
          <p:nvPr>
            <p:ph type="sldNum" sz="quarter" idx="12"/>
          </p:nvPr>
        </p:nvSpPr>
        <p:spPr/>
        <p:txBody>
          <a:bodyPr/>
          <a:lstStyle/>
          <a:p>
            <a:fld id="{34AFA7FE-CD8C-F049-A609-816E200170F9}" type="slidenum">
              <a:rPr lang="en-US" smtClean="0"/>
              <a:t>29</a:t>
            </a:fld>
            <a:endParaRPr lang="en-US"/>
          </a:p>
        </p:txBody>
      </p:sp>
    </p:spTree>
    <p:extLst>
      <p:ext uri="{BB962C8B-B14F-4D97-AF65-F5344CB8AC3E}">
        <p14:creationId xmlns:p14="http://schemas.microsoft.com/office/powerpoint/2010/main" val="4218757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9" name="Google Shape;339;p28"/>
          <p:cNvPicPr preferRelativeResize="0"/>
          <p:nvPr/>
        </p:nvPicPr>
        <p:blipFill rotWithShape="1">
          <a:blip r:embed="rId3">
            <a:alphaModFix/>
          </a:blip>
          <a:srcRect l="24807" t="14529" r="25768" b="15384"/>
          <a:stretch/>
        </p:blipFill>
        <p:spPr>
          <a:xfrm>
            <a:off x="3709689" y="1960210"/>
            <a:ext cx="2542636" cy="2028172"/>
          </a:xfrm>
          <a:prstGeom prst="rect">
            <a:avLst/>
          </a:prstGeom>
          <a:noFill/>
          <a:ln w="9525" cap="flat" cmpd="sng">
            <a:solidFill>
              <a:schemeClr val="accent1"/>
            </a:solidFill>
            <a:prstDash val="solid"/>
            <a:round/>
            <a:headEnd type="none" w="sm" len="sm"/>
            <a:tailEnd type="none" w="sm" len="sm"/>
          </a:ln>
        </p:spPr>
      </p:pic>
      <p:pic>
        <p:nvPicPr>
          <p:cNvPr id="3" name="Picture 2">
            <a:extLst>
              <a:ext uri="{FF2B5EF4-FFF2-40B4-BE49-F238E27FC236}">
                <a16:creationId xmlns:a16="http://schemas.microsoft.com/office/drawing/2014/main" id="{1047418D-E995-4592-846D-1040335CAA3F}"/>
              </a:ext>
            </a:extLst>
          </p:cNvPr>
          <p:cNvPicPr>
            <a:picLocks noChangeAspect="1"/>
          </p:cNvPicPr>
          <p:nvPr/>
        </p:nvPicPr>
        <p:blipFill>
          <a:blip r:embed="rId4"/>
          <a:stretch>
            <a:fillRect/>
          </a:stretch>
        </p:blipFill>
        <p:spPr>
          <a:xfrm>
            <a:off x="4876800" y="3144876"/>
            <a:ext cx="2714066" cy="1519877"/>
          </a:xfrm>
          <a:prstGeom prst="rect">
            <a:avLst/>
          </a:prstGeom>
        </p:spPr>
      </p:pic>
      <p:sp>
        <p:nvSpPr>
          <p:cNvPr id="333" name="Google Shape;333;p28"/>
          <p:cNvSpPr/>
          <p:nvPr/>
        </p:nvSpPr>
        <p:spPr>
          <a:xfrm>
            <a:off x="388589" y="1063229"/>
            <a:ext cx="4302193" cy="375663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380"/>
              </a:spcBef>
              <a:spcAft>
                <a:spcPts val="0"/>
              </a:spcAft>
              <a:buClr>
                <a:srgbClr val="595959"/>
              </a:buClr>
              <a:buSzPts val="1900"/>
              <a:buFont typeface="Arial"/>
              <a:buChar char="•"/>
            </a:pPr>
            <a:r>
              <a:rPr lang="en-GB" sz="1900" b="0" i="0" u="none" strike="noStrike" cap="none" dirty="0">
                <a:solidFill>
                  <a:srgbClr val="595959"/>
                </a:solidFill>
                <a:latin typeface="Arial"/>
                <a:ea typeface="Arial"/>
                <a:cs typeface="Arial"/>
                <a:sym typeface="Arial"/>
              </a:rPr>
              <a:t>Changing policy landscape</a:t>
            </a:r>
          </a:p>
          <a:p>
            <a:pPr marL="285750" marR="0" lvl="0" indent="-285750" algn="l" rtl="0">
              <a:lnSpc>
                <a:spcPct val="100000"/>
              </a:lnSpc>
              <a:spcBef>
                <a:spcPts val="380"/>
              </a:spcBef>
              <a:spcAft>
                <a:spcPts val="0"/>
              </a:spcAft>
              <a:buClr>
                <a:srgbClr val="595959"/>
              </a:buClr>
              <a:buSzPts val="1900"/>
              <a:buFont typeface="Arial"/>
              <a:buChar char="•"/>
            </a:pPr>
            <a:r>
              <a:rPr lang="en-GB" sz="1900" b="0" i="0" u="none" strike="noStrike" cap="none" dirty="0">
                <a:solidFill>
                  <a:srgbClr val="595959"/>
                </a:solidFill>
                <a:latin typeface="Arial"/>
                <a:ea typeface="Arial"/>
                <a:cs typeface="Arial"/>
                <a:sym typeface="Arial"/>
              </a:rPr>
              <a:t>Recent areas of focus:</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380"/>
              </a:spcBef>
              <a:spcAft>
                <a:spcPts val="0"/>
              </a:spcAft>
              <a:buClr>
                <a:srgbClr val="595959"/>
              </a:buClr>
              <a:buSzPts val="1900"/>
              <a:buFont typeface="Arial"/>
              <a:buChar char="•"/>
            </a:pPr>
            <a:r>
              <a:rPr lang="en-GB" sz="1900" b="0" i="0" u="none" strike="noStrike" cap="none" dirty="0">
                <a:solidFill>
                  <a:srgbClr val="595959"/>
                </a:solidFill>
                <a:latin typeface="Arial"/>
                <a:ea typeface="Arial"/>
                <a:cs typeface="Arial"/>
                <a:sym typeface="Arial"/>
              </a:rPr>
              <a:t>Equality and diversity </a:t>
            </a:r>
          </a:p>
          <a:p>
            <a:pPr marL="742950" lvl="1" indent="-285750">
              <a:spcBef>
                <a:spcPts val="380"/>
              </a:spcBef>
              <a:buClr>
                <a:srgbClr val="595959"/>
              </a:buClr>
              <a:buSzPts val="1900"/>
              <a:buFont typeface="Arial"/>
              <a:buChar char="•"/>
            </a:pPr>
            <a:r>
              <a:rPr lang="en-GB" sz="1900" dirty="0">
                <a:solidFill>
                  <a:srgbClr val="595959"/>
                </a:solidFill>
              </a:rPr>
              <a:t>Climate change</a:t>
            </a:r>
          </a:p>
          <a:p>
            <a:pPr marL="742950" lvl="1" indent="-285750">
              <a:spcBef>
                <a:spcPts val="380"/>
              </a:spcBef>
              <a:buClr>
                <a:srgbClr val="595959"/>
              </a:buClr>
              <a:buSzPts val="1900"/>
              <a:buFont typeface="Arial"/>
              <a:buChar char="•"/>
            </a:pPr>
            <a:r>
              <a:rPr lang="en-GB" sz="1900" dirty="0">
                <a:solidFill>
                  <a:srgbClr val="595959"/>
                </a:solidFill>
              </a:rPr>
              <a:t>Drugs</a:t>
            </a:r>
          </a:p>
          <a:p>
            <a:pPr marL="742950" lvl="1" indent="-285750">
              <a:spcBef>
                <a:spcPts val="380"/>
              </a:spcBef>
              <a:buClr>
                <a:srgbClr val="595959"/>
              </a:buClr>
              <a:buSzPts val="1900"/>
              <a:buFont typeface="Arial"/>
              <a:buChar char="•"/>
            </a:pPr>
            <a:r>
              <a:rPr lang="en-GB" sz="1900" dirty="0">
                <a:solidFill>
                  <a:srgbClr val="595959"/>
                </a:solidFill>
              </a:rPr>
              <a:t>Afghanistan </a:t>
            </a:r>
            <a:endParaRPr lang="en-GB" dirty="0"/>
          </a:p>
          <a:p>
            <a:pPr marL="742950" marR="0" lvl="1" indent="-285750" algn="l" rtl="0">
              <a:lnSpc>
                <a:spcPct val="100000"/>
              </a:lnSpc>
              <a:spcBef>
                <a:spcPts val="380"/>
              </a:spcBef>
              <a:spcAft>
                <a:spcPts val="0"/>
              </a:spcAft>
              <a:buClr>
                <a:srgbClr val="595959"/>
              </a:buClr>
              <a:buSzPts val="1900"/>
              <a:buFont typeface="Arial"/>
              <a:buChar char="•"/>
            </a:pPr>
            <a:r>
              <a:rPr lang="en-GB" sz="1900" b="0" i="0" u="none" strike="noStrike" cap="none" dirty="0">
                <a:solidFill>
                  <a:srgbClr val="595959"/>
                </a:solidFill>
                <a:latin typeface="Arial"/>
                <a:ea typeface="Arial"/>
                <a:cs typeface="Arial"/>
                <a:sym typeface="Arial"/>
              </a:rPr>
              <a:t>Alcohol</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380"/>
              </a:spcBef>
              <a:spcAft>
                <a:spcPts val="0"/>
              </a:spcAft>
              <a:buClr>
                <a:srgbClr val="595959"/>
              </a:buClr>
              <a:buSzPts val="1900"/>
              <a:buFont typeface="Arial"/>
              <a:buChar char="•"/>
            </a:pPr>
            <a:r>
              <a:rPr lang="en-GB" sz="1900" b="0" i="0" u="none" strike="noStrike" cap="none" dirty="0">
                <a:solidFill>
                  <a:srgbClr val="595959"/>
                </a:solidFill>
                <a:latin typeface="Arial"/>
                <a:ea typeface="Arial"/>
                <a:cs typeface="Arial"/>
                <a:sym typeface="Arial"/>
              </a:rPr>
              <a:t>Food poverty</a:t>
            </a:r>
          </a:p>
          <a:p>
            <a:pPr marL="742950" marR="0" lvl="1" indent="-285750" algn="l" rtl="0">
              <a:lnSpc>
                <a:spcPct val="100000"/>
              </a:lnSpc>
              <a:spcBef>
                <a:spcPts val="380"/>
              </a:spcBef>
              <a:spcAft>
                <a:spcPts val="0"/>
              </a:spcAft>
              <a:buClr>
                <a:srgbClr val="595959"/>
              </a:buClr>
              <a:buSzPts val="1900"/>
              <a:buFont typeface="Arial"/>
              <a:buChar char="•"/>
            </a:pPr>
            <a:r>
              <a:rPr lang="en-GB" sz="1900" dirty="0">
                <a:solidFill>
                  <a:srgbClr val="595959"/>
                </a:solidFill>
              </a:rPr>
              <a:t>Blood pressure/CVD</a:t>
            </a:r>
            <a:endParaRPr lang="en-GB" sz="1900" b="0" i="0" u="none" strike="noStrike" cap="none" dirty="0">
              <a:solidFill>
                <a:srgbClr val="595959"/>
              </a:solidFill>
              <a:latin typeface="Arial"/>
              <a:ea typeface="Arial"/>
              <a:cs typeface="Arial"/>
              <a:sym typeface="Arial"/>
            </a:endParaRPr>
          </a:p>
          <a:p>
            <a:pPr marL="742950" marR="0" lvl="1" indent="-285750" algn="l" rtl="0">
              <a:lnSpc>
                <a:spcPct val="100000"/>
              </a:lnSpc>
              <a:spcBef>
                <a:spcPts val="380"/>
              </a:spcBef>
              <a:spcAft>
                <a:spcPts val="0"/>
              </a:spcAft>
              <a:buClr>
                <a:srgbClr val="595959"/>
              </a:buClr>
              <a:buSzPts val="1900"/>
              <a:buFont typeface="Arial"/>
              <a:buChar char="•"/>
            </a:pPr>
            <a:r>
              <a:rPr lang="en-GB" sz="1900" dirty="0">
                <a:solidFill>
                  <a:srgbClr val="595959"/>
                </a:solidFill>
              </a:rPr>
              <a:t>Health inequalities (COVID-19)</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280"/>
              </a:spcBef>
              <a:spcAft>
                <a:spcPts val="0"/>
              </a:spcAft>
              <a:buClr>
                <a:srgbClr val="000000"/>
              </a:buClr>
              <a:buSzPts val="1400"/>
              <a:buFont typeface="Arial"/>
              <a:buNone/>
            </a:pPr>
            <a:endParaRPr sz="1400" b="0" i="0" u="none" strike="noStrike" cap="none" dirty="0">
              <a:solidFill>
                <a:srgbClr val="244061"/>
              </a:solidFill>
              <a:latin typeface="Arial"/>
              <a:ea typeface="Arial"/>
              <a:cs typeface="Arial"/>
              <a:sym typeface="Arial"/>
            </a:endParaRPr>
          </a:p>
        </p:txBody>
      </p:sp>
      <p:sp>
        <p:nvSpPr>
          <p:cNvPr id="334" name="Google Shape;334;p28"/>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dirty="0"/>
              <a:t>Recent policy areas</a:t>
            </a:r>
            <a:endParaRPr sz="1600" dirty="0"/>
          </a:p>
        </p:txBody>
      </p:sp>
      <p:sp>
        <p:nvSpPr>
          <p:cNvPr id="335" name="Google Shape;335;p28"/>
          <p:cNvSpPr/>
          <p:nvPr/>
        </p:nvSpPr>
        <p:spPr>
          <a:xfrm>
            <a:off x="4453217" y="238708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36" name="Google Shape;336;p28"/>
          <p:cNvSpPr/>
          <p:nvPr/>
        </p:nvSpPr>
        <p:spPr>
          <a:xfrm>
            <a:off x="4453217" y="238708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37" name="Google Shape;337;p28"/>
          <p:cNvSpPr/>
          <p:nvPr/>
        </p:nvSpPr>
        <p:spPr>
          <a:xfrm>
            <a:off x="4453217" y="238708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42" name="Google Shape;342;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30</a:t>
            </a:fld>
            <a:endParaRPr/>
          </a:p>
        </p:txBody>
      </p:sp>
      <p:pic>
        <p:nvPicPr>
          <p:cNvPr id="2" name="Picture 1">
            <a:extLst>
              <a:ext uri="{FF2B5EF4-FFF2-40B4-BE49-F238E27FC236}">
                <a16:creationId xmlns:a16="http://schemas.microsoft.com/office/drawing/2014/main" id="{37CC566A-7517-44F4-9861-2F1B1BE878B3}"/>
              </a:ext>
            </a:extLst>
          </p:cNvPr>
          <p:cNvPicPr>
            <a:picLocks noChangeAspect="1"/>
          </p:cNvPicPr>
          <p:nvPr/>
        </p:nvPicPr>
        <p:blipFill>
          <a:blip r:embed="rId5"/>
          <a:stretch>
            <a:fillRect/>
          </a:stretch>
        </p:blipFill>
        <p:spPr>
          <a:xfrm>
            <a:off x="5029086" y="1180701"/>
            <a:ext cx="3048227" cy="1717168"/>
          </a:xfrm>
          <a:prstGeom prst="rect">
            <a:avLst/>
          </a:prstGeom>
        </p:spPr>
      </p:pic>
      <p:pic>
        <p:nvPicPr>
          <p:cNvPr id="341" name="Google Shape;341;p28"/>
          <p:cNvPicPr preferRelativeResize="0"/>
          <p:nvPr/>
        </p:nvPicPr>
        <p:blipFill rotWithShape="1">
          <a:blip r:embed="rId6">
            <a:alphaModFix/>
          </a:blip>
          <a:srcRect l="35769" t="14187" r="36731" b="15895"/>
          <a:stretch/>
        </p:blipFill>
        <p:spPr>
          <a:xfrm>
            <a:off x="7475564" y="2247060"/>
            <a:ext cx="1564689" cy="2237614"/>
          </a:xfrm>
          <a:prstGeom prst="rect">
            <a:avLst/>
          </a:prstGeom>
          <a:noFill/>
          <a:ln w="9525" cap="flat" cmpd="sng">
            <a:solidFill>
              <a:schemeClr val="accent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71061-6408-4D0C-8557-94A31544C795}"/>
              </a:ext>
            </a:extLst>
          </p:cNvPr>
          <p:cNvSpPr>
            <a:spLocks noGrp="1"/>
          </p:cNvSpPr>
          <p:nvPr>
            <p:ph type="title"/>
          </p:nvPr>
        </p:nvSpPr>
        <p:spPr/>
        <p:txBody>
          <a:bodyPr/>
          <a:lstStyle/>
          <a:p>
            <a:r>
              <a:rPr lang="en-GB" dirty="0"/>
              <a:t>Where to find the SIGs…</a:t>
            </a:r>
          </a:p>
        </p:txBody>
      </p:sp>
      <p:pic>
        <p:nvPicPr>
          <p:cNvPr id="5" name="Picture 4">
            <a:extLst>
              <a:ext uri="{FF2B5EF4-FFF2-40B4-BE49-F238E27FC236}">
                <a16:creationId xmlns:a16="http://schemas.microsoft.com/office/drawing/2014/main" id="{C081CA35-7F2A-4B97-A2B5-2B471EB149C3}"/>
              </a:ext>
            </a:extLst>
          </p:cNvPr>
          <p:cNvPicPr>
            <a:picLocks noChangeAspect="1"/>
          </p:cNvPicPr>
          <p:nvPr/>
        </p:nvPicPr>
        <p:blipFill>
          <a:blip r:embed="rId2"/>
          <a:stretch>
            <a:fillRect/>
          </a:stretch>
        </p:blipFill>
        <p:spPr>
          <a:xfrm>
            <a:off x="1889760" y="1706882"/>
            <a:ext cx="5692643" cy="3099953"/>
          </a:xfrm>
          <a:prstGeom prst="rect">
            <a:avLst/>
          </a:prstGeom>
        </p:spPr>
      </p:pic>
      <p:sp>
        <p:nvSpPr>
          <p:cNvPr id="3" name="Text Placeholder 2">
            <a:extLst>
              <a:ext uri="{FF2B5EF4-FFF2-40B4-BE49-F238E27FC236}">
                <a16:creationId xmlns:a16="http://schemas.microsoft.com/office/drawing/2014/main" id="{FD4D8D5C-8864-4B7F-A3E7-60FF19E388C3}"/>
              </a:ext>
            </a:extLst>
          </p:cNvPr>
          <p:cNvSpPr>
            <a:spLocks noGrp="1"/>
          </p:cNvSpPr>
          <p:nvPr>
            <p:ph type="body" idx="1"/>
          </p:nvPr>
        </p:nvSpPr>
        <p:spPr>
          <a:xfrm>
            <a:off x="374161" y="1235224"/>
            <a:ext cx="8229600" cy="471658"/>
          </a:xfrm>
        </p:spPr>
        <p:txBody>
          <a:bodyPr>
            <a:normAutofit/>
          </a:bodyPr>
          <a:lstStyle/>
          <a:p>
            <a:pPr marL="114300" indent="0">
              <a:buNone/>
            </a:pPr>
            <a:r>
              <a:rPr lang="en-GB" sz="1800" b="0" i="0" u="none" strike="noStrike" cap="none" dirty="0">
                <a:solidFill>
                  <a:srgbClr val="244061"/>
                </a:solidFill>
                <a:latin typeface="Arial"/>
                <a:ea typeface="Arial"/>
                <a:cs typeface="Arial"/>
                <a:sym typeface="Arial"/>
              </a:rPr>
              <a:t>FPH Homepage &gt; Policy and Campaigns &gt; Special Interest Groups</a:t>
            </a:r>
            <a:endParaRPr lang="en-GB" sz="1800" b="0" i="0" u="none" strike="noStrike" cap="none" dirty="0">
              <a:solidFill>
                <a:srgbClr val="000000"/>
              </a:solidFill>
              <a:latin typeface="Arial"/>
              <a:ea typeface="Arial"/>
              <a:cs typeface="Arial"/>
              <a:sym typeface="Arial"/>
            </a:endParaRPr>
          </a:p>
          <a:p>
            <a:endParaRPr lang="en-GB" b="1" dirty="0"/>
          </a:p>
        </p:txBody>
      </p:sp>
      <p:sp>
        <p:nvSpPr>
          <p:cNvPr id="4" name="Slide Number Placeholder 3">
            <a:extLst>
              <a:ext uri="{FF2B5EF4-FFF2-40B4-BE49-F238E27FC236}">
                <a16:creationId xmlns:a16="http://schemas.microsoft.com/office/drawing/2014/main" id="{D065E239-D6DE-4966-8B7E-07F918E023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31</a:t>
            </a:fld>
            <a:endParaRPr lang="en-GB"/>
          </a:p>
        </p:txBody>
      </p:sp>
    </p:spTree>
    <p:extLst>
      <p:ext uri="{BB962C8B-B14F-4D97-AF65-F5344CB8AC3E}">
        <p14:creationId xmlns:p14="http://schemas.microsoft.com/office/powerpoint/2010/main" val="2996798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9"/>
          <p:cNvSpPr txBox="1">
            <a:spLocks noGrp="1"/>
          </p:cNvSpPr>
          <p:nvPr>
            <p:ph type="subTitle" idx="1"/>
          </p:nvPr>
        </p:nvSpPr>
        <p:spPr>
          <a:xfrm>
            <a:off x="1072659" y="2708028"/>
            <a:ext cx="7842741" cy="185517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2400"/>
              <a:buNone/>
            </a:pPr>
            <a:r>
              <a:rPr lang="en-GB" b="0"/>
              <a:t>Fatai Ogunlayi</a:t>
            </a:r>
            <a:endParaRPr b="0"/>
          </a:p>
          <a:p>
            <a:pPr marL="0" lvl="0" indent="0" algn="l" rtl="0">
              <a:lnSpc>
                <a:spcPct val="100000"/>
              </a:lnSpc>
              <a:spcBef>
                <a:spcPts val="400"/>
              </a:spcBef>
              <a:spcAft>
                <a:spcPts val="0"/>
              </a:spcAft>
              <a:buClr>
                <a:srgbClr val="FFFFFF"/>
              </a:buClr>
              <a:buSzPts val="2000"/>
              <a:buNone/>
            </a:pPr>
            <a:r>
              <a:rPr lang="en-GB" sz="2000" b="0" i="1"/>
              <a:t>StR representative, Diplomate Exam Development Committee</a:t>
            </a:r>
            <a:endParaRPr/>
          </a:p>
          <a:p>
            <a:pPr marL="0" lvl="0" indent="0" algn="l" rtl="0">
              <a:lnSpc>
                <a:spcPct val="100000"/>
              </a:lnSpc>
              <a:spcBef>
                <a:spcPts val="480"/>
              </a:spcBef>
              <a:spcAft>
                <a:spcPts val="0"/>
              </a:spcAft>
              <a:buClr>
                <a:srgbClr val="FFFFFF"/>
              </a:buClr>
              <a:buSzPts val="2400"/>
              <a:buNone/>
            </a:pPr>
            <a:r>
              <a:rPr lang="en-GB" b="0"/>
              <a:t>Dalia Youssef</a:t>
            </a:r>
            <a:endParaRPr b="0"/>
          </a:p>
          <a:p>
            <a:pPr marL="0" lvl="0" indent="0" algn="l" rtl="0">
              <a:lnSpc>
                <a:spcPct val="100000"/>
              </a:lnSpc>
              <a:spcBef>
                <a:spcPts val="400"/>
              </a:spcBef>
              <a:spcAft>
                <a:spcPts val="0"/>
              </a:spcAft>
              <a:buClr>
                <a:srgbClr val="FFFFFF"/>
              </a:buClr>
              <a:buSzPts val="2000"/>
              <a:buNone/>
            </a:pPr>
            <a:r>
              <a:rPr lang="en-GB" sz="2000" b="0" i="1"/>
              <a:t>StR representative, Membership Exam Development Committee</a:t>
            </a:r>
            <a:endParaRPr/>
          </a:p>
        </p:txBody>
      </p:sp>
      <p:sp>
        <p:nvSpPr>
          <p:cNvPr id="348" name="Google Shape;348;p29"/>
          <p:cNvSpPr txBox="1"/>
          <p:nvPr/>
        </p:nvSpPr>
        <p:spPr>
          <a:xfrm>
            <a:off x="1043609" y="2098863"/>
            <a:ext cx="7243665" cy="88173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FFFF"/>
              </a:buClr>
              <a:buSzPts val="3900"/>
              <a:buFont typeface="Arial"/>
              <a:buNone/>
            </a:pPr>
            <a:r>
              <a:rPr lang="en-GB" sz="3900" b="1" i="0" u="none" strike="noStrike" cap="none">
                <a:solidFill>
                  <a:srgbClr val="FFFFFF"/>
                </a:solidFill>
                <a:latin typeface="Arial"/>
                <a:ea typeface="Arial"/>
                <a:cs typeface="Arial"/>
                <a:sym typeface="Arial"/>
              </a:rPr>
              <a:t>FPH Examinations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0"/>
          <p:cNvSpPr/>
          <p:nvPr/>
        </p:nvSpPr>
        <p:spPr>
          <a:xfrm>
            <a:off x="455543" y="1237393"/>
            <a:ext cx="8115299" cy="352987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595959"/>
              </a:buClr>
              <a:buSzPts val="1900"/>
              <a:buFont typeface="Arial"/>
              <a:buChar char="•"/>
            </a:pPr>
            <a:r>
              <a:rPr lang="en-GB" sz="1900" b="0" i="0" u="none" strike="noStrike" cap="none">
                <a:solidFill>
                  <a:srgbClr val="595959"/>
                </a:solidFill>
                <a:latin typeface="Arial"/>
                <a:ea typeface="Arial"/>
                <a:cs typeface="Arial"/>
                <a:sym typeface="Arial"/>
              </a:rPr>
              <a:t>“</a:t>
            </a:r>
            <a:r>
              <a:rPr lang="en-GB" sz="1900" b="0" i="1" u="none" strike="noStrike" cap="none">
                <a:solidFill>
                  <a:srgbClr val="595959"/>
                </a:solidFill>
                <a:latin typeface="Arial"/>
                <a:ea typeface="Arial"/>
                <a:cs typeface="Arial"/>
                <a:sym typeface="Arial"/>
              </a:rPr>
              <a:t>Knows how</a:t>
            </a:r>
            <a:r>
              <a:rPr lang="en-GB" sz="1900" b="0" i="0" u="none" strike="noStrike" cap="none">
                <a:solidFill>
                  <a:srgbClr val="595959"/>
                </a:solidFill>
                <a:latin typeface="Arial"/>
                <a:ea typeface="Arial"/>
                <a:cs typeface="Arial"/>
                <a:sym typeface="Arial"/>
              </a:rPr>
              <a:t>” exam, detailed syllabus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380"/>
              </a:spcBef>
              <a:spcAft>
                <a:spcPts val="0"/>
              </a:spcAft>
              <a:buClr>
                <a:srgbClr val="595959"/>
              </a:buClr>
              <a:buSzPts val="1900"/>
              <a:buFont typeface="Arial"/>
              <a:buChar char="•"/>
            </a:pPr>
            <a:r>
              <a:rPr lang="en-GB" sz="1900" b="0" i="0" u="none" strike="noStrike" cap="none">
                <a:solidFill>
                  <a:srgbClr val="595959"/>
                </a:solidFill>
                <a:latin typeface="Arial"/>
                <a:ea typeface="Arial"/>
                <a:cs typeface="Arial"/>
                <a:sym typeface="Arial"/>
              </a:rPr>
              <a:t>Two papers, two days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320"/>
              </a:spcBef>
              <a:spcAft>
                <a:spcPts val="0"/>
              </a:spcAft>
              <a:buClr>
                <a:srgbClr val="595959"/>
              </a:buClr>
              <a:buSzPts val="1600"/>
              <a:buFont typeface="Arial"/>
              <a:buChar char="•"/>
            </a:pPr>
            <a:r>
              <a:rPr lang="en-GB" sz="1600" b="1" i="0" u="none" strike="noStrike" cap="none">
                <a:solidFill>
                  <a:srgbClr val="595959"/>
                </a:solidFill>
                <a:latin typeface="Arial"/>
                <a:ea typeface="Arial"/>
                <a:cs typeface="Arial"/>
                <a:sym typeface="Arial"/>
              </a:rPr>
              <a:t>Paper 1: knowledge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320"/>
              </a:spcBef>
              <a:spcAft>
                <a:spcPts val="0"/>
              </a:spcAft>
              <a:buClr>
                <a:srgbClr val="595959"/>
              </a:buClr>
              <a:buSzPts val="1600"/>
              <a:buFont typeface="Arial"/>
              <a:buChar char="•"/>
            </a:pPr>
            <a:r>
              <a:rPr lang="en-GB" sz="1600" b="0" i="0" u="none" strike="noStrike" cap="none">
                <a:solidFill>
                  <a:srgbClr val="595959"/>
                </a:solidFill>
                <a:latin typeface="Arial"/>
                <a:ea typeface="Arial"/>
                <a:cs typeface="Arial"/>
                <a:sym typeface="Arial"/>
              </a:rPr>
              <a:t>Two parts: 1A (2h30) and 1B (1h40)</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320"/>
              </a:spcBef>
              <a:spcAft>
                <a:spcPts val="0"/>
              </a:spcAft>
              <a:buClr>
                <a:srgbClr val="595959"/>
              </a:buClr>
              <a:buSzPts val="1600"/>
              <a:buFont typeface="Arial"/>
              <a:buChar char="•"/>
            </a:pPr>
            <a:r>
              <a:rPr lang="en-GB" sz="1600" b="0" i="0" u="none" strike="noStrike" cap="none">
                <a:solidFill>
                  <a:srgbClr val="595959"/>
                </a:solidFill>
                <a:latin typeface="Arial"/>
                <a:ea typeface="Arial"/>
                <a:cs typeface="Arial"/>
                <a:sym typeface="Arial"/>
              </a:rPr>
              <a:t>10 structured questions (10 marks each) on:</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320"/>
              </a:spcBef>
              <a:spcAft>
                <a:spcPts val="0"/>
              </a:spcAft>
              <a:buClr>
                <a:srgbClr val="595959"/>
              </a:buClr>
              <a:buSzPts val="1600"/>
              <a:buFont typeface="Arial"/>
              <a:buChar char="•"/>
            </a:pPr>
            <a:r>
              <a:rPr lang="en-GB" sz="1600" b="0" i="0" u="none" strike="noStrike" cap="none">
                <a:solidFill>
                  <a:srgbClr val="595959"/>
                </a:solidFill>
                <a:latin typeface="Arial"/>
                <a:ea typeface="Arial"/>
                <a:cs typeface="Arial"/>
                <a:sym typeface="Arial"/>
              </a:rPr>
              <a:t>Research methods</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320"/>
              </a:spcBef>
              <a:spcAft>
                <a:spcPts val="0"/>
              </a:spcAft>
              <a:buClr>
                <a:srgbClr val="595959"/>
              </a:buClr>
              <a:buSzPts val="1600"/>
              <a:buFont typeface="Arial"/>
              <a:buChar char="•"/>
            </a:pPr>
            <a:r>
              <a:rPr lang="en-GB" sz="1600" b="0" i="0" u="none" strike="noStrike" cap="none">
                <a:solidFill>
                  <a:srgbClr val="595959"/>
                </a:solidFill>
                <a:latin typeface="Arial"/>
                <a:ea typeface="Arial"/>
                <a:cs typeface="Arial"/>
                <a:sym typeface="Arial"/>
              </a:rPr>
              <a:t>Disease prevention / health promotion</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320"/>
              </a:spcBef>
              <a:spcAft>
                <a:spcPts val="0"/>
              </a:spcAft>
              <a:buClr>
                <a:srgbClr val="595959"/>
              </a:buClr>
              <a:buSzPts val="1600"/>
              <a:buFont typeface="Arial"/>
              <a:buChar char="•"/>
            </a:pPr>
            <a:r>
              <a:rPr lang="en-GB" sz="1600" b="0" i="0" u="none" strike="noStrike" cap="none">
                <a:solidFill>
                  <a:srgbClr val="595959"/>
                </a:solidFill>
                <a:latin typeface="Arial"/>
                <a:ea typeface="Arial"/>
                <a:cs typeface="Arial"/>
                <a:sym typeface="Arial"/>
              </a:rPr>
              <a:t>Health information</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320"/>
              </a:spcBef>
              <a:spcAft>
                <a:spcPts val="0"/>
              </a:spcAft>
              <a:buClr>
                <a:srgbClr val="595959"/>
              </a:buClr>
              <a:buSzPts val="1600"/>
              <a:buFont typeface="Arial"/>
              <a:buChar char="•"/>
            </a:pPr>
            <a:r>
              <a:rPr lang="en-GB" sz="1600" b="0" i="0" u="none" strike="noStrike" cap="none">
                <a:solidFill>
                  <a:srgbClr val="595959"/>
                </a:solidFill>
                <a:latin typeface="Arial"/>
                <a:ea typeface="Arial"/>
                <a:cs typeface="Arial"/>
                <a:sym typeface="Arial"/>
              </a:rPr>
              <a:t>Medical sociology, social policy, health economics</a:t>
            </a:r>
            <a:endParaRPr sz="1400" b="0" i="0" u="none" strike="noStrike" cap="none">
              <a:solidFill>
                <a:srgbClr val="000000"/>
              </a:solidFill>
              <a:latin typeface="Arial"/>
              <a:ea typeface="Arial"/>
              <a:cs typeface="Arial"/>
              <a:sym typeface="Arial"/>
            </a:endParaRPr>
          </a:p>
          <a:p>
            <a:pPr marL="1200150" marR="0" lvl="2" indent="-285750" algn="l" rtl="0">
              <a:lnSpc>
                <a:spcPct val="100000"/>
              </a:lnSpc>
              <a:spcBef>
                <a:spcPts val="320"/>
              </a:spcBef>
              <a:spcAft>
                <a:spcPts val="0"/>
              </a:spcAft>
              <a:buClr>
                <a:srgbClr val="595959"/>
              </a:buClr>
              <a:buSzPts val="1600"/>
              <a:buFont typeface="Arial"/>
              <a:buChar char="•"/>
            </a:pPr>
            <a:r>
              <a:rPr lang="en-GB" sz="1600" b="0" i="0" u="none" strike="noStrike" cap="none">
                <a:solidFill>
                  <a:srgbClr val="595959"/>
                </a:solidFill>
                <a:latin typeface="Arial"/>
                <a:ea typeface="Arial"/>
                <a:cs typeface="Arial"/>
                <a:sym typeface="Arial"/>
              </a:rPr>
              <a:t>Organisation and management of healthcare</a:t>
            </a:r>
            <a:endParaRPr sz="1400" b="0" i="0" u="none" strike="noStrike" cap="none">
              <a:solidFill>
                <a:srgbClr val="000000"/>
              </a:solidFill>
              <a:latin typeface="Arial"/>
              <a:ea typeface="Arial"/>
              <a:cs typeface="Arial"/>
              <a:sym typeface="Arial"/>
            </a:endParaRPr>
          </a:p>
          <a:p>
            <a:pPr marL="285750" marR="0" lvl="0" indent="-165100" algn="l" rtl="0">
              <a:lnSpc>
                <a:spcPct val="100000"/>
              </a:lnSpc>
              <a:spcBef>
                <a:spcPts val="380"/>
              </a:spcBef>
              <a:spcAft>
                <a:spcPts val="0"/>
              </a:spcAft>
              <a:buClr>
                <a:schemeClr val="dk1"/>
              </a:buClr>
              <a:buSzPts val="1900"/>
              <a:buFont typeface="Arial"/>
              <a:buNone/>
            </a:pPr>
            <a:endParaRPr sz="1900" b="0" i="0" u="none" strike="noStrike" cap="none">
              <a:solidFill>
                <a:srgbClr val="595959"/>
              </a:solidFill>
              <a:latin typeface="Arial"/>
              <a:ea typeface="Arial"/>
              <a:cs typeface="Arial"/>
              <a:sym typeface="Arial"/>
            </a:endParaRPr>
          </a:p>
          <a:p>
            <a:pPr marL="285750" marR="0" lvl="0" indent="-165100" algn="l" rtl="0">
              <a:lnSpc>
                <a:spcPct val="100000"/>
              </a:lnSpc>
              <a:spcBef>
                <a:spcPts val="380"/>
              </a:spcBef>
              <a:spcAft>
                <a:spcPts val="0"/>
              </a:spcAft>
              <a:buClr>
                <a:schemeClr val="dk1"/>
              </a:buClr>
              <a:buSzPts val="1900"/>
              <a:buFont typeface="Arial"/>
              <a:buNone/>
            </a:pPr>
            <a:endParaRPr sz="1900" b="0" i="0" u="none" strike="noStrike" cap="none">
              <a:solidFill>
                <a:srgbClr val="595959"/>
              </a:solidFill>
              <a:latin typeface="Arial"/>
              <a:ea typeface="Arial"/>
              <a:cs typeface="Arial"/>
              <a:sym typeface="Arial"/>
            </a:endParaRPr>
          </a:p>
          <a:p>
            <a:pPr marL="285750" marR="0" lvl="0" indent="-165100" algn="l" rtl="0">
              <a:lnSpc>
                <a:spcPct val="100000"/>
              </a:lnSpc>
              <a:spcBef>
                <a:spcPts val="380"/>
              </a:spcBef>
              <a:spcAft>
                <a:spcPts val="0"/>
              </a:spcAft>
              <a:buClr>
                <a:schemeClr val="dk1"/>
              </a:buClr>
              <a:buSzPts val="1900"/>
              <a:buFont typeface="Arial"/>
              <a:buNone/>
            </a:pPr>
            <a:endParaRPr sz="1900" b="0" i="0" u="none" strike="noStrike" cap="none">
              <a:solidFill>
                <a:srgbClr val="595959"/>
              </a:solidFill>
              <a:latin typeface="Arial"/>
              <a:ea typeface="Arial"/>
              <a:cs typeface="Arial"/>
              <a:sym typeface="Arial"/>
            </a:endParaRPr>
          </a:p>
        </p:txBody>
      </p:sp>
      <p:sp>
        <p:nvSpPr>
          <p:cNvPr id="355" name="Google Shape;355;p30"/>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Diplomate (DFPH) Examination</a:t>
            </a:r>
            <a:endParaRPr sz="1600"/>
          </a:p>
        </p:txBody>
      </p:sp>
      <p:sp>
        <p:nvSpPr>
          <p:cNvPr id="356" name="Google Shape;356;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33</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1"/>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DFPH Examination</a:t>
            </a:r>
            <a:endParaRPr/>
          </a:p>
        </p:txBody>
      </p:sp>
      <p:sp>
        <p:nvSpPr>
          <p:cNvPr id="363" name="Google Shape;363;p3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rgbClr val="595959"/>
              </a:buClr>
              <a:buSzPts val="1800"/>
              <a:buChar char="•"/>
            </a:pPr>
            <a:r>
              <a:rPr lang="en-GB" b="1"/>
              <a:t>Paper 2: Skills</a:t>
            </a:r>
            <a:endParaRPr/>
          </a:p>
          <a:p>
            <a:pPr marL="742950" lvl="1" indent="-285750" algn="l" rtl="0">
              <a:lnSpc>
                <a:spcPct val="100000"/>
              </a:lnSpc>
              <a:spcBef>
                <a:spcPts val="360"/>
              </a:spcBef>
              <a:spcAft>
                <a:spcPts val="0"/>
              </a:spcAft>
              <a:buClr>
                <a:srgbClr val="595959"/>
              </a:buClr>
              <a:buSzPts val="1800"/>
              <a:buChar char="–"/>
            </a:pPr>
            <a:r>
              <a:rPr lang="en-GB"/>
              <a:t>2A (2h30): critical appraisal &amp; follow-on Qs on PH theme [50 marks]</a:t>
            </a:r>
            <a:endParaRPr/>
          </a:p>
          <a:p>
            <a:pPr marL="742950" lvl="1" indent="-171450" algn="l" rtl="0">
              <a:lnSpc>
                <a:spcPct val="100000"/>
              </a:lnSpc>
              <a:spcBef>
                <a:spcPts val="360"/>
              </a:spcBef>
              <a:spcAft>
                <a:spcPts val="0"/>
              </a:spcAft>
              <a:buClr>
                <a:srgbClr val="595959"/>
              </a:buClr>
              <a:buSzPts val="1800"/>
              <a:buNone/>
            </a:pPr>
            <a:endParaRPr/>
          </a:p>
          <a:p>
            <a:pPr marL="742950" lvl="1" indent="-285750" algn="l" rtl="0">
              <a:lnSpc>
                <a:spcPct val="100000"/>
              </a:lnSpc>
              <a:spcBef>
                <a:spcPts val="360"/>
              </a:spcBef>
              <a:spcAft>
                <a:spcPts val="0"/>
              </a:spcAft>
              <a:buClr>
                <a:srgbClr val="595959"/>
              </a:buClr>
              <a:buSzPts val="1800"/>
              <a:buChar char="–"/>
            </a:pPr>
            <a:r>
              <a:rPr lang="en-GB"/>
              <a:t>2B (2h): practical stats and epi [50 marks]</a:t>
            </a:r>
            <a:endParaRPr/>
          </a:p>
          <a:p>
            <a:pPr marL="742950" lvl="1" indent="-171450" algn="l" rtl="0">
              <a:lnSpc>
                <a:spcPct val="100000"/>
              </a:lnSpc>
              <a:spcBef>
                <a:spcPts val="360"/>
              </a:spcBef>
              <a:spcAft>
                <a:spcPts val="0"/>
              </a:spcAft>
              <a:buClr>
                <a:srgbClr val="595959"/>
              </a:buClr>
              <a:buSzPts val="1800"/>
              <a:buNone/>
            </a:pPr>
            <a:endParaRPr/>
          </a:p>
        </p:txBody>
      </p:sp>
      <p:sp>
        <p:nvSpPr>
          <p:cNvPr id="364" name="Google Shape;364;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34</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2"/>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DFPH Examination</a:t>
            </a:r>
            <a:endParaRPr/>
          </a:p>
        </p:txBody>
      </p:sp>
      <p:sp>
        <p:nvSpPr>
          <p:cNvPr id="371" name="Google Shape;371;p32"/>
          <p:cNvSpPr txBox="1">
            <a:spLocks noGrp="1"/>
          </p:cNvSpPr>
          <p:nvPr>
            <p:ph type="body" idx="1"/>
          </p:nvPr>
        </p:nvSpPr>
        <p:spPr>
          <a:xfrm>
            <a:off x="457200" y="1200151"/>
            <a:ext cx="5512777" cy="339447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1800"/>
              <a:buNone/>
            </a:pPr>
            <a:r>
              <a:rPr lang="en-GB"/>
              <a:t>Preparation</a:t>
            </a:r>
            <a:endParaRPr/>
          </a:p>
          <a:p>
            <a:pPr marL="742950" lvl="1" indent="-285750" algn="l" rtl="0">
              <a:lnSpc>
                <a:spcPct val="100000"/>
              </a:lnSpc>
              <a:spcBef>
                <a:spcPts val="360"/>
              </a:spcBef>
              <a:spcAft>
                <a:spcPts val="0"/>
              </a:spcAft>
              <a:buClr>
                <a:srgbClr val="595959"/>
              </a:buClr>
              <a:buSzPts val="1800"/>
              <a:buChar char="–"/>
            </a:pPr>
            <a:r>
              <a:rPr lang="en-GB"/>
              <a:t>3-4 months (?)</a:t>
            </a:r>
            <a:endParaRPr/>
          </a:p>
          <a:p>
            <a:pPr marL="742950" lvl="1" indent="-285750" algn="l" rtl="0">
              <a:lnSpc>
                <a:spcPct val="100000"/>
              </a:lnSpc>
              <a:spcBef>
                <a:spcPts val="360"/>
              </a:spcBef>
              <a:spcAft>
                <a:spcPts val="0"/>
              </a:spcAft>
              <a:buClr>
                <a:srgbClr val="595959"/>
              </a:buClr>
              <a:buSzPts val="1800"/>
              <a:buChar char="–"/>
            </a:pPr>
            <a:r>
              <a:rPr lang="en-GB"/>
              <a:t>No reading list</a:t>
            </a:r>
            <a:endParaRPr/>
          </a:p>
          <a:p>
            <a:pPr marL="742950" lvl="1" indent="-285750" algn="l" rtl="0">
              <a:lnSpc>
                <a:spcPct val="100000"/>
              </a:lnSpc>
              <a:spcBef>
                <a:spcPts val="360"/>
              </a:spcBef>
              <a:spcAft>
                <a:spcPts val="0"/>
              </a:spcAft>
              <a:buClr>
                <a:srgbClr val="595959"/>
              </a:buClr>
              <a:buSzPts val="1800"/>
              <a:buChar char="–"/>
            </a:pPr>
            <a:r>
              <a:rPr lang="en-GB" u="sng">
                <a:solidFill>
                  <a:schemeClr val="hlink"/>
                </a:solidFill>
                <a:hlinkClick r:id="rId3"/>
              </a:rPr>
              <a:t>Past papers (2011 – 2017)</a:t>
            </a:r>
            <a:endParaRPr/>
          </a:p>
          <a:p>
            <a:pPr marL="742950" lvl="1" indent="-285750" algn="l" rtl="0">
              <a:lnSpc>
                <a:spcPct val="100000"/>
              </a:lnSpc>
              <a:spcBef>
                <a:spcPts val="360"/>
              </a:spcBef>
              <a:spcAft>
                <a:spcPts val="0"/>
              </a:spcAft>
              <a:buClr>
                <a:srgbClr val="595959"/>
              </a:buClr>
              <a:buSzPts val="1800"/>
              <a:buChar char="–"/>
            </a:pPr>
            <a:r>
              <a:rPr lang="en-GB" u="sng">
                <a:solidFill>
                  <a:schemeClr val="hlink"/>
                </a:solidFill>
                <a:hlinkClick r:id="rId4"/>
              </a:rPr>
              <a:t>Hints and tips from examiners</a:t>
            </a:r>
            <a:endParaRPr/>
          </a:p>
          <a:p>
            <a:pPr marL="742950" lvl="1" indent="-285750" algn="l" rtl="0">
              <a:lnSpc>
                <a:spcPct val="100000"/>
              </a:lnSpc>
              <a:spcBef>
                <a:spcPts val="360"/>
              </a:spcBef>
              <a:spcAft>
                <a:spcPts val="0"/>
              </a:spcAft>
              <a:buClr>
                <a:srgbClr val="595959"/>
              </a:buClr>
              <a:buSzPts val="1800"/>
              <a:buChar char="–"/>
            </a:pPr>
            <a:r>
              <a:rPr lang="en-GB"/>
              <a:t>Specimen Qs for paper 2B on FPH site</a:t>
            </a:r>
            <a:endParaRPr/>
          </a:p>
        </p:txBody>
      </p:sp>
      <p:sp>
        <p:nvSpPr>
          <p:cNvPr id="372" name="Google Shape;372;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35</a:t>
            </a:fld>
            <a:endParaRPr/>
          </a:p>
        </p:txBody>
      </p:sp>
      <p:pic>
        <p:nvPicPr>
          <p:cNvPr id="373" name="Google Shape;373;p32"/>
          <p:cNvPicPr preferRelativeResize="0"/>
          <p:nvPr/>
        </p:nvPicPr>
        <p:blipFill rotWithShape="1">
          <a:blip r:embed="rId5">
            <a:alphaModFix/>
          </a:blip>
          <a:srcRect/>
          <a:stretch/>
        </p:blipFill>
        <p:spPr>
          <a:xfrm>
            <a:off x="5855677" y="1271405"/>
            <a:ext cx="2561548" cy="3409538"/>
          </a:xfrm>
          <a:prstGeom prst="rect">
            <a:avLst/>
          </a:prstGeom>
          <a:noFill/>
          <a:ln w="9525" cap="flat" cmpd="sng">
            <a:solidFill>
              <a:schemeClr val="accent1"/>
            </a:solidFill>
            <a:prstDash val="solid"/>
            <a:round/>
            <a:headEnd type="none" w="sm" len="sm"/>
            <a:tailEnd type="none" w="sm" len="sm"/>
          </a:ln>
        </p:spPr>
      </p:pic>
      <p:sp>
        <p:nvSpPr>
          <p:cNvPr id="374" name="Google Shape;374;p32"/>
          <p:cNvSpPr/>
          <p:nvPr/>
        </p:nvSpPr>
        <p:spPr>
          <a:xfrm>
            <a:off x="95250" y="3747500"/>
            <a:ext cx="4839000" cy="857400"/>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lt1"/>
                </a:solidFill>
                <a:latin typeface="Calibri"/>
                <a:ea typeface="Calibri"/>
                <a:cs typeface="Calibri"/>
                <a:sym typeface="Calibri"/>
              </a:rPr>
              <a:t>Ask your Training Programme </a:t>
            </a:r>
            <a:endParaRPr sz="15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lt1"/>
                </a:solidFill>
                <a:latin typeface="Calibri"/>
                <a:ea typeface="Calibri"/>
                <a:cs typeface="Calibri"/>
                <a:sym typeface="Calibri"/>
              </a:rPr>
              <a:t>what support for exam preparation is available to you.</a:t>
            </a:r>
            <a:endParaRPr sz="1500" b="0" i="0" u="none" strike="noStrike" cap="none">
              <a:solidFill>
                <a:srgbClr val="FF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3"/>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DFPH Examination</a:t>
            </a:r>
            <a:endParaRPr/>
          </a:p>
        </p:txBody>
      </p:sp>
      <p:sp>
        <p:nvSpPr>
          <p:cNvPr id="380" name="Google Shape;380;p3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595959"/>
              </a:buClr>
              <a:buSzPts val="1800"/>
              <a:buNone/>
            </a:pPr>
            <a:r>
              <a:rPr lang="en-GB"/>
              <a:t>Marking algorithm</a:t>
            </a:r>
            <a:endParaRPr/>
          </a:p>
          <a:p>
            <a:pPr marL="0" lvl="0" indent="0" algn="l" rtl="0">
              <a:lnSpc>
                <a:spcPct val="100000"/>
              </a:lnSpc>
              <a:spcBef>
                <a:spcPts val="360"/>
              </a:spcBef>
              <a:spcAft>
                <a:spcPts val="0"/>
              </a:spcAft>
              <a:buClr>
                <a:srgbClr val="595959"/>
              </a:buClr>
              <a:buSzPts val="1800"/>
              <a:buNone/>
            </a:pPr>
            <a:endParaRPr/>
          </a:p>
          <a:p>
            <a:pPr marL="0" lvl="0" indent="0" algn="l" rtl="0">
              <a:lnSpc>
                <a:spcPct val="100000"/>
              </a:lnSpc>
              <a:spcBef>
                <a:spcPts val="360"/>
              </a:spcBef>
              <a:spcAft>
                <a:spcPts val="0"/>
              </a:spcAft>
              <a:buClr>
                <a:srgbClr val="595959"/>
              </a:buClr>
              <a:buSzPts val="1800"/>
              <a:buNone/>
            </a:pPr>
            <a:r>
              <a:rPr lang="en-GB"/>
              <a:t>Can “bank” a paper</a:t>
            </a:r>
            <a:endParaRPr/>
          </a:p>
        </p:txBody>
      </p:sp>
      <p:sp>
        <p:nvSpPr>
          <p:cNvPr id="381" name="Google Shape;381;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36</a:t>
            </a:fld>
            <a:endParaRPr/>
          </a:p>
        </p:txBody>
      </p:sp>
      <p:pic>
        <p:nvPicPr>
          <p:cNvPr id="382" name="Google Shape;382;p33" descr="A screenshot of a cell phone&#10;&#10;Description automatically generated"/>
          <p:cNvPicPr preferRelativeResize="0"/>
          <p:nvPr/>
        </p:nvPicPr>
        <p:blipFill rotWithShape="1">
          <a:blip r:embed="rId3">
            <a:alphaModFix/>
          </a:blip>
          <a:srcRect/>
          <a:stretch/>
        </p:blipFill>
        <p:spPr>
          <a:xfrm>
            <a:off x="2590800" y="1067912"/>
            <a:ext cx="5731510" cy="397319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4"/>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DFPH Examination</a:t>
            </a:r>
            <a:endParaRPr/>
          </a:p>
        </p:txBody>
      </p:sp>
      <p:sp>
        <p:nvSpPr>
          <p:cNvPr id="389" name="Google Shape;389;p3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rgbClr val="595959"/>
              </a:buClr>
              <a:buSzPts val="1800"/>
              <a:buChar char="•"/>
            </a:pPr>
            <a:r>
              <a:rPr lang="en-GB"/>
              <a:t>Online format from November 2020</a:t>
            </a:r>
            <a:endParaRPr/>
          </a:p>
          <a:p>
            <a:pPr marL="342900" lvl="0" indent="-342900" algn="l" rtl="0">
              <a:lnSpc>
                <a:spcPct val="100000"/>
              </a:lnSpc>
              <a:spcBef>
                <a:spcPts val="360"/>
              </a:spcBef>
              <a:spcAft>
                <a:spcPts val="0"/>
              </a:spcAft>
              <a:buClr>
                <a:srgbClr val="595959"/>
              </a:buClr>
              <a:buSzPts val="1800"/>
              <a:buChar char="•"/>
            </a:pPr>
            <a:r>
              <a:rPr lang="en-GB"/>
              <a:t>Same content</a:t>
            </a:r>
            <a:endParaRPr/>
          </a:p>
          <a:p>
            <a:pPr marL="342900" lvl="0" indent="-342900" algn="l" rtl="0">
              <a:lnSpc>
                <a:spcPct val="100000"/>
              </a:lnSpc>
              <a:spcBef>
                <a:spcPts val="360"/>
              </a:spcBef>
              <a:spcAft>
                <a:spcPts val="0"/>
              </a:spcAft>
              <a:buClr>
                <a:srgbClr val="595959"/>
              </a:buClr>
              <a:buSzPts val="1800"/>
              <a:buChar char="•"/>
            </a:pPr>
            <a:r>
              <a:rPr lang="en-GB"/>
              <a:t>More information </a:t>
            </a:r>
            <a:r>
              <a:rPr lang="en-GB" u="sng">
                <a:solidFill>
                  <a:schemeClr val="hlink"/>
                </a:solidFill>
                <a:hlinkClick r:id="rId3"/>
              </a:rPr>
              <a:t>here</a:t>
            </a:r>
            <a:r>
              <a:rPr lang="en-GB"/>
              <a:t> </a:t>
            </a:r>
            <a:endParaRPr/>
          </a:p>
          <a:p>
            <a:pPr marL="342900" lvl="0" indent="-228600" algn="l" rtl="0">
              <a:lnSpc>
                <a:spcPct val="100000"/>
              </a:lnSpc>
              <a:spcBef>
                <a:spcPts val="360"/>
              </a:spcBef>
              <a:spcAft>
                <a:spcPts val="0"/>
              </a:spcAft>
              <a:buClr>
                <a:srgbClr val="595959"/>
              </a:buClr>
              <a:buSzPts val="1800"/>
              <a:buNone/>
            </a:pPr>
            <a:endParaRPr/>
          </a:p>
          <a:p>
            <a:pPr marL="342900" lvl="0" indent="-228600" algn="l" rtl="0">
              <a:lnSpc>
                <a:spcPct val="100000"/>
              </a:lnSpc>
              <a:spcBef>
                <a:spcPts val="360"/>
              </a:spcBef>
              <a:spcAft>
                <a:spcPts val="0"/>
              </a:spcAft>
              <a:buClr>
                <a:srgbClr val="595959"/>
              </a:buClr>
              <a:buSzPts val="1800"/>
              <a:buNone/>
            </a:pPr>
            <a:endParaRPr/>
          </a:p>
          <a:p>
            <a:pPr marL="342900" lvl="0" indent="-228600" algn="l" rtl="0">
              <a:lnSpc>
                <a:spcPct val="100000"/>
              </a:lnSpc>
              <a:spcBef>
                <a:spcPts val="360"/>
              </a:spcBef>
              <a:spcAft>
                <a:spcPts val="0"/>
              </a:spcAft>
              <a:buClr>
                <a:srgbClr val="595959"/>
              </a:buClr>
              <a:buSzPts val="1800"/>
              <a:buNone/>
            </a:pPr>
            <a:endParaRPr/>
          </a:p>
          <a:p>
            <a:pPr marL="342900" lvl="0" indent="-228600" algn="l" rtl="0">
              <a:lnSpc>
                <a:spcPct val="100000"/>
              </a:lnSpc>
              <a:spcBef>
                <a:spcPts val="360"/>
              </a:spcBef>
              <a:spcAft>
                <a:spcPts val="0"/>
              </a:spcAft>
              <a:buClr>
                <a:srgbClr val="595959"/>
              </a:buClr>
              <a:buSzPts val="1800"/>
              <a:buNone/>
            </a:pPr>
            <a:endParaRPr/>
          </a:p>
          <a:p>
            <a:pPr marL="342900" lvl="0" indent="-228600" algn="l" rtl="0">
              <a:lnSpc>
                <a:spcPct val="100000"/>
              </a:lnSpc>
              <a:spcBef>
                <a:spcPts val="360"/>
              </a:spcBef>
              <a:spcAft>
                <a:spcPts val="0"/>
              </a:spcAft>
              <a:buClr>
                <a:srgbClr val="595959"/>
              </a:buClr>
              <a:buSzPts val="1800"/>
              <a:buNone/>
            </a:pPr>
            <a:endParaRPr/>
          </a:p>
          <a:p>
            <a:pPr marL="342900" lvl="0" indent="-228600" algn="l" rtl="0">
              <a:lnSpc>
                <a:spcPct val="100000"/>
              </a:lnSpc>
              <a:spcBef>
                <a:spcPts val="360"/>
              </a:spcBef>
              <a:spcAft>
                <a:spcPts val="0"/>
              </a:spcAft>
              <a:buClr>
                <a:srgbClr val="595959"/>
              </a:buClr>
              <a:buSzPts val="1800"/>
              <a:buNone/>
            </a:pPr>
            <a:endParaRPr/>
          </a:p>
          <a:p>
            <a:pPr marL="342900" lvl="0" indent="-342900" algn="l" rtl="0">
              <a:lnSpc>
                <a:spcPct val="100000"/>
              </a:lnSpc>
              <a:spcBef>
                <a:spcPts val="360"/>
              </a:spcBef>
              <a:spcAft>
                <a:spcPts val="0"/>
              </a:spcAft>
              <a:buClr>
                <a:srgbClr val="595959"/>
              </a:buClr>
              <a:buSzPts val="1800"/>
              <a:buChar char="•"/>
            </a:pPr>
            <a:r>
              <a:rPr lang="en-GB"/>
              <a:t>Contact exams team: </a:t>
            </a:r>
            <a:r>
              <a:rPr lang="en-GB" u="sng">
                <a:solidFill>
                  <a:schemeClr val="hlink"/>
                </a:solidFill>
                <a:hlinkClick r:id="rId4"/>
              </a:rPr>
              <a:t>educ@fph.org.uk</a:t>
            </a:r>
            <a:r>
              <a:rPr lang="en-GB"/>
              <a:t> </a:t>
            </a:r>
            <a:endParaRPr/>
          </a:p>
        </p:txBody>
      </p:sp>
      <p:sp>
        <p:nvSpPr>
          <p:cNvPr id="390" name="Google Shape;390;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37</a:t>
            </a:fld>
            <a:endParaRPr/>
          </a:p>
        </p:txBody>
      </p:sp>
      <p:pic>
        <p:nvPicPr>
          <p:cNvPr id="391" name="Google Shape;391;p34"/>
          <p:cNvPicPr preferRelativeResize="0"/>
          <p:nvPr/>
        </p:nvPicPr>
        <p:blipFill rotWithShape="1">
          <a:blip r:embed="rId5">
            <a:alphaModFix/>
          </a:blip>
          <a:srcRect r="1119" b="43146"/>
          <a:stretch/>
        </p:blipFill>
        <p:spPr>
          <a:xfrm>
            <a:off x="1319213" y="2240008"/>
            <a:ext cx="4845282" cy="170334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eea35acded_0_0"/>
          <p:cNvSpPr txBox="1">
            <a:spLocks noGrp="1"/>
          </p:cNvSpPr>
          <p:nvPr>
            <p:ph type="subTitle" idx="1"/>
          </p:nvPr>
        </p:nvSpPr>
        <p:spPr>
          <a:xfrm>
            <a:off x="1072659" y="2708028"/>
            <a:ext cx="7842600" cy="1855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480"/>
              </a:spcBef>
              <a:spcAft>
                <a:spcPts val="0"/>
              </a:spcAft>
              <a:buClr>
                <a:srgbClr val="FFFFFF"/>
              </a:buClr>
              <a:buSzPts val="2400"/>
              <a:buNone/>
            </a:pPr>
            <a:endParaRPr b="0"/>
          </a:p>
          <a:p>
            <a:pPr marL="0" lvl="0" indent="0" algn="l" rtl="0">
              <a:lnSpc>
                <a:spcPct val="100000"/>
              </a:lnSpc>
              <a:spcBef>
                <a:spcPts val="480"/>
              </a:spcBef>
              <a:spcAft>
                <a:spcPts val="0"/>
              </a:spcAft>
              <a:buClr>
                <a:srgbClr val="FFFFFF"/>
              </a:buClr>
              <a:buSzPts val="2400"/>
              <a:buNone/>
            </a:pPr>
            <a:r>
              <a:rPr lang="en-GB" b="0"/>
              <a:t>Dalia Youssef</a:t>
            </a:r>
            <a:endParaRPr sz="2000" b="0" i="1"/>
          </a:p>
          <a:p>
            <a:pPr marL="0" lvl="0" indent="0" algn="l" rtl="0">
              <a:lnSpc>
                <a:spcPct val="100000"/>
              </a:lnSpc>
              <a:spcBef>
                <a:spcPts val="400"/>
              </a:spcBef>
              <a:spcAft>
                <a:spcPts val="0"/>
              </a:spcAft>
              <a:buClr>
                <a:srgbClr val="FFFFFF"/>
              </a:buClr>
              <a:buSzPts val="2000"/>
              <a:buNone/>
            </a:pPr>
            <a:r>
              <a:rPr lang="en-GB" sz="2000" b="0" i="1"/>
              <a:t>StR representative, Membership Exam Development Committee</a:t>
            </a:r>
            <a:endParaRPr/>
          </a:p>
        </p:txBody>
      </p:sp>
      <p:sp>
        <p:nvSpPr>
          <p:cNvPr id="397" name="Google Shape;397;geea35acded_0_0"/>
          <p:cNvSpPr txBox="1"/>
          <p:nvPr/>
        </p:nvSpPr>
        <p:spPr>
          <a:xfrm>
            <a:off x="1043609" y="2098863"/>
            <a:ext cx="7243800" cy="8817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FFFFFF"/>
              </a:buClr>
              <a:buSzPts val="3900"/>
              <a:buFont typeface="Arial"/>
              <a:buNone/>
            </a:pPr>
            <a:r>
              <a:rPr lang="en-GB" sz="3900" b="1" i="0" u="none" strike="noStrike" cap="none">
                <a:solidFill>
                  <a:srgbClr val="FFFFFF"/>
                </a:solidFill>
                <a:latin typeface="Arial"/>
                <a:ea typeface="Arial"/>
                <a:cs typeface="Arial"/>
                <a:sym typeface="Arial"/>
              </a:rPr>
              <a:t>Membership Examination</a:t>
            </a:r>
            <a:endParaRPr sz="3900" b="1" i="0" u="none" strike="noStrike" cap="non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txBox="1">
            <a:spLocks noGrp="1"/>
          </p:cNvSpPr>
          <p:nvPr>
            <p:ph type="title"/>
          </p:nvPr>
        </p:nvSpPr>
        <p:spPr>
          <a:xfrm>
            <a:off x="405466" y="51791"/>
            <a:ext cx="5915025" cy="9941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272790"/>
              </a:buClr>
              <a:buSzPct val="100000"/>
              <a:buFont typeface="Arial"/>
              <a:buNone/>
            </a:pPr>
            <a:r>
              <a:rPr lang="en-GB"/>
              <a:t>Congratulations on your appointment to the Specialty Training Scheme</a:t>
            </a:r>
            <a:endParaRPr/>
          </a:p>
        </p:txBody>
      </p:sp>
      <p:sp>
        <p:nvSpPr>
          <p:cNvPr id="128" name="Google Shape;128;p4"/>
          <p:cNvSpPr txBox="1">
            <a:spLocks noGrp="1"/>
          </p:cNvSpPr>
          <p:nvPr>
            <p:ph type="body" idx="1"/>
          </p:nvPr>
        </p:nvSpPr>
        <p:spPr>
          <a:xfrm>
            <a:off x="457200" y="1200151"/>
            <a:ext cx="7727950" cy="339447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595959"/>
              </a:buClr>
              <a:buSzPts val="1200"/>
              <a:buNone/>
            </a:pPr>
            <a:r>
              <a:rPr lang="en-GB" sz="1300" b="1" dirty="0"/>
              <a:t>Welcome to our community of Specialty Registrars across the Four Nations.</a:t>
            </a:r>
            <a:endParaRPr sz="1900" dirty="0"/>
          </a:p>
          <a:p>
            <a:pPr marL="0" lvl="0" indent="0" algn="l" rtl="0">
              <a:lnSpc>
                <a:spcPct val="100000"/>
              </a:lnSpc>
              <a:spcBef>
                <a:spcPts val="240"/>
              </a:spcBef>
              <a:spcAft>
                <a:spcPts val="0"/>
              </a:spcAft>
              <a:buClr>
                <a:schemeClr val="dk1"/>
              </a:buClr>
              <a:buSzPts val="1200"/>
              <a:buNone/>
            </a:pPr>
            <a:r>
              <a:rPr lang="en-GB" sz="1300" dirty="0">
                <a:solidFill>
                  <a:schemeClr val="dk1"/>
                </a:solidFill>
              </a:rPr>
              <a:t>This is an exciting time to be working to improve the public’s health as we work with partners to bring the pandemic under control and continue to protect the health of the public.  </a:t>
            </a:r>
            <a:r>
              <a:rPr lang="en-GB" sz="1300" i="1" dirty="0">
                <a:solidFill>
                  <a:schemeClr val="dk1"/>
                </a:solidFill>
              </a:rPr>
              <a:t>Globally</a:t>
            </a:r>
            <a:r>
              <a:rPr lang="en-GB" sz="1300" dirty="0">
                <a:solidFill>
                  <a:schemeClr val="dk1"/>
                </a:solidFill>
              </a:rPr>
              <a:t> we are also focusing on the Sustainable Development Goals, </a:t>
            </a:r>
            <a:r>
              <a:rPr lang="en-GB" sz="1300" i="1" dirty="0">
                <a:solidFill>
                  <a:schemeClr val="dk1"/>
                </a:solidFill>
              </a:rPr>
              <a:t>nationally</a:t>
            </a:r>
            <a:r>
              <a:rPr lang="en-GB" sz="1300" dirty="0">
                <a:solidFill>
                  <a:schemeClr val="dk1"/>
                </a:solidFill>
              </a:rPr>
              <a:t> we are tackling UK priorities such as air quality and the integration of health and social care, and </a:t>
            </a:r>
            <a:r>
              <a:rPr lang="en-GB" sz="1300" i="1" dirty="0">
                <a:solidFill>
                  <a:schemeClr val="dk1"/>
                </a:solidFill>
              </a:rPr>
              <a:t>locally</a:t>
            </a:r>
            <a:r>
              <a:rPr lang="en-GB" sz="1300" dirty="0">
                <a:solidFill>
                  <a:schemeClr val="dk1"/>
                </a:solidFill>
              </a:rPr>
              <a:t> we seek to understand and address inequalities in health and the wider determinants – such as education and housing.  </a:t>
            </a:r>
            <a:endParaRPr sz="1900" dirty="0"/>
          </a:p>
          <a:p>
            <a:pPr marL="0" lvl="0" indent="0" algn="l" rtl="0">
              <a:lnSpc>
                <a:spcPct val="100000"/>
              </a:lnSpc>
              <a:spcBef>
                <a:spcPts val="240"/>
              </a:spcBef>
              <a:spcAft>
                <a:spcPts val="0"/>
              </a:spcAft>
              <a:buClr>
                <a:schemeClr val="dk1"/>
              </a:buClr>
              <a:buSzPts val="1200"/>
              <a:buNone/>
            </a:pPr>
            <a:r>
              <a:rPr lang="en-GB" sz="1300" dirty="0">
                <a:solidFill>
                  <a:schemeClr val="dk1"/>
                </a:solidFill>
              </a:rPr>
              <a:t>Together with partner agencies and the communities we serve, each day brings a new challenge. Whatever your interests and skills, this programme offers something for everyone! </a:t>
            </a:r>
            <a:endParaRPr sz="1900" dirty="0"/>
          </a:p>
          <a:p>
            <a:pPr marL="0" lvl="0" indent="0" algn="l" rtl="0">
              <a:lnSpc>
                <a:spcPct val="100000"/>
              </a:lnSpc>
              <a:spcBef>
                <a:spcPts val="240"/>
              </a:spcBef>
              <a:spcAft>
                <a:spcPts val="0"/>
              </a:spcAft>
              <a:buClr>
                <a:srgbClr val="595959"/>
              </a:buClr>
              <a:buSzPts val="1200"/>
              <a:buNone/>
            </a:pPr>
            <a:endParaRPr sz="1300" b="1" dirty="0"/>
          </a:p>
          <a:p>
            <a:pPr marL="0" lvl="0" indent="0" algn="l" rtl="0">
              <a:lnSpc>
                <a:spcPct val="100000"/>
              </a:lnSpc>
              <a:spcBef>
                <a:spcPts val="240"/>
              </a:spcBef>
              <a:spcAft>
                <a:spcPts val="0"/>
              </a:spcAft>
              <a:buClr>
                <a:srgbClr val="595959"/>
              </a:buClr>
              <a:buSzPts val="1200"/>
              <a:buNone/>
            </a:pPr>
            <a:r>
              <a:rPr lang="en-GB" sz="1300" b="1" dirty="0"/>
              <a:t>This pack has been written </a:t>
            </a:r>
            <a:r>
              <a:rPr lang="en-GB" sz="1300" b="1" i="1" dirty="0"/>
              <a:t>by</a:t>
            </a:r>
            <a:r>
              <a:rPr lang="en-GB" sz="1300" b="1" dirty="0"/>
              <a:t> Registrars </a:t>
            </a:r>
            <a:r>
              <a:rPr lang="en-GB" sz="1300" b="1" i="1" dirty="0"/>
              <a:t>for</a:t>
            </a:r>
            <a:r>
              <a:rPr lang="en-GB" sz="1300" b="1" dirty="0"/>
              <a:t> Registrars and aims to:</a:t>
            </a:r>
            <a:endParaRPr sz="1900" dirty="0"/>
          </a:p>
          <a:p>
            <a:pPr marL="342900" lvl="0" indent="-342900" algn="l" rtl="0">
              <a:lnSpc>
                <a:spcPct val="100000"/>
              </a:lnSpc>
              <a:spcBef>
                <a:spcPts val="240"/>
              </a:spcBef>
              <a:spcAft>
                <a:spcPts val="0"/>
              </a:spcAft>
              <a:buClr>
                <a:schemeClr val="dk1"/>
              </a:buClr>
              <a:buSzPts val="1300"/>
              <a:buChar char="•"/>
            </a:pPr>
            <a:r>
              <a:rPr lang="en-GB" sz="1300" dirty="0">
                <a:solidFill>
                  <a:schemeClr val="dk1"/>
                </a:solidFill>
              </a:rPr>
              <a:t>Introduce you to the Faculty of Public Health (FPH) and Specialty Registrar Committee (SRC)</a:t>
            </a:r>
            <a:endParaRPr sz="1900" dirty="0"/>
          </a:p>
          <a:p>
            <a:pPr marL="342900" lvl="0" indent="-342900" algn="l" rtl="0">
              <a:lnSpc>
                <a:spcPct val="100000"/>
              </a:lnSpc>
              <a:spcBef>
                <a:spcPts val="240"/>
              </a:spcBef>
              <a:spcAft>
                <a:spcPts val="0"/>
              </a:spcAft>
              <a:buClr>
                <a:schemeClr val="dk1"/>
              </a:buClr>
              <a:buSzPts val="1300"/>
              <a:buChar char="•"/>
            </a:pPr>
            <a:r>
              <a:rPr lang="en-GB" sz="1300" dirty="0">
                <a:solidFill>
                  <a:schemeClr val="dk1"/>
                </a:solidFill>
              </a:rPr>
              <a:t>Summarise key elements of the Training Programme</a:t>
            </a:r>
            <a:endParaRPr sz="1300" dirty="0">
              <a:solidFill>
                <a:schemeClr val="dk1"/>
              </a:solidFill>
            </a:endParaRPr>
          </a:p>
          <a:p>
            <a:pPr marL="342900" lvl="0" indent="-342900" algn="l" rtl="0">
              <a:lnSpc>
                <a:spcPct val="100000"/>
              </a:lnSpc>
              <a:spcBef>
                <a:spcPts val="240"/>
              </a:spcBef>
              <a:spcAft>
                <a:spcPts val="0"/>
              </a:spcAft>
              <a:buClr>
                <a:schemeClr val="dk1"/>
              </a:buClr>
              <a:buSzPts val="1300"/>
              <a:buChar char="•"/>
            </a:pPr>
            <a:r>
              <a:rPr lang="en-GB" sz="1300" dirty="0">
                <a:solidFill>
                  <a:schemeClr val="dk1"/>
                </a:solidFill>
              </a:rPr>
              <a:t>Complement regional training programme inductions </a:t>
            </a:r>
            <a:endParaRPr sz="1300" dirty="0">
              <a:solidFill>
                <a:schemeClr val="dk1"/>
              </a:solidFill>
            </a:endParaRPr>
          </a:p>
          <a:p>
            <a:pPr marL="342900" lvl="0" indent="0" algn="l" rtl="0">
              <a:lnSpc>
                <a:spcPct val="100000"/>
              </a:lnSpc>
              <a:spcBef>
                <a:spcPts val="240"/>
              </a:spcBef>
              <a:spcAft>
                <a:spcPts val="0"/>
              </a:spcAft>
              <a:buSzPts val="1800"/>
              <a:buNone/>
            </a:pPr>
            <a:endParaRPr sz="1900" dirty="0"/>
          </a:p>
        </p:txBody>
      </p:sp>
      <p:sp>
        <p:nvSpPr>
          <p:cNvPr id="129" name="Google Shape;129;p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3</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eea35acded_0_5"/>
          <p:cNvSpPr/>
          <p:nvPr/>
        </p:nvSpPr>
        <p:spPr>
          <a:xfrm>
            <a:off x="455549" y="1237400"/>
            <a:ext cx="3913800" cy="35298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595959"/>
              </a:buClr>
              <a:buSzPts val="1900"/>
              <a:buFont typeface="Arial"/>
              <a:buChar char="•"/>
            </a:pPr>
            <a:r>
              <a:rPr lang="en-GB" sz="1900" b="0" i="0" u="none" strike="noStrike" cap="none">
                <a:solidFill>
                  <a:srgbClr val="595959"/>
                </a:solidFill>
                <a:latin typeface="Arial"/>
                <a:ea typeface="Arial"/>
                <a:cs typeface="Arial"/>
                <a:sym typeface="Arial"/>
              </a:rPr>
              <a:t>“</a:t>
            </a:r>
            <a:r>
              <a:rPr lang="en-GB" sz="1900" b="0" i="1" u="none" strike="noStrike" cap="none">
                <a:solidFill>
                  <a:srgbClr val="595959"/>
                </a:solidFill>
                <a:latin typeface="Arial"/>
                <a:ea typeface="Arial"/>
                <a:cs typeface="Arial"/>
                <a:sym typeface="Arial"/>
              </a:rPr>
              <a:t>Shows how</a:t>
            </a:r>
            <a:r>
              <a:rPr lang="en-GB" sz="1900" b="0" i="0" u="none" strike="noStrike" cap="none">
                <a:solidFill>
                  <a:srgbClr val="595959"/>
                </a:solidFill>
                <a:latin typeface="Arial"/>
                <a:ea typeface="Arial"/>
                <a:cs typeface="Arial"/>
                <a:sym typeface="Arial"/>
              </a:rPr>
              <a:t>” assessment</a:t>
            </a:r>
            <a:endParaRPr sz="1900" b="0" i="0" u="none" strike="noStrike" cap="none">
              <a:solidFill>
                <a:srgbClr val="595959"/>
              </a:solidFill>
              <a:latin typeface="Arial"/>
              <a:ea typeface="Arial"/>
              <a:cs typeface="Arial"/>
              <a:sym typeface="Arial"/>
            </a:endParaRPr>
          </a:p>
          <a:p>
            <a:pPr marL="457200" marR="0" lvl="0" indent="0" algn="l" rtl="0">
              <a:lnSpc>
                <a:spcPct val="100000"/>
              </a:lnSpc>
              <a:spcBef>
                <a:spcPts val="380"/>
              </a:spcBef>
              <a:spcAft>
                <a:spcPts val="0"/>
              </a:spcAft>
              <a:buClr>
                <a:srgbClr val="000000"/>
              </a:buClr>
              <a:buSzPts val="1900"/>
              <a:buFont typeface="Arial"/>
              <a:buNone/>
            </a:pPr>
            <a:endParaRPr sz="1900" b="0" i="0" u="none" strike="noStrike" cap="none">
              <a:solidFill>
                <a:srgbClr val="595959"/>
              </a:solidFill>
              <a:latin typeface="Arial"/>
              <a:ea typeface="Arial"/>
              <a:cs typeface="Arial"/>
              <a:sym typeface="Arial"/>
            </a:endParaRPr>
          </a:p>
          <a:p>
            <a:pPr marL="285750" marR="0" lvl="0" indent="-285750" algn="l" rtl="0">
              <a:lnSpc>
                <a:spcPct val="100000"/>
              </a:lnSpc>
              <a:spcBef>
                <a:spcPts val="380"/>
              </a:spcBef>
              <a:spcAft>
                <a:spcPts val="0"/>
              </a:spcAft>
              <a:buClr>
                <a:srgbClr val="595959"/>
              </a:buClr>
              <a:buSzPts val="1900"/>
              <a:buFont typeface="Arial"/>
              <a:buChar char="•"/>
            </a:pPr>
            <a:r>
              <a:rPr lang="en-GB" sz="1900" b="0" i="0" u="none" strike="noStrike" cap="none">
                <a:solidFill>
                  <a:srgbClr val="595959"/>
                </a:solidFill>
                <a:latin typeface="Arial"/>
                <a:ea typeface="Arial"/>
                <a:cs typeface="Arial"/>
                <a:sym typeface="Arial"/>
              </a:rPr>
              <a:t>6 scenarios, ~2 hours</a:t>
            </a:r>
            <a:endParaRPr sz="1900" b="0" i="0" u="none" strike="noStrike" cap="none">
              <a:solidFill>
                <a:srgbClr val="595959"/>
              </a:solidFill>
              <a:latin typeface="Arial"/>
              <a:ea typeface="Arial"/>
              <a:cs typeface="Arial"/>
              <a:sym typeface="Arial"/>
            </a:endParaRPr>
          </a:p>
          <a:p>
            <a:pPr marL="457200" marR="0" lvl="0" indent="0" algn="l" rtl="0">
              <a:lnSpc>
                <a:spcPct val="100000"/>
              </a:lnSpc>
              <a:spcBef>
                <a:spcPts val="380"/>
              </a:spcBef>
              <a:spcAft>
                <a:spcPts val="0"/>
              </a:spcAft>
              <a:buClr>
                <a:srgbClr val="000000"/>
              </a:buClr>
              <a:buSzPts val="1900"/>
              <a:buFont typeface="Arial"/>
              <a:buNone/>
            </a:pPr>
            <a:endParaRPr sz="1900" b="0" i="0" u="none" strike="noStrike" cap="none">
              <a:solidFill>
                <a:srgbClr val="595959"/>
              </a:solidFill>
              <a:latin typeface="Arial"/>
              <a:ea typeface="Arial"/>
              <a:cs typeface="Arial"/>
              <a:sym typeface="Arial"/>
            </a:endParaRPr>
          </a:p>
          <a:p>
            <a:pPr marL="285750" marR="0" lvl="0" indent="-285750" algn="l" rtl="0">
              <a:lnSpc>
                <a:spcPct val="100000"/>
              </a:lnSpc>
              <a:spcBef>
                <a:spcPts val="380"/>
              </a:spcBef>
              <a:spcAft>
                <a:spcPts val="0"/>
              </a:spcAft>
              <a:buClr>
                <a:srgbClr val="595959"/>
              </a:buClr>
              <a:buSzPts val="1900"/>
              <a:buFont typeface="Arial"/>
              <a:buChar char="•"/>
            </a:pPr>
            <a:r>
              <a:rPr lang="en-GB" sz="1900" b="0" i="0" u="none" strike="noStrike" cap="none">
                <a:solidFill>
                  <a:srgbClr val="595959"/>
                </a:solidFill>
                <a:latin typeface="Arial"/>
                <a:ea typeface="Arial"/>
                <a:cs typeface="Arial"/>
                <a:sym typeface="Arial"/>
              </a:rPr>
              <a:t>Application of knowledge (syllabus), skills and attitudes to the practice of public health</a:t>
            </a:r>
            <a:endParaRPr sz="1900" b="0" i="0" u="none" strike="noStrike" cap="none">
              <a:solidFill>
                <a:srgbClr val="595959"/>
              </a:solidFill>
              <a:latin typeface="Arial"/>
              <a:ea typeface="Arial"/>
              <a:cs typeface="Arial"/>
              <a:sym typeface="Arial"/>
            </a:endParaRPr>
          </a:p>
          <a:p>
            <a:pPr marL="457200" marR="0" lvl="0" indent="0" algn="l" rtl="0">
              <a:lnSpc>
                <a:spcPct val="100000"/>
              </a:lnSpc>
              <a:spcBef>
                <a:spcPts val="380"/>
              </a:spcBef>
              <a:spcAft>
                <a:spcPts val="0"/>
              </a:spcAft>
              <a:buClr>
                <a:srgbClr val="000000"/>
              </a:buClr>
              <a:buSzPts val="1900"/>
              <a:buFont typeface="Arial"/>
              <a:buNone/>
            </a:pPr>
            <a:r>
              <a:rPr lang="en-GB" sz="1900" b="0" i="0" u="none" strike="noStrike" cap="none">
                <a:solidFill>
                  <a:srgbClr val="595959"/>
                </a:solidFill>
                <a:latin typeface="Arial"/>
                <a:ea typeface="Arial"/>
                <a:cs typeface="Arial"/>
                <a:sym typeface="Arial"/>
              </a:rPr>
              <a:t>  </a:t>
            </a:r>
            <a:endParaRPr sz="1900" b="0" i="0" u="none" strike="noStrike" cap="none">
              <a:solidFill>
                <a:srgbClr val="595959"/>
              </a:solidFill>
              <a:latin typeface="Arial"/>
              <a:ea typeface="Arial"/>
              <a:cs typeface="Arial"/>
              <a:sym typeface="Arial"/>
            </a:endParaRPr>
          </a:p>
          <a:p>
            <a:pPr marL="285750" marR="0" lvl="0" indent="-285750" algn="l" rtl="0">
              <a:lnSpc>
                <a:spcPct val="100000"/>
              </a:lnSpc>
              <a:spcBef>
                <a:spcPts val="380"/>
              </a:spcBef>
              <a:spcAft>
                <a:spcPts val="0"/>
              </a:spcAft>
              <a:buClr>
                <a:srgbClr val="595959"/>
              </a:buClr>
              <a:buSzPts val="1900"/>
              <a:buFont typeface="Arial"/>
              <a:buChar char="•"/>
            </a:pPr>
            <a:r>
              <a:rPr lang="en-GB" sz="1900" b="0" i="0" u="none" strike="noStrike" cap="none">
                <a:solidFill>
                  <a:srgbClr val="595959"/>
                </a:solidFill>
                <a:latin typeface="Arial"/>
                <a:ea typeface="Arial"/>
                <a:cs typeface="Arial"/>
                <a:sym typeface="Arial"/>
              </a:rPr>
              <a:t>Sit 6-9 months after DFPH, 2 years from end of training </a:t>
            </a:r>
            <a:endParaRPr sz="1900" b="0" i="0" u="none" strike="noStrike" cap="none">
              <a:solidFill>
                <a:srgbClr val="595959"/>
              </a:solidFill>
              <a:latin typeface="Arial"/>
              <a:ea typeface="Arial"/>
              <a:cs typeface="Arial"/>
              <a:sym typeface="Arial"/>
            </a:endParaRPr>
          </a:p>
          <a:p>
            <a:pPr marL="0" marR="0" lvl="0" indent="0" algn="l" rtl="0">
              <a:lnSpc>
                <a:spcPct val="100000"/>
              </a:lnSpc>
              <a:spcBef>
                <a:spcPts val="380"/>
              </a:spcBef>
              <a:spcAft>
                <a:spcPts val="0"/>
              </a:spcAft>
              <a:buClr>
                <a:srgbClr val="000000"/>
              </a:buClr>
              <a:buSzPts val="1900"/>
              <a:buFont typeface="Arial"/>
              <a:buNone/>
            </a:pPr>
            <a:endParaRPr sz="1900" b="0" i="0" u="none" strike="noStrike" cap="none">
              <a:solidFill>
                <a:srgbClr val="595959"/>
              </a:solidFill>
              <a:latin typeface="Arial"/>
              <a:ea typeface="Arial"/>
              <a:cs typeface="Arial"/>
              <a:sym typeface="Arial"/>
            </a:endParaRPr>
          </a:p>
          <a:p>
            <a:pPr marL="0" marR="0" lvl="0" indent="0" algn="l" rtl="0">
              <a:lnSpc>
                <a:spcPct val="100000"/>
              </a:lnSpc>
              <a:spcBef>
                <a:spcPts val="380"/>
              </a:spcBef>
              <a:spcAft>
                <a:spcPts val="0"/>
              </a:spcAft>
              <a:buClr>
                <a:srgbClr val="000000"/>
              </a:buClr>
              <a:buSzPts val="1900"/>
              <a:buFont typeface="Arial"/>
              <a:buNone/>
            </a:pPr>
            <a:endParaRPr sz="1900" b="0" i="0" u="none" strike="noStrike" cap="none">
              <a:solidFill>
                <a:srgbClr val="595959"/>
              </a:solidFill>
              <a:latin typeface="Arial"/>
              <a:ea typeface="Arial"/>
              <a:cs typeface="Arial"/>
              <a:sym typeface="Arial"/>
            </a:endParaRPr>
          </a:p>
          <a:p>
            <a:pPr marL="0" marR="0" lvl="0" indent="0" algn="l" rtl="0">
              <a:lnSpc>
                <a:spcPct val="100000"/>
              </a:lnSpc>
              <a:spcBef>
                <a:spcPts val="380"/>
              </a:spcBef>
              <a:spcAft>
                <a:spcPts val="0"/>
              </a:spcAft>
              <a:buClr>
                <a:srgbClr val="000000"/>
              </a:buClr>
              <a:buSzPts val="1900"/>
              <a:buFont typeface="Arial"/>
              <a:buNone/>
            </a:pPr>
            <a:endParaRPr sz="1900" b="0" i="0" u="none" strike="noStrike" cap="none">
              <a:solidFill>
                <a:srgbClr val="595959"/>
              </a:solidFill>
              <a:latin typeface="Arial"/>
              <a:ea typeface="Arial"/>
              <a:cs typeface="Arial"/>
              <a:sym typeface="Arial"/>
            </a:endParaRPr>
          </a:p>
          <a:p>
            <a:pPr marL="285750" marR="0" lvl="0" indent="-165100" algn="l" rtl="0">
              <a:lnSpc>
                <a:spcPct val="100000"/>
              </a:lnSpc>
              <a:spcBef>
                <a:spcPts val="380"/>
              </a:spcBef>
              <a:spcAft>
                <a:spcPts val="0"/>
              </a:spcAft>
              <a:buClr>
                <a:schemeClr val="dk1"/>
              </a:buClr>
              <a:buSzPts val="1900"/>
              <a:buFont typeface="Arial"/>
              <a:buNone/>
            </a:pPr>
            <a:endParaRPr sz="1900" b="0" i="0" u="none" strike="noStrike" cap="none">
              <a:solidFill>
                <a:srgbClr val="595959"/>
              </a:solidFill>
              <a:latin typeface="Arial"/>
              <a:ea typeface="Arial"/>
              <a:cs typeface="Arial"/>
              <a:sym typeface="Arial"/>
            </a:endParaRPr>
          </a:p>
        </p:txBody>
      </p:sp>
      <p:sp>
        <p:nvSpPr>
          <p:cNvPr id="404" name="Google Shape;404;geea35acded_0_5"/>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Membership (MFPH) Examination</a:t>
            </a:r>
            <a:endParaRPr sz="1600"/>
          </a:p>
        </p:txBody>
      </p:sp>
      <p:pic>
        <p:nvPicPr>
          <p:cNvPr id="405" name="Google Shape;405;geea35acded_0_5"/>
          <p:cNvPicPr preferRelativeResize="0"/>
          <p:nvPr/>
        </p:nvPicPr>
        <p:blipFill rotWithShape="1">
          <a:blip r:embed="rId3">
            <a:alphaModFix/>
          </a:blip>
          <a:srcRect b="1534"/>
          <a:stretch/>
        </p:blipFill>
        <p:spPr>
          <a:xfrm>
            <a:off x="5093618" y="1063379"/>
            <a:ext cx="3684622" cy="3375604"/>
          </a:xfrm>
          <a:prstGeom prst="rect">
            <a:avLst/>
          </a:prstGeom>
          <a:noFill/>
          <a:ln>
            <a:noFill/>
          </a:ln>
        </p:spPr>
      </p:pic>
      <p:sp>
        <p:nvSpPr>
          <p:cNvPr id="406" name="Google Shape;406;geea35acded_0_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39</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eea35acded_0_12"/>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MFPH Format</a:t>
            </a:r>
            <a:endParaRPr/>
          </a:p>
        </p:txBody>
      </p:sp>
      <p:sp>
        <p:nvSpPr>
          <p:cNvPr id="413" name="Google Shape;413;geea35acded_0_12"/>
          <p:cNvSpPr txBox="1">
            <a:spLocks noGrp="1"/>
          </p:cNvSpPr>
          <p:nvPr>
            <p:ph type="body" idx="1"/>
          </p:nvPr>
        </p:nvSpPr>
        <p:spPr>
          <a:xfrm>
            <a:off x="244150" y="1200300"/>
            <a:ext cx="4595100" cy="356696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lnSpc>
                <a:spcPct val="100000"/>
              </a:lnSpc>
              <a:spcBef>
                <a:spcPts val="0"/>
              </a:spcBef>
              <a:spcAft>
                <a:spcPts val="0"/>
              </a:spcAft>
              <a:buClr>
                <a:srgbClr val="595959"/>
              </a:buClr>
              <a:buSzPct val="108108"/>
              <a:buChar char="•"/>
            </a:pPr>
            <a:r>
              <a:rPr lang="en-GB" dirty="0"/>
              <a:t>6 scenarios, cycle: </a:t>
            </a:r>
            <a:endParaRPr dirty="0"/>
          </a:p>
          <a:p>
            <a:pPr marL="742950" lvl="1" indent="-285750" algn="l" rtl="0">
              <a:lnSpc>
                <a:spcPct val="100000"/>
              </a:lnSpc>
              <a:spcBef>
                <a:spcPts val="0"/>
              </a:spcBef>
              <a:spcAft>
                <a:spcPts val="0"/>
              </a:spcAft>
              <a:buSzPct val="108108"/>
              <a:buChar char="–"/>
            </a:pPr>
            <a:r>
              <a:rPr lang="en-GB" dirty="0"/>
              <a:t>8 minute preparation station to review briefing material</a:t>
            </a:r>
            <a:endParaRPr dirty="0"/>
          </a:p>
          <a:p>
            <a:pPr marL="742950" lvl="1" indent="-285750" algn="l" rtl="0">
              <a:lnSpc>
                <a:spcPct val="100000"/>
              </a:lnSpc>
              <a:spcBef>
                <a:spcPts val="0"/>
              </a:spcBef>
              <a:spcAft>
                <a:spcPts val="0"/>
              </a:spcAft>
              <a:buSzPct val="108108"/>
              <a:buChar char="–"/>
            </a:pPr>
            <a:r>
              <a:rPr lang="en-GB" dirty="0"/>
              <a:t>1 minute transfer time</a:t>
            </a:r>
            <a:endParaRPr dirty="0"/>
          </a:p>
          <a:p>
            <a:pPr marL="742950" lvl="1" indent="-285750" algn="l" rtl="0">
              <a:lnSpc>
                <a:spcPct val="100000"/>
              </a:lnSpc>
              <a:spcBef>
                <a:spcPts val="0"/>
              </a:spcBef>
              <a:spcAft>
                <a:spcPts val="0"/>
              </a:spcAft>
              <a:buSzPct val="108108"/>
              <a:buChar char="–"/>
            </a:pPr>
            <a:r>
              <a:rPr lang="en-GB" dirty="0"/>
              <a:t>8 minute examination station</a:t>
            </a:r>
            <a:endParaRPr dirty="0"/>
          </a:p>
          <a:p>
            <a:pPr marL="742950" lvl="1" indent="-285750" algn="l" rtl="0">
              <a:lnSpc>
                <a:spcPct val="100000"/>
              </a:lnSpc>
              <a:spcBef>
                <a:spcPts val="0"/>
              </a:spcBef>
              <a:spcAft>
                <a:spcPts val="0"/>
              </a:spcAft>
              <a:buSzPct val="108108"/>
              <a:buChar char="–"/>
            </a:pPr>
            <a:r>
              <a:rPr lang="en-GB" dirty="0"/>
              <a:t>1 minute transfer  </a:t>
            </a:r>
            <a:endParaRPr dirty="0"/>
          </a:p>
          <a:p>
            <a:pPr marL="742950" lvl="0" indent="0" algn="l" rtl="0">
              <a:lnSpc>
                <a:spcPct val="100000"/>
              </a:lnSpc>
              <a:spcBef>
                <a:spcPts val="0"/>
              </a:spcBef>
              <a:spcAft>
                <a:spcPts val="0"/>
              </a:spcAft>
              <a:buSzPct val="108108"/>
              <a:buNone/>
            </a:pPr>
            <a:endParaRPr dirty="0"/>
          </a:p>
          <a:p>
            <a:pPr marL="342900" lvl="0" indent="-342900" algn="l" rtl="0">
              <a:lnSpc>
                <a:spcPct val="100000"/>
              </a:lnSpc>
              <a:spcBef>
                <a:spcPts val="0"/>
              </a:spcBef>
              <a:spcAft>
                <a:spcPts val="0"/>
              </a:spcAft>
              <a:buSzPct val="108108"/>
              <a:buChar char="•"/>
            </a:pPr>
            <a:r>
              <a:rPr lang="en-GB" dirty="0"/>
              <a:t>~ 2 hours, guided through stations by facilitators</a:t>
            </a:r>
            <a:endParaRPr dirty="0"/>
          </a:p>
          <a:p>
            <a:pPr marL="342900" lvl="0" indent="0" algn="l" rtl="0">
              <a:lnSpc>
                <a:spcPct val="100000"/>
              </a:lnSpc>
              <a:spcBef>
                <a:spcPts val="0"/>
              </a:spcBef>
              <a:spcAft>
                <a:spcPts val="0"/>
              </a:spcAft>
              <a:buSzPct val="108108"/>
              <a:buNone/>
            </a:pPr>
            <a:endParaRPr dirty="0"/>
          </a:p>
          <a:p>
            <a:pPr marL="342900" lvl="0" indent="-342900" algn="l" rtl="0">
              <a:lnSpc>
                <a:spcPct val="100000"/>
              </a:lnSpc>
              <a:spcBef>
                <a:spcPts val="0"/>
              </a:spcBef>
              <a:spcAft>
                <a:spcPts val="0"/>
              </a:spcAft>
              <a:buSzPct val="108108"/>
              <a:buChar char="•"/>
            </a:pPr>
            <a:r>
              <a:rPr lang="en-GB" dirty="0"/>
              <a:t>Mix of professional actors and public health professionals as role players</a:t>
            </a:r>
            <a:endParaRPr dirty="0"/>
          </a:p>
          <a:p>
            <a:pPr marL="342900" lvl="0" indent="0" algn="l" rtl="0">
              <a:lnSpc>
                <a:spcPct val="100000"/>
              </a:lnSpc>
              <a:spcBef>
                <a:spcPts val="0"/>
              </a:spcBef>
              <a:spcAft>
                <a:spcPts val="0"/>
              </a:spcAft>
              <a:buSzPct val="108108"/>
              <a:buNone/>
            </a:pPr>
            <a:endParaRPr dirty="0"/>
          </a:p>
          <a:p>
            <a:pPr marL="342900" lvl="0" indent="-342900" algn="l" rtl="0">
              <a:lnSpc>
                <a:spcPct val="100000"/>
              </a:lnSpc>
              <a:spcBef>
                <a:spcPts val="0"/>
              </a:spcBef>
              <a:spcAft>
                <a:spcPts val="0"/>
              </a:spcAft>
              <a:buSzPct val="108108"/>
              <a:buChar char="•"/>
            </a:pPr>
            <a:r>
              <a:rPr lang="en-GB" dirty="0"/>
              <a:t>Online from November 2020 (Pratique), will revert to face to face June 2022* </a:t>
            </a:r>
            <a:endParaRPr dirty="0"/>
          </a:p>
          <a:p>
            <a:pPr marL="342900" lvl="0" indent="0" algn="l" rtl="0">
              <a:lnSpc>
                <a:spcPct val="100000"/>
              </a:lnSpc>
              <a:spcBef>
                <a:spcPts val="0"/>
              </a:spcBef>
              <a:spcAft>
                <a:spcPts val="0"/>
              </a:spcAft>
              <a:buSzPct val="108108"/>
              <a:buNone/>
            </a:pPr>
            <a:endParaRPr dirty="0"/>
          </a:p>
          <a:p>
            <a:pPr marL="742950" lvl="1" indent="-171450" algn="l" rtl="0">
              <a:lnSpc>
                <a:spcPct val="100000"/>
              </a:lnSpc>
              <a:spcBef>
                <a:spcPts val="360"/>
              </a:spcBef>
              <a:spcAft>
                <a:spcPts val="0"/>
              </a:spcAft>
              <a:buClr>
                <a:srgbClr val="595959"/>
              </a:buClr>
              <a:buSzPct val="108108"/>
              <a:buNone/>
            </a:pPr>
            <a:endParaRPr dirty="0"/>
          </a:p>
        </p:txBody>
      </p:sp>
      <p:sp>
        <p:nvSpPr>
          <p:cNvPr id="414" name="Google Shape;414;geea35acded_0_12"/>
          <p:cNvSpPr txBox="1">
            <a:spLocks noGrp="1"/>
          </p:cNvSpPr>
          <p:nvPr>
            <p:ph type="dt" idx="10"/>
          </p:nvPr>
        </p:nvSpPr>
        <p:spPr>
          <a:xfrm>
            <a:off x="457200" y="4767275"/>
            <a:ext cx="3000000" cy="2739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GB"/>
              <a:t>Top four Images from EOE MFPH resource, Bottom image from MFPH candidate pack </a:t>
            </a:r>
            <a:endParaRPr/>
          </a:p>
        </p:txBody>
      </p:sp>
      <p:sp>
        <p:nvSpPr>
          <p:cNvPr id="415" name="Google Shape;415;geea35acded_0_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40</a:t>
            </a:fld>
            <a:endParaRPr/>
          </a:p>
        </p:txBody>
      </p:sp>
      <p:pic>
        <p:nvPicPr>
          <p:cNvPr id="416" name="Google Shape;416;geea35acded_0_12"/>
          <p:cNvPicPr preferRelativeResize="0"/>
          <p:nvPr/>
        </p:nvPicPr>
        <p:blipFill rotWithShape="1">
          <a:blip r:embed="rId3">
            <a:alphaModFix/>
          </a:blip>
          <a:srcRect/>
          <a:stretch/>
        </p:blipFill>
        <p:spPr>
          <a:xfrm>
            <a:off x="4757650" y="3433874"/>
            <a:ext cx="4386351" cy="2147500"/>
          </a:xfrm>
          <a:prstGeom prst="rect">
            <a:avLst/>
          </a:prstGeom>
          <a:noFill/>
          <a:ln>
            <a:noFill/>
          </a:ln>
        </p:spPr>
      </p:pic>
      <p:pic>
        <p:nvPicPr>
          <p:cNvPr id="417" name="Google Shape;417;geea35acded_0_12"/>
          <p:cNvPicPr preferRelativeResize="0"/>
          <p:nvPr/>
        </p:nvPicPr>
        <p:blipFill rotWithShape="1">
          <a:blip r:embed="rId4">
            <a:alphaModFix/>
          </a:blip>
          <a:srcRect/>
          <a:stretch/>
        </p:blipFill>
        <p:spPr>
          <a:xfrm>
            <a:off x="7068075" y="1728300"/>
            <a:ext cx="2075925" cy="1629374"/>
          </a:xfrm>
          <a:prstGeom prst="rect">
            <a:avLst/>
          </a:prstGeom>
          <a:noFill/>
          <a:ln>
            <a:noFill/>
          </a:ln>
        </p:spPr>
      </p:pic>
      <p:sp>
        <p:nvSpPr>
          <p:cNvPr id="418" name="Google Shape;418;geea35acded_0_12"/>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9" name="Google Shape;419;geea35acded_0_12"/>
          <p:cNvPicPr preferRelativeResize="0"/>
          <p:nvPr/>
        </p:nvPicPr>
        <p:blipFill rotWithShape="1">
          <a:blip r:embed="rId5">
            <a:alphaModFix/>
          </a:blip>
          <a:srcRect/>
          <a:stretch/>
        </p:blipFill>
        <p:spPr>
          <a:xfrm>
            <a:off x="7052050" y="-50625"/>
            <a:ext cx="2075925" cy="1666050"/>
          </a:xfrm>
          <a:prstGeom prst="rect">
            <a:avLst/>
          </a:prstGeom>
          <a:noFill/>
          <a:ln>
            <a:noFill/>
          </a:ln>
        </p:spPr>
      </p:pic>
      <p:pic>
        <p:nvPicPr>
          <p:cNvPr id="420" name="Google Shape;420;geea35acded_0_12"/>
          <p:cNvPicPr preferRelativeResize="0"/>
          <p:nvPr/>
        </p:nvPicPr>
        <p:blipFill rotWithShape="1">
          <a:blip r:embed="rId6">
            <a:alphaModFix/>
          </a:blip>
          <a:srcRect/>
          <a:stretch/>
        </p:blipFill>
        <p:spPr>
          <a:xfrm>
            <a:off x="4757650" y="-13950"/>
            <a:ext cx="2259751" cy="1629376"/>
          </a:xfrm>
          <a:prstGeom prst="rect">
            <a:avLst/>
          </a:prstGeom>
          <a:noFill/>
          <a:ln>
            <a:noFill/>
          </a:ln>
        </p:spPr>
      </p:pic>
      <p:sp>
        <p:nvSpPr>
          <p:cNvPr id="421" name="Google Shape;421;geea35acded_0_12"/>
          <p:cNvSpPr txBox="1"/>
          <p:nvPr/>
        </p:nvSpPr>
        <p:spPr>
          <a:xfrm>
            <a:off x="4267562" y="1249582"/>
            <a:ext cx="766200" cy="970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22" name="Google Shape;422;geea35acded_0_12"/>
          <p:cNvSpPr txBox="1"/>
          <p:nvPr/>
        </p:nvSpPr>
        <p:spPr>
          <a:xfrm>
            <a:off x="7017400" y="4614900"/>
            <a:ext cx="2076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FF0000"/>
                </a:solidFill>
                <a:latin typeface="Arial"/>
                <a:ea typeface="Arial"/>
                <a:cs typeface="Arial"/>
                <a:sym typeface="Arial"/>
              </a:rPr>
              <a:t>Online Pratique platform </a:t>
            </a:r>
            <a:endParaRPr sz="1200" b="1" i="0" u="none" strike="noStrike" cap="none">
              <a:solidFill>
                <a:srgbClr val="FF0000"/>
              </a:solidFill>
              <a:latin typeface="Arial"/>
              <a:ea typeface="Arial"/>
              <a:cs typeface="Arial"/>
              <a:sym typeface="Arial"/>
            </a:endParaRPr>
          </a:p>
        </p:txBody>
      </p:sp>
      <p:sp>
        <p:nvSpPr>
          <p:cNvPr id="423" name="Google Shape;423;geea35acded_0_12"/>
          <p:cNvSpPr txBox="1"/>
          <p:nvPr/>
        </p:nvSpPr>
        <p:spPr>
          <a:xfrm>
            <a:off x="7136250" y="1702925"/>
            <a:ext cx="1155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FF0000"/>
                </a:solidFill>
                <a:latin typeface="Arial"/>
                <a:ea typeface="Arial"/>
                <a:cs typeface="Arial"/>
                <a:sym typeface="Arial"/>
              </a:rPr>
              <a:t>Exam room </a:t>
            </a:r>
            <a:endParaRPr sz="1200" b="1" i="0" u="none" strike="noStrike" cap="none">
              <a:solidFill>
                <a:srgbClr val="FF0000"/>
              </a:solidFill>
              <a:latin typeface="Arial"/>
              <a:ea typeface="Arial"/>
              <a:cs typeface="Arial"/>
              <a:sym typeface="Arial"/>
            </a:endParaRPr>
          </a:p>
        </p:txBody>
      </p:sp>
      <p:sp>
        <p:nvSpPr>
          <p:cNvPr id="424" name="Google Shape;424;geea35acded_0_12"/>
          <p:cNvSpPr txBox="1"/>
          <p:nvPr/>
        </p:nvSpPr>
        <p:spPr>
          <a:xfrm>
            <a:off x="7136238" y="-76200"/>
            <a:ext cx="1155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FF0000"/>
                </a:solidFill>
                <a:latin typeface="Arial"/>
                <a:ea typeface="Arial"/>
                <a:cs typeface="Arial"/>
                <a:sym typeface="Arial"/>
              </a:rPr>
              <a:t>Prep room </a:t>
            </a:r>
            <a:endParaRPr sz="1200" b="1" i="0" u="none" strike="noStrike" cap="none">
              <a:solidFill>
                <a:srgbClr val="FF0000"/>
              </a:solidFill>
              <a:latin typeface="Arial"/>
              <a:ea typeface="Arial"/>
              <a:cs typeface="Arial"/>
              <a:sym typeface="Arial"/>
            </a:endParaRPr>
          </a:p>
        </p:txBody>
      </p:sp>
      <p:sp>
        <p:nvSpPr>
          <p:cNvPr id="425" name="Google Shape;425;geea35acded_0_12"/>
          <p:cNvSpPr txBox="1"/>
          <p:nvPr/>
        </p:nvSpPr>
        <p:spPr>
          <a:xfrm>
            <a:off x="4839250" y="1702925"/>
            <a:ext cx="1758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FF0000"/>
                </a:solidFill>
                <a:latin typeface="Arial"/>
                <a:ea typeface="Arial"/>
                <a:cs typeface="Arial"/>
                <a:sym typeface="Arial"/>
              </a:rPr>
              <a:t>Transfer corridor  </a:t>
            </a:r>
            <a:endParaRPr sz="1200" b="1" i="0" u="none" strike="noStrike" cap="none">
              <a:solidFill>
                <a:srgbClr val="FF0000"/>
              </a:solidFill>
              <a:latin typeface="Arial"/>
              <a:ea typeface="Arial"/>
              <a:cs typeface="Arial"/>
              <a:sym typeface="Arial"/>
            </a:endParaRPr>
          </a:p>
        </p:txBody>
      </p:sp>
      <p:sp>
        <p:nvSpPr>
          <p:cNvPr id="426" name="Google Shape;426;geea35acded_0_12"/>
          <p:cNvSpPr txBox="1"/>
          <p:nvPr/>
        </p:nvSpPr>
        <p:spPr>
          <a:xfrm>
            <a:off x="4839250" y="-76200"/>
            <a:ext cx="1758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FF0000"/>
                </a:solidFill>
                <a:latin typeface="Arial"/>
                <a:ea typeface="Arial"/>
                <a:cs typeface="Arial"/>
                <a:sym typeface="Arial"/>
              </a:rPr>
              <a:t>Briefing room  </a:t>
            </a:r>
            <a:endParaRPr sz="1200" b="1" i="0" u="none" strike="noStrike" cap="none">
              <a:solidFill>
                <a:srgbClr val="FF0000"/>
              </a:solidFill>
              <a:latin typeface="Arial"/>
              <a:ea typeface="Arial"/>
              <a:cs typeface="Arial"/>
              <a:sym typeface="Arial"/>
            </a:endParaRPr>
          </a:p>
        </p:txBody>
      </p:sp>
      <p:grpSp>
        <p:nvGrpSpPr>
          <p:cNvPr id="427" name="Google Shape;427;geea35acded_0_12"/>
          <p:cNvGrpSpPr/>
          <p:nvPr/>
        </p:nvGrpSpPr>
        <p:grpSpPr>
          <a:xfrm>
            <a:off x="4757649" y="1728300"/>
            <a:ext cx="2296476" cy="1629376"/>
            <a:chOff x="4757649" y="1728300"/>
            <a:chExt cx="2296476" cy="1629376"/>
          </a:xfrm>
        </p:grpSpPr>
        <p:pic>
          <p:nvPicPr>
            <p:cNvPr id="428" name="Google Shape;428;geea35acded_0_12"/>
            <p:cNvPicPr preferRelativeResize="0"/>
            <p:nvPr/>
          </p:nvPicPr>
          <p:blipFill rotWithShape="1">
            <a:blip r:embed="rId7">
              <a:alphaModFix/>
            </a:blip>
            <a:srcRect l="8775"/>
            <a:stretch/>
          </p:blipFill>
          <p:spPr>
            <a:xfrm>
              <a:off x="4757649" y="1728300"/>
              <a:ext cx="2296476" cy="1629376"/>
            </a:xfrm>
            <a:prstGeom prst="rect">
              <a:avLst/>
            </a:prstGeom>
            <a:noFill/>
            <a:ln>
              <a:noFill/>
            </a:ln>
          </p:spPr>
        </p:pic>
        <p:pic>
          <p:nvPicPr>
            <p:cNvPr id="429" name="Google Shape;429;geea35acded_0_12"/>
            <p:cNvPicPr preferRelativeResize="0"/>
            <p:nvPr/>
          </p:nvPicPr>
          <p:blipFill rotWithShape="1">
            <a:blip r:embed="rId8">
              <a:alphaModFix/>
            </a:blip>
            <a:srcRect/>
            <a:stretch/>
          </p:blipFill>
          <p:spPr>
            <a:xfrm>
              <a:off x="5277400" y="2038175"/>
              <a:ext cx="347875" cy="347850"/>
            </a:xfrm>
            <a:prstGeom prst="rect">
              <a:avLst/>
            </a:prstGeom>
            <a:noFill/>
            <a:ln>
              <a:noFill/>
            </a:ln>
          </p:spPr>
        </p:pic>
        <p:pic>
          <p:nvPicPr>
            <p:cNvPr id="430" name="Google Shape;430;geea35acded_0_12"/>
            <p:cNvPicPr preferRelativeResize="0"/>
            <p:nvPr/>
          </p:nvPicPr>
          <p:blipFill rotWithShape="1">
            <a:blip r:embed="rId8">
              <a:alphaModFix/>
            </a:blip>
            <a:srcRect t="-31787" r="-31787"/>
            <a:stretch/>
          </p:blipFill>
          <p:spPr>
            <a:xfrm>
              <a:off x="5789875" y="2072225"/>
              <a:ext cx="195300" cy="195274"/>
            </a:xfrm>
            <a:prstGeom prst="rect">
              <a:avLst/>
            </a:prstGeom>
            <a:noFill/>
            <a:ln>
              <a:noFill/>
            </a:ln>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eea35acded_0_29"/>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MFPH - Competencies assessed</a:t>
            </a:r>
            <a:endParaRPr/>
          </a:p>
        </p:txBody>
      </p:sp>
      <p:sp>
        <p:nvSpPr>
          <p:cNvPr id="436" name="Google Shape;436;geea35acded_0_2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41</a:t>
            </a:fld>
            <a:endParaRPr/>
          </a:p>
        </p:txBody>
      </p:sp>
      <p:grpSp>
        <p:nvGrpSpPr>
          <p:cNvPr id="437" name="Google Shape;437;geea35acded_0_29"/>
          <p:cNvGrpSpPr/>
          <p:nvPr/>
        </p:nvGrpSpPr>
        <p:grpSpPr>
          <a:xfrm>
            <a:off x="4325100" y="1152525"/>
            <a:ext cx="4761700" cy="3829050"/>
            <a:chOff x="4306100" y="1152525"/>
            <a:chExt cx="4761700" cy="3829050"/>
          </a:xfrm>
        </p:grpSpPr>
        <p:pic>
          <p:nvPicPr>
            <p:cNvPr id="438" name="Google Shape;438;geea35acded_0_29"/>
            <p:cNvPicPr preferRelativeResize="0"/>
            <p:nvPr/>
          </p:nvPicPr>
          <p:blipFill rotWithShape="1">
            <a:blip r:embed="rId3">
              <a:alphaModFix/>
            </a:blip>
            <a:srcRect t="7959" r="18440" b="5429"/>
            <a:stretch/>
          </p:blipFill>
          <p:spPr>
            <a:xfrm>
              <a:off x="4306100" y="1152525"/>
              <a:ext cx="4761700" cy="3829050"/>
            </a:xfrm>
            <a:prstGeom prst="rect">
              <a:avLst/>
            </a:prstGeom>
            <a:noFill/>
            <a:ln>
              <a:noFill/>
            </a:ln>
          </p:spPr>
        </p:pic>
        <p:pic>
          <p:nvPicPr>
            <p:cNvPr id="439" name="Google Shape;439;geea35acded_0_29"/>
            <p:cNvPicPr preferRelativeResize="0"/>
            <p:nvPr/>
          </p:nvPicPr>
          <p:blipFill rotWithShape="1">
            <a:blip r:embed="rId4">
              <a:alphaModFix/>
            </a:blip>
            <a:srcRect/>
            <a:stretch/>
          </p:blipFill>
          <p:spPr>
            <a:xfrm>
              <a:off x="8553450" y="2914654"/>
              <a:ext cx="466725" cy="304800"/>
            </a:xfrm>
            <a:prstGeom prst="rect">
              <a:avLst/>
            </a:prstGeom>
            <a:noFill/>
            <a:ln>
              <a:noFill/>
            </a:ln>
          </p:spPr>
        </p:pic>
      </p:grpSp>
      <p:sp>
        <p:nvSpPr>
          <p:cNvPr id="440" name="Google Shape;440;geea35acded_0_29"/>
          <p:cNvSpPr txBox="1"/>
          <p:nvPr/>
        </p:nvSpPr>
        <p:spPr>
          <a:xfrm>
            <a:off x="152400" y="1152525"/>
            <a:ext cx="4172700" cy="3288049"/>
          </a:xfrm>
          <a:prstGeom prst="rect">
            <a:avLst/>
          </a:prstGeom>
          <a:solidFill>
            <a:schemeClr val="lt1"/>
          </a:solidFill>
          <a:ln>
            <a:noFill/>
          </a:ln>
        </p:spPr>
        <p:txBody>
          <a:bodyPr spcFirstLastPara="1" wrap="square" lIns="91425" tIns="91425" rIns="91425" bIns="91425" anchor="t" anchorCtr="0">
            <a:spAutoFit/>
          </a:bodyPr>
          <a:lstStyle/>
          <a:p>
            <a:pPr marL="469900" marR="0" lvl="0" indent="-342900" algn="l" rtl="0">
              <a:lnSpc>
                <a:spcPct val="100000"/>
              </a:lnSpc>
              <a:spcBef>
                <a:spcPts val="1000"/>
              </a:spcBef>
              <a:spcAft>
                <a:spcPts val="0"/>
              </a:spcAft>
              <a:buClr>
                <a:srgbClr val="595959"/>
              </a:buClr>
              <a:buSzPts val="1600"/>
              <a:buFont typeface="Arial"/>
              <a:buAutoNum type="arabicPeriod"/>
            </a:pPr>
            <a:r>
              <a:rPr lang="en-GB" sz="1600" b="0" i="0" u="none" strike="noStrike" cap="none">
                <a:solidFill>
                  <a:srgbClr val="595959"/>
                </a:solidFill>
                <a:latin typeface="Arial"/>
                <a:ea typeface="Arial"/>
                <a:cs typeface="Arial"/>
                <a:sym typeface="Arial"/>
              </a:rPr>
              <a:t>Communication skills: presenting (verbal and non-verbal)</a:t>
            </a:r>
            <a:endParaRPr/>
          </a:p>
          <a:p>
            <a:pPr marL="469900" marR="0" lvl="0" indent="-342900" algn="l" rtl="0">
              <a:lnSpc>
                <a:spcPct val="100000"/>
              </a:lnSpc>
              <a:spcBef>
                <a:spcPts val="1000"/>
              </a:spcBef>
              <a:spcAft>
                <a:spcPts val="0"/>
              </a:spcAft>
              <a:buClr>
                <a:srgbClr val="595959"/>
              </a:buClr>
              <a:buSzPts val="1600"/>
              <a:buFont typeface="Arial"/>
              <a:buAutoNum type="arabicPeriod"/>
            </a:pPr>
            <a:r>
              <a:rPr lang="en-GB" sz="1600" b="0" i="0" u="none" strike="noStrike" cap="none">
                <a:solidFill>
                  <a:srgbClr val="595959"/>
                </a:solidFill>
                <a:latin typeface="Arial"/>
                <a:ea typeface="Arial"/>
                <a:cs typeface="Arial"/>
                <a:sym typeface="Arial"/>
              </a:rPr>
              <a:t>Communication skills: listening, comprehending, responding</a:t>
            </a:r>
            <a:endParaRPr/>
          </a:p>
          <a:p>
            <a:pPr marL="469900" marR="0" lvl="0" indent="-342900" algn="l" rtl="0">
              <a:lnSpc>
                <a:spcPct val="100000"/>
              </a:lnSpc>
              <a:spcBef>
                <a:spcPts val="1000"/>
              </a:spcBef>
              <a:spcAft>
                <a:spcPts val="0"/>
              </a:spcAft>
              <a:buClr>
                <a:srgbClr val="595959"/>
              </a:buClr>
              <a:buSzPts val="1600"/>
              <a:buFont typeface="Arial"/>
              <a:buAutoNum type="arabicPeriod"/>
            </a:pPr>
            <a:r>
              <a:rPr lang="en-GB" sz="1600" b="0" i="0" u="none" strike="noStrike" cap="none">
                <a:solidFill>
                  <a:srgbClr val="595959"/>
                </a:solidFill>
                <a:latin typeface="Arial"/>
                <a:ea typeface="Arial"/>
                <a:cs typeface="Arial"/>
                <a:sym typeface="Arial"/>
              </a:rPr>
              <a:t>Assimilating &amp; using relevant information</a:t>
            </a:r>
            <a:endParaRPr/>
          </a:p>
          <a:p>
            <a:pPr marL="469900" marR="0" lvl="0" indent="-342900" algn="l" rtl="0">
              <a:lnSpc>
                <a:spcPct val="100000"/>
              </a:lnSpc>
              <a:spcBef>
                <a:spcPts val="1000"/>
              </a:spcBef>
              <a:spcAft>
                <a:spcPts val="0"/>
              </a:spcAft>
              <a:buClr>
                <a:srgbClr val="595959"/>
              </a:buClr>
              <a:buSzPts val="1600"/>
              <a:buFont typeface="Arial"/>
              <a:buAutoNum type="arabicPeriod"/>
            </a:pPr>
            <a:r>
              <a:rPr lang="en-GB" sz="1600" b="0" i="0" u="none" strike="noStrike" cap="none">
                <a:solidFill>
                  <a:srgbClr val="595959"/>
                </a:solidFill>
                <a:latin typeface="Arial"/>
                <a:ea typeface="Arial"/>
                <a:cs typeface="Arial"/>
                <a:sym typeface="Arial"/>
              </a:rPr>
              <a:t>Reasoning, analytical and judgement skills; giving a balanced view</a:t>
            </a:r>
            <a:endParaRPr sz="100" b="0" i="0" u="none" strike="noStrike" cap="none">
              <a:solidFill>
                <a:srgbClr val="595959"/>
              </a:solidFill>
              <a:latin typeface="Arial"/>
              <a:ea typeface="Arial"/>
              <a:cs typeface="Arial"/>
              <a:sym typeface="Arial"/>
            </a:endParaRPr>
          </a:p>
          <a:p>
            <a:pPr marL="457200" marR="0" lvl="0" indent="-330200" algn="l" rtl="0">
              <a:lnSpc>
                <a:spcPct val="100000"/>
              </a:lnSpc>
              <a:spcBef>
                <a:spcPts val="1000"/>
              </a:spcBef>
              <a:spcAft>
                <a:spcPts val="0"/>
              </a:spcAft>
              <a:buClr>
                <a:srgbClr val="595959"/>
              </a:buClr>
              <a:buSzPts val="1600"/>
              <a:buFont typeface="Arial"/>
              <a:buAutoNum type="arabicPeriod"/>
            </a:pPr>
            <a:r>
              <a:rPr lang="en-GB" sz="1600" b="0" i="0" u="none" strike="noStrike" cap="none">
                <a:solidFill>
                  <a:srgbClr val="595959"/>
                </a:solidFill>
                <a:latin typeface="Arial"/>
                <a:ea typeface="Arial"/>
                <a:cs typeface="Arial"/>
                <a:sym typeface="Arial"/>
              </a:rPr>
              <a:t>Handling of uncertainty, the unexpected, challenge and conflict</a:t>
            </a:r>
            <a:endParaRPr sz="1600" b="0" i="0" u="none" strike="noStrike" cap="none">
              <a:solidFill>
                <a:srgbClr val="595959"/>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eea35acded_0_94"/>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GB"/>
              <a:t>How to prepare</a:t>
            </a:r>
            <a:endParaRPr/>
          </a:p>
        </p:txBody>
      </p:sp>
      <p:sp>
        <p:nvSpPr>
          <p:cNvPr id="447" name="Google Shape;447;geea35acded_0_94"/>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457200" lvl="0" indent="-349250" algn="l" rtl="0">
              <a:lnSpc>
                <a:spcPct val="100000"/>
              </a:lnSpc>
              <a:spcBef>
                <a:spcPts val="0"/>
              </a:spcBef>
              <a:spcAft>
                <a:spcPts val="0"/>
              </a:spcAft>
              <a:buSzPts val="1900"/>
              <a:buChar char="•"/>
            </a:pPr>
            <a:r>
              <a:rPr lang="en-GB" sz="1900"/>
              <a:t>Use your placements to gain relevant experience </a:t>
            </a:r>
            <a:endParaRPr sz="1900"/>
          </a:p>
          <a:p>
            <a:pPr marL="457200" lvl="0" indent="-349250" algn="l" rtl="0">
              <a:lnSpc>
                <a:spcPct val="100000"/>
              </a:lnSpc>
              <a:spcBef>
                <a:spcPts val="0"/>
              </a:spcBef>
              <a:spcAft>
                <a:spcPts val="0"/>
              </a:spcAft>
              <a:buSzPts val="1900"/>
              <a:buChar char="•"/>
            </a:pPr>
            <a:r>
              <a:rPr lang="en-GB" sz="1900"/>
              <a:t>Get started 6-8 weeks prior to exam</a:t>
            </a:r>
            <a:endParaRPr sz="1900"/>
          </a:p>
          <a:p>
            <a:pPr marL="457200" lvl="0" indent="-349250" algn="l" rtl="0">
              <a:lnSpc>
                <a:spcPct val="100000"/>
              </a:lnSpc>
              <a:spcBef>
                <a:spcPts val="0"/>
              </a:spcBef>
              <a:spcAft>
                <a:spcPts val="0"/>
              </a:spcAft>
              <a:buSzPts val="1900"/>
              <a:buChar char="•"/>
            </a:pPr>
            <a:r>
              <a:rPr lang="en-GB" sz="1900"/>
              <a:t>Familiarise yourself with </a:t>
            </a:r>
            <a:r>
              <a:rPr lang="en-GB" sz="1900" u="sng">
                <a:solidFill>
                  <a:schemeClr val="hlink"/>
                </a:solidFill>
                <a:hlinkClick r:id="rId3"/>
              </a:rPr>
              <a:t>MFPH website</a:t>
            </a:r>
            <a:endParaRPr sz="1900"/>
          </a:p>
          <a:p>
            <a:pPr marL="457200" lvl="0" indent="-349250" algn="l" rtl="0">
              <a:lnSpc>
                <a:spcPct val="100000"/>
              </a:lnSpc>
              <a:spcBef>
                <a:spcPts val="0"/>
              </a:spcBef>
              <a:spcAft>
                <a:spcPts val="0"/>
              </a:spcAft>
              <a:buSzPts val="1900"/>
              <a:buChar char="•"/>
            </a:pPr>
            <a:r>
              <a:rPr lang="en-GB" sz="1900"/>
              <a:t>Practice, practice, practice</a:t>
            </a:r>
            <a:endParaRPr sz="1900"/>
          </a:p>
          <a:p>
            <a:pPr marL="914400" lvl="1" indent="-349250" algn="l" rtl="0">
              <a:lnSpc>
                <a:spcPct val="100000"/>
              </a:lnSpc>
              <a:spcBef>
                <a:spcPts val="0"/>
              </a:spcBef>
              <a:spcAft>
                <a:spcPts val="0"/>
              </a:spcAft>
              <a:buSzPts val="1900"/>
              <a:buChar char="–"/>
            </a:pPr>
            <a:r>
              <a:rPr lang="en-GB" sz="1900"/>
              <a:t>Set up revision group </a:t>
            </a:r>
            <a:endParaRPr sz="1900"/>
          </a:p>
          <a:p>
            <a:pPr marL="914400" lvl="1" indent="-349250" algn="l" rtl="0">
              <a:lnSpc>
                <a:spcPct val="100000"/>
              </a:lnSpc>
              <a:spcBef>
                <a:spcPts val="0"/>
              </a:spcBef>
              <a:spcAft>
                <a:spcPts val="0"/>
              </a:spcAft>
              <a:buSzPts val="1900"/>
              <a:buChar char="–"/>
            </a:pPr>
            <a:r>
              <a:rPr lang="en-GB" sz="1900"/>
              <a:t>Public health colleagues including supervisors and consultants</a:t>
            </a:r>
            <a:endParaRPr sz="1900"/>
          </a:p>
          <a:p>
            <a:pPr marL="914400" lvl="1" indent="-349250" algn="l" rtl="0">
              <a:lnSpc>
                <a:spcPct val="100000"/>
              </a:lnSpc>
              <a:spcBef>
                <a:spcPts val="0"/>
              </a:spcBef>
              <a:spcAft>
                <a:spcPts val="0"/>
              </a:spcAft>
              <a:buSzPts val="1900"/>
              <a:buChar char="–"/>
            </a:pPr>
            <a:r>
              <a:rPr lang="en-GB" sz="1900"/>
              <a:t>Friend and families (especially layperson scenarios)</a:t>
            </a:r>
            <a:endParaRPr sz="1900"/>
          </a:p>
          <a:p>
            <a:pPr marL="457200" lvl="0" indent="-349250" algn="l" rtl="0">
              <a:lnSpc>
                <a:spcPct val="100000"/>
              </a:lnSpc>
              <a:spcBef>
                <a:spcPts val="0"/>
              </a:spcBef>
              <a:spcAft>
                <a:spcPts val="0"/>
              </a:spcAft>
              <a:buSzPts val="1900"/>
              <a:buChar char="•"/>
            </a:pPr>
            <a:r>
              <a:rPr lang="en-GB" sz="1900"/>
              <a:t>Make use of national and local resources (see next slide)</a:t>
            </a:r>
            <a:endParaRPr sz="1900"/>
          </a:p>
          <a:p>
            <a:pPr marL="457200" lvl="0" indent="-349250" algn="l" rtl="0">
              <a:lnSpc>
                <a:spcPct val="100000"/>
              </a:lnSpc>
              <a:spcBef>
                <a:spcPts val="0"/>
              </a:spcBef>
              <a:spcAft>
                <a:spcPts val="0"/>
              </a:spcAft>
              <a:buSzPts val="1900"/>
              <a:buChar char="•"/>
            </a:pPr>
            <a:r>
              <a:rPr lang="en-GB" sz="1900"/>
              <a:t>Do a mock if you can </a:t>
            </a:r>
            <a:endParaRPr sz="1900"/>
          </a:p>
          <a:p>
            <a:pPr marL="457200" lvl="0" indent="-349250" algn="l" rtl="0">
              <a:lnSpc>
                <a:spcPct val="100000"/>
              </a:lnSpc>
              <a:spcBef>
                <a:spcPts val="0"/>
              </a:spcBef>
              <a:spcAft>
                <a:spcPts val="0"/>
              </a:spcAft>
              <a:buSzPts val="1900"/>
              <a:buChar char="•"/>
            </a:pPr>
            <a:r>
              <a:rPr lang="en-GB" sz="1900"/>
              <a:t>Take study leave</a:t>
            </a:r>
            <a:endParaRPr sz="1900"/>
          </a:p>
          <a:p>
            <a:pPr marL="342900" lvl="0" indent="0" algn="l" rtl="0">
              <a:lnSpc>
                <a:spcPct val="100000"/>
              </a:lnSpc>
              <a:spcBef>
                <a:spcPts val="0"/>
              </a:spcBef>
              <a:spcAft>
                <a:spcPts val="0"/>
              </a:spcAft>
              <a:buSzPts val="1800"/>
              <a:buNone/>
            </a:pPr>
            <a:endParaRPr/>
          </a:p>
        </p:txBody>
      </p:sp>
      <p:sp>
        <p:nvSpPr>
          <p:cNvPr id="448" name="Google Shape;448;geea35acded_0_9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42</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eea35acded_0_37"/>
          <p:cNvSpPr txBox="1">
            <a:spLocks noGrp="1"/>
          </p:cNvSpPr>
          <p:nvPr>
            <p:ph type="title"/>
          </p:nvPr>
        </p:nvSpPr>
        <p:spPr>
          <a:xfrm>
            <a:off x="457200" y="205979"/>
            <a:ext cx="73914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800"/>
              <a:buFont typeface="Arial"/>
              <a:buNone/>
            </a:pPr>
            <a:r>
              <a:rPr lang="en-GB"/>
              <a:t>MFPH Resources</a:t>
            </a:r>
            <a:endParaRPr/>
          </a:p>
        </p:txBody>
      </p:sp>
      <p:sp>
        <p:nvSpPr>
          <p:cNvPr id="455" name="Google Shape;455;geea35acded_0_37"/>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360"/>
              </a:spcBef>
              <a:spcAft>
                <a:spcPts val="0"/>
              </a:spcAft>
              <a:buClr>
                <a:srgbClr val="595959"/>
              </a:buClr>
              <a:buSzPts val="1800"/>
              <a:buChar char="•"/>
            </a:pPr>
            <a:r>
              <a:rPr lang="en-GB"/>
              <a:t>MFPH page on  </a:t>
            </a:r>
            <a:r>
              <a:rPr lang="en-GB" u="sng">
                <a:solidFill>
                  <a:schemeClr val="hlink"/>
                </a:solidFill>
                <a:hlinkClick r:id="rId3"/>
              </a:rPr>
              <a:t>FPH website</a:t>
            </a:r>
            <a:r>
              <a:rPr lang="en-GB"/>
              <a:t> (including FPH scenarios) </a:t>
            </a:r>
            <a:endParaRPr/>
          </a:p>
          <a:p>
            <a:pPr marL="342900" lvl="0" indent="-342900" algn="l" rtl="0">
              <a:lnSpc>
                <a:spcPct val="100000"/>
              </a:lnSpc>
              <a:spcBef>
                <a:spcPts val="360"/>
              </a:spcBef>
              <a:spcAft>
                <a:spcPts val="0"/>
              </a:spcAft>
              <a:buSzPts val="1800"/>
              <a:buChar char="•"/>
            </a:pPr>
            <a:r>
              <a:rPr lang="en-GB"/>
              <a:t>Useful blogs and articles: </a:t>
            </a:r>
            <a:endParaRPr/>
          </a:p>
          <a:p>
            <a:pPr marL="742950" lvl="1" indent="-285750" algn="l" rtl="0">
              <a:lnSpc>
                <a:spcPct val="90000"/>
              </a:lnSpc>
              <a:spcBef>
                <a:spcPts val="0"/>
              </a:spcBef>
              <a:spcAft>
                <a:spcPts val="0"/>
              </a:spcAft>
              <a:buSzPts val="1800"/>
              <a:buChar char="–"/>
            </a:pPr>
            <a:r>
              <a:rPr lang="en-GB" u="sng">
                <a:solidFill>
                  <a:schemeClr val="hlink"/>
                </a:solidFill>
                <a:hlinkClick r:id="rId4"/>
              </a:rPr>
              <a:t>https://academic.oup.com/jpubhealth/article/38/1/189/2362659</a:t>
            </a:r>
            <a:endParaRPr u="sng">
              <a:solidFill>
                <a:schemeClr val="hlink"/>
              </a:solidFill>
            </a:endParaRPr>
          </a:p>
          <a:p>
            <a:pPr marL="742950" lvl="1" indent="-285750" algn="l" rtl="0">
              <a:lnSpc>
                <a:spcPct val="90000"/>
              </a:lnSpc>
              <a:spcBef>
                <a:spcPts val="0"/>
              </a:spcBef>
              <a:spcAft>
                <a:spcPts val="0"/>
              </a:spcAft>
              <a:buSzPts val="1800"/>
              <a:buChar char="–"/>
            </a:pPr>
            <a:r>
              <a:rPr lang="en-GB" u="sng">
                <a:solidFill>
                  <a:schemeClr val="hlink"/>
                </a:solidFill>
                <a:hlinkClick r:id="rId5"/>
              </a:rPr>
              <a:t>https://www.drcath.net/hot-desk1/part-b-exam</a:t>
            </a:r>
            <a:endParaRPr u="sng">
              <a:solidFill>
                <a:schemeClr val="hlink"/>
              </a:solidFill>
            </a:endParaRPr>
          </a:p>
          <a:p>
            <a:pPr marL="742950" lvl="1" indent="-285750" algn="l" rtl="0">
              <a:lnSpc>
                <a:spcPct val="90000"/>
              </a:lnSpc>
              <a:spcBef>
                <a:spcPts val="0"/>
              </a:spcBef>
              <a:spcAft>
                <a:spcPts val="0"/>
              </a:spcAft>
              <a:buSzPts val="1800"/>
              <a:buChar char="–"/>
            </a:pPr>
            <a:r>
              <a:rPr lang="en-GB" u="sng">
                <a:solidFill>
                  <a:schemeClr val="hlink"/>
                </a:solidFill>
                <a:hlinkClick r:id="rId6"/>
              </a:rPr>
              <a:t>https://betterhealthforall.org/2019/08/05/top-10-part-b-exam-tips-from-kevin-smith-part-b-examiner/</a:t>
            </a:r>
            <a:endParaRPr u="sng">
              <a:solidFill>
                <a:schemeClr val="hlink"/>
              </a:solidFill>
            </a:endParaRPr>
          </a:p>
          <a:p>
            <a:pPr marL="742950" lvl="1" indent="-285750" algn="l" rtl="0">
              <a:lnSpc>
                <a:spcPct val="90000"/>
              </a:lnSpc>
              <a:spcBef>
                <a:spcPts val="0"/>
              </a:spcBef>
              <a:spcAft>
                <a:spcPts val="0"/>
              </a:spcAft>
              <a:buSzPts val="1800"/>
              <a:buChar char="–"/>
            </a:pPr>
            <a:r>
              <a:rPr lang="en-GB" u="sng">
                <a:solidFill>
                  <a:schemeClr val="hlink"/>
                </a:solidFill>
                <a:hlinkClick r:id="rId7"/>
              </a:rPr>
              <a:t>https://betterhealthforall.org/2018/06/06/the-winner-of-the-2018-fph-mcewan-award-shares-her-advice-on-preparing-for-the-part-a-exam/</a:t>
            </a:r>
            <a:endParaRPr/>
          </a:p>
          <a:p>
            <a:pPr marL="342900" lvl="0" indent="-342900" algn="l" rtl="0">
              <a:lnSpc>
                <a:spcPct val="100000"/>
              </a:lnSpc>
              <a:spcBef>
                <a:spcPts val="360"/>
              </a:spcBef>
              <a:spcAft>
                <a:spcPts val="0"/>
              </a:spcAft>
              <a:buClr>
                <a:srgbClr val="595959"/>
              </a:buClr>
              <a:buSzPts val="1800"/>
              <a:buChar char="•"/>
            </a:pPr>
            <a:r>
              <a:rPr lang="en-GB"/>
              <a:t>Deanery tutorials, mocks and </a:t>
            </a:r>
            <a:r>
              <a:rPr lang="en-GB" u="sng">
                <a:solidFill>
                  <a:schemeClr val="hlink"/>
                </a:solidFill>
                <a:hlinkClick r:id="rId8"/>
              </a:rPr>
              <a:t>peer-produced resources</a:t>
            </a:r>
            <a:endParaRPr/>
          </a:p>
          <a:p>
            <a:pPr marL="342900" lvl="0" indent="-342900" algn="l" rtl="0">
              <a:lnSpc>
                <a:spcPct val="100000"/>
              </a:lnSpc>
              <a:spcBef>
                <a:spcPts val="360"/>
              </a:spcBef>
              <a:spcAft>
                <a:spcPts val="0"/>
              </a:spcAft>
              <a:buSzPts val="1800"/>
              <a:buChar char="•"/>
            </a:pPr>
            <a:r>
              <a:rPr lang="en-GB" u="sng">
                <a:solidFill>
                  <a:schemeClr val="hlink"/>
                </a:solidFill>
                <a:hlinkClick r:id="rId9"/>
              </a:rPr>
              <a:t>National WhatsApp revision group</a:t>
            </a:r>
            <a:endParaRPr/>
          </a:p>
          <a:p>
            <a:pPr marL="342900" lvl="0" indent="-342900" algn="l" rtl="0">
              <a:lnSpc>
                <a:spcPct val="100000"/>
              </a:lnSpc>
              <a:spcBef>
                <a:spcPts val="360"/>
              </a:spcBef>
              <a:spcAft>
                <a:spcPts val="0"/>
              </a:spcAft>
              <a:buClr>
                <a:srgbClr val="595959"/>
              </a:buClr>
              <a:buSzPts val="1800"/>
              <a:buChar char="•"/>
            </a:pPr>
            <a:r>
              <a:rPr lang="en-GB"/>
              <a:t>Contact exams team: </a:t>
            </a:r>
            <a:r>
              <a:rPr lang="en-GB" u="sng">
                <a:solidFill>
                  <a:schemeClr val="hlink"/>
                </a:solidFill>
                <a:hlinkClick r:id="rId10"/>
              </a:rPr>
              <a:t>educ@fph.org.uk</a:t>
            </a:r>
            <a:r>
              <a:rPr lang="en-GB"/>
              <a:t> </a:t>
            </a:r>
            <a:endParaRPr/>
          </a:p>
        </p:txBody>
      </p:sp>
      <p:sp>
        <p:nvSpPr>
          <p:cNvPr id="456" name="Google Shape;456;geea35acded_0_3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43</a:t>
            </a:fld>
            <a:endParaRPr/>
          </a:p>
        </p:txBody>
      </p:sp>
      <p:sp>
        <p:nvSpPr>
          <p:cNvPr id="457" name="Google Shape;457;geea35acded_0_37"/>
          <p:cNvSpPr/>
          <p:nvPr/>
        </p:nvSpPr>
        <p:spPr>
          <a:xfrm>
            <a:off x="5924550" y="3924300"/>
            <a:ext cx="3200400" cy="1193100"/>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lt1"/>
                </a:solidFill>
                <a:latin typeface="Calibri"/>
                <a:ea typeface="Calibri"/>
                <a:cs typeface="Calibri"/>
                <a:sym typeface="Calibri"/>
              </a:rPr>
              <a:t>Ask your Training Programme what support for exam preparation is available to you.</a:t>
            </a:r>
            <a:endParaRPr sz="1500" b="0" i="0" u="none" strike="noStrike" cap="none">
              <a:solidFill>
                <a:srgbClr val="FF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35"/>
          <p:cNvSpPr txBox="1">
            <a:spLocks noGrp="1"/>
          </p:cNvSpPr>
          <p:nvPr>
            <p:ph type="subTitle" idx="1"/>
          </p:nvPr>
        </p:nvSpPr>
        <p:spPr>
          <a:xfrm>
            <a:off x="1043609" y="2098863"/>
            <a:ext cx="7243665" cy="8817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3900"/>
              <a:buNone/>
            </a:pPr>
            <a:r>
              <a:rPr lang="en-GB" sz="3900"/>
              <a:t>Your questions</a:t>
            </a:r>
            <a:endParaRPr/>
          </a:p>
        </p:txBody>
      </p:sp>
      <p:sp>
        <p:nvSpPr>
          <p:cNvPr id="463" name="Google Shape;463;p35"/>
          <p:cNvSpPr txBox="1"/>
          <p:nvPr/>
        </p:nvSpPr>
        <p:spPr>
          <a:xfrm>
            <a:off x="1043609" y="2866294"/>
            <a:ext cx="7731114"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Arial"/>
                <a:ea typeface="Arial"/>
                <a:cs typeface="Arial"/>
                <a:sym typeface="Arial"/>
              </a:rPr>
              <a:t>Irfan Ghani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GB" sz="2000" b="0" i="1" u="none" strike="noStrike" cap="none">
                <a:solidFill>
                  <a:schemeClr val="lt1"/>
                </a:solidFill>
                <a:latin typeface="Arial"/>
                <a:ea typeface="Arial"/>
                <a:cs typeface="Arial"/>
                <a:sym typeface="Arial"/>
              </a:rPr>
              <a:t>FPH Director of Training and Public Health Consultant</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5"/>
          <p:cNvSpPr txBox="1">
            <a:spLocks noGrp="1"/>
          </p:cNvSpPr>
          <p:nvPr>
            <p:ph type="title"/>
          </p:nvPr>
        </p:nvSpPr>
        <p:spPr>
          <a:xfrm>
            <a:off x="457200" y="51791"/>
            <a:ext cx="5915025" cy="99417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272790"/>
              </a:buClr>
              <a:buSzPct val="100000"/>
              <a:buFont typeface="Arial"/>
              <a:buNone/>
            </a:pPr>
            <a:r>
              <a:rPr lang="en-GB" sz="2700"/>
              <a:t>FPH oversees the quality of public health training and professional development</a:t>
            </a:r>
            <a:endParaRPr/>
          </a:p>
        </p:txBody>
      </p:sp>
      <p:sp>
        <p:nvSpPr>
          <p:cNvPr id="135" name="Google Shape;135;p5"/>
          <p:cNvSpPr txBox="1">
            <a:spLocks noGrp="1"/>
          </p:cNvSpPr>
          <p:nvPr>
            <p:ph type="body" idx="1"/>
          </p:nvPr>
        </p:nvSpPr>
        <p:spPr>
          <a:xfrm>
            <a:off x="457200" y="1200150"/>
            <a:ext cx="4623600" cy="26997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B0F0"/>
              </a:buClr>
              <a:buSzPts val="1200"/>
              <a:buNone/>
            </a:pPr>
            <a:r>
              <a:rPr lang="en-GB" sz="1400" b="1" dirty="0">
                <a:solidFill>
                  <a:srgbClr val="00B0F0"/>
                </a:solidFill>
              </a:rPr>
              <a:t>FPH exists to:</a:t>
            </a:r>
            <a:endParaRPr sz="3000" dirty="0"/>
          </a:p>
          <a:p>
            <a:pPr marL="342900" lvl="0" indent="-342900" algn="l" rtl="0">
              <a:lnSpc>
                <a:spcPct val="80000"/>
              </a:lnSpc>
              <a:spcBef>
                <a:spcPts val="240"/>
              </a:spcBef>
              <a:spcAft>
                <a:spcPts val="0"/>
              </a:spcAft>
              <a:buClr>
                <a:schemeClr val="dk1"/>
              </a:buClr>
              <a:buSzPts val="1400"/>
              <a:buChar char="•"/>
            </a:pPr>
            <a:r>
              <a:rPr lang="en-GB" sz="1400" dirty="0">
                <a:solidFill>
                  <a:schemeClr val="dk1"/>
                </a:solidFill>
              </a:rPr>
              <a:t>Develop public health with a view to maintaining the highest possible </a:t>
            </a:r>
            <a:r>
              <a:rPr lang="en-GB" sz="1400" b="1" dirty="0">
                <a:solidFill>
                  <a:schemeClr val="dk1"/>
                </a:solidFill>
              </a:rPr>
              <a:t>standards </a:t>
            </a:r>
            <a:r>
              <a:rPr lang="en-GB" sz="1400" dirty="0">
                <a:solidFill>
                  <a:schemeClr val="dk1"/>
                </a:solidFill>
              </a:rPr>
              <a:t>of professional competence and practice, including through setting, monitoring and promoting standards in education and training for public health in the UK.</a:t>
            </a:r>
            <a:endParaRPr sz="3000" dirty="0"/>
          </a:p>
          <a:p>
            <a:pPr marL="342900" lvl="0" indent="-266700" algn="l" rtl="0">
              <a:lnSpc>
                <a:spcPct val="80000"/>
              </a:lnSpc>
              <a:spcBef>
                <a:spcPts val="240"/>
              </a:spcBef>
              <a:spcAft>
                <a:spcPts val="0"/>
              </a:spcAft>
              <a:buClr>
                <a:srgbClr val="595959"/>
              </a:buClr>
              <a:buSzPts val="1200"/>
              <a:buNone/>
            </a:pPr>
            <a:endParaRPr sz="1400" dirty="0">
              <a:solidFill>
                <a:schemeClr val="dk1"/>
              </a:solidFill>
            </a:endParaRPr>
          </a:p>
          <a:p>
            <a:pPr marL="342900" lvl="0" indent="-342900" algn="l" rtl="0">
              <a:lnSpc>
                <a:spcPct val="80000"/>
              </a:lnSpc>
              <a:spcBef>
                <a:spcPts val="240"/>
              </a:spcBef>
              <a:spcAft>
                <a:spcPts val="0"/>
              </a:spcAft>
              <a:buClr>
                <a:schemeClr val="dk1"/>
              </a:buClr>
              <a:buSzPts val="1400"/>
              <a:buChar char="•"/>
            </a:pPr>
            <a:r>
              <a:rPr lang="en-GB" sz="1400" dirty="0">
                <a:solidFill>
                  <a:schemeClr val="dk1"/>
                </a:solidFill>
              </a:rPr>
              <a:t>Promote for the public benefit the advancement of </a:t>
            </a:r>
            <a:r>
              <a:rPr lang="en-GB" sz="1400" b="1" dirty="0">
                <a:solidFill>
                  <a:schemeClr val="dk1"/>
                </a:solidFill>
              </a:rPr>
              <a:t>knowledge</a:t>
            </a:r>
            <a:r>
              <a:rPr lang="en-GB" sz="1400" dirty="0">
                <a:solidFill>
                  <a:schemeClr val="dk1"/>
                </a:solidFill>
              </a:rPr>
              <a:t> in the field of public health; and</a:t>
            </a:r>
            <a:endParaRPr sz="3000" dirty="0"/>
          </a:p>
          <a:p>
            <a:pPr marL="342900" lvl="0" indent="-266700" algn="l" rtl="0">
              <a:lnSpc>
                <a:spcPct val="80000"/>
              </a:lnSpc>
              <a:spcBef>
                <a:spcPts val="240"/>
              </a:spcBef>
              <a:spcAft>
                <a:spcPts val="0"/>
              </a:spcAft>
              <a:buClr>
                <a:srgbClr val="595959"/>
              </a:buClr>
              <a:buSzPts val="1200"/>
              <a:buNone/>
            </a:pPr>
            <a:endParaRPr sz="1400" dirty="0">
              <a:solidFill>
                <a:schemeClr val="dk1"/>
              </a:solidFill>
            </a:endParaRPr>
          </a:p>
          <a:p>
            <a:pPr marL="342900" lvl="0" indent="-342900" algn="l" rtl="0">
              <a:lnSpc>
                <a:spcPct val="80000"/>
              </a:lnSpc>
              <a:spcBef>
                <a:spcPts val="240"/>
              </a:spcBef>
              <a:spcAft>
                <a:spcPts val="0"/>
              </a:spcAft>
              <a:buClr>
                <a:schemeClr val="dk1"/>
              </a:buClr>
              <a:buSzPts val="1400"/>
              <a:buChar char="•"/>
            </a:pPr>
            <a:r>
              <a:rPr lang="en-GB" sz="1400" dirty="0">
                <a:solidFill>
                  <a:schemeClr val="dk1"/>
                </a:solidFill>
              </a:rPr>
              <a:t>Act as an authoritative body for the purposes of </a:t>
            </a:r>
            <a:r>
              <a:rPr lang="en-GB" sz="1400" b="1" dirty="0">
                <a:solidFill>
                  <a:schemeClr val="dk1"/>
                </a:solidFill>
              </a:rPr>
              <a:t>consultation and advocacy </a:t>
            </a:r>
            <a:r>
              <a:rPr lang="en-GB" sz="1400" dirty="0">
                <a:solidFill>
                  <a:schemeClr val="dk1"/>
                </a:solidFill>
              </a:rPr>
              <a:t>in matters of educational or public interest concerning public health.</a:t>
            </a:r>
            <a:endParaRPr sz="3000" dirty="0"/>
          </a:p>
        </p:txBody>
      </p:sp>
      <p:sp>
        <p:nvSpPr>
          <p:cNvPr id="136" name="Google Shape;136;p5"/>
          <p:cNvSpPr txBox="1">
            <a:spLocks noGrp="1"/>
          </p:cNvSpPr>
          <p:nvPr>
            <p:ph type="body" idx="2"/>
          </p:nvPr>
        </p:nvSpPr>
        <p:spPr>
          <a:xfrm>
            <a:off x="5543550" y="1200150"/>
            <a:ext cx="3143100" cy="3394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B0F0"/>
              </a:buClr>
              <a:buSzPts val="1200"/>
              <a:buNone/>
            </a:pPr>
            <a:r>
              <a:rPr lang="en-GB" sz="1400" b="1">
                <a:solidFill>
                  <a:srgbClr val="00B0F0"/>
                </a:solidFill>
              </a:rPr>
              <a:t>The strategic vision is:</a:t>
            </a:r>
            <a:endParaRPr sz="3000"/>
          </a:p>
          <a:p>
            <a:pPr marL="0" lvl="0" indent="0" algn="l" rtl="0">
              <a:lnSpc>
                <a:spcPct val="100000"/>
              </a:lnSpc>
              <a:spcBef>
                <a:spcPts val="240"/>
              </a:spcBef>
              <a:spcAft>
                <a:spcPts val="0"/>
              </a:spcAft>
              <a:buClr>
                <a:srgbClr val="595959"/>
              </a:buClr>
              <a:buSzPts val="1200"/>
              <a:buNone/>
            </a:pPr>
            <a:endParaRPr sz="1400" b="1"/>
          </a:p>
          <a:p>
            <a:pPr marL="0" lvl="0" indent="0" algn="l" rtl="0">
              <a:lnSpc>
                <a:spcPct val="100000"/>
              </a:lnSpc>
              <a:spcBef>
                <a:spcPts val="240"/>
              </a:spcBef>
              <a:spcAft>
                <a:spcPts val="0"/>
              </a:spcAft>
              <a:buClr>
                <a:schemeClr val="dk1"/>
              </a:buClr>
              <a:buSzPts val="1200"/>
              <a:buNone/>
            </a:pPr>
            <a:r>
              <a:rPr lang="en-GB" sz="1400">
                <a:solidFill>
                  <a:schemeClr val="dk1"/>
                </a:solidFill>
              </a:rPr>
              <a:t>“To maximise effective public health action at local, regional, national and global levels by drawing on and supporting its members to deliver, influence and lead public health”</a:t>
            </a:r>
            <a:endParaRPr sz="1250">
              <a:solidFill>
                <a:srgbClr val="FF0000"/>
              </a:solidFill>
            </a:endParaRPr>
          </a:p>
        </p:txBody>
      </p:sp>
      <p:sp>
        <p:nvSpPr>
          <p:cNvPr id="137" name="Google Shape;137;p5"/>
          <p:cNvSpPr/>
          <p:nvPr/>
        </p:nvSpPr>
        <p:spPr>
          <a:xfrm>
            <a:off x="350428" y="3806753"/>
            <a:ext cx="4623620" cy="780116"/>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lt1"/>
                </a:solidFill>
                <a:latin typeface="Calibri"/>
                <a:ea typeface="Calibri"/>
                <a:cs typeface="Calibri"/>
                <a:sym typeface="Calibri"/>
              </a:rPr>
              <a:t>Take time to read “</a:t>
            </a:r>
            <a:r>
              <a:rPr lang="en-GB" sz="15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The UK Faculty of Public Health Strategy 2020-2025</a:t>
            </a:r>
            <a:r>
              <a:rPr lang="en-GB" sz="1500" b="0" i="0" u="none" strike="noStrike" cap="none">
                <a:solidFill>
                  <a:schemeClr val="lt1"/>
                </a:solidFill>
                <a:latin typeface="Calibri"/>
                <a:ea typeface="Calibri"/>
                <a:cs typeface="Calibri"/>
                <a:sym typeface="Calibri"/>
              </a:rPr>
              <a:t>”</a:t>
            </a:r>
            <a:endParaRPr sz="1500" b="0" i="0" u="none" strike="noStrike" cap="none">
              <a:solidFill>
                <a:srgbClr val="FF0000"/>
              </a:solidFill>
              <a:latin typeface="Calibri"/>
              <a:ea typeface="Calibri"/>
              <a:cs typeface="Calibri"/>
              <a:sym typeface="Calibri"/>
            </a:endParaRPr>
          </a:p>
        </p:txBody>
      </p:sp>
      <p:sp>
        <p:nvSpPr>
          <p:cNvPr id="138" name="Google Shape;138;p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4</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
          <p:cNvSpPr txBox="1">
            <a:spLocks noGrp="1"/>
          </p:cNvSpPr>
          <p:nvPr>
            <p:ph type="title"/>
          </p:nvPr>
        </p:nvSpPr>
        <p:spPr>
          <a:xfrm>
            <a:off x="457200" y="93841"/>
            <a:ext cx="5915025" cy="99417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72790"/>
              </a:buClr>
              <a:buSzPts val="2700"/>
              <a:buFont typeface="Arial"/>
              <a:buNone/>
            </a:pPr>
            <a:r>
              <a:rPr lang="en-GB" sz="2700"/>
              <a:t>All Registrars enrol with the FPH. Membership offers additional benefits</a:t>
            </a:r>
            <a:endParaRPr/>
          </a:p>
        </p:txBody>
      </p:sp>
      <p:sp>
        <p:nvSpPr>
          <p:cNvPr id="145" name="Google Shape;145;p6"/>
          <p:cNvSpPr txBox="1">
            <a:spLocks noGrp="1"/>
          </p:cNvSpPr>
          <p:nvPr>
            <p:ph type="body" idx="1"/>
          </p:nvPr>
        </p:nvSpPr>
        <p:spPr>
          <a:xfrm>
            <a:off x="457200" y="1200151"/>
            <a:ext cx="4038600" cy="26852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1200"/>
              <a:buNone/>
            </a:pPr>
            <a:r>
              <a:rPr lang="en-GB" sz="1300" b="1" dirty="0">
                <a:solidFill>
                  <a:srgbClr val="00B0F0"/>
                </a:solidFill>
              </a:rPr>
              <a:t>Enrolment and Membership cost:</a:t>
            </a:r>
            <a:endParaRPr sz="2900" dirty="0"/>
          </a:p>
          <a:p>
            <a:pPr marL="342900" lvl="0" indent="-342900" algn="l" rtl="0">
              <a:lnSpc>
                <a:spcPct val="100000"/>
              </a:lnSpc>
              <a:spcBef>
                <a:spcPts val="240"/>
              </a:spcBef>
              <a:spcAft>
                <a:spcPts val="0"/>
              </a:spcAft>
              <a:buClr>
                <a:schemeClr val="dk1"/>
              </a:buClr>
              <a:buSzPts val="1300"/>
              <a:buChar char="•"/>
            </a:pPr>
            <a:r>
              <a:rPr lang="en-GB" sz="1300" dirty="0">
                <a:solidFill>
                  <a:schemeClr val="dk1"/>
                </a:solidFill>
              </a:rPr>
              <a:t>All Registrars are required to enrol with FPH and pay the first </a:t>
            </a:r>
            <a:r>
              <a:rPr lang="en-GB" sz="1300" b="1" dirty="0">
                <a:solidFill>
                  <a:schemeClr val="dk1"/>
                </a:solidFill>
              </a:rPr>
              <a:t>annual </a:t>
            </a:r>
            <a:r>
              <a:rPr lang="en-GB" sz="1300" dirty="0">
                <a:solidFill>
                  <a:schemeClr val="dk1"/>
                </a:solidFill>
              </a:rPr>
              <a:t>Training and Membership fee within three months of commencing the training scheme.</a:t>
            </a:r>
            <a:endParaRPr sz="2900" dirty="0"/>
          </a:p>
          <a:p>
            <a:pPr marL="342900" lvl="0" indent="-266700" algn="l" rtl="0">
              <a:lnSpc>
                <a:spcPct val="100000"/>
              </a:lnSpc>
              <a:spcBef>
                <a:spcPts val="240"/>
              </a:spcBef>
              <a:spcAft>
                <a:spcPts val="0"/>
              </a:spcAft>
              <a:buClr>
                <a:srgbClr val="595959"/>
              </a:buClr>
              <a:buSzPts val="1200"/>
              <a:buNone/>
            </a:pPr>
            <a:endParaRPr sz="1300" dirty="0">
              <a:solidFill>
                <a:schemeClr val="dk1"/>
              </a:solidFill>
            </a:endParaRPr>
          </a:p>
          <a:p>
            <a:pPr marL="342900" lvl="0" indent="-342900" algn="l" rtl="0">
              <a:lnSpc>
                <a:spcPct val="100000"/>
              </a:lnSpc>
              <a:spcBef>
                <a:spcPts val="240"/>
              </a:spcBef>
              <a:spcAft>
                <a:spcPts val="0"/>
              </a:spcAft>
              <a:buClr>
                <a:schemeClr val="dk1"/>
              </a:buClr>
              <a:buSzPts val="1300"/>
              <a:buChar char="•"/>
            </a:pPr>
            <a:r>
              <a:rPr lang="en-GB" sz="1300" dirty="0">
                <a:solidFill>
                  <a:schemeClr val="dk1"/>
                </a:solidFill>
              </a:rPr>
              <a:t>For 2021 the Registrar Training and Membership fee is £298 (fee subject to annual review in line with inflation). </a:t>
            </a:r>
            <a:endParaRPr sz="2900" dirty="0"/>
          </a:p>
          <a:p>
            <a:pPr marL="342900" lvl="0" indent="-266700" algn="l" rtl="0">
              <a:lnSpc>
                <a:spcPct val="100000"/>
              </a:lnSpc>
              <a:spcBef>
                <a:spcPts val="240"/>
              </a:spcBef>
              <a:spcAft>
                <a:spcPts val="0"/>
              </a:spcAft>
              <a:buClr>
                <a:srgbClr val="595959"/>
              </a:buClr>
              <a:buSzPts val="1200"/>
              <a:buNone/>
            </a:pPr>
            <a:endParaRPr sz="1300" dirty="0">
              <a:solidFill>
                <a:schemeClr val="dk1"/>
              </a:solidFill>
            </a:endParaRPr>
          </a:p>
          <a:p>
            <a:pPr marL="342900" lvl="0" indent="-342900" algn="l" rtl="0">
              <a:lnSpc>
                <a:spcPct val="100000"/>
              </a:lnSpc>
              <a:spcBef>
                <a:spcPts val="240"/>
              </a:spcBef>
              <a:spcAft>
                <a:spcPts val="0"/>
              </a:spcAft>
              <a:buClr>
                <a:schemeClr val="dk1"/>
              </a:buClr>
              <a:buSzPts val="1300"/>
              <a:buChar char="•"/>
            </a:pPr>
            <a:r>
              <a:rPr lang="en-GB" sz="1300" dirty="0">
                <a:solidFill>
                  <a:schemeClr val="dk1"/>
                </a:solidFill>
              </a:rPr>
              <a:t>FPH fees (including exam fees) can be claimed against tax as work expenses by HMRC. </a:t>
            </a:r>
            <a:endParaRPr sz="2900" dirty="0"/>
          </a:p>
        </p:txBody>
      </p:sp>
      <p:sp>
        <p:nvSpPr>
          <p:cNvPr id="146" name="Google Shape;146;p6"/>
          <p:cNvSpPr txBox="1">
            <a:spLocks noGrp="1"/>
          </p:cNvSpPr>
          <p:nvPr>
            <p:ph type="body" idx="2"/>
          </p:nvPr>
        </p:nvSpPr>
        <p:spPr>
          <a:xfrm>
            <a:off x="4648201" y="1200151"/>
            <a:ext cx="3767138" cy="31432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1200"/>
              <a:buNone/>
            </a:pPr>
            <a:r>
              <a:rPr lang="en-GB" sz="1300" b="1">
                <a:solidFill>
                  <a:srgbClr val="00B0F0"/>
                </a:solidFill>
              </a:rPr>
              <a:t>Membership Benefits: </a:t>
            </a:r>
            <a:endParaRPr sz="1300">
              <a:solidFill>
                <a:srgbClr val="00B0F0"/>
              </a:solidFill>
            </a:endParaRPr>
          </a:p>
          <a:p>
            <a:pPr marL="342900" lvl="0" indent="-342900" algn="l" rtl="0">
              <a:lnSpc>
                <a:spcPct val="100000"/>
              </a:lnSpc>
              <a:spcBef>
                <a:spcPts val="240"/>
              </a:spcBef>
              <a:spcAft>
                <a:spcPts val="0"/>
              </a:spcAft>
              <a:buClr>
                <a:schemeClr val="dk1"/>
              </a:buClr>
              <a:buSzPts val="1300"/>
              <a:buChar char="•"/>
            </a:pPr>
            <a:r>
              <a:rPr lang="en-GB" sz="1300">
                <a:solidFill>
                  <a:schemeClr val="dk1"/>
                </a:solidFill>
              </a:rPr>
              <a:t>A free subscription to our quarterly </a:t>
            </a:r>
            <a:r>
              <a:rPr lang="en-GB" sz="1300" b="1">
                <a:solidFill>
                  <a:schemeClr val="dk1"/>
                </a:solidFill>
              </a:rPr>
              <a:t>Public Health Journal. </a:t>
            </a:r>
            <a:endParaRPr sz="1300">
              <a:solidFill>
                <a:schemeClr val="dk1"/>
              </a:solidFill>
            </a:endParaRPr>
          </a:p>
          <a:p>
            <a:pPr marL="342900" lvl="0" indent="-342900" algn="l" rtl="0">
              <a:lnSpc>
                <a:spcPct val="100000"/>
              </a:lnSpc>
              <a:spcBef>
                <a:spcPts val="240"/>
              </a:spcBef>
              <a:spcAft>
                <a:spcPts val="0"/>
              </a:spcAft>
              <a:buClr>
                <a:schemeClr val="dk1"/>
              </a:buClr>
              <a:buSzPts val="1300"/>
              <a:buChar char="•"/>
            </a:pPr>
            <a:r>
              <a:rPr lang="en-GB" sz="1300">
                <a:solidFill>
                  <a:schemeClr val="dk1"/>
                </a:solidFill>
              </a:rPr>
              <a:t>A </a:t>
            </a:r>
            <a:r>
              <a:rPr lang="en-GB" sz="1300" b="1">
                <a:solidFill>
                  <a:schemeClr val="dk1"/>
                </a:solidFill>
              </a:rPr>
              <a:t>monthly e-bulletin </a:t>
            </a:r>
            <a:r>
              <a:rPr lang="en-GB" sz="1300">
                <a:solidFill>
                  <a:schemeClr val="dk1"/>
                </a:solidFill>
              </a:rPr>
              <a:t>with updates on FPH, wider public health news, and opportunities to get involved. </a:t>
            </a:r>
            <a:endParaRPr sz="2900"/>
          </a:p>
          <a:p>
            <a:pPr marL="342900" lvl="0" indent="-342900" algn="l" rtl="0">
              <a:lnSpc>
                <a:spcPct val="100000"/>
              </a:lnSpc>
              <a:spcBef>
                <a:spcPts val="240"/>
              </a:spcBef>
              <a:spcAft>
                <a:spcPts val="0"/>
              </a:spcAft>
              <a:buClr>
                <a:schemeClr val="dk1"/>
              </a:buClr>
              <a:buSzPts val="1300"/>
              <a:buChar char="•"/>
            </a:pPr>
            <a:r>
              <a:rPr lang="en-GB" sz="1300">
                <a:solidFill>
                  <a:schemeClr val="dk1"/>
                </a:solidFill>
              </a:rPr>
              <a:t>Dedicated </a:t>
            </a:r>
            <a:r>
              <a:rPr lang="en-GB" sz="1300" b="1">
                <a:solidFill>
                  <a:schemeClr val="dk1"/>
                </a:solidFill>
              </a:rPr>
              <a:t>online members area </a:t>
            </a:r>
            <a:r>
              <a:rPr lang="en-GB" sz="1300">
                <a:solidFill>
                  <a:schemeClr val="dk1"/>
                </a:solidFill>
              </a:rPr>
              <a:t>with your resources and public health profile, and FPH Extra (discounts off products &amp; services). </a:t>
            </a:r>
            <a:endParaRPr sz="2900"/>
          </a:p>
          <a:p>
            <a:pPr marL="342900" lvl="0" indent="-342900" algn="l" rtl="0">
              <a:lnSpc>
                <a:spcPct val="100000"/>
              </a:lnSpc>
              <a:spcBef>
                <a:spcPts val="240"/>
              </a:spcBef>
              <a:spcAft>
                <a:spcPts val="0"/>
              </a:spcAft>
              <a:buClr>
                <a:schemeClr val="dk1"/>
              </a:buClr>
              <a:buSzPts val="1300"/>
              <a:buChar char="•"/>
            </a:pPr>
            <a:r>
              <a:rPr lang="en-GB" sz="1300">
                <a:solidFill>
                  <a:schemeClr val="dk1"/>
                </a:solidFill>
              </a:rPr>
              <a:t>Access to </a:t>
            </a:r>
            <a:r>
              <a:rPr lang="en-GB" sz="1300" b="1">
                <a:solidFill>
                  <a:schemeClr val="dk1"/>
                </a:solidFill>
              </a:rPr>
              <a:t>Special Interest Groups (SIGs)</a:t>
            </a:r>
            <a:r>
              <a:rPr lang="en-GB" sz="1300">
                <a:solidFill>
                  <a:schemeClr val="dk1"/>
                </a:solidFill>
              </a:rPr>
              <a:t>; our member led networks focused on particular themes such as transport or global public health. </a:t>
            </a:r>
            <a:endParaRPr sz="2900"/>
          </a:p>
        </p:txBody>
      </p:sp>
      <p:sp>
        <p:nvSpPr>
          <p:cNvPr id="147" name="Google Shape;147;p6"/>
          <p:cNvSpPr/>
          <p:nvPr/>
        </p:nvSpPr>
        <p:spPr>
          <a:xfrm>
            <a:off x="243271" y="3885438"/>
            <a:ext cx="4623620" cy="780116"/>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lt1"/>
                </a:solidFill>
                <a:latin typeface="Calibri"/>
                <a:ea typeface="Calibri"/>
                <a:cs typeface="Calibri"/>
                <a:sym typeface="Calibri"/>
              </a:rPr>
              <a:t>Keep an eye out for your invitation to join as a member from </a:t>
            </a:r>
            <a:r>
              <a:rPr lang="en-GB" sz="15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Marijana Curic </a:t>
            </a:r>
            <a:endParaRPr sz="1500" b="0" i="0" u="none" strike="noStrike" cap="none">
              <a:solidFill>
                <a:schemeClr val="lt1"/>
              </a:solidFill>
              <a:latin typeface="Calibri"/>
              <a:ea typeface="Calibri"/>
              <a:cs typeface="Calibri"/>
              <a:sym typeface="Calibri"/>
            </a:endParaRPr>
          </a:p>
        </p:txBody>
      </p:sp>
      <p:sp>
        <p:nvSpPr>
          <p:cNvPr id="148" name="Google Shape;148;p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5</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7"/>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272790"/>
              </a:buClr>
              <a:buSzPts val="2700"/>
              <a:buFont typeface="Arial"/>
              <a:buNone/>
            </a:pPr>
            <a:r>
              <a:rPr lang="en-GB" sz="2700"/>
              <a:t>The Specialty Registrar Committee (SRC) is </a:t>
            </a:r>
            <a:r>
              <a:rPr lang="en-GB" sz="2700">
                <a:solidFill>
                  <a:srgbClr val="002060"/>
                </a:solidFill>
              </a:rPr>
              <a:t>here</a:t>
            </a:r>
            <a:r>
              <a:rPr lang="en-GB" sz="2700"/>
              <a:t> to ensure your views are heard</a:t>
            </a:r>
            <a:endParaRPr/>
          </a:p>
        </p:txBody>
      </p:sp>
      <p:sp>
        <p:nvSpPr>
          <p:cNvPr id="155" name="Google Shape;155;p7"/>
          <p:cNvSpPr txBox="1">
            <a:spLocks noGrp="1"/>
          </p:cNvSpPr>
          <p:nvPr>
            <p:ph type="body" idx="1"/>
          </p:nvPr>
        </p:nvSpPr>
        <p:spPr>
          <a:xfrm>
            <a:off x="457200" y="1200151"/>
            <a:ext cx="4038600" cy="269004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rgbClr val="00B0F0"/>
              </a:buClr>
              <a:buSzPts val="1200"/>
              <a:buNone/>
            </a:pPr>
            <a:r>
              <a:rPr lang="en-GB" sz="1200" b="1">
                <a:solidFill>
                  <a:srgbClr val="00B0F0"/>
                </a:solidFill>
              </a:rPr>
              <a:t>Our Vision Statement</a:t>
            </a:r>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The SRC is a formal subgroup of the FPH Education Committee. </a:t>
            </a:r>
            <a:endParaRPr/>
          </a:p>
          <a:p>
            <a:pPr marL="342900" lvl="0" indent="-266700" algn="l" rtl="0">
              <a:lnSpc>
                <a:spcPct val="100000"/>
              </a:lnSpc>
              <a:spcBef>
                <a:spcPts val="240"/>
              </a:spcBef>
              <a:spcAft>
                <a:spcPts val="0"/>
              </a:spcAft>
              <a:buClr>
                <a:srgbClr val="595959"/>
              </a:buClr>
              <a:buSzPts val="1200"/>
              <a:buNone/>
            </a:pPr>
            <a:endParaRPr sz="1200">
              <a:solidFill>
                <a:schemeClr val="dk1"/>
              </a:solidFill>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Its purpose is to </a:t>
            </a:r>
            <a:r>
              <a:rPr lang="en-GB" sz="1200" b="1">
                <a:solidFill>
                  <a:schemeClr val="dk1"/>
                </a:solidFill>
              </a:rPr>
              <a:t>represent the interests </a:t>
            </a:r>
            <a:r>
              <a:rPr lang="en-GB" sz="1200">
                <a:solidFill>
                  <a:schemeClr val="dk1"/>
                </a:solidFill>
              </a:rPr>
              <a:t>of Specialty Registrars in Public Health from across the UK, ensuring the views of registrars are heard at FPH Committees.  </a:t>
            </a:r>
            <a:endParaRPr/>
          </a:p>
          <a:p>
            <a:pPr marL="342900" lvl="0" indent="-266700" algn="l" rtl="0">
              <a:lnSpc>
                <a:spcPct val="100000"/>
              </a:lnSpc>
              <a:spcBef>
                <a:spcPts val="240"/>
              </a:spcBef>
              <a:spcAft>
                <a:spcPts val="0"/>
              </a:spcAft>
              <a:buClr>
                <a:srgbClr val="595959"/>
              </a:buClr>
              <a:buSzPts val="1200"/>
              <a:buNone/>
            </a:pPr>
            <a:endParaRPr sz="1200">
              <a:solidFill>
                <a:schemeClr val="dk1"/>
              </a:solidFill>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Those views may be in relation to FPH policy, national consultations, business and project objectives, training, the practice of public health, and to the maintenance and improvement of population health.</a:t>
            </a:r>
            <a:endParaRPr/>
          </a:p>
        </p:txBody>
      </p:sp>
      <p:sp>
        <p:nvSpPr>
          <p:cNvPr id="156" name="Google Shape;156;p7"/>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B0F0"/>
              </a:buClr>
              <a:buSzPts val="1200"/>
              <a:buNone/>
            </a:pPr>
            <a:r>
              <a:rPr lang="en-GB" sz="1200" b="1">
                <a:solidFill>
                  <a:srgbClr val="00B0F0"/>
                </a:solidFill>
              </a:rPr>
              <a:t>Your Involvement</a:t>
            </a:r>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Each region nominates two registrar representatives (six for London, Kent, Surrey &amp; Sussex).</a:t>
            </a:r>
            <a:endParaRPr/>
          </a:p>
          <a:p>
            <a:pPr marL="342900" lvl="0" indent="-266700" algn="l" rtl="0">
              <a:lnSpc>
                <a:spcPct val="100000"/>
              </a:lnSpc>
              <a:spcBef>
                <a:spcPts val="240"/>
              </a:spcBef>
              <a:spcAft>
                <a:spcPts val="0"/>
              </a:spcAft>
              <a:buClr>
                <a:srgbClr val="595959"/>
              </a:buClr>
              <a:buSzPts val="1200"/>
              <a:buNone/>
            </a:pPr>
            <a:endParaRPr sz="1200">
              <a:solidFill>
                <a:schemeClr val="dk1"/>
              </a:solidFill>
            </a:endParaRPr>
          </a:p>
          <a:p>
            <a:pPr marL="342900" lvl="0" indent="-342900" algn="l" rtl="0">
              <a:lnSpc>
                <a:spcPct val="100000"/>
              </a:lnSpc>
              <a:spcBef>
                <a:spcPts val="240"/>
              </a:spcBef>
              <a:spcAft>
                <a:spcPts val="0"/>
              </a:spcAft>
              <a:buClr>
                <a:schemeClr val="dk1"/>
              </a:buClr>
              <a:buSzPts val="1200"/>
              <a:buChar char="•"/>
            </a:pPr>
            <a:r>
              <a:rPr lang="en-GB" sz="1200">
                <a:solidFill>
                  <a:schemeClr val="dk1"/>
                </a:solidFill>
              </a:rPr>
              <a:t>SRC reps attend regular meetings, act as SRC rep on other FPH committees, and engage with one or more of the SRC’s priority workstreams.</a:t>
            </a:r>
            <a:endParaRPr/>
          </a:p>
        </p:txBody>
      </p:sp>
      <p:sp>
        <p:nvSpPr>
          <p:cNvPr id="157" name="Google Shape;157;p7"/>
          <p:cNvSpPr/>
          <p:nvPr/>
        </p:nvSpPr>
        <p:spPr>
          <a:xfrm>
            <a:off x="164690" y="3789932"/>
            <a:ext cx="4623620" cy="780116"/>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lt1"/>
                </a:solidFill>
                <a:latin typeface="Calibri"/>
                <a:ea typeface="Calibri"/>
                <a:cs typeface="Calibri"/>
                <a:sym typeface="Calibri"/>
              </a:rPr>
              <a:t>Find out who your regional SRC Rep is, and how you can get involved!</a:t>
            </a:r>
            <a:endParaRPr sz="1500" b="0" i="0" u="none" strike="noStrike" cap="none">
              <a:solidFill>
                <a:srgbClr val="FF0000"/>
              </a:solidFill>
              <a:latin typeface="Calibri"/>
              <a:ea typeface="Calibri"/>
              <a:cs typeface="Calibri"/>
              <a:sym typeface="Calibri"/>
            </a:endParaRPr>
          </a:p>
        </p:txBody>
      </p:sp>
      <p:sp>
        <p:nvSpPr>
          <p:cNvPr id="158" name="Google Shape;158;p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6</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244061"/>
              </a:buClr>
              <a:buSzPts val="2700"/>
              <a:buFont typeface="Arial"/>
              <a:buNone/>
            </a:pPr>
            <a:r>
              <a:rPr lang="en-GB" sz="2700">
                <a:solidFill>
                  <a:srgbClr val="244061"/>
                </a:solidFill>
              </a:rPr>
              <a:t>Specialty training generally lasts 5 years*</a:t>
            </a:r>
            <a:endParaRPr/>
          </a:p>
        </p:txBody>
      </p:sp>
      <p:sp>
        <p:nvSpPr>
          <p:cNvPr id="164" name="Google Shape;164;p8"/>
          <p:cNvSpPr/>
          <p:nvPr/>
        </p:nvSpPr>
        <p:spPr>
          <a:xfrm>
            <a:off x="6609187" y="2253582"/>
            <a:ext cx="2320500" cy="1032900"/>
          </a:xfrm>
          <a:prstGeom prst="ellipse">
            <a:avLst/>
          </a:pr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lt1"/>
                </a:solidFill>
                <a:latin typeface="Calibri"/>
                <a:ea typeface="Calibri"/>
                <a:cs typeface="Calibri"/>
                <a:sym typeface="Calibri"/>
              </a:rPr>
              <a:t>For more info visit: </a:t>
            </a:r>
            <a:r>
              <a:rPr lang="en-GB" sz="15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FPH website</a:t>
            </a:r>
            <a:endParaRPr sz="1500" b="0" i="0" u="none" strike="noStrike" cap="none">
              <a:solidFill>
                <a:schemeClr val="dk1"/>
              </a:solidFill>
              <a:latin typeface="Calibri"/>
              <a:ea typeface="Calibri"/>
              <a:cs typeface="Calibri"/>
              <a:sym typeface="Calibri"/>
            </a:endParaRPr>
          </a:p>
        </p:txBody>
      </p:sp>
      <p:sp>
        <p:nvSpPr>
          <p:cNvPr id="165" name="Google Shape;165;p8"/>
          <p:cNvSpPr txBox="1"/>
          <p:nvPr/>
        </p:nvSpPr>
        <p:spPr>
          <a:xfrm>
            <a:off x="6737750" y="1233825"/>
            <a:ext cx="2243700" cy="90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Calibri"/>
                <a:ea typeface="Calibri"/>
                <a:cs typeface="Calibri"/>
                <a:sym typeface="Calibri"/>
              </a:rPr>
              <a:t>*shorter for those who arrive with a Masters in Public Health and longer for those who train less than full time or take time out of programme (OOP).</a:t>
            </a:r>
            <a:endParaRPr sz="1400" b="0" i="0" u="none" strike="noStrike" cap="none">
              <a:solidFill>
                <a:srgbClr val="000000"/>
              </a:solidFill>
              <a:latin typeface="Arial"/>
              <a:ea typeface="Arial"/>
              <a:cs typeface="Arial"/>
              <a:sym typeface="Arial"/>
            </a:endParaRPr>
          </a:p>
        </p:txBody>
      </p:sp>
      <p:sp>
        <p:nvSpPr>
          <p:cNvPr id="166" name="Google Shape;166;p8"/>
          <p:cNvSpPr/>
          <p:nvPr/>
        </p:nvSpPr>
        <p:spPr>
          <a:xfrm>
            <a:off x="6726750" y="3669102"/>
            <a:ext cx="2243700" cy="715540"/>
          </a:xfrm>
          <a:prstGeom prst="rect">
            <a:avLst/>
          </a:prstGeom>
          <a:solidFill>
            <a:srgbClr val="93B3D7"/>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GB" sz="1350" b="1" i="0" u="none" strike="noStrike" cap="none">
                <a:solidFill>
                  <a:srgbClr val="002060"/>
                </a:solidFill>
                <a:latin typeface="Calibri"/>
                <a:ea typeface="Calibri"/>
                <a:cs typeface="Calibri"/>
                <a:sym typeface="Calibri"/>
              </a:rPr>
              <a:t>The </a:t>
            </a:r>
            <a:r>
              <a:rPr lang="en-GB" sz="1350" b="1" i="0" u="sng" strike="noStrike" cap="none">
                <a:solidFill>
                  <a:srgbClr val="00206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Gold Guide </a:t>
            </a:r>
            <a:r>
              <a:rPr lang="en-GB" sz="1350" b="1" i="0" u="none" strike="noStrike" cap="none">
                <a:solidFill>
                  <a:srgbClr val="002060"/>
                </a:solidFill>
                <a:latin typeface="Calibri"/>
                <a:ea typeface="Calibri"/>
                <a:cs typeface="Calibri"/>
                <a:sym typeface="Calibri"/>
              </a:rPr>
              <a:t>sets out the overarching arrangements for speciality training. </a:t>
            </a:r>
            <a:endParaRPr sz="1200" b="0" i="0" u="none" strike="noStrike" cap="none">
              <a:solidFill>
                <a:srgbClr val="002060"/>
              </a:solidFill>
              <a:latin typeface="Calibri"/>
              <a:ea typeface="Calibri"/>
              <a:cs typeface="Calibri"/>
              <a:sym typeface="Calibri"/>
            </a:endParaRPr>
          </a:p>
        </p:txBody>
      </p:sp>
      <p:pic>
        <p:nvPicPr>
          <p:cNvPr id="167" name="Google Shape;167;p8"/>
          <p:cNvPicPr preferRelativeResize="0"/>
          <p:nvPr/>
        </p:nvPicPr>
        <p:blipFill rotWithShape="1">
          <a:blip r:embed="rId5">
            <a:alphaModFix/>
          </a:blip>
          <a:srcRect t="2610" b="2945"/>
          <a:stretch/>
        </p:blipFill>
        <p:spPr>
          <a:xfrm>
            <a:off x="49253" y="1125093"/>
            <a:ext cx="6503948" cy="3700666"/>
          </a:xfrm>
          <a:prstGeom prst="rect">
            <a:avLst/>
          </a:prstGeom>
          <a:noFill/>
          <a:ln>
            <a:noFill/>
          </a:ln>
        </p:spPr>
      </p:pic>
      <p:sp>
        <p:nvSpPr>
          <p:cNvPr id="168" name="Google Shape;168;p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7</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9"/>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272790"/>
              </a:buClr>
              <a:buSzPct val="100000"/>
              <a:buFont typeface="Arial"/>
              <a:buNone/>
            </a:pPr>
            <a:r>
              <a:rPr lang="en-GB" sz="3000"/>
              <a:t>The Curriculum describes the learning outcomes for Registrars through training</a:t>
            </a:r>
            <a:endParaRPr/>
          </a:p>
        </p:txBody>
      </p:sp>
      <p:pic>
        <p:nvPicPr>
          <p:cNvPr id="174" name="Google Shape;174;p9" descr="A close up of a map&#10;&#10;Description generated with very high confidence"/>
          <p:cNvPicPr preferRelativeResize="0"/>
          <p:nvPr/>
        </p:nvPicPr>
        <p:blipFill rotWithShape="1">
          <a:blip r:embed="rId3">
            <a:alphaModFix/>
          </a:blip>
          <a:srcRect l="5510" t="3579" r="2870" b="1022"/>
          <a:stretch/>
        </p:blipFill>
        <p:spPr>
          <a:xfrm>
            <a:off x="1277841" y="1133150"/>
            <a:ext cx="5750118" cy="3907957"/>
          </a:xfrm>
          <a:prstGeom prst="rect">
            <a:avLst/>
          </a:prstGeom>
          <a:noFill/>
          <a:ln>
            <a:noFill/>
          </a:ln>
        </p:spPr>
      </p:pic>
      <p:sp>
        <p:nvSpPr>
          <p:cNvPr id="175" name="Google Shape;175;p9"/>
          <p:cNvSpPr txBox="1"/>
          <p:nvPr/>
        </p:nvSpPr>
        <p:spPr>
          <a:xfrm>
            <a:off x="7124369" y="3854835"/>
            <a:ext cx="179699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595959"/>
                </a:solidFill>
                <a:latin typeface="Calibri"/>
                <a:ea typeface="Calibri"/>
                <a:cs typeface="Calibri"/>
                <a:sym typeface="Calibri"/>
              </a:rPr>
              <a:t>Figure: Miller’s adapted model of learning for public health</a:t>
            </a:r>
            <a:endParaRPr sz="1200" b="1" i="0" u="none" strike="noStrike" cap="none">
              <a:solidFill>
                <a:srgbClr val="595959"/>
              </a:solidFill>
              <a:latin typeface="Calibri"/>
              <a:ea typeface="Calibri"/>
              <a:cs typeface="Calibri"/>
              <a:sym typeface="Calibri"/>
            </a:endParaRPr>
          </a:p>
        </p:txBody>
      </p:sp>
      <p:sp>
        <p:nvSpPr>
          <p:cNvPr id="176" name="Google Shape;176;p9"/>
          <p:cNvSpPr/>
          <p:nvPr/>
        </p:nvSpPr>
        <p:spPr>
          <a:xfrm>
            <a:off x="5747600" y="1699675"/>
            <a:ext cx="2774400" cy="983100"/>
          </a:xfrm>
          <a:prstGeom prst="ellipse">
            <a:avLst/>
          </a:prstGeom>
          <a:solidFill>
            <a:srgbClr val="00B0F0"/>
          </a:solidFill>
          <a:ln>
            <a:noFill/>
          </a:ln>
        </p:spPr>
        <p:txBody>
          <a:bodyPr spcFirstLastPara="1" wrap="square" lIns="54000"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GB" sz="1500" b="0" i="0" u="none" strike="noStrike" cap="none">
                <a:solidFill>
                  <a:schemeClr val="lt1"/>
                </a:solidFill>
                <a:latin typeface="Calibri"/>
                <a:ea typeface="Calibri"/>
                <a:cs typeface="Calibri"/>
                <a:sym typeface="Calibri"/>
              </a:rPr>
              <a:t>Download the 2015 curriculum </a:t>
            </a:r>
            <a:r>
              <a:rPr lang="en-GB" sz="1500" b="0"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here </a:t>
            </a:r>
            <a:endParaRPr sz="1500" b="0" i="0" u="none" strike="noStrike" cap="none">
              <a:solidFill>
                <a:srgbClr val="FF0000"/>
              </a:solidFill>
              <a:latin typeface="Calibri"/>
              <a:ea typeface="Calibri"/>
              <a:cs typeface="Calibri"/>
              <a:sym typeface="Calibri"/>
            </a:endParaRPr>
          </a:p>
        </p:txBody>
      </p:sp>
      <p:sp>
        <p:nvSpPr>
          <p:cNvPr id="177" name="Google Shape;177;p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8</a:t>
            </a:fld>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TotalTime>
  <Words>4339</Words>
  <Application>Microsoft Office PowerPoint</Application>
  <PresentationFormat>On-screen Show (16:9)</PresentationFormat>
  <Paragraphs>501</Paragraphs>
  <Slides>45</Slides>
  <Notes>40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Roboto</vt:lpstr>
      <vt:lpstr>Times New Roman</vt:lpstr>
      <vt:lpstr>Calibri</vt:lpstr>
      <vt:lpstr>Office Theme</vt:lpstr>
      <vt:lpstr>1_Office Theme</vt:lpstr>
      <vt:lpstr>FPH Specialty Registrars’  Welcome and Induction Monday 27 September 2021</vt:lpstr>
      <vt:lpstr>PowerPoint Presentation</vt:lpstr>
      <vt:lpstr>PowerPoint Presentation</vt:lpstr>
      <vt:lpstr>Congratulations on your appointment to the Specialty Training Scheme</vt:lpstr>
      <vt:lpstr>FPH oversees the quality of public health training and professional development</vt:lpstr>
      <vt:lpstr>All Registrars enrol with the FPH. Membership offers additional benefits</vt:lpstr>
      <vt:lpstr>The Specialty Registrar Committee (SRC) is here to ensure your views are heard</vt:lpstr>
      <vt:lpstr>Specialty training generally lasts 5 years*</vt:lpstr>
      <vt:lpstr>The Curriculum describes the learning outcomes for Registrars through training</vt:lpstr>
      <vt:lpstr>Over time, you’ll gain experience in a number of settings</vt:lpstr>
      <vt:lpstr>Reflective practice is intrinsic to specialty training and professional practice</vt:lpstr>
      <vt:lpstr>Throughout training, you’ll be supported and assessed year on year. </vt:lpstr>
      <vt:lpstr>There’s plenty of opportunity to connect with the wider public health community and keep up to date</vt:lpstr>
      <vt:lpstr>Lastly, a few ideas from the SRC to get you going….</vt:lpstr>
      <vt:lpstr>Above all, if you have any questions, do please ask!</vt:lpstr>
      <vt:lpstr>PowerPoint Presentation</vt:lpstr>
      <vt:lpstr>Education &amp; Training Team</vt:lpstr>
      <vt:lpstr>How it works</vt:lpstr>
      <vt:lpstr>Evidence ...</vt:lpstr>
      <vt:lpstr>Activity</vt:lpstr>
      <vt:lpstr>Learning Outcomes . . .</vt:lpstr>
      <vt:lpstr>ARCP</vt:lpstr>
      <vt:lpstr>ePortfolio User Manual available on system</vt:lpstr>
      <vt:lpstr>Resources</vt:lpstr>
      <vt:lpstr>PowerPoint Presentation</vt:lpstr>
      <vt:lpstr>Special Interest Groups (SIGs)</vt:lpstr>
      <vt:lpstr>Context</vt:lpstr>
      <vt:lpstr>Special Interest Group reporting structure</vt:lpstr>
      <vt:lpstr>Role of the SIGs</vt:lpstr>
      <vt:lpstr>Faculty support for SIGs</vt:lpstr>
      <vt:lpstr>Recent policy areas</vt:lpstr>
      <vt:lpstr>Where to find the SIGs…</vt:lpstr>
      <vt:lpstr>PowerPoint Presentation</vt:lpstr>
      <vt:lpstr>Diplomate (DFPH) Examination</vt:lpstr>
      <vt:lpstr>DFPH Examination</vt:lpstr>
      <vt:lpstr>DFPH Examination</vt:lpstr>
      <vt:lpstr>DFPH Examination</vt:lpstr>
      <vt:lpstr>DFPH Examination</vt:lpstr>
      <vt:lpstr>PowerPoint Presentation</vt:lpstr>
      <vt:lpstr>Membership (MFPH) Examination</vt:lpstr>
      <vt:lpstr>MFPH Format</vt:lpstr>
      <vt:lpstr>MFPH - Competencies assessed</vt:lpstr>
      <vt:lpstr>How to prepare</vt:lpstr>
      <vt:lpstr>MFPH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FPH Specialty Registrars’  Welcome and Induction Monday 27 September 2021</dc:title>
  <dc:creator>David Parkinson</dc:creator>
  <cp:lastModifiedBy>Julian Ryder</cp:lastModifiedBy>
  <cp:revision>19</cp:revision>
  <dcterms:created xsi:type="dcterms:W3CDTF">2019-11-19T15:53:56Z</dcterms:created>
  <dcterms:modified xsi:type="dcterms:W3CDTF">2021-09-27T11:08:21Z</dcterms:modified>
</cp:coreProperties>
</file>