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4"/>
  </p:notesMasterIdLst>
  <p:handoutMasterIdLst>
    <p:handoutMasterId r:id="rId25"/>
  </p:handoutMasterIdLst>
  <p:sldIdLst>
    <p:sldId id="280" r:id="rId2"/>
    <p:sldId id="321" r:id="rId3"/>
    <p:sldId id="325" r:id="rId4"/>
    <p:sldId id="317" r:id="rId5"/>
    <p:sldId id="302" r:id="rId6"/>
    <p:sldId id="308" r:id="rId7"/>
    <p:sldId id="309" r:id="rId8"/>
    <p:sldId id="307" r:id="rId9"/>
    <p:sldId id="322" r:id="rId10"/>
    <p:sldId id="323" r:id="rId11"/>
    <p:sldId id="324" r:id="rId12"/>
    <p:sldId id="305" r:id="rId13"/>
    <p:sldId id="303" r:id="rId14"/>
    <p:sldId id="304" r:id="rId15"/>
    <p:sldId id="310" r:id="rId16"/>
    <p:sldId id="326" r:id="rId17"/>
    <p:sldId id="327" r:id="rId18"/>
    <p:sldId id="313" r:id="rId19"/>
    <p:sldId id="318" r:id="rId20"/>
    <p:sldId id="319" r:id="rId21"/>
    <p:sldId id="320" r:id="rId22"/>
    <p:sldId id="264"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529"/>
    <a:srgbClr val="BDCF00"/>
    <a:srgbClr val="007CBD"/>
    <a:srgbClr val="2727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51BA69-0130-43CD-B026-0F0178EBA71D}" v="2" dt="2021-10-26T13:24:12.898"/>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92" autoAdjust="0"/>
  </p:normalViewPr>
  <p:slideViewPr>
    <p:cSldViewPr snapToGrid="0" snapToObjects="1">
      <p:cViewPr varScale="1">
        <p:scale>
          <a:sx n="87" d="100"/>
          <a:sy n="87" d="100"/>
        </p:scale>
        <p:origin x="1330" y="6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Ryder" userId="1931dce5-9c96-4ce9-bab6-1b98e2e498c4" providerId="ADAL" clId="{D751BA69-0130-43CD-B026-0F0178EBA71D}"/>
    <pc:docChg chg="undo custSel modSld">
      <pc:chgData name="Julian Ryder" userId="1931dce5-9c96-4ce9-bab6-1b98e2e498c4" providerId="ADAL" clId="{D751BA69-0130-43CD-B026-0F0178EBA71D}" dt="2021-10-26T13:32:51.292" v="449" actId="6549"/>
      <pc:docMkLst>
        <pc:docMk/>
      </pc:docMkLst>
      <pc:sldChg chg="modSp mod">
        <pc:chgData name="Julian Ryder" userId="1931dce5-9c96-4ce9-bab6-1b98e2e498c4" providerId="ADAL" clId="{D751BA69-0130-43CD-B026-0F0178EBA71D}" dt="2021-10-26T13:19:20.732" v="5" actId="20577"/>
        <pc:sldMkLst>
          <pc:docMk/>
          <pc:sldMk cId="3528736021" sldId="280"/>
        </pc:sldMkLst>
        <pc:spChg chg="mod">
          <ac:chgData name="Julian Ryder" userId="1931dce5-9c96-4ce9-bab6-1b98e2e498c4" providerId="ADAL" clId="{D751BA69-0130-43CD-B026-0F0178EBA71D}" dt="2021-10-26T13:19:20.732" v="5" actId="20577"/>
          <ac:spMkLst>
            <pc:docMk/>
            <pc:sldMk cId="3528736021" sldId="280"/>
            <ac:spMk id="3" creationId="{00000000-0000-0000-0000-000000000000}"/>
          </ac:spMkLst>
        </pc:spChg>
      </pc:sldChg>
      <pc:sldChg chg="modSp mod">
        <pc:chgData name="Julian Ryder" userId="1931dce5-9c96-4ce9-bab6-1b98e2e498c4" providerId="ADAL" clId="{D751BA69-0130-43CD-B026-0F0178EBA71D}" dt="2021-10-26T13:27:00.895" v="280" actId="20577"/>
        <pc:sldMkLst>
          <pc:docMk/>
          <pc:sldMk cId="2955216442" sldId="302"/>
        </pc:sldMkLst>
        <pc:spChg chg="mod">
          <ac:chgData name="Julian Ryder" userId="1931dce5-9c96-4ce9-bab6-1b98e2e498c4" providerId="ADAL" clId="{D751BA69-0130-43CD-B026-0F0178EBA71D}" dt="2021-10-26T13:27:00.895" v="280" actId="20577"/>
          <ac:spMkLst>
            <pc:docMk/>
            <pc:sldMk cId="2955216442" sldId="302"/>
            <ac:spMk id="2" creationId="{00000000-0000-0000-0000-000000000000}"/>
          </ac:spMkLst>
        </pc:spChg>
        <pc:picChg chg="mod">
          <ac:chgData name="Julian Ryder" userId="1931dce5-9c96-4ce9-bab6-1b98e2e498c4" providerId="ADAL" clId="{D751BA69-0130-43CD-B026-0F0178EBA71D}" dt="2021-10-26T13:22:31.581" v="133" actId="1076"/>
          <ac:picMkLst>
            <pc:docMk/>
            <pc:sldMk cId="2955216442" sldId="302"/>
            <ac:picMk id="6" creationId="{00000000-0000-0000-0000-000000000000}"/>
          </ac:picMkLst>
        </pc:picChg>
        <pc:picChg chg="mod">
          <ac:chgData name="Julian Ryder" userId="1931dce5-9c96-4ce9-bab6-1b98e2e498c4" providerId="ADAL" clId="{D751BA69-0130-43CD-B026-0F0178EBA71D}" dt="2021-10-26T13:22:34.139" v="134" actId="1076"/>
          <ac:picMkLst>
            <pc:docMk/>
            <pc:sldMk cId="2955216442" sldId="302"/>
            <ac:picMk id="1026" creationId="{00000000-0000-0000-0000-000000000000}"/>
          </ac:picMkLst>
        </pc:picChg>
      </pc:sldChg>
      <pc:sldChg chg="modSp mod">
        <pc:chgData name="Julian Ryder" userId="1931dce5-9c96-4ce9-bab6-1b98e2e498c4" providerId="ADAL" clId="{D751BA69-0130-43CD-B026-0F0178EBA71D}" dt="2021-10-26T13:28:51.489" v="301" actId="20577"/>
        <pc:sldMkLst>
          <pc:docMk/>
          <pc:sldMk cId="2772343424" sldId="303"/>
        </pc:sldMkLst>
        <pc:spChg chg="mod">
          <ac:chgData name="Julian Ryder" userId="1931dce5-9c96-4ce9-bab6-1b98e2e498c4" providerId="ADAL" clId="{D751BA69-0130-43CD-B026-0F0178EBA71D}" dt="2021-10-26T13:28:51.489" v="301" actId="20577"/>
          <ac:spMkLst>
            <pc:docMk/>
            <pc:sldMk cId="2772343424" sldId="303"/>
            <ac:spMk id="3" creationId="{00000000-0000-0000-0000-000000000000}"/>
          </ac:spMkLst>
        </pc:spChg>
      </pc:sldChg>
      <pc:sldChg chg="modSp mod modNotesTx">
        <pc:chgData name="Julian Ryder" userId="1931dce5-9c96-4ce9-bab6-1b98e2e498c4" providerId="ADAL" clId="{D751BA69-0130-43CD-B026-0F0178EBA71D}" dt="2021-10-26T13:29:40.462" v="306" actId="113"/>
        <pc:sldMkLst>
          <pc:docMk/>
          <pc:sldMk cId="1094395645" sldId="304"/>
        </pc:sldMkLst>
        <pc:spChg chg="mod">
          <ac:chgData name="Julian Ryder" userId="1931dce5-9c96-4ce9-bab6-1b98e2e498c4" providerId="ADAL" clId="{D751BA69-0130-43CD-B026-0F0178EBA71D}" dt="2021-10-26T13:29:25.973" v="304" actId="20577"/>
          <ac:spMkLst>
            <pc:docMk/>
            <pc:sldMk cId="1094395645" sldId="304"/>
            <ac:spMk id="3" creationId="{00000000-0000-0000-0000-000000000000}"/>
          </ac:spMkLst>
        </pc:spChg>
      </pc:sldChg>
      <pc:sldChg chg="modSp mod">
        <pc:chgData name="Julian Ryder" userId="1931dce5-9c96-4ce9-bab6-1b98e2e498c4" providerId="ADAL" clId="{D751BA69-0130-43CD-B026-0F0178EBA71D}" dt="2021-10-26T13:26:39.365" v="276" actId="20577"/>
        <pc:sldMkLst>
          <pc:docMk/>
          <pc:sldMk cId="335598593" sldId="305"/>
        </pc:sldMkLst>
        <pc:spChg chg="mod">
          <ac:chgData name="Julian Ryder" userId="1931dce5-9c96-4ce9-bab6-1b98e2e498c4" providerId="ADAL" clId="{D751BA69-0130-43CD-B026-0F0178EBA71D}" dt="2021-10-26T13:26:39.365" v="276" actId="20577"/>
          <ac:spMkLst>
            <pc:docMk/>
            <pc:sldMk cId="335598593" sldId="305"/>
            <ac:spMk id="3" creationId="{00000000-0000-0000-0000-000000000000}"/>
          </ac:spMkLst>
        </pc:spChg>
      </pc:sldChg>
      <pc:sldChg chg="modSp mod">
        <pc:chgData name="Julian Ryder" userId="1931dce5-9c96-4ce9-bab6-1b98e2e498c4" providerId="ADAL" clId="{D751BA69-0130-43CD-B026-0F0178EBA71D}" dt="2021-10-26T13:27:16.078" v="282" actId="20577"/>
        <pc:sldMkLst>
          <pc:docMk/>
          <pc:sldMk cId="4183443616" sldId="307"/>
        </pc:sldMkLst>
        <pc:spChg chg="mod">
          <ac:chgData name="Julian Ryder" userId="1931dce5-9c96-4ce9-bab6-1b98e2e498c4" providerId="ADAL" clId="{D751BA69-0130-43CD-B026-0F0178EBA71D}" dt="2021-10-26T13:27:16.078" v="282" actId="20577"/>
          <ac:spMkLst>
            <pc:docMk/>
            <pc:sldMk cId="4183443616" sldId="307"/>
            <ac:spMk id="2" creationId="{00000000-0000-0000-0000-000000000000}"/>
          </ac:spMkLst>
        </pc:spChg>
        <pc:spChg chg="mod">
          <ac:chgData name="Julian Ryder" userId="1931dce5-9c96-4ce9-bab6-1b98e2e498c4" providerId="ADAL" clId="{D751BA69-0130-43CD-B026-0F0178EBA71D}" dt="2021-10-26T13:25:41.132" v="271" actId="6549"/>
          <ac:spMkLst>
            <pc:docMk/>
            <pc:sldMk cId="4183443616" sldId="307"/>
            <ac:spMk id="3" creationId="{00000000-0000-0000-0000-000000000000}"/>
          </ac:spMkLst>
        </pc:spChg>
      </pc:sldChg>
      <pc:sldChg chg="modSp mod">
        <pc:chgData name="Julian Ryder" userId="1931dce5-9c96-4ce9-bab6-1b98e2e498c4" providerId="ADAL" clId="{D751BA69-0130-43CD-B026-0F0178EBA71D}" dt="2021-10-26T13:27:04.794" v="281" actId="20577"/>
        <pc:sldMkLst>
          <pc:docMk/>
          <pc:sldMk cId="3554523006" sldId="308"/>
        </pc:sldMkLst>
        <pc:spChg chg="mod">
          <ac:chgData name="Julian Ryder" userId="1931dce5-9c96-4ce9-bab6-1b98e2e498c4" providerId="ADAL" clId="{D751BA69-0130-43CD-B026-0F0178EBA71D}" dt="2021-10-26T13:27:04.794" v="281" actId="20577"/>
          <ac:spMkLst>
            <pc:docMk/>
            <pc:sldMk cId="3554523006" sldId="308"/>
            <ac:spMk id="3" creationId="{00000000-0000-0000-0000-000000000000}"/>
          </ac:spMkLst>
        </pc:spChg>
        <pc:picChg chg="mod modCrop">
          <ac:chgData name="Julian Ryder" userId="1931dce5-9c96-4ce9-bab6-1b98e2e498c4" providerId="ADAL" clId="{D751BA69-0130-43CD-B026-0F0178EBA71D}" dt="2021-10-26T13:23:17.323" v="139" actId="14100"/>
          <ac:picMkLst>
            <pc:docMk/>
            <pc:sldMk cId="3554523006" sldId="308"/>
            <ac:picMk id="3074" creationId="{00000000-0000-0000-0000-000000000000}"/>
          </ac:picMkLst>
        </pc:picChg>
      </pc:sldChg>
      <pc:sldChg chg="addSp modSp mod">
        <pc:chgData name="Julian Ryder" userId="1931dce5-9c96-4ce9-bab6-1b98e2e498c4" providerId="ADAL" clId="{D751BA69-0130-43CD-B026-0F0178EBA71D}" dt="2021-10-26T13:24:49.490" v="230" actId="20577"/>
        <pc:sldMkLst>
          <pc:docMk/>
          <pc:sldMk cId="249386689" sldId="309"/>
        </pc:sldMkLst>
        <pc:spChg chg="mod">
          <ac:chgData name="Julian Ryder" userId="1931dce5-9c96-4ce9-bab6-1b98e2e498c4" providerId="ADAL" clId="{D751BA69-0130-43CD-B026-0F0178EBA71D}" dt="2021-10-26T13:24:49.490" v="230" actId="20577"/>
          <ac:spMkLst>
            <pc:docMk/>
            <pc:sldMk cId="249386689" sldId="309"/>
            <ac:spMk id="3" creationId="{00000000-0000-0000-0000-000000000000}"/>
          </ac:spMkLst>
        </pc:spChg>
        <pc:picChg chg="add mod">
          <ac:chgData name="Julian Ryder" userId="1931dce5-9c96-4ce9-bab6-1b98e2e498c4" providerId="ADAL" clId="{D751BA69-0130-43CD-B026-0F0178EBA71D}" dt="2021-10-26T13:24:12.898" v="150" actId="571"/>
          <ac:picMkLst>
            <pc:docMk/>
            <pc:sldMk cId="249386689" sldId="309"/>
            <ac:picMk id="8" creationId="{BB5839C6-7D13-4CED-9BDE-E5B4BB0084F8}"/>
          </ac:picMkLst>
        </pc:picChg>
        <pc:picChg chg="add mod">
          <ac:chgData name="Julian Ryder" userId="1931dce5-9c96-4ce9-bab6-1b98e2e498c4" providerId="ADAL" clId="{D751BA69-0130-43CD-B026-0F0178EBA71D}" dt="2021-10-26T13:24:12.898" v="150" actId="571"/>
          <ac:picMkLst>
            <pc:docMk/>
            <pc:sldMk cId="249386689" sldId="309"/>
            <ac:picMk id="9" creationId="{521F61BD-8518-4B31-89B4-C578F5E2F9A7}"/>
          </ac:picMkLst>
        </pc:picChg>
        <pc:picChg chg="mod">
          <ac:chgData name="Julian Ryder" userId="1931dce5-9c96-4ce9-bab6-1b98e2e498c4" providerId="ADAL" clId="{D751BA69-0130-43CD-B026-0F0178EBA71D}" dt="2021-10-26T13:24:34.491" v="220" actId="1038"/>
          <ac:picMkLst>
            <pc:docMk/>
            <pc:sldMk cId="249386689" sldId="309"/>
            <ac:picMk id="2050" creationId="{00000000-0000-0000-0000-000000000000}"/>
          </ac:picMkLst>
        </pc:picChg>
        <pc:picChg chg="mod">
          <ac:chgData name="Julian Ryder" userId="1931dce5-9c96-4ce9-bab6-1b98e2e498c4" providerId="ADAL" clId="{D751BA69-0130-43CD-B026-0F0178EBA71D}" dt="2021-10-26T13:24:34.491" v="220" actId="1038"/>
          <ac:picMkLst>
            <pc:docMk/>
            <pc:sldMk cId="249386689" sldId="309"/>
            <ac:picMk id="2052" creationId="{00000000-0000-0000-0000-000000000000}"/>
          </ac:picMkLst>
        </pc:picChg>
      </pc:sldChg>
      <pc:sldChg chg="modSp mod">
        <pc:chgData name="Julian Ryder" userId="1931dce5-9c96-4ce9-bab6-1b98e2e498c4" providerId="ADAL" clId="{D751BA69-0130-43CD-B026-0F0178EBA71D}" dt="2021-10-26T13:32:51.292" v="449" actId="6549"/>
        <pc:sldMkLst>
          <pc:docMk/>
          <pc:sldMk cId="1700416369" sldId="310"/>
        </pc:sldMkLst>
        <pc:spChg chg="mod">
          <ac:chgData name="Julian Ryder" userId="1931dce5-9c96-4ce9-bab6-1b98e2e498c4" providerId="ADAL" clId="{D751BA69-0130-43CD-B026-0F0178EBA71D}" dt="2021-10-26T13:32:51.292" v="449" actId="6549"/>
          <ac:spMkLst>
            <pc:docMk/>
            <pc:sldMk cId="1700416369" sldId="310"/>
            <ac:spMk id="3" creationId="{00000000-0000-0000-0000-000000000000}"/>
          </ac:spMkLst>
        </pc:spChg>
      </pc:sldChg>
      <pc:sldChg chg="modSp mod">
        <pc:chgData name="Julian Ryder" userId="1931dce5-9c96-4ce9-bab6-1b98e2e498c4" providerId="ADAL" clId="{D751BA69-0130-43CD-B026-0F0178EBA71D}" dt="2021-10-26T13:22:09.903" v="131" actId="27636"/>
        <pc:sldMkLst>
          <pc:docMk/>
          <pc:sldMk cId="1804381957" sldId="317"/>
        </pc:sldMkLst>
        <pc:spChg chg="mod">
          <ac:chgData name="Julian Ryder" userId="1931dce5-9c96-4ce9-bab6-1b98e2e498c4" providerId="ADAL" clId="{D751BA69-0130-43CD-B026-0F0178EBA71D}" dt="2021-10-26T13:22:09.903" v="131" actId="27636"/>
          <ac:spMkLst>
            <pc:docMk/>
            <pc:sldMk cId="1804381957" sldId="317"/>
            <ac:spMk id="3" creationId="{00000000-0000-0000-0000-000000000000}"/>
          </ac:spMkLst>
        </pc:spChg>
      </pc:sldChg>
      <pc:sldChg chg="modSp mod">
        <pc:chgData name="Julian Ryder" userId="1931dce5-9c96-4ce9-bab6-1b98e2e498c4" providerId="ADAL" clId="{D751BA69-0130-43CD-B026-0F0178EBA71D}" dt="2021-10-26T13:19:51.304" v="37" actId="20577"/>
        <pc:sldMkLst>
          <pc:docMk/>
          <pc:sldMk cId="3239333184" sldId="321"/>
        </pc:sldMkLst>
        <pc:spChg chg="mod">
          <ac:chgData name="Julian Ryder" userId="1931dce5-9c96-4ce9-bab6-1b98e2e498c4" providerId="ADAL" clId="{D751BA69-0130-43CD-B026-0F0178EBA71D}" dt="2021-10-26T13:19:51.304" v="37" actId="20577"/>
          <ac:spMkLst>
            <pc:docMk/>
            <pc:sldMk cId="3239333184" sldId="321"/>
            <ac:spMk id="3" creationId="{00000000-0000-0000-0000-000000000000}"/>
          </ac:spMkLst>
        </pc:spChg>
      </pc:sldChg>
      <pc:sldChg chg="modSp mod">
        <pc:chgData name="Julian Ryder" userId="1931dce5-9c96-4ce9-bab6-1b98e2e498c4" providerId="ADAL" clId="{D751BA69-0130-43CD-B026-0F0178EBA71D}" dt="2021-10-26T13:26:00.585" v="273" actId="14100"/>
        <pc:sldMkLst>
          <pc:docMk/>
          <pc:sldMk cId="290375393" sldId="322"/>
        </pc:sldMkLst>
        <pc:picChg chg="mod">
          <ac:chgData name="Julian Ryder" userId="1931dce5-9c96-4ce9-bab6-1b98e2e498c4" providerId="ADAL" clId="{D751BA69-0130-43CD-B026-0F0178EBA71D}" dt="2021-10-26T13:26:00.585" v="273" actId="14100"/>
          <ac:picMkLst>
            <pc:docMk/>
            <pc:sldMk cId="290375393" sldId="322"/>
            <ac:picMk id="7" creationId="{00000000-0000-0000-0000-000000000000}"/>
          </ac:picMkLst>
        </pc:picChg>
      </pc:sldChg>
      <pc:sldChg chg="modSp mod">
        <pc:chgData name="Julian Ryder" userId="1931dce5-9c96-4ce9-bab6-1b98e2e498c4" providerId="ADAL" clId="{D751BA69-0130-43CD-B026-0F0178EBA71D}" dt="2021-10-26T13:26:30.873" v="275" actId="20577"/>
        <pc:sldMkLst>
          <pc:docMk/>
          <pc:sldMk cId="3192273216" sldId="324"/>
        </pc:sldMkLst>
        <pc:spChg chg="mod">
          <ac:chgData name="Julian Ryder" userId="1931dce5-9c96-4ce9-bab6-1b98e2e498c4" providerId="ADAL" clId="{D751BA69-0130-43CD-B026-0F0178EBA71D}" dt="2021-10-26T13:26:30.873" v="275" actId="20577"/>
          <ac:spMkLst>
            <pc:docMk/>
            <pc:sldMk cId="3192273216" sldId="324"/>
            <ac:spMk id="3" creationId="{00000000-0000-0000-0000-000000000000}"/>
          </ac:spMkLst>
        </pc:spChg>
        <pc:picChg chg="mod">
          <ac:chgData name="Julian Ryder" userId="1931dce5-9c96-4ce9-bab6-1b98e2e498c4" providerId="ADAL" clId="{D751BA69-0130-43CD-B026-0F0178EBA71D}" dt="2021-10-26T13:26:20.135" v="274" actId="14100"/>
          <ac:picMkLst>
            <pc:docMk/>
            <pc:sldMk cId="3192273216" sldId="324"/>
            <ac:picMk id="4098" creationId="{00000000-0000-0000-0000-000000000000}"/>
          </ac:picMkLst>
        </pc:picChg>
      </pc:sldChg>
      <pc:sldChg chg="modSp mod">
        <pc:chgData name="Julian Ryder" userId="1931dce5-9c96-4ce9-bab6-1b98e2e498c4" providerId="ADAL" clId="{D751BA69-0130-43CD-B026-0F0178EBA71D}" dt="2021-10-26T13:26:48.475" v="278" actId="20577"/>
        <pc:sldMkLst>
          <pc:docMk/>
          <pc:sldMk cId="528759412" sldId="325"/>
        </pc:sldMkLst>
        <pc:spChg chg="mod">
          <ac:chgData name="Julian Ryder" userId="1931dce5-9c96-4ce9-bab6-1b98e2e498c4" providerId="ADAL" clId="{D751BA69-0130-43CD-B026-0F0178EBA71D}" dt="2021-10-26T13:20:08.537" v="40" actId="20577"/>
          <ac:spMkLst>
            <pc:docMk/>
            <pc:sldMk cId="528759412" sldId="325"/>
            <ac:spMk id="2" creationId="{00000000-0000-0000-0000-000000000000}"/>
          </ac:spMkLst>
        </pc:spChg>
        <pc:spChg chg="mod">
          <ac:chgData name="Julian Ryder" userId="1931dce5-9c96-4ce9-bab6-1b98e2e498c4" providerId="ADAL" clId="{D751BA69-0130-43CD-B026-0F0178EBA71D}" dt="2021-10-26T13:26:48.475" v="278" actId="20577"/>
          <ac:spMkLst>
            <pc:docMk/>
            <pc:sldMk cId="528759412" sldId="32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36A976-8EEC-E14C-846A-B52C6985A661}" type="datetimeFigureOut">
              <a:rPr lang="en-US" smtClean="0"/>
              <a:t>10/28/2021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6F3D0C-4A7A-4342-88D5-B43817D5C549}" type="slidenum">
              <a:rPr lang="en-US" smtClean="0"/>
              <a:t>‹#›</a:t>
            </a:fld>
            <a:endParaRPr lang="en-US"/>
          </a:p>
        </p:txBody>
      </p:sp>
    </p:spTree>
    <p:extLst>
      <p:ext uri="{BB962C8B-B14F-4D97-AF65-F5344CB8AC3E}">
        <p14:creationId xmlns:p14="http://schemas.microsoft.com/office/powerpoint/2010/main" val="1341462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FE0E3-ED7A-3E4A-A86D-2599E1AE0A7A}" type="datetimeFigureOut">
              <a:rPr lang="en-US" smtClean="0"/>
              <a:t>10/28/2021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8BE2C-A5C3-1148-A2B2-B9CF5863CB40}" type="slidenum">
              <a:rPr lang="en-US" smtClean="0"/>
              <a:t>‹#›</a:t>
            </a:fld>
            <a:endParaRPr lang="en-US"/>
          </a:p>
        </p:txBody>
      </p:sp>
    </p:spTree>
    <p:extLst>
      <p:ext uri="{BB962C8B-B14F-4D97-AF65-F5344CB8AC3E}">
        <p14:creationId xmlns:p14="http://schemas.microsoft.com/office/powerpoint/2010/main" val="41355401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8BE2C-A5C3-1148-A2B2-B9CF5863CB40}" type="slidenum">
              <a:rPr lang="en-US" smtClean="0"/>
              <a:t>2</a:t>
            </a:fld>
            <a:endParaRPr lang="en-US"/>
          </a:p>
        </p:txBody>
      </p:sp>
    </p:spTree>
    <p:extLst>
      <p:ext uri="{BB962C8B-B14F-4D97-AF65-F5344CB8AC3E}">
        <p14:creationId xmlns:p14="http://schemas.microsoft.com/office/powerpoint/2010/main" val="133809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E58BE2C-A5C3-1148-A2B2-B9CF5863CB40}" type="slidenum">
              <a:rPr lang="en-US" smtClean="0"/>
              <a:t>13</a:t>
            </a:fld>
            <a:endParaRPr lang="en-US"/>
          </a:p>
        </p:txBody>
      </p:sp>
    </p:spTree>
    <p:extLst>
      <p:ext uri="{BB962C8B-B14F-4D97-AF65-F5344CB8AC3E}">
        <p14:creationId xmlns:p14="http://schemas.microsoft.com/office/powerpoint/2010/main" val="83550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58BE2C-A5C3-1148-A2B2-B9CF5863CB40}" type="slidenum">
              <a:rPr lang="en-US" smtClean="0"/>
              <a:t>14</a:t>
            </a:fld>
            <a:endParaRPr lang="en-US"/>
          </a:p>
        </p:txBody>
      </p:sp>
    </p:spTree>
    <p:extLst>
      <p:ext uri="{BB962C8B-B14F-4D97-AF65-F5344CB8AC3E}">
        <p14:creationId xmlns:p14="http://schemas.microsoft.com/office/powerpoint/2010/main" val="3530890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8BE2C-A5C3-1148-A2B2-B9CF5863CB40}" type="slidenum">
              <a:rPr lang="en-US" smtClean="0"/>
              <a:t>17</a:t>
            </a:fld>
            <a:endParaRPr lang="en-US"/>
          </a:p>
        </p:txBody>
      </p:sp>
    </p:spTree>
    <p:extLst>
      <p:ext uri="{BB962C8B-B14F-4D97-AF65-F5344CB8AC3E}">
        <p14:creationId xmlns:p14="http://schemas.microsoft.com/office/powerpoint/2010/main" val="145484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58BE2C-A5C3-1148-A2B2-B9CF5863CB40}" type="slidenum">
              <a:rPr lang="en-US" smtClean="0"/>
              <a:t>19</a:t>
            </a:fld>
            <a:endParaRPr lang="en-US"/>
          </a:p>
        </p:txBody>
      </p:sp>
    </p:spTree>
    <p:extLst>
      <p:ext uri="{BB962C8B-B14F-4D97-AF65-F5344CB8AC3E}">
        <p14:creationId xmlns:p14="http://schemas.microsoft.com/office/powerpoint/2010/main" val="73278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E58BE2C-A5C3-1148-A2B2-B9CF5863CB40}" type="slidenum">
              <a:rPr lang="en-US" smtClean="0"/>
              <a:t>4</a:t>
            </a:fld>
            <a:endParaRPr lang="en-US"/>
          </a:p>
        </p:txBody>
      </p:sp>
    </p:spTree>
    <p:extLst>
      <p:ext uri="{BB962C8B-B14F-4D97-AF65-F5344CB8AC3E}">
        <p14:creationId xmlns:p14="http://schemas.microsoft.com/office/powerpoint/2010/main" val="207312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58BE2C-A5C3-1148-A2B2-B9CF5863CB40}" type="slidenum">
              <a:rPr lang="en-US" smtClean="0"/>
              <a:t>6</a:t>
            </a:fld>
            <a:endParaRPr lang="en-US"/>
          </a:p>
        </p:txBody>
      </p:sp>
    </p:spTree>
    <p:extLst>
      <p:ext uri="{BB962C8B-B14F-4D97-AF65-F5344CB8AC3E}">
        <p14:creationId xmlns:p14="http://schemas.microsoft.com/office/powerpoint/2010/main" val="424251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5600" dirty="0"/>
              <a:t>https://ukcop26.org/cop26-goals/ </a:t>
            </a:r>
          </a:p>
          <a:p>
            <a:endParaRPr lang="en-GB" sz="5600" dirty="0"/>
          </a:p>
          <a:p>
            <a:r>
              <a:rPr lang="en-GB" sz="5600" dirty="0"/>
              <a:t>1. </a:t>
            </a:r>
            <a:r>
              <a:rPr lang="en-GB" sz="5600" b="1" dirty="0"/>
              <a:t>Secure global net zero by mid-century and keep 1.5 degrees within reach</a:t>
            </a:r>
            <a:endParaRPr lang="en-GB" sz="5600" dirty="0"/>
          </a:p>
          <a:p>
            <a:r>
              <a:rPr lang="en-GB" sz="5600" dirty="0"/>
              <a:t>Countries are being asked to come forward with ambitious 2030 emissions reductions targets that align with reaching net zero by the middle of the century.</a:t>
            </a:r>
          </a:p>
          <a:p>
            <a:r>
              <a:rPr lang="en-GB" sz="5600" dirty="0"/>
              <a:t>To deliver on these stretching targets, countries will need to:</a:t>
            </a:r>
          </a:p>
          <a:p>
            <a:pPr lvl="1"/>
            <a:r>
              <a:rPr lang="en-GB" sz="5600" dirty="0"/>
              <a:t>accelerate the phase-out of coal</a:t>
            </a:r>
          </a:p>
          <a:p>
            <a:pPr lvl="1"/>
            <a:r>
              <a:rPr lang="en-GB" sz="5600" dirty="0"/>
              <a:t>curtail deforestation</a:t>
            </a:r>
          </a:p>
          <a:p>
            <a:pPr lvl="1"/>
            <a:r>
              <a:rPr lang="en-GB" sz="5600" dirty="0"/>
              <a:t>speed up the switch to electric vehicles</a:t>
            </a:r>
          </a:p>
          <a:p>
            <a:pPr lvl="1"/>
            <a:r>
              <a:rPr lang="en-GB" sz="5600" dirty="0"/>
              <a:t>encourage investment in renewables.</a:t>
            </a:r>
          </a:p>
          <a:p>
            <a:r>
              <a:rPr lang="en-GB" sz="5600" dirty="0"/>
              <a:t>2. </a:t>
            </a:r>
            <a:r>
              <a:rPr lang="en-GB" sz="5600" b="1" dirty="0"/>
              <a:t>Adapt to protect communities and natural habitats</a:t>
            </a:r>
            <a:endParaRPr lang="en-GB" sz="5600" dirty="0"/>
          </a:p>
          <a:p>
            <a:r>
              <a:rPr lang="en-GB" sz="5600" dirty="0"/>
              <a:t>The climate is already changing and it will continue to change even as we reduce emissions, with devastating effects.  At COP26 we need to work together to enable and encourage countries affected by climate change to:</a:t>
            </a:r>
          </a:p>
          <a:p>
            <a:pPr lvl="1"/>
            <a:r>
              <a:rPr lang="en-GB" sz="5600" dirty="0"/>
              <a:t>protect and restore ecosystems</a:t>
            </a:r>
          </a:p>
          <a:p>
            <a:pPr lvl="1"/>
            <a:r>
              <a:rPr lang="en-GB" sz="5600" dirty="0"/>
              <a:t>build defences, warning systems and resilient infrastructure and agriculture to avoid loss of homes, livelihoods and even lives</a:t>
            </a:r>
          </a:p>
          <a:p>
            <a:r>
              <a:rPr lang="en-GB" sz="5600" dirty="0"/>
              <a:t>3. </a:t>
            </a:r>
            <a:r>
              <a:rPr lang="en-GB" sz="5600" b="1" dirty="0"/>
              <a:t>Mobilise finance</a:t>
            </a:r>
            <a:endParaRPr lang="en-GB" sz="5600" dirty="0"/>
          </a:p>
          <a:p>
            <a:r>
              <a:rPr lang="en-GB" sz="5600" dirty="0"/>
              <a:t>To deliver on our first two goals, developed countries must make good on their promise to mobilise at least $100bn in climate finance per year by 2020. </a:t>
            </a:r>
          </a:p>
          <a:p>
            <a:r>
              <a:rPr lang="en-GB" sz="5600" dirty="0"/>
              <a:t>International financial institutions must play their part and we need work towards unleashing the trillions in private and public sector finance required to secure global net zero.</a:t>
            </a:r>
          </a:p>
          <a:p>
            <a:r>
              <a:rPr lang="en-GB" sz="5600" dirty="0"/>
              <a:t>4. </a:t>
            </a:r>
            <a:r>
              <a:rPr lang="en-GB" sz="5600" b="1" dirty="0"/>
              <a:t>Work together to deliver</a:t>
            </a:r>
            <a:endParaRPr lang="en-GB" sz="5600" dirty="0"/>
          </a:p>
          <a:p>
            <a:r>
              <a:rPr lang="en-GB" sz="5600" dirty="0"/>
              <a:t>We can only rise to the challenges of the climate crisis by working together.</a:t>
            </a:r>
          </a:p>
          <a:p>
            <a:r>
              <a:rPr lang="en-GB" sz="5600" dirty="0"/>
              <a:t>At COP26 we must:</a:t>
            </a:r>
          </a:p>
          <a:p>
            <a:pPr lvl="1"/>
            <a:r>
              <a:rPr lang="en-GB" sz="5600" dirty="0"/>
              <a:t>finalise the Paris Rulebook (the detailed rules that make the Paris Agreement operational)</a:t>
            </a:r>
          </a:p>
          <a:p>
            <a:pPr lvl="1"/>
            <a:r>
              <a:rPr lang="en-GB" sz="5600" dirty="0"/>
              <a:t>accelerate action to tackle the climate crisis through collaboration between governments, businesses and civil society.</a:t>
            </a:r>
          </a:p>
          <a:p>
            <a:endParaRPr lang="en-GB" dirty="0"/>
          </a:p>
          <a:p>
            <a:endParaRPr lang="en-GB" dirty="0"/>
          </a:p>
        </p:txBody>
      </p:sp>
      <p:sp>
        <p:nvSpPr>
          <p:cNvPr id="4" name="Slide Number Placeholder 3"/>
          <p:cNvSpPr>
            <a:spLocks noGrp="1"/>
          </p:cNvSpPr>
          <p:nvPr>
            <p:ph type="sldNum" sz="quarter" idx="10"/>
          </p:nvPr>
        </p:nvSpPr>
        <p:spPr/>
        <p:txBody>
          <a:bodyPr/>
          <a:lstStyle/>
          <a:p>
            <a:fld id="{DE58BE2C-A5C3-1148-A2B2-B9CF5863CB40}" type="slidenum">
              <a:rPr lang="en-US" smtClean="0"/>
              <a:t>7</a:t>
            </a:fld>
            <a:endParaRPr lang="en-US"/>
          </a:p>
        </p:txBody>
      </p:sp>
    </p:spTree>
    <p:extLst>
      <p:ext uri="{BB962C8B-B14F-4D97-AF65-F5344CB8AC3E}">
        <p14:creationId xmlns:p14="http://schemas.microsoft.com/office/powerpoint/2010/main" val="65177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58BE2C-A5C3-1148-A2B2-B9CF5863CB40}" type="slidenum">
              <a:rPr lang="en-US" smtClean="0"/>
              <a:t>8</a:t>
            </a:fld>
            <a:endParaRPr lang="en-US"/>
          </a:p>
        </p:txBody>
      </p:sp>
    </p:spTree>
    <p:extLst>
      <p:ext uri="{BB962C8B-B14F-4D97-AF65-F5344CB8AC3E}">
        <p14:creationId xmlns:p14="http://schemas.microsoft.com/office/powerpoint/2010/main" val="352673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58BE2C-A5C3-1148-A2B2-B9CF5863CB40}" type="slidenum">
              <a:rPr lang="en-US" smtClean="0"/>
              <a:t>9</a:t>
            </a:fld>
            <a:endParaRPr lang="en-US"/>
          </a:p>
        </p:txBody>
      </p:sp>
    </p:spTree>
    <p:extLst>
      <p:ext uri="{BB962C8B-B14F-4D97-AF65-F5344CB8AC3E}">
        <p14:creationId xmlns:p14="http://schemas.microsoft.com/office/powerpoint/2010/main" val="138699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58BE2C-A5C3-1148-A2B2-B9CF5863CB40}" type="slidenum">
              <a:rPr lang="en-US" smtClean="0"/>
              <a:t>10</a:t>
            </a:fld>
            <a:endParaRPr lang="en-US"/>
          </a:p>
        </p:txBody>
      </p:sp>
    </p:spTree>
    <p:extLst>
      <p:ext uri="{BB962C8B-B14F-4D97-AF65-F5344CB8AC3E}">
        <p14:creationId xmlns:p14="http://schemas.microsoft.com/office/powerpoint/2010/main" val="415881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58BE2C-A5C3-1148-A2B2-B9CF5863CB40}" type="slidenum">
              <a:rPr lang="en-US" smtClean="0"/>
              <a:t>11</a:t>
            </a:fld>
            <a:endParaRPr lang="en-US"/>
          </a:p>
        </p:txBody>
      </p:sp>
    </p:spTree>
    <p:extLst>
      <p:ext uri="{BB962C8B-B14F-4D97-AF65-F5344CB8AC3E}">
        <p14:creationId xmlns:p14="http://schemas.microsoft.com/office/powerpoint/2010/main" val="92077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58BE2C-A5C3-1148-A2B2-B9CF5863CB40}" type="slidenum">
              <a:rPr lang="en-US" smtClean="0"/>
              <a:t>12</a:t>
            </a:fld>
            <a:endParaRPr lang="en-US"/>
          </a:p>
        </p:txBody>
      </p:sp>
    </p:spTree>
    <p:extLst>
      <p:ext uri="{BB962C8B-B14F-4D97-AF65-F5344CB8AC3E}">
        <p14:creationId xmlns:p14="http://schemas.microsoft.com/office/powerpoint/2010/main" val="980327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iStock-502997913.jpg"/>
          <p:cNvPicPr>
            <a:picLocks noChangeAspect="1"/>
          </p:cNvPicPr>
          <p:nvPr userDrawn="1"/>
        </p:nvPicPr>
        <p:blipFill rotWithShape="1">
          <a:blip r:embed="rId2">
            <a:extLst>
              <a:ext uri="{28A0092B-C50C-407E-A947-70E740481C1C}">
                <a14:useLocalDpi xmlns:a14="http://schemas.microsoft.com/office/drawing/2010/main" val="0"/>
              </a:ext>
            </a:extLst>
          </a:blip>
          <a:srcRect t="18400" b="8230"/>
          <a:stretch/>
        </p:blipFill>
        <p:spPr>
          <a:xfrm>
            <a:off x="-13558" y="0"/>
            <a:ext cx="9201150" cy="5143500"/>
          </a:xfrm>
          <a:prstGeom prst="rect">
            <a:avLst/>
          </a:prstGeom>
        </p:spPr>
      </p:pic>
      <p:sp>
        <p:nvSpPr>
          <p:cNvPr id="2" name="Title 1"/>
          <p:cNvSpPr>
            <a:spLocks noGrp="1"/>
          </p:cNvSpPr>
          <p:nvPr>
            <p:ph type="ctrTitle"/>
          </p:nvPr>
        </p:nvSpPr>
        <p:spPr>
          <a:xfrm>
            <a:off x="457200" y="2438423"/>
            <a:ext cx="8001000" cy="1102519"/>
          </a:xfrm>
        </p:spPr>
        <p:txBody>
          <a:bodyPr>
            <a:normAutofit/>
          </a:bodyPr>
          <a:lstStyle>
            <a:lvl1pPr algn="l">
              <a:defRPr sz="3600">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548063"/>
            <a:ext cx="7315200" cy="1023937"/>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900">
                <a:solidFill>
                  <a:srgbClr val="FFFFFF"/>
                </a:solidFill>
                <a:latin typeface="Arial"/>
                <a:cs typeface="Arial"/>
              </a:defRPr>
            </a:lvl1pPr>
          </a:lstStyle>
          <a:p>
            <a:fld id="{9CFDAB1E-10EE-3F40-B52B-1D45867FF699}" type="datetime1">
              <a:rPr lang="en-GB" smtClean="0"/>
              <a:t>28/10/2021</a:t>
            </a:fld>
            <a:endParaRPr lang="en-US" dirty="0"/>
          </a:p>
        </p:txBody>
      </p:sp>
      <p:sp>
        <p:nvSpPr>
          <p:cNvPr id="5" name="Footer Placeholder 4"/>
          <p:cNvSpPr>
            <a:spLocks noGrp="1"/>
          </p:cNvSpPr>
          <p:nvPr>
            <p:ph type="ftr" sz="quarter" idx="11"/>
          </p:nvPr>
        </p:nvSpPr>
        <p:spPr/>
        <p:txBody>
          <a:bodyPr/>
          <a:lstStyle>
            <a:lvl1pPr>
              <a:defRPr sz="9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sz="900">
                <a:solidFill>
                  <a:srgbClr val="FFFFFF"/>
                </a:solidFill>
                <a:latin typeface="Arial"/>
                <a:cs typeface="Arial"/>
              </a:defRPr>
            </a:lvl1pPr>
          </a:lstStyle>
          <a:p>
            <a:fld id="{34AFA7FE-CD8C-F049-A609-816E200170F9}" type="slidenum">
              <a:rPr lang="en-US" smtClean="0"/>
              <a:pPr/>
              <a:t>‹#›</a:t>
            </a:fld>
            <a:endParaRPr lang="en-US" dirty="0"/>
          </a:p>
        </p:txBody>
      </p:sp>
      <p:pic>
        <p:nvPicPr>
          <p:cNvPr id="12" name="Picture 11"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610" y="522046"/>
            <a:ext cx="1187190" cy="1473200"/>
          </a:xfrm>
          <a:prstGeom prst="rect">
            <a:avLst/>
          </a:prstGeom>
        </p:spPr>
      </p:pic>
      <p:sp>
        <p:nvSpPr>
          <p:cNvPr id="13" name="TextBox 12"/>
          <p:cNvSpPr txBox="1"/>
          <p:nvPr userDrawn="1"/>
        </p:nvSpPr>
        <p:spPr>
          <a:xfrm>
            <a:off x="6972300" y="4423241"/>
            <a:ext cx="1714500" cy="297517"/>
          </a:xfrm>
          <a:prstGeom prst="rect">
            <a:avLst/>
          </a:prstGeom>
          <a:noFill/>
        </p:spPr>
        <p:txBody>
          <a:bodyPr wrap="square" rtlCol="0">
            <a:spAutoFit/>
          </a:bodyPr>
          <a:lstStyle/>
          <a:p>
            <a:pPr algn="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386557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59A795-24A3-AA4E-A879-5A64937DB21E}" type="datetime1">
              <a:rPr lang="en-GB" smtClean="0"/>
              <a:t>28/10/2021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29956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EDADD-B206-304F-8829-A30F0C5A20CE}" type="datetime1">
              <a:rPr lang="en-GB" smtClean="0"/>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145034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5299CE-46D8-304B-A9EA-76B40C734C20}" type="datetime1">
              <a:rPr lang="en-GB" smtClean="0"/>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pic>
        <p:nvPicPr>
          <p:cNvPr id="7" name="Picture 6" descr="abstract2.jpg"/>
          <p:cNvPicPr>
            <a:picLocks noChangeAspect="1"/>
          </p:cNvPicPr>
          <p:nvPr userDrawn="1"/>
        </p:nvPicPr>
        <p:blipFill rotWithShape="1">
          <a:blip r:embed="rId2">
            <a:extLst>
              <a:ext uri="{28A0092B-C50C-407E-A947-70E740481C1C}">
                <a14:useLocalDpi xmlns:a14="http://schemas.microsoft.com/office/drawing/2010/main" val="0"/>
              </a:ext>
            </a:extLst>
          </a:blip>
          <a:srcRect t="8234" b="8056"/>
          <a:stretch/>
        </p:blipFill>
        <p:spPr>
          <a:xfrm>
            <a:off x="0" y="0"/>
            <a:ext cx="9144000" cy="5143500"/>
          </a:xfrm>
          <a:prstGeom prst="rect">
            <a:avLst/>
          </a:prstGeom>
        </p:spPr>
      </p:pic>
      <p:pic>
        <p:nvPicPr>
          <p:cNvPr id="8" name="Picture 7"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7477" y="1834379"/>
            <a:ext cx="1187190" cy="1473200"/>
          </a:xfrm>
          <a:prstGeom prst="rect">
            <a:avLst/>
          </a:prstGeom>
        </p:spPr>
      </p:pic>
      <p:sp>
        <p:nvSpPr>
          <p:cNvPr id="9" name="TextBox 8"/>
          <p:cNvSpPr txBox="1"/>
          <p:nvPr userDrawn="1"/>
        </p:nvSpPr>
        <p:spPr>
          <a:xfrm>
            <a:off x="3721100" y="3749549"/>
            <a:ext cx="1714500" cy="297517"/>
          </a:xfrm>
          <a:prstGeom prst="rect">
            <a:avLst/>
          </a:prstGeom>
          <a:noFill/>
        </p:spPr>
        <p:txBody>
          <a:bodyPr wrap="square" rtlCol="0">
            <a:spAutoFit/>
          </a:bodyPr>
          <a:lstStyle/>
          <a:p>
            <a:pPr algn="ct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18124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over3.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t="18547" b="8083"/>
          <a:stretch/>
        </p:blipFill>
        <p:spPr>
          <a:xfrm>
            <a:off x="0" y="0"/>
            <a:ext cx="9201150" cy="5143500"/>
          </a:xfrm>
          <a:prstGeom prst="rect">
            <a:avLst/>
          </a:prstGeom>
        </p:spPr>
      </p:pic>
      <p:sp>
        <p:nvSpPr>
          <p:cNvPr id="2" name="Title 1"/>
          <p:cNvSpPr>
            <a:spLocks noGrp="1"/>
          </p:cNvSpPr>
          <p:nvPr>
            <p:ph type="ctrTitle"/>
          </p:nvPr>
        </p:nvSpPr>
        <p:spPr>
          <a:xfrm>
            <a:off x="457200" y="2445544"/>
            <a:ext cx="8001000" cy="1102519"/>
          </a:xfrm>
        </p:spPr>
        <p:txBody>
          <a:bodyPr>
            <a:normAutofit/>
          </a:bodyPr>
          <a:lstStyle>
            <a:lvl1pPr algn="l">
              <a:defRPr sz="3600">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548063"/>
            <a:ext cx="7315200" cy="1023937"/>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900">
                <a:solidFill>
                  <a:srgbClr val="FFFFFF"/>
                </a:solidFill>
                <a:latin typeface="Arial"/>
                <a:cs typeface="Arial"/>
              </a:defRPr>
            </a:lvl1pPr>
          </a:lstStyle>
          <a:p>
            <a:fld id="{DB56EB4A-B8A0-BE43-9B8A-C907F7996484}" type="datetime1">
              <a:rPr lang="en-GB" smtClean="0"/>
              <a:t>28/10/2021</a:t>
            </a:fld>
            <a:endParaRPr lang="en-US" dirty="0"/>
          </a:p>
        </p:txBody>
      </p:sp>
      <p:sp>
        <p:nvSpPr>
          <p:cNvPr id="5" name="Footer Placeholder 4"/>
          <p:cNvSpPr>
            <a:spLocks noGrp="1"/>
          </p:cNvSpPr>
          <p:nvPr>
            <p:ph type="ftr" sz="quarter" idx="11"/>
          </p:nvPr>
        </p:nvSpPr>
        <p:spPr/>
        <p:txBody>
          <a:bodyPr/>
          <a:lstStyle>
            <a:lvl1pPr>
              <a:defRPr sz="9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sz="900">
                <a:solidFill>
                  <a:srgbClr val="FFFFFF"/>
                </a:solidFill>
                <a:latin typeface="Arial"/>
                <a:cs typeface="Arial"/>
              </a:defRPr>
            </a:lvl1pPr>
          </a:lstStyle>
          <a:p>
            <a:fld id="{34AFA7FE-CD8C-F049-A609-816E200170F9}" type="slidenum">
              <a:rPr lang="en-US" smtClean="0"/>
              <a:pPr/>
              <a:t>‹#›</a:t>
            </a:fld>
            <a:endParaRPr lang="en-US"/>
          </a:p>
        </p:txBody>
      </p:sp>
      <p:pic>
        <p:nvPicPr>
          <p:cNvPr id="12" name="Picture 11"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610" y="522046"/>
            <a:ext cx="1187190" cy="1473200"/>
          </a:xfrm>
          <a:prstGeom prst="rect">
            <a:avLst/>
          </a:prstGeom>
        </p:spPr>
      </p:pic>
      <p:sp>
        <p:nvSpPr>
          <p:cNvPr id="13" name="TextBox 12"/>
          <p:cNvSpPr txBox="1"/>
          <p:nvPr userDrawn="1"/>
        </p:nvSpPr>
        <p:spPr>
          <a:xfrm>
            <a:off x="6972300" y="4423241"/>
            <a:ext cx="1714500" cy="297517"/>
          </a:xfrm>
          <a:prstGeom prst="rect">
            <a:avLst/>
          </a:prstGeom>
          <a:noFill/>
        </p:spPr>
        <p:txBody>
          <a:bodyPr wrap="square" rtlCol="0">
            <a:spAutoFit/>
          </a:bodyPr>
          <a:lstStyle/>
          <a:p>
            <a:pPr algn="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12864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144251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bstract1.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t="18400" b="8230"/>
          <a:stretch/>
        </p:blipFill>
        <p:spPr>
          <a:xfrm>
            <a:off x="0" y="0"/>
            <a:ext cx="9201150" cy="5143500"/>
          </a:xfrm>
          <a:prstGeom prst="rect">
            <a:avLst/>
          </a:prstGeom>
        </p:spPr>
      </p:pic>
      <p:sp>
        <p:nvSpPr>
          <p:cNvPr id="8" name="Title 1"/>
          <p:cNvSpPr>
            <a:spLocks noGrp="1"/>
          </p:cNvSpPr>
          <p:nvPr>
            <p:ph type="ctrTitle"/>
          </p:nvPr>
        </p:nvSpPr>
        <p:spPr>
          <a:xfrm>
            <a:off x="457200" y="2445544"/>
            <a:ext cx="8001000" cy="1102519"/>
          </a:xfrm>
        </p:spPr>
        <p:txBody>
          <a:bodyPr>
            <a:normAutofit/>
          </a:bodyPr>
          <a:lstStyle>
            <a:lvl1pPr algn="l">
              <a:defRPr sz="3600">
                <a:solidFill>
                  <a:schemeClr val="bg1"/>
                </a:solidFill>
                <a:latin typeface="Arial"/>
                <a:cs typeface="Arial"/>
              </a:defRPr>
            </a:lvl1pPr>
          </a:lstStyle>
          <a:p>
            <a:r>
              <a:rPr lang="en-US"/>
              <a:t>Click to edit Master title style</a:t>
            </a:r>
            <a:endParaRPr lang="en-US" dirty="0"/>
          </a:p>
        </p:txBody>
      </p:sp>
      <p:sp>
        <p:nvSpPr>
          <p:cNvPr id="9" name="Subtitle 2"/>
          <p:cNvSpPr>
            <a:spLocks noGrp="1"/>
          </p:cNvSpPr>
          <p:nvPr>
            <p:ph type="subTitle" idx="1"/>
          </p:nvPr>
        </p:nvSpPr>
        <p:spPr>
          <a:xfrm>
            <a:off x="457200" y="3548063"/>
            <a:ext cx="7315200" cy="1023937"/>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p:ph type="dt" sz="half" idx="10"/>
          </p:nvPr>
        </p:nvSpPr>
        <p:spPr>
          <a:xfrm>
            <a:off x="457200" y="4767263"/>
            <a:ext cx="2133600" cy="273844"/>
          </a:xfrm>
        </p:spPr>
        <p:txBody>
          <a:bodyPr/>
          <a:lstStyle>
            <a:lvl1pPr>
              <a:defRPr sz="900">
                <a:solidFill>
                  <a:srgbClr val="FFFFFF"/>
                </a:solidFill>
                <a:latin typeface="Arial"/>
                <a:cs typeface="Arial"/>
              </a:defRPr>
            </a:lvl1pPr>
          </a:lstStyle>
          <a:p>
            <a:fld id="{712848DD-739D-434D-9771-B187C3C94DE1}" type="datetime1">
              <a:rPr lang="en-GB" smtClean="0"/>
              <a:t>28/10/2021</a:t>
            </a:fld>
            <a:endParaRPr lang="en-US" dirty="0"/>
          </a:p>
        </p:txBody>
      </p:sp>
      <p:sp>
        <p:nvSpPr>
          <p:cNvPr id="11" name="Footer Placeholder 4"/>
          <p:cNvSpPr>
            <a:spLocks noGrp="1"/>
          </p:cNvSpPr>
          <p:nvPr>
            <p:ph type="ftr" sz="quarter" idx="11"/>
          </p:nvPr>
        </p:nvSpPr>
        <p:spPr>
          <a:xfrm>
            <a:off x="3124200" y="4767263"/>
            <a:ext cx="2895600" cy="273844"/>
          </a:xfrm>
        </p:spPr>
        <p:txBody>
          <a:bodyPr/>
          <a:lstStyle>
            <a:lvl1pPr>
              <a:defRPr sz="900">
                <a:solidFill>
                  <a:srgbClr val="FFFFFF"/>
                </a:solidFill>
                <a:latin typeface="Arial"/>
                <a:cs typeface="Arial"/>
              </a:defRPr>
            </a:lvl1pPr>
          </a:lstStyle>
          <a:p>
            <a:endParaRPr lang="en-US"/>
          </a:p>
        </p:txBody>
      </p:sp>
      <p:sp>
        <p:nvSpPr>
          <p:cNvPr id="12" name="Slide Number Placeholder 5"/>
          <p:cNvSpPr>
            <a:spLocks noGrp="1"/>
          </p:cNvSpPr>
          <p:nvPr>
            <p:ph type="sldNum" sz="quarter" idx="12"/>
          </p:nvPr>
        </p:nvSpPr>
        <p:spPr>
          <a:xfrm>
            <a:off x="6553200" y="4767263"/>
            <a:ext cx="2133600" cy="273844"/>
          </a:xfrm>
        </p:spPr>
        <p:txBody>
          <a:bodyPr/>
          <a:lstStyle>
            <a:lvl1pPr>
              <a:defRPr sz="900">
                <a:solidFill>
                  <a:srgbClr val="FFFFFF"/>
                </a:solidFill>
                <a:latin typeface="Arial"/>
                <a:cs typeface="Arial"/>
              </a:defRPr>
            </a:lvl1pPr>
          </a:lstStyle>
          <a:p>
            <a:fld id="{34AFA7FE-CD8C-F049-A609-816E200170F9}" type="slidenum">
              <a:rPr lang="en-US" smtClean="0"/>
              <a:pPr/>
              <a:t>‹#›</a:t>
            </a:fld>
            <a:endParaRPr lang="en-US"/>
          </a:p>
        </p:txBody>
      </p:sp>
      <p:pic>
        <p:nvPicPr>
          <p:cNvPr id="13" name="Picture 12"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610" y="522046"/>
            <a:ext cx="1187190" cy="1473200"/>
          </a:xfrm>
          <a:prstGeom prst="rect">
            <a:avLst/>
          </a:prstGeom>
        </p:spPr>
      </p:pic>
      <p:sp>
        <p:nvSpPr>
          <p:cNvPr id="14" name="TextBox 13"/>
          <p:cNvSpPr txBox="1"/>
          <p:nvPr userDrawn="1"/>
        </p:nvSpPr>
        <p:spPr>
          <a:xfrm>
            <a:off x="6972300" y="4423241"/>
            <a:ext cx="1714500" cy="297517"/>
          </a:xfrm>
          <a:prstGeom prst="rect">
            <a:avLst/>
          </a:prstGeom>
          <a:noFill/>
        </p:spPr>
        <p:txBody>
          <a:bodyPr wrap="square" rtlCol="0">
            <a:spAutoFit/>
          </a:bodyPr>
          <a:lstStyle/>
          <a:p>
            <a:pPr algn="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341304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E3DCD-83C4-9443-A7EE-30218EBCA462}" type="datetime1">
              <a:rPr lang="en-GB" smtClean="0"/>
              <a:t>28/10/2021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01316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251E0C-07F2-B04F-8E16-EA60802DBFB5}" type="datetime1">
              <a:rPr lang="en-GB" smtClean="0"/>
              <a:t>28/10/2021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401132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D52FCA-27B3-4C42-8314-59B59AAF7230}" type="datetime1">
              <a:rPr lang="en-GB" smtClean="0"/>
              <a:t>28/10/2021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239350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740E1-E167-7D42-9D6A-E7E753227595}" type="datetime1">
              <a:rPr lang="en-GB" smtClean="0"/>
              <a:t>28/10/2021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237792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D7A549-A93F-3C4A-8036-0B4601728A25}" type="datetime1">
              <a:rPr lang="en-GB" smtClean="0"/>
              <a:t>28/10/2021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9202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urve.png"/>
          <p:cNvPicPr>
            <a:picLocks noChangeAspect="1"/>
          </p:cNvPicPr>
          <p:nvPr userDrawn="1"/>
        </p:nvPicPr>
        <p:blipFill rotWithShape="1">
          <a:blip r:embed="rId14">
            <a:alphaModFix amt="26000"/>
            <a:extLst>
              <a:ext uri="{28A0092B-C50C-407E-A947-70E740481C1C}">
                <a14:useLocalDpi xmlns:a14="http://schemas.microsoft.com/office/drawing/2010/main" val="0"/>
              </a:ext>
            </a:extLst>
          </a:blip>
          <a:srcRect b="19626"/>
          <a:stretch/>
        </p:blipFill>
        <p:spPr>
          <a:xfrm>
            <a:off x="0" y="2855707"/>
            <a:ext cx="9144000" cy="2287793"/>
          </a:xfrm>
          <a:prstGeom prst="rect">
            <a:avLst/>
          </a:prstGeom>
        </p:spPr>
      </p:pic>
      <p:sp>
        <p:nvSpPr>
          <p:cNvPr id="2" name="Title Placeholder 1"/>
          <p:cNvSpPr>
            <a:spLocks noGrp="1"/>
          </p:cNvSpPr>
          <p:nvPr>
            <p:ph type="title"/>
          </p:nvPr>
        </p:nvSpPr>
        <p:spPr>
          <a:xfrm>
            <a:off x="457200" y="205979"/>
            <a:ext cx="73914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rgbClr val="FFFFFF"/>
                </a:solidFill>
                <a:latin typeface="Arial"/>
                <a:cs typeface="Arial"/>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FFFFFF"/>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rgbClr val="FFFFFF"/>
                </a:solidFill>
                <a:latin typeface="Arial"/>
                <a:cs typeface="Arial"/>
              </a:defRPr>
            </a:lvl1pPr>
          </a:lstStyle>
          <a:p>
            <a:fld id="{34AFA7FE-CD8C-F049-A609-816E200170F9}" type="slidenum">
              <a:rPr lang="en-US" smtClean="0"/>
              <a:pPr/>
              <a:t>‹#›</a:t>
            </a:fld>
            <a:endParaRPr lang="en-US"/>
          </a:p>
        </p:txBody>
      </p:sp>
      <p:cxnSp>
        <p:nvCxnSpPr>
          <p:cNvPr id="9" name="Straight Connector 8"/>
          <p:cNvCxnSpPr/>
          <p:nvPr userDrawn="1"/>
        </p:nvCxnSpPr>
        <p:spPr>
          <a:xfrm>
            <a:off x="457200" y="1075264"/>
            <a:ext cx="8686800" cy="0"/>
          </a:xfrm>
          <a:prstGeom prst="line">
            <a:avLst/>
          </a:prstGeom>
          <a:ln w="12700" cmpd="sng">
            <a:solidFill>
              <a:srgbClr val="007CBD"/>
            </a:solidFill>
          </a:ln>
          <a:effectLst/>
        </p:spPr>
        <p:style>
          <a:lnRef idx="2">
            <a:schemeClr val="accent1"/>
          </a:lnRef>
          <a:fillRef idx="0">
            <a:schemeClr val="accent1"/>
          </a:fillRef>
          <a:effectRef idx="1">
            <a:schemeClr val="accent1"/>
          </a:effectRef>
          <a:fontRef idx="minor">
            <a:schemeClr val="tx1"/>
          </a:fontRef>
        </p:style>
      </p:cxnSp>
      <p:pic>
        <p:nvPicPr>
          <p:cNvPr id="10" name="Picture 9" descr="fph_vertical_blue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34867" y="205979"/>
            <a:ext cx="651933" cy="808993"/>
          </a:xfrm>
          <a:prstGeom prst="rect">
            <a:avLst/>
          </a:prstGeom>
        </p:spPr>
      </p:pic>
    </p:spTree>
    <p:extLst>
      <p:ext uri="{BB962C8B-B14F-4D97-AF65-F5344CB8AC3E}">
        <p14:creationId xmlns:p14="http://schemas.microsoft.com/office/powerpoint/2010/main" val="121816111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457200" rtl="0" eaLnBrk="1" latinLnBrk="0" hangingPunct="1">
        <a:spcBef>
          <a:spcPct val="0"/>
        </a:spcBef>
        <a:buNone/>
        <a:defRPr sz="2800" kern="1200">
          <a:solidFill>
            <a:srgbClr val="27279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s://climateandhealthalliance.us8.list-manage.com/track/click?u=5475c87a193703ceb22db679d&amp;id=0490048833&amp;e=67943deb7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hyperlink" Target="https://www.dropbox.com/s/kj93y2y14mhtu9d/UK%202021%20-%20Lancet%20Countdown%20Policy%20Brief.pdf?dl=0" TargetMode="External"/><Relationship Id="rId3" Type="http://schemas.openxmlformats.org/officeDocument/2006/relationships/hyperlink" Target="https://climateandhealthalliance.us8.list-manage.com/track/click?u=5475c87a193703ceb22db679d&amp;id=8020843c7a&amp;e=67943deb7c" TargetMode="External"/><Relationship Id="rId7" Type="http://schemas.openxmlformats.org/officeDocument/2006/relationships/hyperlink" Target="https://www.lancetcountdown.org/2021-repor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climateandhealthalliance.us8.list-manage.com/track/click?u=5475c87a193703ceb22db679d&amp;id=931876dc1c&amp;e=67943deb7c" TargetMode="External"/><Relationship Id="rId5" Type="http://schemas.openxmlformats.org/officeDocument/2006/relationships/hyperlink" Target="https://climateandhealthalliance.us8.list-manage.com/track/click?u=5475c87a193703ceb22db679d&amp;id=194b93c971&amp;e=67943deb7c" TargetMode="External"/><Relationship Id="rId4" Type="http://schemas.openxmlformats.org/officeDocument/2006/relationships/hyperlink" Target="https://climateandhealthalliance.us8.list-manage.com/track/click?u=5475c87a193703ceb22db679d&amp;id=a3b9b4485e&amp;e=67943deb7c" TargetMode="Externa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unccelearn.org/course/view.php?id=127&amp;page=overview"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49623"/>
            <a:ext cx="8168054" cy="1239715"/>
          </a:xfrm>
        </p:spPr>
        <p:txBody>
          <a:bodyPr>
            <a:normAutofit/>
          </a:bodyPr>
          <a:lstStyle/>
          <a:p>
            <a:r>
              <a:rPr lang="en-US" dirty="0"/>
              <a:t>Wednesday 27 October 2021</a:t>
            </a:r>
          </a:p>
        </p:txBody>
      </p:sp>
      <p:sp>
        <p:nvSpPr>
          <p:cNvPr id="8" name="Date Placeholder 7"/>
          <p:cNvSpPr>
            <a:spLocks noGrp="1"/>
          </p:cNvSpPr>
          <p:nvPr>
            <p:ph type="dt" sz="half" idx="10"/>
          </p:nvPr>
        </p:nvSpPr>
        <p:spPr/>
        <p:txBody>
          <a:bodyPr/>
          <a:lstStyle/>
          <a:p>
            <a:fld id="{C162C03D-4BFF-1946-868A-A4F94791D83A}" type="datetime1">
              <a:rPr lang="en-GB" smtClean="0"/>
              <a:t>28/10/2021</a:t>
            </a:fld>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0</a:t>
            </a:fld>
            <a:endParaRPr lang="en-US"/>
          </a:p>
        </p:txBody>
      </p:sp>
      <p:sp>
        <p:nvSpPr>
          <p:cNvPr id="6" name="Title 1"/>
          <p:cNvSpPr txBox="1">
            <a:spLocks/>
          </p:cNvSpPr>
          <p:nvPr/>
        </p:nvSpPr>
        <p:spPr>
          <a:xfrm>
            <a:off x="457200" y="1595437"/>
            <a:ext cx="8001000" cy="110251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kern="1200">
                <a:solidFill>
                  <a:schemeClr val="bg1"/>
                </a:solidFill>
                <a:latin typeface="Arial"/>
                <a:ea typeface="+mj-ea"/>
                <a:cs typeface="Arial"/>
              </a:defRPr>
            </a:lvl1pPr>
          </a:lstStyle>
          <a:p>
            <a:r>
              <a:rPr lang="en-GB" dirty="0"/>
              <a:t>COP26 - FPH Members' briefing</a:t>
            </a:r>
          </a:p>
        </p:txBody>
      </p:sp>
    </p:spTree>
    <p:extLst>
      <p:ext uri="{BB962C8B-B14F-4D97-AF65-F5344CB8AC3E}">
        <p14:creationId xmlns:p14="http://schemas.microsoft.com/office/powerpoint/2010/main" val="352873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COP26 Programme (week 2)</a:t>
            </a:r>
          </a:p>
        </p:txBody>
      </p:sp>
      <p:sp>
        <p:nvSpPr>
          <p:cNvPr id="3" name="Content Placeholder 2"/>
          <p:cNvSpPr>
            <a:spLocks noGrp="1"/>
          </p:cNvSpPr>
          <p:nvPr>
            <p:ph idx="1"/>
          </p:nvPr>
        </p:nvSpPr>
        <p:spPr/>
        <p:txBody>
          <a:bodyPr/>
          <a:lstStyle/>
          <a:p>
            <a:pPr marL="0" indent="0">
              <a:buNone/>
            </a:pPr>
            <a:r>
              <a:rPr lang="en-GB" dirty="0"/>
              <a:t> </a:t>
            </a:r>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9</a:t>
            </a:fld>
            <a:endParaRPr lang="en-US"/>
          </a:p>
        </p:txBody>
      </p:sp>
      <p:pic>
        <p:nvPicPr>
          <p:cNvPr id="6" name="Picture 5"/>
          <p:cNvPicPr>
            <a:picLocks noChangeAspect="1"/>
          </p:cNvPicPr>
          <p:nvPr/>
        </p:nvPicPr>
        <p:blipFill>
          <a:blip r:embed="rId3"/>
          <a:stretch>
            <a:fillRect/>
          </a:stretch>
        </p:blipFill>
        <p:spPr>
          <a:xfrm>
            <a:off x="673875" y="1200151"/>
            <a:ext cx="7665496" cy="3567112"/>
          </a:xfrm>
          <a:prstGeom prst="rect">
            <a:avLst/>
          </a:prstGeom>
        </p:spPr>
      </p:pic>
    </p:spTree>
    <p:extLst>
      <p:ext uri="{BB962C8B-B14F-4D97-AF65-F5344CB8AC3E}">
        <p14:creationId xmlns:p14="http://schemas.microsoft.com/office/powerpoint/2010/main" val="353707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COP26 Green Zone and other events</a:t>
            </a:r>
          </a:p>
        </p:txBody>
      </p:sp>
      <p:sp>
        <p:nvSpPr>
          <p:cNvPr id="3" name="Content Placeholder 2"/>
          <p:cNvSpPr>
            <a:spLocks noGrp="1"/>
          </p:cNvSpPr>
          <p:nvPr>
            <p:ph idx="1"/>
          </p:nvPr>
        </p:nvSpPr>
        <p:spPr>
          <a:xfrm>
            <a:off x="457200" y="1200151"/>
            <a:ext cx="5251821" cy="3394472"/>
          </a:xfrm>
        </p:spPr>
        <p:txBody>
          <a:bodyPr>
            <a:normAutofit/>
          </a:bodyPr>
          <a:lstStyle/>
          <a:p>
            <a:r>
              <a:rPr lang="en-GB" dirty="0"/>
              <a:t>Green Zone - Glasgow Science Centre</a:t>
            </a:r>
          </a:p>
          <a:p>
            <a:endParaRPr lang="en-GB" dirty="0"/>
          </a:p>
          <a:p>
            <a:r>
              <a:rPr lang="en-GB" dirty="0"/>
              <a:t>Other events</a:t>
            </a:r>
          </a:p>
          <a:p>
            <a:pPr lvl="1"/>
            <a:r>
              <a:rPr lang="en-GB" dirty="0"/>
              <a:t>before, during and after COP26</a:t>
            </a:r>
          </a:p>
          <a:p>
            <a:pPr lvl="1"/>
            <a:r>
              <a:rPr lang="en-GB" dirty="0"/>
              <a:t>local, national, international events</a:t>
            </a:r>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10</a:t>
            </a:fld>
            <a:endParaRPr lang="en-US"/>
          </a:p>
        </p:txBody>
      </p:sp>
      <p:pic>
        <p:nvPicPr>
          <p:cNvPr id="4100" name="Picture 4" descr="The COP26 Green Zone Programme of Events - CHEC Internat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021" y="1200151"/>
            <a:ext cx="1544171" cy="154417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The Glasgow Science Centre | Honestly Russ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634" y="2499271"/>
            <a:ext cx="2833907" cy="1888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9227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will health be included at COP26?</a:t>
            </a:r>
          </a:p>
        </p:txBody>
      </p:sp>
      <p:sp>
        <p:nvSpPr>
          <p:cNvPr id="3" name="Content Placeholder 2"/>
          <p:cNvSpPr>
            <a:spLocks noGrp="1"/>
          </p:cNvSpPr>
          <p:nvPr>
            <p:ph idx="1"/>
          </p:nvPr>
        </p:nvSpPr>
        <p:spPr/>
        <p:txBody>
          <a:bodyPr>
            <a:normAutofit/>
          </a:bodyPr>
          <a:lstStyle/>
          <a:p>
            <a:r>
              <a:rPr lang="en-GB" dirty="0">
                <a:solidFill>
                  <a:schemeClr val="tx1"/>
                </a:solidFill>
              </a:rPr>
              <a:t>COP26 health events </a:t>
            </a:r>
            <a:r>
              <a:rPr lang="en-GB" u="sng" dirty="0">
                <a:solidFill>
                  <a:schemeClr val="tx1"/>
                </a:solidFill>
                <a:hlinkClick r:id="rId3"/>
              </a:rPr>
              <a:t>GCHA's public calendar available here</a:t>
            </a:r>
            <a:endParaRPr lang="en-GB" u="sng" dirty="0">
              <a:solidFill>
                <a:schemeClr val="tx1"/>
              </a:solidFill>
            </a:endParaRPr>
          </a:p>
          <a:p>
            <a:r>
              <a:rPr lang="en-GB" dirty="0">
                <a:solidFill>
                  <a:schemeClr val="tx1"/>
                </a:solidFill>
              </a:rPr>
              <a:t>2021 Global Conference on Health and Climate</a:t>
            </a:r>
          </a:p>
          <a:p>
            <a:pPr lvl="1"/>
            <a:r>
              <a:rPr lang="en-GB" dirty="0">
                <a:solidFill>
                  <a:schemeClr val="tx1"/>
                </a:solidFill>
              </a:rPr>
              <a:t>Sat Nov 6th 9:00-17:30 UK. </a:t>
            </a:r>
          </a:p>
          <a:p>
            <a:pPr marL="457200" lvl="1" indent="0">
              <a:buNone/>
            </a:pPr>
            <a:endParaRPr lang="en-GB" dirty="0">
              <a:solidFill>
                <a:schemeClr val="tx1"/>
              </a:solidFill>
            </a:endParaRPr>
          </a:p>
          <a:p>
            <a:r>
              <a:rPr lang="en-US" dirty="0">
                <a:solidFill>
                  <a:schemeClr val="tx1"/>
                </a:solidFill>
              </a:rPr>
              <a:t>WHO special report:</a:t>
            </a:r>
          </a:p>
          <a:p>
            <a:pPr marL="0" indent="0">
              <a:buNone/>
            </a:pPr>
            <a:r>
              <a:rPr lang="en-US" dirty="0">
                <a:solidFill>
                  <a:schemeClr val="tx1"/>
                </a:solidFill>
              </a:rPr>
              <a:t>	“The Health Argument for Climate Change”</a:t>
            </a:r>
          </a:p>
          <a:p>
            <a:endParaRPr lang="en-US" dirty="0">
              <a:solidFill>
                <a:schemeClr val="tx1"/>
              </a:solidFill>
            </a:endParaRPr>
          </a:p>
          <a:p>
            <a:r>
              <a:rPr lang="en-US" dirty="0">
                <a:solidFill>
                  <a:schemeClr val="tx1"/>
                </a:solidFill>
              </a:rPr>
              <a:t>FPH </a:t>
            </a:r>
            <a:r>
              <a:rPr lang="mr-IN" dirty="0">
                <a:solidFill>
                  <a:schemeClr val="tx1"/>
                </a:solidFill>
              </a:rPr>
              <a:t>–</a:t>
            </a:r>
            <a:r>
              <a:rPr lang="en-US" dirty="0">
                <a:solidFill>
                  <a:schemeClr val="tx1"/>
                </a:solidFill>
              </a:rPr>
              <a:t> observer status</a:t>
            </a:r>
          </a:p>
          <a:p>
            <a:endParaRPr lang="en-US" dirty="0">
              <a:solidFill>
                <a:schemeClr val="tx1"/>
              </a:solidFill>
            </a:endParaRPr>
          </a:p>
          <a:p>
            <a:pPr marL="0" indent="0">
              <a:buNone/>
            </a:pPr>
            <a:endParaRPr lang="en-US" dirty="0"/>
          </a:p>
          <a:p>
            <a:endParaRPr lang="en-GB"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11</a:t>
            </a:fld>
            <a:endParaRPr lang="en-US"/>
          </a:p>
        </p:txBody>
      </p:sp>
      <p:pic>
        <p:nvPicPr>
          <p:cNvPr id="6" name="Picture 5"/>
          <p:cNvPicPr>
            <a:picLocks noChangeAspect="1"/>
          </p:cNvPicPr>
          <p:nvPr/>
        </p:nvPicPr>
        <p:blipFill>
          <a:blip r:embed="rId4"/>
          <a:stretch>
            <a:fillRect/>
          </a:stretch>
        </p:blipFill>
        <p:spPr>
          <a:xfrm>
            <a:off x="6084277" y="1964266"/>
            <a:ext cx="2043307" cy="2925155"/>
          </a:xfrm>
          <a:prstGeom prst="rect">
            <a:avLst/>
          </a:prstGeom>
          <a:ln>
            <a:solidFill>
              <a:schemeClr val="accent1"/>
            </a:solidFill>
          </a:ln>
        </p:spPr>
      </p:pic>
    </p:spTree>
    <p:extLst>
      <p:ext uri="{BB962C8B-B14F-4D97-AF65-F5344CB8AC3E}">
        <p14:creationId xmlns:p14="http://schemas.microsoft.com/office/powerpoint/2010/main" val="33559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health community </a:t>
            </a:r>
            <a:r>
              <a:rPr lang="mr-IN" dirty="0"/>
              <a:t>–</a:t>
            </a:r>
            <a:r>
              <a:rPr lang="en-US" dirty="0"/>
              <a:t> prior to COP 26</a:t>
            </a:r>
            <a:endParaRPr lang="en-GB" dirty="0"/>
          </a:p>
        </p:txBody>
      </p:sp>
      <p:sp>
        <p:nvSpPr>
          <p:cNvPr id="3" name="Content Placeholder 2"/>
          <p:cNvSpPr>
            <a:spLocks noGrp="1"/>
          </p:cNvSpPr>
          <p:nvPr>
            <p:ph idx="1"/>
          </p:nvPr>
        </p:nvSpPr>
        <p:spPr>
          <a:xfrm>
            <a:off x="457200" y="1200151"/>
            <a:ext cx="5046785" cy="3567112"/>
          </a:xfrm>
        </p:spPr>
        <p:txBody>
          <a:bodyPr>
            <a:noAutofit/>
          </a:bodyPr>
          <a:lstStyle/>
          <a:p>
            <a:r>
              <a:rPr lang="en-GB" sz="1300" dirty="0">
                <a:solidFill>
                  <a:schemeClr val="tx1"/>
                </a:solidFill>
              </a:rPr>
              <a:t>#HealthyClimatePrescription letter (and Medical Journals editorial) </a:t>
            </a:r>
          </a:p>
          <a:p>
            <a:r>
              <a:rPr lang="en-GB" sz="1300" dirty="0">
                <a:solidFill>
                  <a:schemeClr val="tx1"/>
                </a:solidFill>
              </a:rPr>
              <a:t>  WHO’s </a:t>
            </a:r>
            <a:r>
              <a:rPr lang="en-GB" sz="1300" u="sng" dirty="0">
                <a:solidFill>
                  <a:schemeClr val="tx1"/>
                </a:solidFill>
                <a:hlinkClick r:id="rId3"/>
              </a:rPr>
              <a:t>Health Argument for Climate Action</a:t>
            </a:r>
            <a:endParaRPr lang="en-GB" sz="1300" u="sng" dirty="0">
              <a:solidFill>
                <a:schemeClr val="tx1"/>
              </a:solidFill>
            </a:endParaRPr>
          </a:p>
          <a:p>
            <a:pPr lvl="1"/>
            <a:r>
              <a:rPr lang="en-GB" sz="1300" dirty="0">
                <a:solidFill>
                  <a:schemeClr val="tx1"/>
                </a:solidFill>
              </a:rPr>
              <a:t>Health professionals cycling from London to Glasgow carrying the #HealthyClimatePrescription letter and the WHO’s "Health Argument for Climate Action”</a:t>
            </a:r>
          </a:p>
          <a:p>
            <a:pPr lvl="1"/>
            <a:r>
              <a:rPr lang="en-GB" sz="1300" dirty="0" err="1">
                <a:solidFill>
                  <a:schemeClr val="tx1"/>
                </a:solidFill>
              </a:rPr>
              <a:t>Diarmid</a:t>
            </a:r>
            <a:r>
              <a:rPr lang="en-GB" sz="1300" dirty="0">
                <a:solidFill>
                  <a:schemeClr val="tx1"/>
                </a:solidFill>
              </a:rPr>
              <a:t> Campbell-</a:t>
            </a:r>
            <a:r>
              <a:rPr lang="en-GB" sz="1300" dirty="0" err="1">
                <a:solidFill>
                  <a:schemeClr val="tx1"/>
                </a:solidFill>
              </a:rPr>
              <a:t>Lendrum</a:t>
            </a:r>
            <a:r>
              <a:rPr lang="en-GB" sz="1300" dirty="0">
                <a:solidFill>
                  <a:schemeClr val="tx1"/>
                </a:solidFill>
              </a:rPr>
              <a:t>, head of the WHO Climate Change and Health Unit, cycling from Geneva to London to deliver both of these documents to the doctors. </a:t>
            </a:r>
            <a:r>
              <a:rPr lang="en-GB" sz="1300" u="sng" dirty="0">
                <a:solidFill>
                  <a:schemeClr val="tx1"/>
                </a:solidFill>
                <a:hlinkClick r:id="rId4"/>
              </a:rPr>
              <a:t>Follow Diarmid’s journey on twitter</a:t>
            </a:r>
            <a:r>
              <a:rPr lang="en-GB" sz="1300" dirty="0">
                <a:solidFill>
                  <a:schemeClr val="tx1"/>
                </a:solidFill>
              </a:rPr>
              <a:t> and/or check out </a:t>
            </a:r>
            <a:r>
              <a:rPr lang="en-GB" sz="1300" u="sng" dirty="0">
                <a:solidFill>
                  <a:schemeClr val="tx1"/>
                </a:solidFill>
                <a:hlinkClick r:id="rId5"/>
              </a:rPr>
              <a:t>Ride for their Lives</a:t>
            </a:r>
            <a:endParaRPr lang="en-GB" sz="1300" dirty="0">
              <a:solidFill>
                <a:schemeClr val="tx1"/>
              </a:solidFill>
            </a:endParaRPr>
          </a:p>
          <a:p>
            <a:r>
              <a:rPr lang="en-GB" sz="1300" dirty="0">
                <a:solidFill>
                  <a:schemeClr val="tx1"/>
                </a:solidFill>
              </a:rPr>
              <a:t>GCHA NDC Scorecards </a:t>
            </a:r>
            <a:r>
              <a:rPr lang="en-GB" sz="1300" u="sng" dirty="0">
                <a:solidFill>
                  <a:schemeClr val="tx1"/>
                </a:solidFill>
                <a:hlinkClick r:id="rId6"/>
              </a:rPr>
              <a:t>See the updated map and new country scorecards here.</a:t>
            </a:r>
            <a:endParaRPr lang="en-GB" sz="1300" dirty="0">
              <a:solidFill>
                <a:schemeClr val="tx1"/>
              </a:solidFill>
            </a:endParaRPr>
          </a:p>
          <a:p>
            <a:r>
              <a:rPr lang="en-GB" sz="1300" dirty="0">
                <a:solidFill>
                  <a:schemeClr val="tx1"/>
                </a:solidFill>
              </a:rPr>
              <a:t>Lancet Countdown Report </a:t>
            </a:r>
            <a:r>
              <a:rPr lang="en-GB" sz="1300" u="sng" dirty="0">
                <a:solidFill>
                  <a:schemeClr val="tx1"/>
                </a:solidFill>
                <a:hlinkClick r:id="rId7"/>
              </a:rPr>
              <a:t>The 2021 report</a:t>
            </a:r>
            <a:endParaRPr lang="en-GB" sz="1300" u="sng" dirty="0">
              <a:solidFill>
                <a:schemeClr val="tx1"/>
              </a:solidFill>
            </a:endParaRPr>
          </a:p>
          <a:p>
            <a:r>
              <a:rPr lang="en-GB" sz="1300" u="sng" dirty="0">
                <a:solidFill>
                  <a:schemeClr val="tx1"/>
                </a:solidFill>
                <a:hlinkClick r:id="rId8"/>
              </a:rPr>
              <a:t>UK policy briefing published</a:t>
            </a:r>
            <a:r>
              <a:rPr lang="en-GB" sz="1300" dirty="0">
                <a:solidFill>
                  <a:schemeClr val="tx1"/>
                </a:solidFill>
              </a:rPr>
              <a:t> alongside the global report.</a:t>
            </a:r>
            <a:endParaRPr lang="en-GB" sz="1300"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12</a:t>
            </a:fld>
            <a:endParaRPr lang="en-US"/>
          </a:p>
        </p:txBody>
      </p:sp>
      <p:pic>
        <p:nvPicPr>
          <p:cNvPr id="6" name="Content Placeholder 3"/>
          <p:cNvPicPr>
            <a:picLocks noChangeAspect="1"/>
          </p:cNvPicPr>
          <p:nvPr/>
        </p:nvPicPr>
        <p:blipFill>
          <a:blip r:embed="rId9"/>
          <a:srcRect t="1115" b="1115"/>
          <a:stretch>
            <a:fillRect/>
          </a:stretch>
        </p:blipFill>
        <p:spPr>
          <a:xfrm>
            <a:off x="5590131" y="1430866"/>
            <a:ext cx="3463880" cy="1905000"/>
          </a:xfrm>
          <a:prstGeom prst="rect">
            <a:avLst/>
          </a:prstGeom>
        </p:spPr>
      </p:pic>
    </p:spTree>
    <p:extLst>
      <p:ext uri="{BB962C8B-B14F-4D97-AF65-F5344CB8AC3E}">
        <p14:creationId xmlns:p14="http://schemas.microsoft.com/office/powerpoint/2010/main" val="277234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Anything to watch out for?</a:t>
            </a:r>
          </a:p>
        </p:txBody>
      </p:sp>
      <p:sp>
        <p:nvSpPr>
          <p:cNvPr id="3" name="Content Placeholder 2"/>
          <p:cNvSpPr>
            <a:spLocks noGrp="1"/>
          </p:cNvSpPr>
          <p:nvPr>
            <p:ph idx="1"/>
          </p:nvPr>
        </p:nvSpPr>
        <p:spPr/>
        <p:txBody>
          <a:bodyPr/>
          <a:lstStyle/>
          <a:p>
            <a:r>
              <a:rPr lang="en-GB" dirty="0">
                <a:solidFill>
                  <a:schemeClr val="tx1"/>
                </a:solidFill>
              </a:rPr>
              <a:t>Which world leaders attend</a:t>
            </a:r>
          </a:p>
          <a:p>
            <a:r>
              <a:rPr lang="en-GB" dirty="0">
                <a:solidFill>
                  <a:schemeClr val="tx1"/>
                </a:solidFill>
              </a:rPr>
              <a:t>Health in COP26 limited focus to health system adaptation and science</a:t>
            </a:r>
          </a:p>
          <a:p>
            <a:r>
              <a:rPr lang="en-GB" dirty="0">
                <a:solidFill>
                  <a:schemeClr val="tx1"/>
                </a:solidFill>
              </a:rPr>
              <a:t>Waste is not well included in COP26</a:t>
            </a:r>
          </a:p>
          <a:p>
            <a:r>
              <a:rPr lang="en-GB" dirty="0">
                <a:solidFill>
                  <a:schemeClr val="tx1"/>
                </a:solidFill>
              </a:rPr>
              <a:t>Carbon offsetting and carbon offloading</a:t>
            </a:r>
          </a:p>
          <a:p>
            <a:r>
              <a:rPr lang="en-GB" dirty="0">
                <a:solidFill>
                  <a:schemeClr val="tx1"/>
                </a:solidFill>
              </a:rPr>
              <a:t>Greenwashing</a:t>
            </a:r>
          </a:p>
          <a:p>
            <a:r>
              <a:rPr lang="en-GB" dirty="0">
                <a:solidFill>
                  <a:schemeClr val="tx1"/>
                </a:solidFill>
              </a:rPr>
              <a:t>Risk of a false dichotomy between the economy and the environment</a:t>
            </a:r>
          </a:p>
          <a:p>
            <a:r>
              <a:rPr lang="en-GB" dirty="0">
                <a:solidFill>
                  <a:schemeClr val="tx1"/>
                </a:solidFill>
              </a:rPr>
              <a:t>Failure of global North to acknowledge (and pay) its debt to the global South</a:t>
            </a:r>
          </a:p>
          <a:p>
            <a:endParaRPr lang="en-GB" dirty="0">
              <a:solidFill>
                <a:srgbClr val="FF0000"/>
              </a:solidFill>
            </a:endParaRPr>
          </a:p>
          <a:p>
            <a:endParaRPr lang="en-GB"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13</a:t>
            </a:fld>
            <a:endParaRPr lang="en-US"/>
          </a:p>
        </p:txBody>
      </p:sp>
    </p:spTree>
    <p:extLst>
      <p:ext uri="{BB962C8B-B14F-4D97-AF65-F5344CB8AC3E}">
        <p14:creationId xmlns:p14="http://schemas.microsoft.com/office/powerpoint/2010/main" val="109439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health role</a:t>
            </a:r>
          </a:p>
        </p:txBody>
      </p:sp>
      <p:sp>
        <p:nvSpPr>
          <p:cNvPr id="3" name="Content Placeholder 2"/>
          <p:cNvSpPr>
            <a:spLocks noGrp="1"/>
          </p:cNvSpPr>
          <p:nvPr>
            <p:ph idx="1"/>
          </p:nvPr>
        </p:nvSpPr>
        <p:spPr/>
        <p:txBody>
          <a:bodyPr>
            <a:normAutofit/>
          </a:bodyPr>
          <a:lstStyle/>
          <a:p>
            <a:r>
              <a:rPr lang="en-US" dirty="0">
                <a:solidFill>
                  <a:srgbClr val="000000"/>
                </a:solidFill>
              </a:rPr>
              <a:t>FPH Observer status </a:t>
            </a:r>
            <a:r>
              <a:rPr lang="mr-IN" dirty="0">
                <a:solidFill>
                  <a:srgbClr val="000000"/>
                </a:solidFill>
              </a:rPr>
              <a:t>–</a:t>
            </a:r>
            <a:r>
              <a:rPr lang="en-US" dirty="0">
                <a:solidFill>
                  <a:srgbClr val="000000"/>
                </a:solidFill>
              </a:rPr>
              <a:t> five people as ‘observers’ </a:t>
            </a:r>
          </a:p>
          <a:p>
            <a:r>
              <a:rPr lang="en-US" dirty="0">
                <a:solidFill>
                  <a:srgbClr val="000000"/>
                </a:solidFill>
              </a:rPr>
              <a:t>Network with other health delegates (common voice for health)</a:t>
            </a:r>
          </a:p>
          <a:p>
            <a:r>
              <a:rPr lang="en-US" dirty="0">
                <a:solidFill>
                  <a:srgbClr val="000000"/>
                </a:solidFill>
              </a:rPr>
              <a:t>Informally raise voice of health </a:t>
            </a:r>
            <a:r>
              <a:rPr lang="mr-IN" dirty="0">
                <a:solidFill>
                  <a:srgbClr val="000000"/>
                </a:solidFill>
              </a:rPr>
              <a:t>–</a:t>
            </a:r>
            <a:r>
              <a:rPr lang="en-US" dirty="0">
                <a:solidFill>
                  <a:srgbClr val="000000"/>
                </a:solidFill>
              </a:rPr>
              <a:t> impact of climate change and co-benefits</a:t>
            </a:r>
          </a:p>
          <a:p>
            <a:r>
              <a:rPr lang="en-US" dirty="0">
                <a:solidFill>
                  <a:srgbClr val="000000"/>
                </a:solidFill>
              </a:rPr>
              <a:t>FPH two-minute statement at COP26 (link in the chat forum)</a:t>
            </a:r>
          </a:p>
          <a:p>
            <a:r>
              <a:rPr lang="en-US" dirty="0">
                <a:solidFill>
                  <a:srgbClr val="000000"/>
                </a:solidFill>
              </a:rPr>
              <a:t>FPH webinar on the Climate Emergency </a:t>
            </a:r>
            <a:r>
              <a:rPr lang="en-GB" dirty="0">
                <a:solidFill>
                  <a:srgbClr val="000000"/>
                </a:solidFill>
              </a:rPr>
              <a:t>in</a:t>
            </a:r>
            <a:r>
              <a:rPr lang="en-US" dirty="0">
                <a:solidFill>
                  <a:srgbClr val="000000"/>
                </a:solidFill>
              </a:rPr>
              <a:t> November e-bulletin </a:t>
            </a:r>
          </a:p>
          <a:p>
            <a:r>
              <a:rPr lang="en-US" dirty="0">
                <a:solidFill>
                  <a:srgbClr val="000000"/>
                </a:solidFill>
              </a:rPr>
              <a:t>Local and regional COP26-related events now and during COP26 </a:t>
            </a:r>
          </a:p>
          <a:p>
            <a:r>
              <a:rPr lang="en-US" dirty="0">
                <a:solidFill>
                  <a:srgbClr val="000000"/>
                </a:solidFill>
              </a:rPr>
              <a:t>Post-COP26 maintain momentum </a:t>
            </a:r>
          </a:p>
          <a:p>
            <a:r>
              <a:rPr lang="en-US" dirty="0">
                <a:solidFill>
                  <a:srgbClr val="000000"/>
                </a:solidFill>
              </a:rPr>
              <a:t>FPH climate and health strategy </a:t>
            </a:r>
            <a:r>
              <a:rPr lang="mr-IN" dirty="0">
                <a:solidFill>
                  <a:srgbClr val="000000"/>
                </a:solidFill>
              </a:rPr>
              <a:t>–</a:t>
            </a:r>
            <a:r>
              <a:rPr lang="en-US" dirty="0">
                <a:solidFill>
                  <a:srgbClr val="000000"/>
                </a:solidFill>
              </a:rPr>
              <a:t> November Faculty board</a:t>
            </a:r>
          </a:p>
          <a:p>
            <a:pPr marL="0" indent="0">
              <a:buNone/>
            </a:pPr>
            <a:endParaRPr lang="en-GB"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14</a:t>
            </a:fld>
            <a:endParaRPr lang="en-US"/>
          </a:p>
        </p:txBody>
      </p:sp>
    </p:spTree>
    <p:extLst>
      <p:ext uri="{BB962C8B-B14F-4D97-AF65-F5344CB8AC3E}">
        <p14:creationId xmlns:p14="http://schemas.microsoft.com/office/powerpoint/2010/main" val="1700416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967" y="1200151"/>
            <a:ext cx="8792308" cy="3737370"/>
          </a:xfrm>
        </p:spPr>
        <p:txBody>
          <a:bodyPr>
            <a:normAutofit fontScale="70000" lnSpcReduction="20000"/>
          </a:bodyPr>
          <a:lstStyle/>
          <a:p>
            <a:pPr marL="0" indent="0">
              <a:lnSpc>
                <a:spcPct val="105000"/>
              </a:lnSpc>
              <a:spcAft>
                <a:spcPts val="800"/>
              </a:spcAft>
              <a:buNone/>
            </a:pPr>
            <a:r>
              <a:rPr lang="en-GB" b="1" dirty="0">
                <a:solidFill>
                  <a:srgbClr val="000000"/>
                </a:solidFill>
                <a:effectLst/>
                <a:latin typeface="Calibri" panose="020F0502020204030204" pitchFamily="34" charset="0"/>
                <a:ea typeface="Calibri" panose="020F0502020204030204" pitchFamily="34" charset="0"/>
              </a:rPr>
              <a:t>Emergency and opportunity </a:t>
            </a:r>
            <a:endParaRPr lang="en-GB" b="1" dirty="0">
              <a:effectLst/>
              <a:latin typeface="Calibri" panose="020F0502020204030204" pitchFamily="34" charset="0"/>
              <a:ea typeface="Calibri" panose="020F0502020204030204" pitchFamily="34" charset="0"/>
            </a:endParaRPr>
          </a:p>
          <a:p>
            <a:pPr marL="0" indent="0" algn="just">
              <a:lnSpc>
                <a:spcPct val="105000"/>
              </a:lnSpc>
              <a:spcAft>
                <a:spcPts val="800"/>
              </a:spcAft>
              <a:buNone/>
            </a:pPr>
            <a:r>
              <a:rPr lang="en-GB" dirty="0">
                <a:solidFill>
                  <a:srgbClr val="000000"/>
                </a:solidFill>
                <a:effectLst/>
                <a:latin typeface="Calibri" panose="020F0502020204030204" pitchFamily="34" charset="0"/>
                <a:ea typeface="Calibri" panose="020F0502020204030204" pitchFamily="34" charset="0"/>
              </a:rPr>
              <a:t>Climate change and environmental breakdown is undoubtedly the single biggest health threat facing humanity, but also presents the biggest opportunity for improving health. It is a key part of public health’s role, locally and globally, to raise the importance of and realise the co-benefits to health, the climate, and environment, such as through actions which increase active travel, improve air quality, and promote sustainable food systems. It is our mission to support the UK public health workforce in taking a leading role in this work, protecting and improving the health of the planet and the population at the same time so that further impacts of climate and environmental breakdown may be prevented before more lives and homes are lost. We believe that a healthier climate and planet for all communities across the globe and future generations is possible. We will work to make this a reality, but we are clear that health professionals cannot hope to achieve this alone. </a:t>
            </a:r>
            <a:endParaRPr lang="en-GB"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GB" b="1" dirty="0">
                <a:solidFill>
                  <a:srgbClr val="000000"/>
                </a:solidFill>
                <a:latin typeface="Calibri" panose="020F0502020204030204" pitchFamily="34" charset="0"/>
              </a:rPr>
              <a:t>Call to action </a:t>
            </a:r>
          </a:p>
          <a:p>
            <a:pPr marL="0" indent="0" algn="just">
              <a:lnSpc>
                <a:spcPct val="105000"/>
              </a:lnSpc>
              <a:spcAft>
                <a:spcPts val="800"/>
              </a:spcAft>
              <a:buNone/>
            </a:pPr>
            <a:r>
              <a:rPr lang="en-GB" dirty="0">
                <a:solidFill>
                  <a:srgbClr val="000000"/>
                </a:solidFill>
                <a:effectLst/>
                <a:latin typeface="Calibri" panose="020F0502020204030204" pitchFamily="34" charset="0"/>
                <a:ea typeface="Calibri" panose="020F0502020204030204" pitchFamily="34" charset="0"/>
              </a:rPr>
              <a:t>We call on the four nations of the UK to commit to shared ambitious goals which respond to this threat to our population’s health and very existence with the urgency required, taking immediate action to limit global warming to 1.5°C, and putting in place adaptation measures to protect from the very real health risks that communities already face. We call on the UK to also recognise its global responsibilities as a self-proclaimed leader on climate action and one of the biggest contributors to this crisis. To be effective, actions and targets must reflect two aspects key to all public health work: addressing commercial and wider determinants of health and recognising the stark inequalities in who is impacted the most by climate change. And we call on all leaders and citizens, here in the UK and globally, to join us in making the necessary changes in whatever role they have before it is too late.  </a:t>
            </a:r>
            <a:endParaRPr lang="en-GB"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15</a:t>
            </a:fld>
            <a:endParaRPr lang="en-US"/>
          </a:p>
        </p:txBody>
      </p:sp>
      <p:sp>
        <p:nvSpPr>
          <p:cNvPr id="8" name="Title 7">
            <a:extLst>
              <a:ext uri="{FF2B5EF4-FFF2-40B4-BE49-F238E27FC236}">
                <a16:creationId xmlns:a16="http://schemas.microsoft.com/office/drawing/2014/main" id="{ABB4ECEF-ABBE-4E6D-ABE6-B48BC984E910}"/>
              </a:ext>
            </a:extLst>
          </p:cNvPr>
          <p:cNvSpPr>
            <a:spLocks noGrp="1"/>
          </p:cNvSpPr>
          <p:nvPr>
            <p:ph type="title"/>
          </p:nvPr>
        </p:nvSpPr>
        <p:spPr/>
        <p:txBody>
          <a:bodyPr/>
          <a:lstStyle/>
          <a:p>
            <a:r>
              <a:rPr lang="en-GB" dirty="0"/>
              <a:t>FPH statement at COP26</a:t>
            </a:r>
          </a:p>
        </p:txBody>
      </p:sp>
    </p:spTree>
    <p:extLst>
      <p:ext uri="{BB962C8B-B14F-4D97-AF65-F5344CB8AC3E}">
        <p14:creationId xmlns:p14="http://schemas.microsoft.com/office/powerpoint/2010/main" val="319933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input to statement </a:t>
            </a:r>
          </a:p>
        </p:txBody>
      </p:sp>
      <p:sp>
        <p:nvSpPr>
          <p:cNvPr id="3" name="Content Placeholder 2"/>
          <p:cNvSpPr>
            <a:spLocks noGrp="1"/>
          </p:cNvSpPr>
          <p:nvPr>
            <p:ph idx="1"/>
          </p:nvPr>
        </p:nvSpPr>
        <p:spPr/>
        <p:txBody>
          <a:bodyPr/>
          <a:lstStyle/>
          <a:p>
            <a:r>
              <a:rPr lang="en-US" dirty="0"/>
              <a:t>We have posted the draft statement we plan to present at COP26 on a public document and we are giving Faculty members the opportunity to shape what the statement says.</a:t>
            </a:r>
          </a:p>
          <a:p>
            <a:r>
              <a:rPr lang="en-US" dirty="0"/>
              <a:t>The link to access the statement and comment on it is in the chat function of this Zoom meeting. </a:t>
            </a:r>
          </a:p>
          <a:p>
            <a:r>
              <a:rPr lang="en-US" dirty="0"/>
              <a:t>Access to the statement and the chance to comment on it will be closed tonight at 6pm. </a:t>
            </a:r>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16</a:t>
            </a:fld>
            <a:endParaRPr lang="en-US"/>
          </a:p>
        </p:txBody>
      </p:sp>
    </p:spTree>
    <p:extLst>
      <p:ext uri="{BB962C8B-B14F-4D97-AF65-F5344CB8AC3E}">
        <p14:creationId xmlns:p14="http://schemas.microsoft.com/office/powerpoint/2010/main" val="32780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Breakout session</a:t>
            </a:r>
            <a:endParaRPr lang="en-GB" dirty="0"/>
          </a:p>
        </p:txBody>
      </p:sp>
      <p:sp>
        <p:nvSpPr>
          <p:cNvPr id="3" name="Content Placeholder 2"/>
          <p:cNvSpPr>
            <a:spLocks noGrp="1"/>
          </p:cNvSpPr>
          <p:nvPr>
            <p:ph idx="1"/>
          </p:nvPr>
        </p:nvSpPr>
        <p:spPr/>
        <p:txBody>
          <a:bodyPr/>
          <a:lstStyle/>
          <a:p>
            <a:pPr marL="0" indent="0">
              <a:buNone/>
            </a:pPr>
            <a:r>
              <a:rPr lang="en-US" dirty="0"/>
              <a:t>Two questions to discuss:</a:t>
            </a:r>
          </a:p>
          <a:p>
            <a:pPr marL="0" indent="0">
              <a:buNone/>
            </a:pPr>
            <a:endParaRPr lang="en-GB" dirty="0"/>
          </a:p>
          <a:p>
            <a:r>
              <a:rPr lang="en-US" dirty="0"/>
              <a:t>What do Faculty members want out of COP26?</a:t>
            </a:r>
            <a:endParaRPr lang="en-GB" dirty="0"/>
          </a:p>
          <a:p>
            <a:r>
              <a:rPr lang="en-US" dirty="0"/>
              <a:t>What questions do you have? </a:t>
            </a:r>
          </a:p>
          <a:p>
            <a:endParaRPr lang="en-GB"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17</a:t>
            </a:fld>
            <a:endParaRPr lang="en-US"/>
          </a:p>
        </p:txBody>
      </p:sp>
    </p:spTree>
    <p:extLst>
      <p:ext uri="{BB962C8B-B14F-4D97-AF65-F5344CB8AC3E}">
        <p14:creationId xmlns:p14="http://schemas.microsoft.com/office/powerpoint/2010/main" val="310186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49623"/>
            <a:ext cx="8168054" cy="1239715"/>
          </a:xfrm>
        </p:spPr>
        <p:txBody>
          <a:bodyPr>
            <a:normAutofit/>
          </a:bodyPr>
          <a:lstStyle/>
          <a:p>
            <a:r>
              <a:rPr lang="en-US" dirty="0"/>
              <a:t> </a:t>
            </a:r>
          </a:p>
        </p:txBody>
      </p:sp>
      <p:sp>
        <p:nvSpPr>
          <p:cNvPr id="8" name="Date Placeholder 7"/>
          <p:cNvSpPr>
            <a:spLocks noGrp="1"/>
          </p:cNvSpPr>
          <p:nvPr>
            <p:ph type="dt" sz="half" idx="10"/>
          </p:nvPr>
        </p:nvSpPr>
        <p:spPr/>
        <p:txBody>
          <a:bodyPr/>
          <a:lstStyle/>
          <a:p>
            <a:fld id="{C162C03D-4BFF-1946-868A-A4F94791D83A}" type="datetime1">
              <a:rPr lang="en-GB" smtClean="0"/>
              <a:t>28/10/2021</a:t>
            </a:fld>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18</a:t>
            </a:fld>
            <a:endParaRPr lang="en-US"/>
          </a:p>
        </p:txBody>
      </p:sp>
      <p:sp>
        <p:nvSpPr>
          <p:cNvPr id="6" name="Title 1"/>
          <p:cNvSpPr txBox="1">
            <a:spLocks/>
          </p:cNvSpPr>
          <p:nvPr/>
        </p:nvSpPr>
        <p:spPr>
          <a:xfrm>
            <a:off x="457200" y="1595437"/>
            <a:ext cx="8001000" cy="1102519"/>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Arial"/>
                <a:ea typeface="+mj-ea"/>
                <a:cs typeface="Arial"/>
              </a:defRPr>
            </a:lvl1pPr>
          </a:lstStyle>
          <a:p>
            <a:r>
              <a:rPr lang="en-GB" dirty="0"/>
              <a:t>COP26 - FPH Members' briefing</a:t>
            </a:r>
          </a:p>
          <a:p>
            <a:r>
              <a:rPr lang="en-GB" dirty="0"/>
              <a:t>Breakout Groups</a:t>
            </a:r>
          </a:p>
        </p:txBody>
      </p:sp>
    </p:spTree>
    <p:extLst>
      <p:ext uri="{BB962C8B-B14F-4D97-AF65-F5344CB8AC3E}">
        <p14:creationId xmlns:p14="http://schemas.microsoft.com/office/powerpoint/2010/main" val="208533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49623"/>
            <a:ext cx="8168054" cy="1239715"/>
          </a:xfrm>
        </p:spPr>
        <p:txBody>
          <a:bodyPr>
            <a:normAutofit/>
          </a:bodyPr>
          <a:lstStyle/>
          <a:p>
            <a:r>
              <a:rPr lang="en-US" dirty="0"/>
              <a:t>Professor Maggie Rae</a:t>
            </a:r>
          </a:p>
          <a:p>
            <a:r>
              <a:rPr lang="en-US" dirty="0"/>
              <a:t>FPH President</a:t>
            </a:r>
          </a:p>
          <a:p>
            <a:endParaRPr lang="en-US" dirty="0"/>
          </a:p>
        </p:txBody>
      </p:sp>
      <p:sp>
        <p:nvSpPr>
          <p:cNvPr id="8" name="Date Placeholder 7"/>
          <p:cNvSpPr>
            <a:spLocks noGrp="1"/>
          </p:cNvSpPr>
          <p:nvPr>
            <p:ph type="dt" sz="half" idx="10"/>
          </p:nvPr>
        </p:nvSpPr>
        <p:spPr/>
        <p:txBody>
          <a:bodyPr/>
          <a:lstStyle/>
          <a:p>
            <a:fld id="{C162C03D-4BFF-1946-868A-A4F94791D83A}" type="datetime1">
              <a:rPr lang="en-GB" smtClean="0"/>
              <a:t>28/10/2021</a:t>
            </a:fld>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1</a:t>
            </a:fld>
            <a:endParaRPr lang="en-US"/>
          </a:p>
        </p:txBody>
      </p:sp>
      <p:sp>
        <p:nvSpPr>
          <p:cNvPr id="6" name="Title 1"/>
          <p:cNvSpPr txBox="1">
            <a:spLocks/>
          </p:cNvSpPr>
          <p:nvPr/>
        </p:nvSpPr>
        <p:spPr>
          <a:xfrm>
            <a:off x="457200" y="1595437"/>
            <a:ext cx="8001000" cy="1102519"/>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Arial"/>
                <a:ea typeface="+mj-ea"/>
                <a:cs typeface="Arial"/>
              </a:defRPr>
            </a:lvl1pPr>
          </a:lstStyle>
          <a:p>
            <a:r>
              <a:rPr lang="en-GB" dirty="0"/>
              <a:t>COP26 - FPH Members' briefing</a:t>
            </a:r>
          </a:p>
          <a:p>
            <a:r>
              <a:rPr lang="en-GB" dirty="0"/>
              <a:t>Introduction</a:t>
            </a:r>
          </a:p>
        </p:txBody>
      </p:sp>
    </p:spTree>
    <p:extLst>
      <p:ext uri="{BB962C8B-B14F-4D97-AF65-F5344CB8AC3E}">
        <p14:creationId xmlns:p14="http://schemas.microsoft.com/office/powerpoint/2010/main" val="323933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49623"/>
            <a:ext cx="8168054" cy="1239715"/>
          </a:xfrm>
        </p:spPr>
        <p:txBody>
          <a:bodyPr>
            <a:normAutofit/>
          </a:bodyPr>
          <a:lstStyle/>
          <a:p>
            <a:r>
              <a:rPr lang="en-US" dirty="0"/>
              <a:t> </a:t>
            </a:r>
          </a:p>
        </p:txBody>
      </p:sp>
      <p:sp>
        <p:nvSpPr>
          <p:cNvPr id="8" name="Date Placeholder 7"/>
          <p:cNvSpPr>
            <a:spLocks noGrp="1"/>
          </p:cNvSpPr>
          <p:nvPr>
            <p:ph type="dt" sz="half" idx="10"/>
          </p:nvPr>
        </p:nvSpPr>
        <p:spPr/>
        <p:txBody>
          <a:bodyPr/>
          <a:lstStyle/>
          <a:p>
            <a:fld id="{C162C03D-4BFF-1946-868A-A4F94791D83A}" type="datetime1">
              <a:rPr lang="en-GB" smtClean="0"/>
              <a:t>28/10/2021</a:t>
            </a:fld>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19</a:t>
            </a:fld>
            <a:endParaRPr lang="en-US"/>
          </a:p>
        </p:txBody>
      </p:sp>
      <p:sp>
        <p:nvSpPr>
          <p:cNvPr id="6" name="Title 1"/>
          <p:cNvSpPr txBox="1">
            <a:spLocks/>
          </p:cNvSpPr>
          <p:nvPr/>
        </p:nvSpPr>
        <p:spPr>
          <a:xfrm>
            <a:off x="457200" y="1595437"/>
            <a:ext cx="8001000" cy="1102519"/>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Arial"/>
                <a:ea typeface="+mj-ea"/>
                <a:cs typeface="Arial"/>
              </a:defRPr>
            </a:lvl1pPr>
          </a:lstStyle>
          <a:p>
            <a:r>
              <a:rPr lang="en-GB" dirty="0"/>
              <a:t>COP26 - FPH Members' briefing</a:t>
            </a:r>
          </a:p>
          <a:p>
            <a:r>
              <a:rPr lang="en-GB" dirty="0"/>
              <a:t>Q&amp;A Panel</a:t>
            </a:r>
          </a:p>
        </p:txBody>
      </p:sp>
    </p:spTree>
    <p:extLst>
      <p:ext uri="{BB962C8B-B14F-4D97-AF65-F5344CB8AC3E}">
        <p14:creationId xmlns:p14="http://schemas.microsoft.com/office/powerpoint/2010/main" val="293877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49623"/>
            <a:ext cx="8168054" cy="1239715"/>
          </a:xfrm>
        </p:spPr>
        <p:txBody>
          <a:bodyPr>
            <a:normAutofit/>
          </a:bodyPr>
          <a:lstStyle/>
          <a:p>
            <a:r>
              <a:rPr lang="en-US" dirty="0"/>
              <a:t>Professor Maggie Rae</a:t>
            </a:r>
          </a:p>
          <a:p>
            <a:r>
              <a:rPr lang="en-US" dirty="0"/>
              <a:t>FPH President</a:t>
            </a:r>
          </a:p>
        </p:txBody>
      </p:sp>
      <p:sp>
        <p:nvSpPr>
          <p:cNvPr id="8" name="Date Placeholder 7"/>
          <p:cNvSpPr>
            <a:spLocks noGrp="1"/>
          </p:cNvSpPr>
          <p:nvPr>
            <p:ph type="dt" sz="half" idx="10"/>
          </p:nvPr>
        </p:nvSpPr>
        <p:spPr/>
        <p:txBody>
          <a:bodyPr/>
          <a:lstStyle/>
          <a:p>
            <a:fld id="{C162C03D-4BFF-1946-868A-A4F94791D83A}" type="datetime1">
              <a:rPr lang="en-GB" smtClean="0"/>
              <a:t>28/10/2021</a:t>
            </a:fld>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20</a:t>
            </a:fld>
            <a:endParaRPr lang="en-US"/>
          </a:p>
        </p:txBody>
      </p:sp>
      <p:sp>
        <p:nvSpPr>
          <p:cNvPr id="6" name="Title 1"/>
          <p:cNvSpPr txBox="1">
            <a:spLocks/>
          </p:cNvSpPr>
          <p:nvPr/>
        </p:nvSpPr>
        <p:spPr>
          <a:xfrm>
            <a:off x="457200" y="1595437"/>
            <a:ext cx="8001000" cy="1102519"/>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Arial"/>
                <a:ea typeface="+mj-ea"/>
                <a:cs typeface="Arial"/>
              </a:defRPr>
            </a:lvl1pPr>
          </a:lstStyle>
          <a:p>
            <a:r>
              <a:rPr lang="en-GB" dirty="0"/>
              <a:t>COP26 - FPH Members' briefing</a:t>
            </a:r>
          </a:p>
          <a:p>
            <a:r>
              <a:rPr lang="en-GB" dirty="0"/>
              <a:t>Next Steps and Close</a:t>
            </a:r>
          </a:p>
        </p:txBody>
      </p:sp>
    </p:spTree>
    <p:extLst>
      <p:ext uri="{BB962C8B-B14F-4D97-AF65-F5344CB8AC3E}">
        <p14:creationId xmlns:p14="http://schemas.microsoft.com/office/powerpoint/2010/main" val="321979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162C03D-4BFF-1946-868A-A4F94791D83A}" type="datetime1">
              <a:rPr lang="en-GB" smtClean="0"/>
              <a:t>28/10/2021</a:t>
            </a:fld>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21</a:t>
            </a:fld>
            <a:endParaRPr lang="en-US"/>
          </a:p>
        </p:txBody>
      </p:sp>
    </p:spTree>
    <p:extLst>
      <p:ext uri="{BB962C8B-B14F-4D97-AF65-F5344CB8AC3E}">
        <p14:creationId xmlns:p14="http://schemas.microsoft.com/office/powerpoint/2010/main" val="322685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today’s session </a:t>
            </a:r>
          </a:p>
        </p:txBody>
      </p:sp>
      <p:sp>
        <p:nvSpPr>
          <p:cNvPr id="3" name="Content Placeholder 2"/>
          <p:cNvSpPr>
            <a:spLocks noGrp="1"/>
          </p:cNvSpPr>
          <p:nvPr>
            <p:ph idx="1"/>
          </p:nvPr>
        </p:nvSpPr>
        <p:spPr/>
        <p:txBody>
          <a:bodyPr>
            <a:normAutofit fontScale="92500"/>
          </a:bodyPr>
          <a:lstStyle/>
          <a:p>
            <a:pPr marL="0" lvl="0" indent="0">
              <a:buNone/>
            </a:pPr>
            <a:r>
              <a:rPr lang="en-GB" dirty="0"/>
              <a:t>4.00		</a:t>
            </a:r>
            <a:r>
              <a:rPr lang="en-GB" b="1" dirty="0"/>
              <a:t>Introduction</a:t>
            </a:r>
          </a:p>
          <a:p>
            <a:pPr marL="0" lvl="0" indent="0">
              <a:buNone/>
            </a:pPr>
            <a:r>
              <a:rPr lang="en-GB" dirty="0"/>
              <a:t>4.05		</a:t>
            </a:r>
            <a:r>
              <a:rPr lang="en-GB" b="1" dirty="0"/>
              <a:t>Presentation</a:t>
            </a:r>
          </a:p>
          <a:p>
            <a:pPr lvl="2"/>
            <a:r>
              <a:rPr lang="en-GB" dirty="0"/>
              <a:t>What is COP26?</a:t>
            </a:r>
          </a:p>
          <a:p>
            <a:pPr lvl="2"/>
            <a:r>
              <a:rPr lang="en-GB" dirty="0"/>
              <a:t>Overview of COP26 programme and the health-specific events</a:t>
            </a:r>
          </a:p>
          <a:p>
            <a:pPr lvl="2"/>
            <a:r>
              <a:rPr lang="en-GB" dirty="0"/>
              <a:t>FPH at COP26 - as observer</a:t>
            </a:r>
          </a:p>
          <a:p>
            <a:pPr lvl="2"/>
            <a:r>
              <a:rPr lang="en-GB" dirty="0"/>
              <a:t>what all members can do (including at home)</a:t>
            </a:r>
          </a:p>
          <a:p>
            <a:pPr marL="0" lvl="0" indent="0">
              <a:buNone/>
            </a:pPr>
            <a:r>
              <a:rPr lang="en-GB" dirty="0"/>
              <a:t>4.25		</a:t>
            </a:r>
            <a:r>
              <a:rPr lang="en-GB" b="1" dirty="0"/>
              <a:t>The Faculty’s statement </a:t>
            </a:r>
            <a:r>
              <a:rPr lang="en-GB" dirty="0"/>
              <a:t>and members’ opportunities to contribute to this</a:t>
            </a:r>
          </a:p>
          <a:p>
            <a:pPr marL="0" lvl="0" indent="0">
              <a:buNone/>
            </a:pPr>
            <a:r>
              <a:rPr lang="en-GB" dirty="0"/>
              <a:t>4.30		</a:t>
            </a:r>
            <a:r>
              <a:rPr lang="en-GB" b="1" dirty="0"/>
              <a:t>Breakout groups</a:t>
            </a:r>
          </a:p>
          <a:p>
            <a:pPr lvl="2"/>
            <a:r>
              <a:rPr lang="en-US" dirty="0"/>
              <a:t>What do members want out of COP26?		</a:t>
            </a:r>
            <a:endParaRPr lang="en-GB" dirty="0"/>
          </a:p>
          <a:p>
            <a:pPr lvl="2"/>
            <a:r>
              <a:rPr lang="en-US" dirty="0"/>
              <a:t>What questions do you have? </a:t>
            </a:r>
            <a:r>
              <a:rPr lang="en-GB" b="1" dirty="0"/>
              <a:t> </a:t>
            </a:r>
          </a:p>
          <a:p>
            <a:pPr marL="0" lvl="0" indent="0">
              <a:buNone/>
            </a:pPr>
            <a:r>
              <a:rPr lang="en-GB" dirty="0"/>
              <a:t>4.45 	</a:t>
            </a:r>
            <a:r>
              <a:rPr lang="en-GB" b="1" dirty="0"/>
              <a:t>Q and A</a:t>
            </a:r>
            <a:r>
              <a:rPr lang="en-GB" dirty="0"/>
              <a:t> (panel)  </a:t>
            </a:r>
          </a:p>
          <a:p>
            <a:pPr marL="0" lvl="0" indent="0">
              <a:buNone/>
            </a:pPr>
            <a:r>
              <a:rPr lang="en-GB" dirty="0"/>
              <a:t>4.55		</a:t>
            </a:r>
            <a:r>
              <a:rPr lang="en-GB" b="1" dirty="0"/>
              <a:t>Next steps and closing remarks</a:t>
            </a:r>
          </a:p>
          <a:p>
            <a:endParaRPr lang="en-US"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2</a:t>
            </a:fld>
            <a:endParaRPr lang="en-US"/>
          </a:p>
        </p:txBody>
      </p:sp>
    </p:spTree>
    <p:extLst>
      <p:ext uri="{BB962C8B-B14F-4D97-AF65-F5344CB8AC3E}">
        <p14:creationId xmlns:p14="http://schemas.microsoft.com/office/powerpoint/2010/main" val="52875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49623"/>
            <a:ext cx="8168054" cy="1239715"/>
          </a:xfrm>
        </p:spPr>
        <p:txBody>
          <a:bodyPr>
            <a:normAutofit/>
          </a:bodyPr>
          <a:lstStyle/>
          <a:p>
            <a:r>
              <a:rPr lang="en-GB" dirty="0"/>
              <a:t>Professor Sue Atkinson CBE</a:t>
            </a:r>
          </a:p>
          <a:p>
            <a:r>
              <a:rPr lang="en-GB" sz="2200" dirty="0"/>
              <a:t>Chair, FPH Climate and Health Committee</a:t>
            </a:r>
            <a:endParaRPr lang="en-US" sz="2200" dirty="0"/>
          </a:p>
        </p:txBody>
      </p:sp>
      <p:sp>
        <p:nvSpPr>
          <p:cNvPr id="8" name="Date Placeholder 7"/>
          <p:cNvSpPr>
            <a:spLocks noGrp="1"/>
          </p:cNvSpPr>
          <p:nvPr>
            <p:ph type="dt" sz="half" idx="10"/>
          </p:nvPr>
        </p:nvSpPr>
        <p:spPr/>
        <p:txBody>
          <a:bodyPr/>
          <a:lstStyle/>
          <a:p>
            <a:fld id="{C162C03D-4BFF-1946-868A-A4F94791D83A}" type="datetime1">
              <a:rPr lang="en-GB" smtClean="0"/>
              <a:t>28/10/2021</a:t>
            </a:fld>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3</a:t>
            </a:fld>
            <a:endParaRPr lang="en-US"/>
          </a:p>
        </p:txBody>
      </p:sp>
      <p:sp>
        <p:nvSpPr>
          <p:cNvPr id="6" name="Title 1"/>
          <p:cNvSpPr txBox="1">
            <a:spLocks/>
          </p:cNvSpPr>
          <p:nvPr/>
        </p:nvSpPr>
        <p:spPr>
          <a:xfrm>
            <a:off x="457200" y="1595437"/>
            <a:ext cx="8001000" cy="1102519"/>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a:solidFill>
                  <a:schemeClr val="bg1"/>
                </a:solidFill>
                <a:latin typeface="Arial"/>
                <a:ea typeface="+mj-ea"/>
                <a:cs typeface="Arial"/>
              </a:defRPr>
            </a:lvl1pPr>
          </a:lstStyle>
          <a:p>
            <a:r>
              <a:rPr lang="en-GB" dirty="0"/>
              <a:t>COP26 - FPH Members' briefing</a:t>
            </a:r>
          </a:p>
          <a:p>
            <a:r>
              <a:rPr lang="en-GB" dirty="0"/>
              <a:t>What is COP26?</a:t>
            </a:r>
          </a:p>
        </p:txBody>
      </p:sp>
    </p:spTree>
    <p:extLst>
      <p:ext uri="{BB962C8B-B14F-4D97-AF65-F5344CB8AC3E}">
        <p14:creationId xmlns:p14="http://schemas.microsoft.com/office/powerpoint/2010/main" val="180438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vironmental Change Institute - University of Oxford"/>
          <p:cNvPicPr>
            <a:picLocks noChangeAspect="1" noChangeArrowheads="1"/>
          </p:cNvPicPr>
          <p:nvPr/>
        </p:nvPicPr>
        <p:blipFill rotWithShape="1">
          <a:blip r:embed="rId3">
            <a:extLst>
              <a:ext uri="{28A0092B-C50C-407E-A947-70E740481C1C}">
                <a14:useLocalDpi xmlns:a14="http://schemas.microsoft.com/office/drawing/2010/main" val="0"/>
              </a:ext>
            </a:extLst>
          </a:blip>
          <a:srcRect r="16498"/>
          <a:stretch/>
        </p:blipFill>
        <p:spPr bwMode="auto">
          <a:xfrm>
            <a:off x="6553200" y="1322189"/>
            <a:ext cx="1879228" cy="15010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a:t>What is COP26?</a:t>
            </a:r>
          </a:p>
        </p:txBody>
      </p:sp>
      <p:sp>
        <p:nvSpPr>
          <p:cNvPr id="3" name="Content Placeholder 2"/>
          <p:cNvSpPr>
            <a:spLocks noGrp="1"/>
          </p:cNvSpPr>
          <p:nvPr>
            <p:ph idx="1"/>
          </p:nvPr>
        </p:nvSpPr>
        <p:spPr>
          <a:xfrm>
            <a:off x="457200" y="1200151"/>
            <a:ext cx="5692588" cy="3394472"/>
          </a:xfrm>
        </p:spPr>
        <p:txBody>
          <a:bodyPr>
            <a:normAutofit fontScale="85000" lnSpcReduction="20000"/>
          </a:bodyPr>
          <a:lstStyle/>
          <a:p>
            <a:r>
              <a:rPr lang="en-US" dirty="0"/>
              <a:t>COP = Conference of the Parties of UNFCCC</a:t>
            </a:r>
          </a:p>
          <a:p>
            <a:endParaRPr lang="en-US" dirty="0"/>
          </a:p>
          <a:p>
            <a:r>
              <a:rPr lang="en-US" dirty="0"/>
              <a:t>UNFCCC = UN Framework Convention on Climate Change  (197 countries)</a:t>
            </a:r>
          </a:p>
          <a:p>
            <a:endParaRPr lang="en-US" dirty="0"/>
          </a:p>
          <a:p>
            <a:r>
              <a:rPr lang="en-US" dirty="0"/>
              <a:t>“preventing dangerous human interference with the climate system”</a:t>
            </a:r>
          </a:p>
          <a:p>
            <a:endParaRPr lang="en-US" dirty="0"/>
          </a:p>
          <a:p>
            <a:r>
              <a:rPr lang="en-US" dirty="0"/>
              <a:t>Framework for intergovernmental efforts to tackle climate change </a:t>
            </a:r>
          </a:p>
          <a:p>
            <a:endParaRPr lang="en-US" dirty="0"/>
          </a:p>
          <a:p>
            <a:r>
              <a:rPr lang="en-US" dirty="0" err="1"/>
              <a:t>UNCC:Learn</a:t>
            </a:r>
            <a:r>
              <a:rPr lang="en-US" dirty="0"/>
              <a:t> Climate change negotiations and health e-learning module (3hrs self-paced) </a:t>
            </a:r>
            <a:r>
              <a:rPr lang="en-GB" u="sng" dirty="0">
                <a:solidFill>
                  <a:schemeClr val="tx1"/>
                </a:solidFill>
                <a:hlinkClick r:id="rId4"/>
              </a:rPr>
              <a:t>https://unccelearn.org/course/view.php?id=127&amp;page=overview</a:t>
            </a:r>
            <a:r>
              <a:rPr lang="en-GB" u="sng" dirty="0">
                <a:solidFill>
                  <a:schemeClr val="tx1"/>
                </a:solidFill>
              </a:rPr>
              <a:t> </a:t>
            </a:r>
            <a:endParaRPr lang="en-US" dirty="0"/>
          </a:p>
          <a:p>
            <a:endParaRPr lang="en-GB"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4</a:t>
            </a:fld>
            <a:endParaRPr lang="en-US"/>
          </a:p>
        </p:txBody>
      </p:sp>
      <p:pic>
        <p:nvPicPr>
          <p:cNvPr id="6" name="Picture 5"/>
          <p:cNvPicPr>
            <a:picLocks noChangeAspect="1"/>
          </p:cNvPicPr>
          <p:nvPr/>
        </p:nvPicPr>
        <p:blipFill>
          <a:blip r:embed="rId5"/>
          <a:stretch>
            <a:fillRect/>
          </a:stretch>
        </p:blipFill>
        <p:spPr>
          <a:xfrm>
            <a:off x="6196012" y="2633807"/>
            <a:ext cx="2847975" cy="1123950"/>
          </a:xfrm>
          <a:prstGeom prst="rect">
            <a:avLst/>
          </a:prstGeom>
        </p:spPr>
      </p:pic>
    </p:spTree>
    <p:extLst>
      <p:ext uri="{BB962C8B-B14F-4D97-AF65-F5344CB8AC3E}">
        <p14:creationId xmlns:p14="http://schemas.microsoft.com/office/powerpoint/2010/main" val="295521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Paris agreement </a:t>
            </a:r>
            <a:r>
              <a:rPr lang="mr-IN" dirty="0"/>
              <a:t>–</a:t>
            </a:r>
            <a:r>
              <a:rPr lang="en-GB" dirty="0"/>
              <a:t> a reminder </a:t>
            </a:r>
          </a:p>
        </p:txBody>
      </p:sp>
      <p:sp>
        <p:nvSpPr>
          <p:cNvPr id="3" name="Content Placeholder 2"/>
          <p:cNvSpPr>
            <a:spLocks noGrp="1"/>
          </p:cNvSpPr>
          <p:nvPr>
            <p:ph idx="1"/>
          </p:nvPr>
        </p:nvSpPr>
        <p:spPr>
          <a:xfrm>
            <a:off x="457200" y="1200151"/>
            <a:ext cx="5271247" cy="3394472"/>
          </a:xfrm>
        </p:spPr>
        <p:txBody>
          <a:bodyPr>
            <a:normAutofit lnSpcReduction="10000"/>
          </a:bodyPr>
          <a:lstStyle/>
          <a:p>
            <a:r>
              <a:rPr lang="en-US" dirty="0"/>
              <a:t>COP21 (2015)</a:t>
            </a:r>
          </a:p>
          <a:p>
            <a:endParaRPr lang="en-US" dirty="0"/>
          </a:p>
          <a:p>
            <a:r>
              <a:rPr lang="en-US" dirty="0"/>
              <a:t>Legally binding international treaty on climate change </a:t>
            </a:r>
          </a:p>
          <a:p>
            <a:endParaRPr lang="en-US" dirty="0"/>
          </a:p>
          <a:p>
            <a:r>
              <a:rPr lang="en-US" dirty="0"/>
              <a:t>Goal is to limit global warming to well below 2, preferably to 1.5 degrees Celsius compared to pre-industrial levels </a:t>
            </a:r>
          </a:p>
          <a:p>
            <a:endParaRPr lang="en-US" dirty="0"/>
          </a:p>
          <a:p>
            <a:r>
              <a:rPr lang="en-US" dirty="0"/>
              <a:t>Also provides a framework for financial, technical and capacity building support to countries that need it </a:t>
            </a:r>
          </a:p>
          <a:p>
            <a:endParaRPr lang="en-GB"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5</a:t>
            </a:fld>
            <a:endParaRPr lang="en-US"/>
          </a:p>
        </p:txBody>
      </p:sp>
      <p:pic>
        <p:nvPicPr>
          <p:cNvPr id="3074" name="Picture 2" descr="COP21 - Paris Climate Conference 2015 | Gouvernement.fr"/>
          <p:cNvPicPr>
            <a:picLocks noChangeAspect="1" noChangeArrowheads="1"/>
          </p:cNvPicPr>
          <p:nvPr/>
        </p:nvPicPr>
        <p:blipFill rotWithShape="1">
          <a:blip r:embed="rId2">
            <a:extLst>
              <a:ext uri="{28A0092B-C50C-407E-A947-70E740481C1C}">
                <a14:useLocalDpi xmlns:a14="http://schemas.microsoft.com/office/drawing/2010/main" val="0"/>
              </a:ext>
            </a:extLst>
          </a:blip>
          <a:srcRect l="38710" t="5827" r="38393" b="5728"/>
          <a:stretch/>
        </p:blipFill>
        <p:spPr bwMode="auto">
          <a:xfrm>
            <a:off x="6830972" y="1162050"/>
            <a:ext cx="1264516" cy="21846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5452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COP26 Glasgow</a:t>
            </a:r>
          </a:p>
        </p:txBody>
      </p:sp>
      <p:sp>
        <p:nvSpPr>
          <p:cNvPr id="3" name="Content Placeholder 2"/>
          <p:cNvSpPr>
            <a:spLocks noGrp="1"/>
          </p:cNvSpPr>
          <p:nvPr>
            <p:ph idx="1"/>
          </p:nvPr>
        </p:nvSpPr>
        <p:spPr>
          <a:xfrm>
            <a:off x="457199" y="1200151"/>
            <a:ext cx="8546123" cy="3394472"/>
          </a:xfrm>
        </p:spPr>
        <p:txBody>
          <a:bodyPr>
            <a:normAutofit fontScale="92500" lnSpcReduction="10000"/>
          </a:bodyPr>
          <a:lstStyle/>
          <a:p>
            <a:r>
              <a:rPr lang="en-US" dirty="0"/>
              <a:t>26</a:t>
            </a:r>
            <a:r>
              <a:rPr lang="en-US" baseline="30000" dirty="0"/>
              <a:t>th</a:t>
            </a:r>
            <a:r>
              <a:rPr lang="en-US" dirty="0"/>
              <a:t> annual meeting (postponed from 2020 due to COVID-19 pandemic) </a:t>
            </a:r>
          </a:p>
          <a:p>
            <a:endParaRPr lang="en-US" dirty="0"/>
          </a:p>
          <a:p>
            <a:r>
              <a:rPr lang="en-US" dirty="0"/>
              <a:t>UK Presidency </a:t>
            </a:r>
          </a:p>
          <a:p>
            <a:endParaRPr lang="en-US" dirty="0"/>
          </a:p>
          <a:p>
            <a:r>
              <a:rPr lang="en-US" dirty="0"/>
              <a:t>31 October </a:t>
            </a:r>
            <a:r>
              <a:rPr lang="mr-IN" dirty="0"/>
              <a:t>–</a:t>
            </a:r>
            <a:r>
              <a:rPr lang="en-US" dirty="0"/>
              <a:t> 12 November 2021</a:t>
            </a:r>
          </a:p>
          <a:p>
            <a:endParaRPr lang="en-US" dirty="0"/>
          </a:p>
          <a:p>
            <a:r>
              <a:rPr lang="en-US" dirty="0"/>
              <a:t>Many prior negotiations (bi-laterals etc.)</a:t>
            </a:r>
          </a:p>
          <a:p>
            <a:endParaRPr lang="en-US" dirty="0"/>
          </a:p>
          <a:p>
            <a:r>
              <a:rPr lang="en-US" dirty="0"/>
              <a:t>Presidency programme (Blue Zone)</a:t>
            </a:r>
          </a:p>
          <a:p>
            <a:endParaRPr lang="en-US" dirty="0"/>
          </a:p>
          <a:p>
            <a:r>
              <a:rPr lang="en-US" dirty="0"/>
              <a:t>Green Zone and other events</a:t>
            </a:r>
          </a:p>
          <a:p>
            <a:endParaRPr lang="en-US" dirty="0"/>
          </a:p>
          <a:p>
            <a:endParaRPr lang="en-GB" dirty="0"/>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6</a:t>
            </a:fld>
            <a:endParaRPr lang="en-US"/>
          </a:p>
        </p:txBody>
      </p:sp>
      <p:pic>
        <p:nvPicPr>
          <p:cNvPr id="2050" name="Picture 2" descr="Uncertainty surrounds Glasgow COP26 summit to save plane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018" y="1668418"/>
            <a:ext cx="2557029" cy="163455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Venue - UN Climate Change Conference (COP26) at the SEC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018" y="3439897"/>
            <a:ext cx="2553848" cy="1411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38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COP26 Goals</a:t>
            </a:r>
          </a:p>
        </p:txBody>
      </p:sp>
      <p:sp>
        <p:nvSpPr>
          <p:cNvPr id="3" name="Content Placeholder 2"/>
          <p:cNvSpPr>
            <a:spLocks noGrp="1"/>
          </p:cNvSpPr>
          <p:nvPr>
            <p:ph idx="1"/>
          </p:nvPr>
        </p:nvSpPr>
        <p:spPr/>
        <p:txBody>
          <a:bodyPr>
            <a:normAutofit/>
          </a:bodyPr>
          <a:lstStyle/>
          <a:p>
            <a:pPr>
              <a:buFont typeface="+mj-lt"/>
              <a:buAutoNum type="arabicPeriod"/>
            </a:pPr>
            <a:r>
              <a:rPr lang="en-GB" b="1" dirty="0"/>
              <a:t>Mitigation:</a:t>
            </a:r>
            <a:r>
              <a:rPr lang="en-GB" dirty="0"/>
              <a:t> Secure global net zero by mid-century and keep 1.5 degrees within reach</a:t>
            </a:r>
          </a:p>
          <a:p>
            <a:pPr>
              <a:buFont typeface="+mj-lt"/>
              <a:buAutoNum type="arabicPeriod"/>
            </a:pPr>
            <a:endParaRPr lang="en-GB" b="1" dirty="0"/>
          </a:p>
          <a:p>
            <a:pPr>
              <a:buFont typeface="+mj-lt"/>
              <a:buAutoNum type="arabicPeriod"/>
            </a:pPr>
            <a:r>
              <a:rPr lang="en-GB" b="1" dirty="0"/>
              <a:t>Adaptation: </a:t>
            </a:r>
            <a:r>
              <a:rPr lang="en-GB" dirty="0"/>
              <a:t>Adapt to protect communities and natural habitats</a:t>
            </a:r>
          </a:p>
          <a:p>
            <a:pPr>
              <a:buFont typeface="+mj-lt"/>
              <a:buAutoNum type="arabicPeriod"/>
            </a:pPr>
            <a:endParaRPr lang="en-GB" b="1" dirty="0"/>
          </a:p>
          <a:p>
            <a:pPr>
              <a:buFont typeface="+mj-lt"/>
              <a:buAutoNum type="arabicPeriod"/>
            </a:pPr>
            <a:r>
              <a:rPr lang="en-GB" b="1" dirty="0"/>
              <a:t>Finance: </a:t>
            </a:r>
            <a:r>
              <a:rPr lang="en-GB" dirty="0"/>
              <a:t>Mobilise finance</a:t>
            </a:r>
          </a:p>
          <a:p>
            <a:pPr>
              <a:buFont typeface="+mj-lt"/>
              <a:buAutoNum type="arabicPeriod"/>
            </a:pPr>
            <a:endParaRPr lang="en-GB" b="1" dirty="0"/>
          </a:p>
          <a:p>
            <a:pPr>
              <a:buFont typeface="+mj-lt"/>
              <a:buAutoNum type="arabicPeriod"/>
            </a:pPr>
            <a:r>
              <a:rPr lang="en-GB" b="1" dirty="0"/>
              <a:t>Collaboration:</a:t>
            </a:r>
            <a:r>
              <a:rPr lang="en-GB" dirty="0"/>
              <a:t> Work together to deliver</a:t>
            </a:r>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7</a:t>
            </a:fld>
            <a:endParaRPr lang="en-US"/>
          </a:p>
        </p:txBody>
      </p:sp>
    </p:spTree>
    <p:extLst>
      <p:ext uri="{BB962C8B-B14F-4D97-AF65-F5344CB8AC3E}">
        <p14:creationId xmlns:p14="http://schemas.microsoft.com/office/powerpoint/2010/main" val="418344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COP26 Programme (week 1)</a:t>
            </a:r>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a:p>
            <a:endParaRPr lang="en-US" dirty="0"/>
          </a:p>
          <a:p>
            <a:endParaRPr lang="en-US" dirty="0"/>
          </a:p>
          <a:p>
            <a:pPr marL="0" indent="0">
              <a:buNone/>
            </a:pPr>
            <a:r>
              <a:rPr lang="en-GB" dirty="0"/>
              <a:t> </a:t>
            </a:r>
          </a:p>
        </p:txBody>
      </p:sp>
      <p:sp>
        <p:nvSpPr>
          <p:cNvPr id="4" name="Date Placeholder 3"/>
          <p:cNvSpPr>
            <a:spLocks noGrp="1"/>
          </p:cNvSpPr>
          <p:nvPr>
            <p:ph type="dt" sz="half" idx="10"/>
          </p:nvPr>
        </p:nvSpPr>
        <p:spPr/>
        <p:txBody>
          <a:bodyPr/>
          <a:lstStyle/>
          <a:p>
            <a:fld id="{77584810-455B-8741-8C2D-D4D392C26BB8}" type="datetime1">
              <a:rPr lang="en-GB" smtClean="0"/>
              <a:t>28/10/2021</a:t>
            </a:fld>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8</a:t>
            </a:fld>
            <a:endParaRPr lang="en-US"/>
          </a:p>
        </p:txBody>
      </p:sp>
      <p:pic>
        <p:nvPicPr>
          <p:cNvPr id="7" name="Picture 6"/>
          <p:cNvPicPr>
            <a:picLocks noChangeAspect="1"/>
          </p:cNvPicPr>
          <p:nvPr/>
        </p:nvPicPr>
        <p:blipFill>
          <a:blip r:embed="rId3"/>
          <a:stretch>
            <a:fillRect/>
          </a:stretch>
        </p:blipFill>
        <p:spPr>
          <a:xfrm>
            <a:off x="291402" y="1301262"/>
            <a:ext cx="8678678" cy="2866292"/>
          </a:xfrm>
          <a:prstGeom prst="rect">
            <a:avLst/>
          </a:prstGeom>
        </p:spPr>
      </p:pic>
    </p:spTree>
    <p:extLst>
      <p:ext uri="{BB962C8B-B14F-4D97-AF65-F5344CB8AC3E}">
        <p14:creationId xmlns:p14="http://schemas.microsoft.com/office/powerpoint/2010/main" val="29037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ph_ppt_master_16_9" id="{96047EBC-B214-435F-AD76-655360B845E7}" vid="{39147BC6-2302-4169-A9C5-4CDA171DCD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fph_ppt_master_16_9</Template>
  <TotalTime>53903</TotalTime>
  <Words>1486</Words>
  <Application>Microsoft Office PowerPoint</Application>
  <PresentationFormat>On-screen Show (16:9)</PresentationFormat>
  <Paragraphs>212</Paragraphs>
  <Slides>22</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Introduction - today’s session </vt:lpstr>
      <vt:lpstr>PowerPoint Presentation</vt:lpstr>
      <vt:lpstr>What is COP26?</vt:lpstr>
      <vt:lpstr>Paris agreement – a reminder </vt:lpstr>
      <vt:lpstr>COP26 Glasgow</vt:lpstr>
      <vt:lpstr>COP26 Goals</vt:lpstr>
      <vt:lpstr>COP26 Programme (week 1)</vt:lpstr>
      <vt:lpstr>COP26 Programme (week 2)</vt:lpstr>
      <vt:lpstr>COP26 Green Zone and other events</vt:lpstr>
      <vt:lpstr>How will health be included at COP26?</vt:lpstr>
      <vt:lpstr>International health community – prior to COP 26</vt:lpstr>
      <vt:lpstr>Anything to watch out for?</vt:lpstr>
      <vt:lpstr>Public health role</vt:lpstr>
      <vt:lpstr>FPH statement at COP26</vt:lpstr>
      <vt:lpstr>Your input to statement </vt:lpstr>
      <vt:lpstr>Breakout session</vt:lpstr>
      <vt:lpstr>PowerPoint Presentation</vt:lpstr>
      <vt:lpstr>PowerPoint Presentation</vt:lpstr>
      <vt:lpstr>PowerPoint Presentation</vt:lpstr>
      <vt:lpstr>PowerPoint Presentation</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header</dc:title>
  <dc:creator>Marc Davies (Public Health Wales)</dc:creator>
  <cp:lastModifiedBy>Julian Ryder</cp:lastModifiedBy>
  <cp:revision>72</cp:revision>
  <dcterms:created xsi:type="dcterms:W3CDTF">2021-07-20T11:05:47Z</dcterms:created>
  <dcterms:modified xsi:type="dcterms:W3CDTF">2021-10-28T07:06:50Z</dcterms:modified>
</cp:coreProperties>
</file>