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909480-4C69-4959-AA05-3A3D18D3FE80}" type="doc">
      <dgm:prSet loTypeId="urn:microsoft.com/office/officeart/2005/8/layout/venn1" loCatId="relationship" qsTypeId="urn:microsoft.com/office/officeart/2005/8/quickstyle/simple3" qsCatId="simple" csTypeId="urn:microsoft.com/office/officeart/2005/8/colors/accent1_2" csCatId="accent1" phldr="1"/>
      <dgm:spPr/>
    </dgm:pt>
    <dgm:pt modelId="{2E01E49D-4283-4CCB-BF85-498466AFE6DE}">
      <dgm:prSet phldrT="[Text]"/>
      <dgm:spPr/>
      <dgm:t>
        <a:bodyPr/>
        <a:lstStyle/>
        <a:p>
          <a:r>
            <a:rPr lang="en-GB" dirty="0"/>
            <a:t>Clinical Medicine</a:t>
          </a:r>
        </a:p>
      </dgm:t>
    </dgm:pt>
    <dgm:pt modelId="{F6A5B0AB-8314-4C28-8415-EE170949DD60}" type="parTrans" cxnId="{91B8FB42-90D0-49BF-8C45-ED49DF9C9F0D}">
      <dgm:prSet/>
      <dgm:spPr/>
      <dgm:t>
        <a:bodyPr/>
        <a:lstStyle/>
        <a:p>
          <a:endParaRPr lang="en-GB"/>
        </a:p>
      </dgm:t>
    </dgm:pt>
    <dgm:pt modelId="{580C6BBE-958B-48BE-BE26-5C655687D21F}" type="sibTrans" cxnId="{91B8FB42-90D0-49BF-8C45-ED49DF9C9F0D}">
      <dgm:prSet/>
      <dgm:spPr/>
      <dgm:t>
        <a:bodyPr/>
        <a:lstStyle/>
        <a:p>
          <a:endParaRPr lang="en-GB"/>
        </a:p>
      </dgm:t>
    </dgm:pt>
    <dgm:pt modelId="{C87CBF72-4443-4B40-B390-C1B48E27F1F1}">
      <dgm:prSet phldrT="[Text]"/>
      <dgm:spPr/>
      <dgm:t>
        <a:bodyPr/>
        <a:lstStyle/>
        <a:p>
          <a:r>
            <a:rPr lang="en-GB" dirty="0"/>
            <a:t>Leadership</a:t>
          </a:r>
        </a:p>
      </dgm:t>
    </dgm:pt>
    <dgm:pt modelId="{FDC76EDA-6ED7-4A17-8188-FB37CB046B59}" type="parTrans" cxnId="{D0BE7FA3-6F1A-44E4-82AA-97E78F63DF4E}">
      <dgm:prSet/>
      <dgm:spPr/>
      <dgm:t>
        <a:bodyPr/>
        <a:lstStyle/>
        <a:p>
          <a:endParaRPr lang="en-GB"/>
        </a:p>
      </dgm:t>
    </dgm:pt>
    <dgm:pt modelId="{DEB89F05-A9D1-4F88-9078-C3E5C0202B94}" type="sibTrans" cxnId="{D0BE7FA3-6F1A-44E4-82AA-97E78F63DF4E}">
      <dgm:prSet/>
      <dgm:spPr/>
      <dgm:t>
        <a:bodyPr/>
        <a:lstStyle/>
        <a:p>
          <a:endParaRPr lang="en-GB"/>
        </a:p>
      </dgm:t>
    </dgm:pt>
    <dgm:pt modelId="{C16EFBD4-1AB9-4FE0-9373-73BF88FBD2FF}">
      <dgm:prSet phldrT="[Text]"/>
      <dgm:spPr/>
      <dgm:t>
        <a:bodyPr/>
        <a:lstStyle/>
        <a:p>
          <a:r>
            <a:rPr lang="en-GB" dirty="0"/>
            <a:t>Population Health</a:t>
          </a:r>
        </a:p>
      </dgm:t>
    </dgm:pt>
    <dgm:pt modelId="{0CA08FED-BBC9-4319-8059-61C6FF87C354}" type="parTrans" cxnId="{830E2840-F80D-4641-B3F1-C0FDAACB04A0}">
      <dgm:prSet/>
      <dgm:spPr/>
      <dgm:t>
        <a:bodyPr/>
        <a:lstStyle/>
        <a:p>
          <a:endParaRPr lang="en-GB"/>
        </a:p>
      </dgm:t>
    </dgm:pt>
    <dgm:pt modelId="{41F7AF85-E747-4F46-99F1-E4C5151DFB88}" type="sibTrans" cxnId="{830E2840-F80D-4641-B3F1-C0FDAACB04A0}">
      <dgm:prSet/>
      <dgm:spPr/>
      <dgm:t>
        <a:bodyPr/>
        <a:lstStyle/>
        <a:p>
          <a:endParaRPr lang="en-GB"/>
        </a:p>
      </dgm:t>
    </dgm:pt>
    <dgm:pt modelId="{2A505252-0633-4D17-9078-EC5A8E5B4FCA}" type="pres">
      <dgm:prSet presAssocID="{BB909480-4C69-4959-AA05-3A3D18D3FE80}" presName="compositeShape" presStyleCnt="0">
        <dgm:presLayoutVars>
          <dgm:chMax val="7"/>
          <dgm:dir/>
          <dgm:resizeHandles val="exact"/>
        </dgm:presLayoutVars>
      </dgm:prSet>
      <dgm:spPr/>
    </dgm:pt>
    <dgm:pt modelId="{ADAE4A36-7926-4220-A535-07FB173B4C12}" type="pres">
      <dgm:prSet presAssocID="{2E01E49D-4283-4CCB-BF85-498466AFE6DE}" presName="circ1" presStyleLbl="vennNode1" presStyleIdx="0" presStyleCnt="3"/>
      <dgm:spPr/>
    </dgm:pt>
    <dgm:pt modelId="{F4A73D30-7F0A-420F-AC9C-2C8811CA507F}" type="pres">
      <dgm:prSet presAssocID="{2E01E49D-4283-4CCB-BF85-498466AFE6DE}" presName="circ1Tx" presStyleLbl="revTx" presStyleIdx="0" presStyleCnt="0">
        <dgm:presLayoutVars>
          <dgm:chMax val="0"/>
          <dgm:chPref val="0"/>
          <dgm:bulletEnabled val="1"/>
        </dgm:presLayoutVars>
      </dgm:prSet>
      <dgm:spPr/>
    </dgm:pt>
    <dgm:pt modelId="{3386D033-F080-414A-BD95-BE9D01470A4A}" type="pres">
      <dgm:prSet presAssocID="{C87CBF72-4443-4B40-B390-C1B48E27F1F1}" presName="circ2" presStyleLbl="vennNode1" presStyleIdx="1" presStyleCnt="3"/>
      <dgm:spPr/>
    </dgm:pt>
    <dgm:pt modelId="{E09AEB87-624A-4B23-B05F-7230FEC92AD6}" type="pres">
      <dgm:prSet presAssocID="{C87CBF72-4443-4B40-B390-C1B48E27F1F1}" presName="circ2Tx" presStyleLbl="revTx" presStyleIdx="0" presStyleCnt="0">
        <dgm:presLayoutVars>
          <dgm:chMax val="0"/>
          <dgm:chPref val="0"/>
          <dgm:bulletEnabled val="1"/>
        </dgm:presLayoutVars>
      </dgm:prSet>
      <dgm:spPr/>
    </dgm:pt>
    <dgm:pt modelId="{410D8612-7928-41D9-B447-F8A479D0557A}" type="pres">
      <dgm:prSet presAssocID="{C16EFBD4-1AB9-4FE0-9373-73BF88FBD2FF}" presName="circ3" presStyleLbl="vennNode1" presStyleIdx="2" presStyleCnt="3"/>
      <dgm:spPr/>
    </dgm:pt>
    <dgm:pt modelId="{94FD7B6B-CFE3-47D0-BBC0-2961D7D7D3BF}" type="pres">
      <dgm:prSet presAssocID="{C16EFBD4-1AB9-4FE0-9373-73BF88FBD2FF}" presName="circ3Tx" presStyleLbl="revTx" presStyleIdx="0" presStyleCnt="0">
        <dgm:presLayoutVars>
          <dgm:chMax val="0"/>
          <dgm:chPref val="0"/>
          <dgm:bulletEnabled val="1"/>
        </dgm:presLayoutVars>
      </dgm:prSet>
      <dgm:spPr/>
    </dgm:pt>
  </dgm:ptLst>
  <dgm:cxnLst>
    <dgm:cxn modelId="{830E2840-F80D-4641-B3F1-C0FDAACB04A0}" srcId="{BB909480-4C69-4959-AA05-3A3D18D3FE80}" destId="{C16EFBD4-1AB9-4FE0-9373-73BF88FBD2FF}" srcOrd="2" destOrd="0" parTransId="{0CA08FED-BBC9-4319-8059-61C6FF87C354}" sibTransId="{41F7AF85-E747-4F46-99F1-E4C5151DFB88}"/>
    <dgm:cxn modelId="{61FD9761-7495-474B-86A9-21E679E39CD2}" type="presOf" srcId="{2E01E49D-4283-4CCB-BF85-498466AFE6DE}" destId="{F4A73D30-7F0A-420F-AC9C-2C8811CA507F}" srcOrd="1" destOrd="0" presId="urn:microsoft.com/office/officeart/2005/8/layout/venn1"/>
    <dgm:cxn modelId="{91B8FB42-90D0-49BF-8C45-ED49DF9C9F0D}" srcId="{BB909480-4C69-4959-AA05-3A3D18D3FE80}" destId="{2E01E49D-4283-4CCB-BF85-498466AFE6DE}" srcOrd="0" destOrd="0" parTransId="{F6A5B0AB-8314-4C28-8415-EE170949DD60}" sibTransId="{580C6BBE-958B-48BE-BE26-5C655687D21F}"/>
    <dgm:cxn modelId="{D4DD6B4E-FD11-474E-8097-F6011AF3927B}" type="presOf" srcId="{C87CBF72-4443-4B40-B390-C1B48E27F1F1}" destId="{3386D033-F080-414A-BD95-BE9D01470A4A}" srcOrd="0" destOrd="0" presId="urn:microsoft.com/office/officeart/2005/8/layout/venn1"/>
    <dgm:cxn modelId="{C8493D70-93DE-431E-998B-D001FE379EFC}" type="presOf" srcId="{C16EFBD4-1AB9-4FE0-9373-73BF88FBD2FF}" destId="{410D8612-7928-41D9-B447-F8A479D0557A}" srcOrd="0" destOrd="0" presId="urn:microsoft.com/office/officeart/2005/8/layout/venn1"/>
    <dgm:cxn modelId="{467A6698-8D9A-47B6-9FEF-6B459E133222}" type="presOf" srcId="{2E01E49D-4283-4CCB-BF85-498466AFE6DE}" destId="{ADAE4A36-7926-4220-A535-07FB173B4C12}" srcOrd="0" destOrd="0" presId="urn:microsoft.com/office/officeart/2005/8/layout/venn1"/>
    <dgm:cxn modelId="{D0BE7FA3-6F1A-44E4-82AA-97E78F63DF4E}" srcId="{BB909480-4C69-4959-AA05-3A3D18D3FE80}" destId="{C87CBF72-4443-4B40-B390-C1B48E27F1F1}" srcOrd="1" destOrd="0" parTransId="{FDC76EDA-6ED7-4A17-8188-FB37CB046B59}" sibTransId="{DEB89F05-A9D1-4F88-9078-C3E5C0202B94}"/>
    <dgm:cxn modelId="{C5BD80AA-ABAE-4AA6-BF54-4E45B8C21245}" type="presOf" srcId="{BB909480-4C69-4959-AA05-3A3D18D3FE80}" destId="{2A505252-0633-4D17-9078-EC5A8E5B4FCA}" srcOrd="0" destOrd="0" presId="urn:microsoft.com/office/officeart/2005/8/layout/venn1"/>
    <dgm:cxn modelId="{BE19D4CE-3057-4217-A6A0-9992D0C93990}" type="presOf" srcId="{C87CBF72-4443-4B40-B390-C1B48E27F1F1}" destId="{E09AEB87-624A-4B23-B05F-7230FEC92AD6}" srcOrd="1" destOrd="0" presId="urn:microsoft.com/office/officeart/2005/8/layout/venn1"/>
    <dgm:cxn modelId="{679229D6-705D-4B2B-8FFC-9A0B6BB9E066}" type="presOf" srcId="{C16EFBD4-1AB9-4FE0-9373-73BF88FBD2FF}" destId="{94FD7B6B-CFE3-47D0-BBC0-2961D7D7D3BF}" srcOrd="1" destOrd="0" presId="urn:microsoft.com/office/officeart/2005/8/layout/venn1"/>
    <dgm:cxn modelId="{55163BCF-36A7-4EF1-8115-8FEBB371E229}" type="presParOf" srcId="{2A505252-0633-4D17-9078-EC5A8E5B4FCA}" destId="{ADAE4A36-7926-4220-A535-07FB173B4C12}" srcOrd="0" destOrd="0" presId="urn:microsoft.com/office/officeart/2005/8/layout/venn1"/>
    <dgm:cxn modelId="{0B518AB1-6E4C-4570-AF0B-E2283AE905FC}" type="presParOf" srcId="{2A505252-0633-4D17-9078-EC5A8E5B4FCA}" destId="{F4A73D30-7F0A-420F-AC9C-2C8811CA507F}" srcOrd="1" destOrd="0" presId="urn:microsoft.com/office/officeart/2005/8/layout/venn1"/>
    <dgm:cxn modelId="{8462C9BB-B97B-44AD-BE28-56C2E17CC6AF}" type="presParOf" srcId="{2A505252-0633-4D17-9078-EC5A8E5B4FCA}" destId="{3386D033-F080-414A-BD95-BE9D01470A4A}" srcOrd="2" destOrd="0" presId="urn:microsoft.com/office/officeart/2005/8/layout/venn1"/>
    <dgm:cxn modelId="{563B9900-2F55-4053-B746-B41497337A3F}" type="presParOf" srcId="{2A505252-0633-4D17-9078-EC5A8E5B4FCA}" destId="{E09AEB87-624A-4B23-B05F-7230FEC92AD6}" srcOrd="3" destOrd="0" presId="urn:microsoft.com/office/officeart/2005/8/layout/venn1"/>
    <dgm:cxn modelId="{A209BA13-0B4C-4E57-B0A3-4E63F00B5689}" type="presParOf" srcId="{2A505252-0633-4D17-9078-EC5A8E5B4FCA}" destId="{410D8612-7928-41D9-B447-F8A479D0557A}" srcOrd="4" destOrd="0" presId="urn:microsoft.com/office/officeart/2005/8/layout/venn1"/>
    <dgm:cxn modelId="{03DE2176-592F-401C-8413-A9258819B1E0}" type="presParOf" srcId="{2A505252-0633-4D17-9078-EC5A8E5B4FCA}" destId="{94FD7B6B-CFE3-47D0-BBC0-2961D7D7D3B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E4A36-7926-4220-A535-07FB173B4C12}">
      <dsp:nvSpPr>
        <dsp:cNvPr id="0" name=""/>
        <dsp:cNvSpPr/>
      </dsp:nvSpPr>
      <dsp:spPr>
        <a:xfrm>
          <a:off x="3952398" y="54391"/>
          <a:ext cx="2610802" cy="2610802"/>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GB" sz="2700" kern="1200" dirty="0"/>
            <a:t>Clinical Medicine</a:t>
          </a:r>
        </a:p>
      </dsp:txBody>
      <dsp:txXfrm>
        <a:off x="4300505" y="511282"/>
        <a:ext cx="1914588" cy="1174861"/>
      </dsp:txXfrm>
    </dsp:sp>
    <dsp:sp modelId="{3386D033-F080-414A-BD95-BE9D01470A4A}">
      <dsp:nvSpPr>
        <dsp:cNvPr id="0" name=""/>
        <dsp:cNvSpPr/>
      </dsp:nvSpPr>
      <dsp:spPr>
        <a:xfrm>
          <a:off x="4894463" y="1686143"/>
          <a:ext cx="2610802" cy="2610802"/>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GB" sz="2700" kern="1200" dirty="0"/>
            <a:t>Leadership</a:t>
          </a:r>
        </a:p>
      </dsp:txBody>
      <dsp:txXfrm>
        <a:off x="5692933" y="2360600"/>
        <a:ext cx="1566481" cy="1435941"/>
      </dsp:txXfrm>
    </dsp:sp>
    <dsp:sp modelId="{410D8612-7928-41D9-B447-F8A479D0557A}">
      <dsp:nvSpPr>
        <dsp:cNvPr id="0" name=""/>
        <dsp:cNvSpPr/>
      </dsp:nvSpPr>
      <dsp:spPr>
        <a:xfrm>
          <a:off x="3010333" y="1686143"/>
          <a:ext cx="2610802" cy="2610802"/>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GB" sz="2700" kern="1200" dirty="0"/>
            <a:t>Population Health</a:t>
          </a:r>
        </a:p>
      </dsp:txBody>
      <dsp:txXfrm>
        <a:off x="3256184" y="2360600"/>
        <a:ext cx="1566481" cy="143594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8T10:49:26.532"/>
    </inkml:context>
    <inkml:brush xml:id="br0">
      <inkml:brushProperty name="width" value="0.05" units="cm"/>
      <inkml:brushProperty name="height" value="0.05" units="cm"/>
      <inkml:brushProperty name="color" value="#66CC00"/>
    </inkml:brush>
  </inkml:definitions>
  <inkml:trace contextRef="#ctx0" brushRef="#br0">822 0 24575,'-3'1'0,"0"-1"0,1 1 0,-1 0 0,0 0 0,1 0 0,-1 0 0,1 0 0,-1 1 0,1-1 0,0 1 0,0 0 0,-1-1 0,1 1 0,0 0 0,-2 3 0,-26 35 0,1 0 0,20-30 0,1 1 0,0 0 0,1 1 0,0 0 0,1 0 0,0 0 0,1 1 0,-4 16 0,6-19 0,-1 1 0,0-1 0,-1 1 0,0-1 0,0-1 0,-1 1 0,0-1 0,0 0 0,-1 0 0,-13 12 0,-9 13 0,18-17 0,0-1 0,2 2 0,0-1 0,1 1 0,-7 21 0,9-21 0,-1 0 0,-1 0 0,-1 0 0,0-1 0,-14 19 0,1-8 0,7-9 0,0 0 0,-28 26 0,34-38 0,1 1 0,0 1 0,1-1 0,0 1 0,0 0 0,0 1 0,1 0 0,1 0 0,0 0 0,0 1 0,1-1 0,-4 17 0,-38 145 0,43-165 0,0 0 0,0 0 0,-1 0 0,0-1 0,-1 1 0,1-1 0,-1 0 0,0-1 0,-1 1 0,-7 6 0,6-7 0,1 1 0,0 0 0,1 0 0,-1 1 0,1-1 0,0 1 0,-7 15 0,7-9 0,2-4 0,-1 0 0,0 0 0,-10 14 0,3-3 0,1 1 0,1-1 0,0 2 0,-8 33 0,14-45 0,0-1 0,1 1 0,1 0 0,-1 0 0,2-1 0,0 20 0,0-26 0,0 0 0,1 1 0,0-1 0,-1 0 0,1 0 0,0 0 0,0 0 0,1 0 0,-1 0 0,1 0 0,0-1 0,-1 1 0,1 0 0,0-1 0,0 1 0,1-1 0,-1 0 0,0 0 0,1 0 0,0 0 0,-1 0 0,1-1 0,0 1 0,3 1 0,6 1 0,0-1 0,0 0 0,0 0 0,0-1 0,0-1 0,1 0 0,-1-1 0,21-2 0,10-3 0,45-12 0,-80 15 0,48-11 0,-29 6 0,1 1 0,0 1 0,0 1 0,55 0 0,-73 5 0,-1 1 0,0 1 0,1 0 0,-1 0 0,0 1 0,-1 0 0,1 0 0,11 8 0,7 4 0,-13-8 0,0 1 0,18 15 0,-18-13 0,26 16 0,-29-21 0,1 0 0,0 0 0,1-1 0,-1-1 0,1-1 0,0 1 0,0-2 0,0 0 0,0 0 0,15-1 0,13 0 0,-1-2 0,46-6 0,-70 4 0,1 0 0,-1-1 0,0-1 0,0 0 0,-1-1 0,1-1 0,-2-1 0,16-9 0,-8 3 0,1 0 0,38-17 0,-48 26 0,1 1 0,-1-1 0,1 2 0,0 0 0,0 1 0,24-1 0,91 5 0,-126-2 0,0 0 0,0-1 0,0 1 0,0-1 0,0 0 0,0 0 0,0 0 0,-1 0 0,1 0 0,0-1 0,-1 1 0,1-1 0,-1 0 0,1 1 0,-1-1 0,0 0 0,1-1 0,-1 1 0,0 0 0,-1-1 0,1 1 0,0-1 0,-1 1 0,1-1 0,-1 0 0,0 0 0,0 1 0,0-1 0,1-4 0,-1 1 0,0 1 0,0-1 0,-1 0 0,0-1 0,0 1 0,0 0 0,-1 0 0,1 0 0,-1 1 0,-1-1 0,1 0 0,-1 0 0,0 0 0,-3-5 0,-6-7 0,0 1 0,-14-16 0,-15-23 0,37 49 0,0 0 0,0-1 0,0 1 0,1-1 0,0 1 0,0-1 0,1 0 0,-1-13 0,3-68 0,1 46 0,-2 20 0,-1 1 0,-1-1 0,-1 1 0,-1 0 0,0-1 0,-2 2 0,-1-1 0,-15-33 0,13 35 0,-1 1 0,-1 0 0,-1 0 0,-1 1 0,0 1 0,-32-32 0,18 17 0,20 23 0,0 1 0,0 0 0,-10-8 0,1 1 0,-30-35 0,32 33 0,-30-26 0,11 11 0,24 23 0,0 0 0,-1 0 0,-18-12 0,-6-2 0,1-2 0,-43-40 0,26 21 0,16 23 0,30 19 0,0 0 0,-1 0 0,1 0 0,0-1 0,1 1 0,-1-1 0,0 0 0,1 0 0,0 0 0,-6-7 0,5 2-151,1 1-1,-1 0 0,1-1 0,1 1 1,0-1-1,0 0 0,0 0 1,0-15-1,0-3-6674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28T10:50:13.744"/>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0 404,'5'-4,"6"-7,6-2,1-2,1 0,3-1,2-4,-3-7,-5-4,-5-2,-4 0,-4 1,-2 1,8 1,2 1,5-4,0 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28T10:50:32.036"/>
    </inkml:context>
    <inkml:brush xml:id="br0">
      <inkml:brushProperty name="width" value="0.3" units="cm"/>
      <inkml:brushProperty name="height" value="0.6" units="cm"/>
      <inkml:brushProperty name="color" value="#00B44B"/>
      <inkml:brushProperty name="tip" value="rectangle"/>
      <inkml:brushProperty name="rasterOp" value="maskPen"/>
      <inkml:brushProperty name="ignorePressure" value="1"/>
    </inkml:brush>
  </inkml:definitions>
  <inkml:trace contextRef="#ctx0" brushRef="#br0">424 97,'-1'7,"0"-1,0 1,-1-1,0 1,0-1,0 0,-1 0,0 0,0 0,-1 0,1-1,-1 0,-6 6,3-2,1 0,0 1,-10 19,9-8,-8 42,12-47,-1 0,0-1,0 0,-2 1,-11 23,9-25,1 0,1 1,-6 21,-12 28,11-38,-1 0,-1-1,-1 0,-37 42,42-54,-18 26,2-2,-18 26,45-63,0 0,0 1,0-1,0 0,0 0,0 0,0 0,0 0,0 1,0-1,0 0,-1 0,1 0,0 0,0 0,0 0,0 0,0 1,0-1,-1 0,1 0,0 0,0 0,0 0,0 0,-1 0,1 0,0 0,0 0,0 0,0 0,-1 0,1 0,0 0,0 0,0 0,0 0,-1 0,1 0,0 0,0 0,0 0,-1-1,0-8,4-14,1 12,1 1,0 0,1 0,0 0,0 0,1 1,0 1,1-1,0 1,0 0,1 1,0 0,0 0,1 1,0 0,0 0,0 2,1-1,-1 1,1 0,15-2,34-4,1 3,102 0,-77 6,75 4,-138-1,28 8,-30-5,39 4,-21-9,-28-1,0 1,0 0,0 1,0 0,19 5,-27-5,0 1,-1-1,1 1,-1 0,1 0,-1 0,0 0,0 0,0 0,0 1,0-1,0 1,-1-1,1 1,-1 0,1 0,-1-1,0 1,0 0,-1 0,1 0,-1 0,1 0,-1 6,1-4,-1 1,0 0,-1 0,1 0,-1 0,0 0,0 0,-1-1,0 1,0 0,-5 9,3-11,1 0,-1 0,0 0,0 0,0-1,0 0,-1 0,1 0,-1 0,0-1,0 0,0 0,0 0,0-1,0 1,-1-1,-6 0,-12 2,0-2,-37-2,46 1,-23-1,12 1,0-1,-28-6,45 6,1-1,-1-1,1 0,0 0,0 0,0-1,0-1,1 1,0-1,-9-7,-15-14,15 14,1-1,-17-18,28 26,0 0,0 0,1 0,0 0,0-1,0 1,1-1,-1 0,1 0,1 0,-3-8,4 1,-1 1,2 0,-1-1,2 1,-1 0,2 0,0 0,0 0,1 0,0 1,8-13,9-18,43-59,-51 83,8-14,26-49,-42 68,1 0,-2 0,1 0,-2-1,0 1,0-1,0-20,-3 22,1-1,-2 0,-3-21,3 30,0 0,0-1,0 1,-1 1,0-1,0 0,0 0,0 1,0-1,-1 1,1-1,-1 1,0 0,-6-5,6 6,0 0,0-1,0 2,0-1,0 0,-1 1,1-1,0 1,-1 0,1 0,-1 0,1 0,-1 1,-6 0,4 0,0 2,1-1,-1 1,1 0,-1 0,1 0,0 1,-8 4,-6 4,14-9,-1 1,0 0,1 0,-1 1,1 0,0 0,0 0,1 0,-6 7,10-10,0 0,0-1,0 1,-1 0,1 0,0-1,0 1,0 0,0 0,1-1,-1 1,0 0,0 0,0-1,0 1,1 0,-1-1,0 1,1 0,-1-1,1 1,-1 0,1-1,-1 1,1-1,-1 1,1-1,-1 1,1-1,0 1,-1-1,1 0,0 1,0-1,27 14,-13-8,0 0,-1 2,0 0,0 0,0 2,-1-1,0 2,15 16,-14-15,0 1,1-2,23 14,-23-15,0 0,0 1,22 21,-22-14,0 1,18 32,-18-27,18 22,-26-38,-1-1,1 0,0-1,1 1,0-1,14 9,-6-7,-2 2,1 0,-1 1,-1 0,0 1,-1 0,18 24,-13-15,0-3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2-28T10:51:47.425"/>
    </inkml:context>
    <inkml:brush xml:id="br0">
      <inkml:brushProperty name="width" value="0.3" units="cm"/>
      <inkml:brushProperty name="height" value="0.6" units="cm"/>
      <inkml:brushProperty name="color" value="#00B44B"/>
      <inkml:brushProperty name="tip" value="rectangle"/>
      <inkml:brushProperty name="rasterOp" value="maskPen"/>
      <inkml:brushProperty name="ignorePressure" value="1"/>
    </inkml:brush>
  </inkml:definitions>
  <inkml:trace contextRef="#ctx0" brushRef="#br0">571 305,'-12'10,"-1"0,0-1,0 0,-1-1,-17 7,15-7,0 1,1 0,-22 17,33-23,0 1,0 0,0 1,0-1,0 1,1 0,0 0,0 0,1 0,-1 0,1 1,0-1,0 1,-1 11,0 15,1 0,6 61,-2-54,-2 50,-3-70,-7 30,5-31,2 0,-2 19,5-6,0-16,0 1,-5 27,5-40,-1-1,1 1,-1 0,0 0,0 0,0-1,0 1,0-1,-1 1,1-1,-1 1,0-1,0 0,1 1,-2-1,1 0,0-1,0 1,0 0,-6 2,7-3,-1-1,1 1,-1-1,0 1,1-1,-1 1,0-1,1 0,-1 0,0 0,1 0,-1 0,0 0,1-1,-1 1,0-1,1 1,-1-1,0 1,1-1,-1 0,1 0,0 0,-1 0,1 0,-1 0,1 0,0 0,0 0,0-1,0 1,0-1,-1-1,-3-5,1-1,0 0,0 0,-4-16,3 10,-2-13,1 0,1 0,2-1,1 0,1 1,3-32,-2 24,2 21,-1 1,2 0,0 0,1 0,1 0,0 1,0-1,1 1,1 0,0 1,11-13,-9 15,-8 17,-10 22,-9 18,3 0,-18 91,32-133,0 0,-1 0,1 0,-1 0,0-1,0 1,-1-1,1 1,-1-1,0 0,0 0,-1 0,-4 5,-1-2,-1 0,1 0,-1-1,-17 8,22-11,0 0,0 1,0-1,1 1,-1 0,1 1,0-1,0 1,1-1,-1 1,1 0,0 0,1 1,-1-1,1 1,0-1,-2 11,2-7,0 1,1-1,0 1,0-1,1 0,0 1,1-1,0 1,1-1,3 14,-3-20,-1 1,1-1,-1 0,1 0,0 0,0 0,0 0,1-1,-1 1,1-1,-1 1,1-1,0 0,0 0,0 0,0 0,0 0,0-1,1 0,-1 1,1-1,-1-1,5 2,9 0,-1 0,0-2,31-1,-27 0,119-16,-94 10,68-3,-38 11,-37 1,0-2,-1-2,57-9,-56 5,1 1,41 0,-11 2,69-17,-114 16,36-9,-41 7,-1 2,35-3,-48 6,1 1,-1-1,1 0,-1 0,1 0,-1-1,0 0,0 0,6-3,-9 4,-1 0,1 0,-1 0,0-1,1 1,-1 0,0 0,0-1,0 1,0-1,0 1,0-1,-1 0,1 1,0-1,-1 0,1 1,-1-1,0 0,0 0,1 1,-1-1,0 0,0 0,-1 1,1-1,0 0,-1 0,1 1,-1-1,1 0,-1 1,-1-2,1-2,-2 1,1 0,0 1,-1-1,0 0,0 1,0 0,0-1,-4-2,-38-26,12 9,-8-11,21 16,-30-20,35 28,0 0,-21-19,32 24,0 1,0-1,0 0,1 0,-1 0,1 0,0 0,0-1,1 0,0 1,-2-8,-8-44,8 34,0 1,-2 0,0 0,-2 0,-15-32,-65-75,82 120,-103-155,104 157,1 0,1-1,-1 1,1-1,-4-13,6 14,-1 1,0 0,-1-1,1 1,-1 0,-1 0,1 0,-9-10,8 12,0 0,0 0,-1 0,1 0,-1 1,0 0,0 0,0 0,0 0,0 1,-1 0,1 0,-12-2,13 3,0 1,0 0,0 1,0-1,0 1,0-1,0 1,0 0,0 1,0-1,0 1,1-1,-1 1,1 0,-1 1,1-1,0 1,0-1,0 1,0 0,-2 3,0 0,1 0,0 0,0 0,-5 14,6-13,0 0,-1 0,0 0,-5 6,-43 46,51-57,-1 0,1 0,0-1,-1 1,1-1,-1 1,0-1,1 0,-1 1,0-1,0 0,0 0,0 0,0-1,0 1,0 0,0-1,-3 1,4-1,1 1,-1-1,1 0,-1 1,1-1,-1 0,1 1,-1-1,1 1,0-1,-1 1,1-1,0 1,-1-1,1 1,0-1,0 1,0-1,-1 1,1 0,0-1,0 1,0-1,0 1,0 0,0 20,0-17,-1 22,-1 0,-1 0,-1 0,-1 0,-15 41,-30 84,44-136,0 0,-1-1,0 0,-18 24,18-27,-2 3,2 1,0 0,-7 20,9-21,0 1,-2-1,-12 21,4-14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84A4C-AB88-40E7-A6F2-B76D619BF9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1E4F1BC-50EA-4480-8B59-6D3987481E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C4E521-281F-4EAD-933E-4609EAF416E8}"/>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EEBBF420-AD9A-4C94-82C4-382153D75C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CCC565-1632-4CE9-B602-59FCC9ED8809}"/>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150432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0F733-0709-403F-8B83-C4AE5E546D7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745159-F6A8-43A6-BFF4-AD1ECE4855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5A4F6B-6E02-400A-8D2B-B2C721283FAE}"/>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63BE7053-FB1B-4BE7-A10F-5DBA6DBBCD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039321-9794-4AD3-BF19-9D3B16ABC41C}"/>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25318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64C4FB-2778-4D01-A4DD-C552F1E972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D04C6E-6BF0-4BC0-A1BA-3B3BBDB700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403924-89C0-4C52-844E-2B52B1219F16}"/>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11AFE5CF-29C4-4D52-AAFF-9E208A89A2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18D7A3-12ED-4BAC-B4C8-1D77C36A114F}"/>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3095258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3FD65-03EF-40F6-9796-E86754DB61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13293-2503-4FE6-B466-9CB2675B5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9C38D-6BEE-48BE-85CD-DE8C6B07BE17}"/>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EB858007-5FE9-4E1A-9D19-D374FB81F2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3EDA49-4804-40D7-A6A7-0A7257C68264}"/>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144530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5AF4A-BB8A-4CCF-AC17-86D8BFAE2A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8C7A222-1391-4AFC-A6C1-4BD41B4D5F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C6FF33-8718-4F7D-A319-543E024C0369}"/>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A32FC2D1-149A-4C6E-866E-1AF31AF9A5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730BA7-C54F-4915-811D-3710D3258EC9}"/>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1242238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40600-81BB-4B1B-9898-251AE94B3C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9EE57B-37B7-45C9-95B9-13F3C7AD51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FC386C-98ED-4E9F-8EE3-2D93F511B5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3426AB9-CCEC-4C9F-9ED6-0C9594ED7AC0}"/>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6" name="Footer Placeholder 5">
            <a:extLst>
              <a:ext uri="{FF2B5EF4-FFF2-40B4-BE49-F238E27FC236}">
                <a16:creationId xmlns:a16="http://schemas.microsoft.com/office/drawing/2014/main" id="{4B942E36-8534-40AC-B5BD-6CE9DA05DF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27ED47-F910-44D0-8509-BBC566DB98DB}"/>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214781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046FA-B0F3-4D0D-812F-DF27813C76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7E19EC-C359-4136-9EEF-B7FF149B3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526B4F-B100-4AEF-BD48-B83645FCDA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5D462FB-44CD-4ACB-AA2E-9C250ADEA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7B30BE-6F10-4F50-92C6-C20EC9A905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465BC58-8908-465D-87FD-34D0581D3A17}"/>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8" name="Footer Placeholder 7">
            <a:extLst>
              <a:ext uri="{FF2B5EF4-FFF2-40B4-BE49-F238E27FC236}">
                <a16:creationId xmlns:a16="http://schemas.microsoft.com/office/drawing/2014/main" id="{9BD2C759-715F-4C5C-A6F2-419C00640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C679341-FA65-4B69-BACE-BB35A4702DDA}"/>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240963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B6AD7-9EBA-4C5A-A1CC-5B393613A3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630152-E997-4D98-8F02-AE50F4FE5A04}"/>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4" name="Footer Placeholder 3">
            <a:extLst>
              <a:ext uri="{FF2B5EF4-FFF2-40B4-BE49-F238E27FC236}">
                <a16:creationId xmlns:a16="http://schemas.microsoft.com/office/drawing/2014/main" id="{7563655D-7081-4D83-A3F4-EC3519DE55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4DD0D5-FA62-4B44-8D11-512072F3A70E}"/>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327745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94CBF8-BE71-475A-9166-B6B99A6D3120}"/>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3" name="Footer Placeholder 2">
            <a:extLst>
              <a:ext uri="{FF2B5EF4-FFF2-40B4-BE49-F238E27FC236}">
                <a16:creationId xmlns:a16="http://schemas.microsoft.com/office/drawing/2014/main" id="{E760EB43-BBF8-4F0E-B13B-699D0915250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437723-8C1D-4658-A9EC-96CB42967376}"/>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398309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DC2F1-50BA-44D6-B5F7-413C6C652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7AC283-0A23-4D1C-B1CE-459D92AAB0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3B46B91-93EA-4283-B84F-7B823DDA6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7FCF54-10F4-4B74-8B6C-F04AB4D7DAE0}"/>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6" name="Footer Placeholder 5">
            <a:extLst>
              <a:ext uri="{FF2B5EF4-FFF2-40B4-BE49-F238E27FC236}">
                <a16:creationId xmlns:a16="http://schemas.microsoft.com/office/drawing/2014/main" id="{18A3DCEB-23FF-4E91-87D8-2F5243FBC9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F4083C-5C87-48B3-BDF8-71447CFFD0F5}"/>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387817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2593-EC79-41FB-8F72-E08A93FFD0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4B5D3C-8A88-4A2D-80ED-2E1D51E10E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9C1E0C-5979-41B2-B711-7B0C117D8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F5C7C8-5BB8-49B6-B77A-472634611B47}"/>
              </a:ext>
            </a:extLst>
          </p:cNvPr>
          <p:cNvSpPr>
            <a:spLocks noGrp="1"/>
          </p:cNvSpPr>
          <p:nvPr>
            <p:ph type="dt" sz="half" idx="10"/>
          </p:nvPr>
        </p:nvSpPr>
        <p:spPr/>
        <p:txBody>
          <a:bodyPr/>
          <a:lstStyle/>
          <a:p>
            <a:fld id="{E1BD6B81-A654-4229-9D63-8369F0F59BB0}" type="datetimeFigureOut">
              <a:rPr lang="en-GB" smtClean="0"/>
              <a:t>28/02/2022</a:t>
            </a:fld>
            <a:endParaRPr lang="en-GB"/>
          </a:p>
        </p:txBody>
      </p:sp>
      <p:sp>
        <p:nvSpPr>
          <p:cNvPr id="6" name="Footer Placeholder 5">
            <a:extLst>
              <a:ext uri="{FF2B5EF4-FFF2-40B4-BE49-F238E27FC236}">
                <a16:creationId xmlns:a16="http://schemas.microsoft.com/office/drawing/2014/main" id="{42E6B905-9F79-4A4A-B784-D5C7BE4979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E909E5-AD0C-43DD-B382-3E0444252912}"/>
              </a:ext>
            </a:extLst>
          </p:cNvPr>
          <p:cNvSpPr>
            <a:spLocks noGrp="1"/>
          </p:cNvSpPr>
          <p:nvPr>
            <p:ph type="sldNum" sz="quarter" idx="12"/>
          </p:nvPr>
        </p:nvSpPr>
        <p:spPr/>
        <p:txBody>
          <a:bodyPr/>
          <a:lstStyle/>
          <a:p>
            <a:fld id="{1D70F95A-8A09-4CF3-9369-F5209271AD95}" type="slidenum">
              <a:rPr lang="en-GB" smtClean="0"/>
              <a:t>‹#›</a:t>
            </a:fld>
            <a:endParaRPr lang="en-GB"/>
          </a:p>
        </p:txBody>
      </p:sp>
    </p:spTree>
    <p:extLst>
      <p:ext uri="{BB962C8B-B14F-4D97-AF65-F5344CB8AC3E}">
        <p14:creationId xmlns:p14="http://schemas.microsoft.com/office/powerpoint/2010/main" val="212661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853758-2134-4C83-95F6-334A04DE2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AD70C0-A387-4D7B-990A-45504F124A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76D965-0054-4F47-97B1-1C2008919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D6B81-A654-4229-9D63-8369F0F59BB0}" type="datetimeFigureOut">
              <a:rPr lang="en-GB" smtClean="0"/>
              <a:t>28/02/2022</a:t>
            </a:fld>
            <a:endParaRPr lang="en-GB"/>
          </a:p>
        </p:txBody>
      </p:sp>
      <p:sp>
        <p:nvSpPr>
          <p:cNvPr id="5" name="Footer Placeholder 4">
            <a:extLst>
              <a:ext uri="{FF2B5EF4-FFF2-40B4-BE49-F238E27FC236}">
                <a16:creationId xmlns:a16="http://schemas.microsoft.com/office/drawing/2014/main" id="{3F1D9819-4806-4133-AE74-1481F514C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C43F37-5175-4E70-8C55-3DD202A9F0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0F95A-8A09-4CF3-9369-F5209271AD95}" type="slidenum">
              <a:rPr lang="en-GB" smtClean="0"/>
              <a:t>‹#›</a:t>
            </a:fld>
            <a:endParaRPr lang="en-GB"/>
          </a:p>
        </p:txBody>
      </p:sp>
    </p:spTree>
    <p:extLst>
      <p:ext uri="{BB962C8B-B14F-4D97-AF65-F5344CB8AC3E}">
        <p14:creationId xmlns:p14="http://schemas.microsoft.com/office/powerpoint/2010/main" val="853723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4.xml"/><Relationship Id="rId3" Type="http://schemas.openxmlformats.org/officeDocument/2006/relationships/diagramLayout" Target="../diagrams/layout1.xml"/><Relationship Id="rId7" Type="http://schemas.openxmlformats.org/officeDocument/2006/relationships/customXml" Target="../ink/ink1.xml"/><Relationship Id="rId12"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customXml" Target="../ink/ink3.xml"/><Relationship Id="rId5" Type="http://schemas.openxmlformats.org/officeDocument/2006/relationships/diagramColors" Target="../diagrams/colors1.xml"/><Relationship Id="rId10" Type="http://schemas.openxmlformats.org/officeDocument/2006/relationships/image" Target="../media/image7.png"/><Relationship Id="rId4" Type="http://schemas.openxmlformats.org/officeDocument/2006/relationships/diagramQuickStyle" Target="../diagrams/quickStyle1.xml"/><Relationship Id="rId9" Type="http://schemas.openxmlformats.org/officeDocument/2006/relationships/customXml" Target="../ink/ink2.xml"/><Relationship Id="rId1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E745-E2B7-4828-9977-F8E2AF4FD862}"/>
              </a:ext>
            </a:extLst>
          </p:cNvPr>
          <p:cNvSpPr>
            <a:spLocks noGrp="1"/>
          </p:cNvSpPr>
          <p:nvPr>
            <p:ph type="ctrTitle"/>
          </p:nvPr>
        </p:nvSpPr>
        <p:spPr>
          <a:xfrm>
            <a:off x="4128368" y="4522156"/>
            <a:ext cx="4937937" cy="1363215"/>
          </a:xfrm>
        </p:spPr>
        <p:txBody>
          <a:bodyPr vert="horz" lIns="91440" tIns="45720" rIns="91440" bIns="45720" rtlCol="0" anchor="t">
            <a:normAutofit/>
          </a:bodyPr>
          <a:lstStyle/>
          <a:p>
            <a:r>
              <a:rPr lang="en-US" sz="2800" kern="1200" dirty="0">
                <a:solidFill>
                  <a:schemeClr val="tx1"/>
                </a:solidFill>
                <a:latin typeface="+mj-lt"/>
                <a:ea typeface="+mj-ea"/>
                <a:cs typeface="+mj-cs"/>
              </a:rPr>
              <a:t>My </a:t>
            </a:r>
            <a:br>
              <a:rPr lang="en-US" sz="2800" kern="1200" dirty="0">
                <a:solidFill>
                  <a:schemeClr val="tx1"/>
                </a:solidFill>
                <a:latin typeface="+mj-lt"/>
                <a:ea typeface="+mj-ea"/>
                <a:cs typeface="+mj-cs"/>
              </a:rPr>
            </a:br>
            <a:r>
              <a:rPr lang="en-US" sz="2800" kern="1200" dirty="0">
                <a:solidFill>
                  <a:schemeClr val="tx1"/>
                </a:solidFill>
                <a:latin typeface="+mj-lt"/>
                <a:ea typeface="+mj-ea"/>
                <a:cs typeface="+mj-cs"/>
              </a:rPr>
              <a:t>Population Health Fellowship </a:t>
            </a:r>
            <a:br>
              <a:rPr lang="en-US" sz="2800" kern="1200" dirty="0">
                <a:solidFill>
                  <a:schemeClr val="tx1"/>
                </a:solidFill>
                <a:latin typeface="+mj-lt"/>
                <a:ea typeface="+mj-ea"/>
                <a:cs typeface="+mj-cs"/>
              </a:rPr>
            </a:br>
            <a:r>
              <a:rPr lang="en-US" sz="2800" kern="1200" dirty="0">
                <a:solidFill>
                  <a:schemeClr val="tx1"/>
                </a:solidFill>
                <a:latin typeface="+mj-lt"/>
                <a:ea typeface="+mj-ea"/>
                <a:cs typeface="+mj-cs"/>
              </a:rPr>
              <a:t>Experience</a:t>
            </a:r>
          </a:p>
        </p:txBody>
      </p:sp>
      <p:sp>
        <p:nvSpPr>
          <p:cNvPr id="3" name="Subtitle 2">
            <a:extLst>
              <a:ext uri="{FF2B5EF4-FFF2-40B4-BE49-F238E27FC236}">
                <a16:creationId xmlns:a16="http://schemas.microsoft.com/office/drawing/2014/main" id="{B764E45B-0500-4639-B8F2-3C8AB1664B8B}"/>
              </a:ext>
            </a:extLst>
          </p:cNvPr>
          <p:cNvSpPr>
            <a:spLocks noGrp="1"/>
          </p:cNvSpPr>
          <p:nvPr>
            <p:ph type="subTitle" idx="1"/>
          </p:nvPr>
        </p:nvSpPr>
        <p:spPr>
          <a:xfrm>
            <a:off x="4128370" y="3945418"/>
            <a:ext cx="4937936" cy="576738"/>
          </a:xfrm>
        </p:spPr>
        <p:txBody>
          <a:bodyPr vert="horz" lIns="91440" tIns="45720" rIns="91440" bIns="45720" rtlCol="0" anchor="b">
            <a:normAutofit/>
          </a:bodyPr>
          <a:lstStyle/>
          <a:p>
            <a:r>
              <a:rPr lang="en-US" sz="2000" kern="1200" dirty="0">
                <a:solidFill>
                  <a:schemeClr val="tx1"/>
                </a:solidFill>
                <a:latin typeface="+mn-lt"/>
                <a:ea typeface="+mn-ea"/>
                <a:cs typeface="+mn-cs"/>
              </a:rPr>
              <a:t>Solomon Lebese GP Registrar ST3</a:t>
            </a:r>
          </a:p>
        </p:txBody>
      </p:sp>
      <p:sp>
        <p:nvSpPr>
          <p:cNvPr id="45" name="Freeform: Shape 44">
            <a:extLst>
              <a:ext uri="{FF2B5EF4-FFF2-40B4-BE49-F238E27FC236}">
                <a16:creationId xmlns:a16="http://schemas.microsoft.com/office/drawing/2014/main" id="{2E2D6188-24E5-426A-BB2A-3FA2D6B9C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1"/>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Freeform: Shape 48">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Shape 50">
            <a:extLst>
              <a:ext uri="{FF2B5EF4-FFF2-40B4-BE49-F238E27FC236}">
                <a16:creationId xmlns:a16="http://schemas.microsoft.com/office/drawing/2014/main" id="{1208BC59-C84F-483F-80CD-FAEC74229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3"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2" name="Picture 21" descr="Logo, company name&#10;&#10;Description automatically generated">
            <a:extLst>
              <a:ext uri="{FF2B5EF4-FFF2-40B4-BE49-F238E27FC236}">
                <a16:creationId xmlns:a16="http://schemas.microsoft.com/office/drawing/2014/main" id="{C94C585F-3D3F-4CC2-9018-19E4BA428B41}"/>
              </a:ext>
            </a:extLst>
          </p:cNvPr>
          <p:cNvPicPr>
            <a:picLocks noChangeAspect="1"/>
          </p:cNvPicPr>
          <p:nvPr/>
        </p:nvPicPr>
        <p:blipFill>
          <a:blip r:embed="rId2"/>
          <a:stretch>
            <a:fillRect/>
          </a:stretch>
        </p:blipFill>
        <p:spPr>
          <a:xfrm>
            <a:off x="1992086" y="447167"/>
            <a:ext cx="2410097" cy="1032898"/>
          </a:xfrm>
          <a:prstGeom prst="rect">
            <a:avLst/>
          </a:prstGeom>
        </p:spPr>
      </p:pic>
      <p:sp>
        <p:nvSpPr>
          <p:cNvPr id="53" name="Freeform: Shape 52">
            <a:extLst>
              <a:ext uri="{FF2B5EF4-FFF2-40B4-BE49-F238E27FC236}">
                <a16:creationId xmlns:a16="http://schemas.microsoft.com/office/drawing/2014/main" id="{A1DABD52-05DF-4F31-AFB9-B330D8BE4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25559" y="725908"/>
            <a:ext cx="2852928" cy="2852928"/>
          </a:xfrm>
          <a:custGeom>
            <a:avLst/>
            <a:gdLst>
              <a:gd name="connsiteX0" fmla="*/ 1426464 w 2852928"/>
              <a:gd name="connsiteY0" fmla="*/ 0 h 2852928"/>
              <a:gd name="connsiteX1" fmla="*/ 2852928 w 2852928"/>
              <a:gd name="connsiteY1" fmla="*/ 1426464 h 2852928"/>
              <a:gd name="connsiteX2" fmla="*/ 1426464 w 2852928"/>
              <a:gd name="connsiteY2" fmla="*/ 2852928 h 2852928"/>
              <a:gd name="connsiteX3" fmla="*/ 0 w 2852928"/>
              <a:gd name="connsiteY3" fmla="*/ 1426464 h 2852928"/>
              <a:gd name="connsiteX4" fmla="*/ 1426464 w 2852928"/>
              <a:gd name="connsiteY4" fmla="*/ 0 h 2852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2928" h="2852928">
                <a:moveTo>
                  <a:pt x="1426464" y="0"/>
                </a:moveTo>
                <a:cubicBezTo>
                  <a:pt x="2214278" y="0"/>
                  <a:pt x="2852928" y="638650"/>
                  <a:pt x="2852928" y="1426464"/>
                </a:cubicBezTo>
                <a:cubicBezTo>
                  <a:pt x="2852928" y="2214278"/>
                  <a:pt x="2214278" y="2852928"/>
                  <a:pt x="1426464" y="2852928"/>
                </a:cubicBezTo>
                <a:cubicBezTo>
                  <a:pt x="638650" y="2852928"/>
                  <a:pt x="0" y="2214278"/>
                  <a:pt x="0" y="1426464"/>
                </a:cubicBezTo>
                <a:cubicBezTo>
                  <a:pt x="0" y="638650"/>
                  <a:pt x="638650" y="0"/>
                  <a:pt x="14264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Oval 54">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60967" y="561316"/>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D8A52433-3B32-45AD-BBBE-ED5FDE471C56}"/>
              </a:ext>
            </a:extLst>
          </p:cNvPr>
          <p:cNvPicPr>
            <a:picLocks noChangeAspect="1"/>
          </p:cNvPicPr>
          <p:nvPr/>
        </p:nvPicPr>
        <p:blipFill>
          <a:blip r:embed="rId3"/>
          <a:stretch>
            <a:fillRect/>
          </a:stretch>
        </p:blipFill>
        <p:spPr>
          <a:xfrm>
            <a:off x="6033796" y="1272777"/>
            <a:ext cx="1837820" cy="1829652"/>
          </a:xfrm>
          <a:prstGeom prst="rect">
            <a:avLst/>
          </a:prstGeom>
        </p:spPr>
      </p:pic>
      <p:pic>
        <p:nvPicPr>
          <p:cNvPr id="7" name="Picture 6" descr="A red book cover&#10;&#10;Description automatically generated with medium confidence">
            <a:extLst>
              <a:ext uri="{FF2B5EF4-FFF2-40B4-BE49-F238E27FC236}">
                <a16:creationId xmlns:a16="http://schemas.microsoft.com/office/drawing/2014/main" id="{F41AC02A-AB7D-4AAA-80B5-DCA9E555968E}"/>
              </a:ext>
            </a:extLst>
          </p:cNvPr>
          <p:cNvPicPr>
            <a:picLocks noChangeAspect="1"/>
          </p:cNvPicPr>
          <p:nvPr/>
        </p:nvPicPr>
        <p:blipFill>
          <a:blip r:embed="rId4"/>
          <a:stretch>
            <a:fillRect/>
          </a:stretch>
        </p:blipFill>
        <p:spPr>
          <a:xfrm>
            <a:off x="381643" y="3316406"/>
            <a:ext cx="2039135" cy="3149244"/>
          </a:xfrm>
          <a:prstGeom prst="rect">
            <a:avLst/>
          </a:prstGeom>
        </p:spPr>
      </p:pic>
      <p:sp>
        <p:nvSpPr>
          <p:cNvPr id="57" name="Freeform: Shape 56">
            <a:extLst>
              <a:ext uri="{FF2B5EF4-FFF2-40B4-BE49-F238E27FC236}">
                <a16:creationId xmlns:a16="http://schemas.microsoft.com/office/drawing/2014/main" id="{6B9D64DB-4D5C-4A91-B45F-F301E3174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2"/>
            <a:ext cx="3439432" cy="3550083"/>
          </a:xfrm>
          <a:custGeom>
            <a:avLst/>
            <a:gdLst>
              <a:gd name="connsiteX0" fmla="*/ 115336 w 3439432"/>
              <a:gd name="connsiteY0" fmla="*/ 0 h 3550083"/>
              <a:gd name="connsiteX1" fmla="*/ 3439432 w 3439432"/>
              <a:gd name="connsiteY1" fmla="*/ 0 h 3550083"/>
              <a:gd name="connsiteX2" fmla="*/ 3439432 w 3439432"/>
              <a:gd name="connsiteY2" fmla="*/ 3462762 h 3550083"/>
              <a:gd name="connsiteX3" fmla="*/ 3318024 w 3439432"/>
              <a:gd name="connsiteY3" fmla="*/ 3493980 h 3550083"/>
              <a:gd name="connsiteX4" fmla="*/ 2761488 w 3439432"/>
              <a:gd name="connsiteY4" fmla="*/ 3550083 h 3550083"/>
              <a:gd name="connsiteX5" fmla="*/ 0 w 3439432"/>
              <a:gd name="connsiteY5" fmla="*/ 788595 h 3550083"/>
              <a:gd name="connsiteX6" fmla="*/ 70713 w 3439432"/>
              <a:gd name="connsiteY6" fmla="*/ 164949 h 3550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550083">
                <a:moveTo>
                  <a:pt x="115336" y="0"/>
                </a:moveTo>
                <a:lnTo>
                  <a:pt x="3439432" y="0"/>
                </a:lnTo>
                <a:lnTo>
                  <a:pt x="3439432" y="3462762"/>
                </a:lnTo>
                <a:lnTo>
                  <a:pt x="3318024" y="3493980"/>
                </a:lnTo>
                <a:cubicBezTo>
                  <a:pt x="3138258" y="3530765"/>
                  <a:pt x="2952129" y="3550083"/>
                  <a:pt x="2761488" y="3550083"/>
                </a:cubicBezTo>
                <a:cubicBezTo>
                  <a:pt x="1236360" y="3550083"/>
                  <a:pt x="0" y="2313723"/>
                  <a:pt x="0" y="788595"/>
                </a:cubicBezTo>
                <a:cubicBezTo>
                  <a:pt x="0" y="574124"/>
                  <a:pt x="24450" y="365364"/>
                  <a:pt x="70713" y="164949"/>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 name="Freeform: Shape 58">
            <a:extLst>
              <a:ext uri="{FF2B5EF4-FFF2-40B4-BE49-F238E27FC236}">
                <a16:creationId xmlns:a16="http://schemas.microsoft.com/office/drawing/2014/main" id="{8E4F04B5-4D4A-4F70-8549-384AF53513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0"/>
            <a:ext cx="3273238" cy="3383891"/>
          </a:xfrm>
          <a:custGeom>
            <a:avLst/>
            <a:gdLst>
              <a:gd name="connsiteX0" fmla="*/ 122841 w 3273238"/>
              <a:gd name="connsiteY0" fmla="*/ 0 h 3383891"/>
              <a:gd name="connsiteX1" fmla="*/ 3273238 w 3273238"/>
              <a:gd name="connsiteY1" fmla="*/ 0 h 3383891"/>
              <a:gd name="connsiteX2" fmla="*/ 3273238 w 3273238"/>
              <a:gd name="connsiteY2" fmla="*/ 3291335 h 3383891"/>
              <a:gd name="connsiteX3" fmla="*/ 3118338 w 3273238"/>
              <a:gd name="connsiteY3" fmla="*/ 3331164 h 3383891"/>
              <a:gd name="connsiteX4" fmla="*/ 2595295 w 3273238"/>
              <a:gd name="connsiteY4" fmla="*/ 3383891 h 3383891"/>
              <a:gd name="connsiteX5" fmla="*/ 0 w 3273238"/>
              <a:gd name="connsiteY5" fmla="*/ 788596 h 3383891"/>
              <a:gd name="connsiteX6" fmla="*/ 116679 w 3273238"/>
              <a:gd name="connsiteY6" fmla="*/ 16835 h 3383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383891">
                <a:moveTo>
                  <a:pt x="122841" y="0"/>
                </a:moveTo>
                <a:lnTo>
                  <a:pt x="3273238" y="0"/>
                </a:lnTo>
                <a:lnTo>
                  <a:pt x="3273238" y="3291335"/>
                </a:lnTo>
                <a:lnTo>
                  <a:pt x="3118338" y="3331164"/>
                </a:lnTo>
                <a:cubicBezTo>
                  <a:pt x="2949390" y="3365736"/>
                  <a:pt x="2774463" y="3383891"/>
                  <a:pt x="2595295" y="3383891"/>
                </a:cubicBezTo>
                <a:cubicBezTo>
                  <a:pt x="1161953" y="3383891"/>
                  <a:pt x="0" y="2221938"/>
                  <a:pt x="0" y="788596"/>
                </a:cubicBezTo>
                <a:cubicBezTo>
                  <a:pt x="0" y="519845"/>
                  <a:pt x="40850" y="260634"/>
                  <a:pt x="116679" y="1683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 name="Picture 19" descr="Graphical user interface&#10;&#10;Description automatically generated with low confidence">
            <a:extLst>
              <a:ext uri="{FF2B5EF4-FFF2-40B4-BE49-F238E27FC236}">
                <a16:creationId xmlns:a16="http://schemas.microsoft.com/office/drawing/2014/main" id="{61B09968-E126-4076-B30D-B6E7677F9C5A}"/>
              </a:ext>
            </a:extLst>
          </p:cNvPr>
          <p:cNvPicPr>
            <a:picLocks noChangeAspect="1"/>
          </p:cNvPicPr>
          <p:nvPr/>
        </p:nvPicPr>
        <p:blipFill>
          <a:blip r:embed="rId5"/>
          <a:stretch>
            <a:fillRect/>
          </a:stretch>
        </p:blipFill>
        <p:spPr>
          <a:xfrm>
            <a:off x="9829800" y="368428"/>
            <a:ext cx="1952160" cy="1952160"/>
          </a:xfrm>
          <a:prstGeom prst="rect">
            <a:avLst/>
          </a:prstGeom>
        </p:spPr>
      </p:pic>
      <p:sp>
        <p:nvSpPr>
          <p:cNvPr id="61" name="Freeform: Shape 60">
            <a:extLst>
              <a:ext uri="{FF2B5EF4-FFF2-40B4-BE49-F238E27FC236}">
                <a16:creationId xmlns:a16="http://schemas.microsoft.com/office/drawing/2014/main" id="{0D14DB62-3EB3-452E-89EE-30B0CDB0C8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63236" y="4071322"/>
            <a:ext cx="2828765" cy="2786678"/>
          </a:xfrm>
          <a:custGeom>
            <a:avLst/>
            <a:gdLst>
              <a:gd name="connsiteX0" fmla="*/ 1888236 w 2828765"/>
              <a:gd name="connsiteY0" fmla="*/ 0 h 2786678"/>
              <a:gd name="connsiteX1" fmla="*/ 2788281 w 2828765"/>
              <a:gd name="connsiteY1" fmla="*/ 227900 h 2786678"/>
              <a:gd name="connsiteX2" fmla="*/ 2828765 w 2828765"/>
              <a:gd name="connsiteY2" fmla="*/ 252495 h 2786678"/>
              <a:gd name="connsiteX3" fmla="*/ 2828765 w 2828765"/>
              <a:gd name="connsiteY3" fmla="*/ 2786678 h 2786678"/>
              <a:gd name="connsiteX4" fmla="*/ 227128 w 2828765"/>
              <a:gd name="connsiteY4" fmla="*/ 2786678 h 2786678"/>
              <a:gd name="connsiteX5" fmla="*/ 148387 w 2828765"/>
              <a:gd name="connsiteY5" fmla="*/ 2623223 h 2786678"/>
              <a:gd name="connsiteX6" fmla="*/ 0 w 2828765"/>
              <a:gd name="connsiteY6" fmla="*/ 1888236 h 2786678"/>
              <a:gd name="connsiteX7" fmla="*/ 1888236 w 2828765"/>
              <a:gd name="connsiteY7" fmla="*/ 0 h 278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8765" h="2786678">
                <a:moveTo>
                  <a:pt x="1888236" y="0"/>
                </a:moveTo>
                <a:cubicBezTo>
                  <a:pt x="2214125" y="0"/>
                  <a:pt x="2520731" y="82558"/>
                  <a:pt x="2788281" y="227900"/>
                </a:cubicBezTo>
                <a:lnTo>
                  <a:pt x="2828765" y="252495"/>
                </a:lnTo>
                <a:lnTo>
                  <a:pt x="2828765" y="2786678"/>
                </a:lnTo>
                <a:lnTo>
                  <a:pt x="227128" y="2786678"/>
                </a:lnTo>
                <a:lnTo>
                  <a:pt x="148387" y="2623223"/>
                </a:lnTo>
                <a:cubicBezTo>
                  <a:pt x="52837" y="2397318"/>
                  <a:pt x="0" y="2148947"/>
                  <a:pt x="0" y="1888236"/>
                </a:cubicBezTo>
                <a:cubicBezTo>
                  <a:pt x="0" y="845392"/>
                  <a:pt x="845392" y="0"/>
                  <a:pt x="188823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Shape 62">
            <a:extLst>
              <a:ext uri="{FF2B5EF4-FFF2-40B4-BE49-F238E27FC236}">
                <a16:creationId xmlns:a16="http://schemas.microsoft.com/office/drawing/2014/main" id="{CB14CE1B-4BC5-4EF2-BE3D-05E4F580B3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99331" y="3907418"/>
            <a:ext cx="2992669" cy="2950582"/>
          </a:xfrm>
          <a:custGeom>
            <a:avLst/>
            <a:gdLst>
              <a:gd name="connsiteX0" fmla="*/ 2052140 w 2992669"/>
              <a:gd name="connsiteY0" fmla="*/ 0 h 2950582"/>
              <a:gd name="connsiteX1" fmla="*/ 2850926 w 2992669"/>
              <a:gd name="connsiteY1" fmla="*/ 161267 h 2950582"/>
              <a:gd name="connsiteX2" fmla="*/ 2992669 w 2992669"/>
              <a:gd name="connsiteY2" fmla="*/ 229549 h 2950582"/>
              <a:gd name="connsiteX3" fmla="*/ 2992669 w 2992669"/>
              <a:gd name="connsiteY3" fmla="*/ 2950582 h 2950582"/>
              <a:gd name="connsiteX4" fmla="*/ 209274 w 2992669"/>
              <a:gd name="connsiteY4" fmla="*/ 2950582 h 2950582"/>
              <a:gd name="connsiteX5" fmla="*/ 161267 w 2992669"/>
              <a:gd name="connsiteY5" fmla="*/ 2850926 h 2950582"/>
              <a:gd name="connsiteX6" fmla="*/ 0 w 2992669"/>
              <a:gd name="connsiteY6" fmla="*/ 2052140 h 2950582"/>
              <a:gd name="connsiteX7" fmla="*/ 2052140 w 2992669"/>
              <a:gd name="connsiteY7" fmla="*/ 0 h 295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92669" h="2950582">
                <a:moveTo>
                  <a:pt x="2052140" y="0"/>
                </a:moveTo>
                <a:cubicBezTo>
                  <a:pt x="2335482" y="0"/>
                  <a:pt x="2605411" y="57424"/>
                  <a:pt x="2850926" y="161267"/>
                </a:cubicBezTo>
                <a:lnTo>
                  <a:pt x="2992669" y="229549"/>
                </a:lnTo>
                <a:lnTo>
                  <a:pt x="2992669" y="2950582"/>
                </a:lnTo>
                <a:lnTo>
                  <a:pt x="209274" y="2950582"/>
                </a:lnTo>
                <a:lnTo>
                  <a:pt x="161267" y="2850926"/>
                </a:lnTo>
                <a:cubicBezTo>
                  <a:pt x="57423" y="2605411"/>
                  <a:pt x="0" y="2335482"/>
                  <a:pt x="0" y="2052140"/>
                </a:cubicBezTo>
                <a:cubicBezTo>
                  <a:pt x="0" y="918774"/>
                  <a:pt x="918774" y="0"/>
                  <a:pt x="205214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Logo, company name&#10;&#10;Description automatically generated">
            <a:extLst>
              <a:ext uri="{FF2B5EF4-FFF2-40B4-BE49-F238E27FC236}">
                <a16:creationId xmlns:a16="http://schemas.microsoft.com/office/drawing/2014/main" id="{A53F6069-4E83-42A4-A8AD-2509F93FB02F}"/>
              </a:ext>
            </a:extLst>
          </p:cNvPr>
          <p:cNvPicPr>
            <a:picLocks noChangeAspect="1"/>
          </p:cNvPicPr>
          <p:nvPr/>
        </p:nvPicPr>
        <p:blipFill>
          <a:blip r:embed="rId6"/>
          <a:stretch>
            <a:fillRect/>
          </a:stretch>
        </p:blipFill>
        <p:spPr>
          <a:xfrm>
            <a:off x="9888582" y="5184975"/>
            <a:ext cx="2135777" cy="1067888"/>
          </a:xfrm>
          <a:prstGeom prst="rect">
            <a:avLst/>
          </a:prstGeom>
        </p:spPr>
      </p:pic>
      <p:sp>
        <p:nvSpPr>
          <p:cNvPr id="21" name="TextBox 20">
            <a:extLst>
              <a:ext uri="{FF2B5EF4-FFF2-40B4-BE49-F238E27FC236}">
                <a16:creationId xmlns:a16="http://schemas.microsoft.com/office/drawing/2014/main" id="{53EC55B9-FC68-4931-9E52-F7406D7D0F26}"/>
              </a:ext>
            </a:extLst>
          </p:cNvPr>
          <p:cNvSpPr txBox="1"/>
          <p:nvPr/>
        </p:nvSpPr>
        <p:spPr>
          <a:xfrm>
            <a:off x="6028043" y="3125671"/>
            <a:ext cx="2808932" cy="276999"/>
          </a:xfrm>
          <a:prstGeom prst="rect">
            <a:avLst/>
          </a:prstGeom>
          <a:noFill/>
        </p:spPr>
        <p:txBody>
          <a:bodyPr wrap="square" rtlCol="0">
            <a:spAutoFit/>
          </a:bodyPr>
          <a:lstStyle/>
          <a:p>
            <a:pPr>
              <a:spcAft>
                <a:spcPts val="600"/>
              </a:spcAft>
            </a:pPr>
            <a:r>
              <a:rPr lang="en-GB" sz="1200" dirty="0">
                <a:solidFill>
                  <a:schemeClr val="accent1"/>
                </a:solidFill>
              </a:rPr>
              <a:t>Wincanton Health Centre</a:t>
            </a:r>
            <a:endParaRPr lang="en-GB" sz="1200">
              <a:solidFill>
                <a:schemeClr val="accent1"/>
              </a:solidFill>
            </a:endParaRPr>
          </a:p>
        </p:txBody>
      </p:sp>
      <p:sp>
        <p:nvSpPr>
          <p:cNvPr id="23" name="TextBox 22">
            <a:extLst>
              <a:ext uri="{FF2B5EF4-FFF2-40B4-BE49-F238E27FC236}">
                <a16:creationId xmlns:a16="http://schemas.microsoft.com/office/drawing/2014/main" id="{9A71E48D-A830-47DC-9488-B49EBB3D3D16}"/>
              </a:ext>
            </a:extLst>
          </p:cNvPr>
          <p:cNvSpPr txBox="1"/>
          <p:nvPr/>
        </p:nvSpPr>
        <p:spPr>
          <a:xfrm>
            <a:off x="9709729" y="2320588"/>
            <a:ext cx="2135777" cy="923330"/>
          </a:xfrm>
          <a:prstGeom prst="rect">
            <a:avLst/>
          </a:prstGeom>
          <a:noFill/>
        </p:spPr>
        <p:txBody>
          <a:bodyPr wrap="square" rtlCol="0">
            <a:spAutoFit/>
          </a:bodyPr>
          <a:lstStyle/>
          <a:p>
            <a:pPr algn="ctr"/>
            <a:r>
              <a:rPr lang="en-GB" dirty="0">
                <a:solidFill>
                  <a:schemeClr val="accent1">
                    <a:lumMod val="75000"/>
                  </a:schemeClr>
                </a:solidFill>
              </a:rPr>
              <a:t>National Population Health Fellowship</a:t>
            </a:r>
          </a:p>
          <a:p>
            <a:pPr algn="ctr"/>
            <a:r>
              <a:rPr lang="en-GB" dirty="0">
                <a:solidFill>
                  <a:schemeClr val="accent1">
                    <a:lumMod val="75000"/>
                  </a:schemeClr>
                </a:solidFill>
              </a:rPr>
              <a:t>Cohort 2</a:t>
            </a:r>
          </a:p>
        </p:txBody>
      </p:sp>
    </p:spTree>
    <p:extLst>
      <p:ext uri="{BB962C8B-B14F-4D97-AF65-F5344CB8AC3E}">
        <p14:creationId xmlns:p14="http://schemas.microsoft.com/office/powerpoint/2010/main" val="292229253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6B3CE-3E0E-44EB-96CA-71149036EFBB}"/>
              </a:ext>
            </a:extLst>
          </p:cNvPr>
          <p:cNvSpPr>
            <a:spLocks noGrp="1"/>
          </p:cNvSpPr>
          <p:nvPr>
            <p:ph type="title"/>
          </p:nvPr>
        </p:nvSpPr>
        <p:spPr/>
        <p:txBody>
          <a:bodyPr/>
          <a:lstStyle/>
          <a:p>
            <a:r>
              <a:rPr lang="en-GB" dirty="0"/>
              <a:t>The Sweet spot: </a:t>
            </a:r>
            <a:r>
              <a:rPr lang="en-GB" sz="2800" dirty="0"/>
              <a:t>Synergistic point of influence</a:t>
            </a:r>
          </a:p>
        </p:txBody>
      </p:sp>
      <p:graphicFrame>
        <p:nvGraphicFramePr>
          <p:cNvPr id="4" name="Content Placeholder 3">
            <a:extLst>
              <a:ext uri="{FF2B5EF4-FFF2-40B4-BE49-F238E27FC236}">
                <a16:creationId xmlns:a16="http://schemas.microsoft.com/office/drawing/2014/main" id="{37E4F92B-B50E-47E3-9DB1-542CE9FCC56C}"/>
              </a:ext>
            </a:extLst>
          </p:cNvPr>
          <p:cNvGraphicFramePr>
            <a:graphicFrameLocks noGrp="1"/>
          </p:cNvGraphicFramePr>
          <p:nvPr>
            <p:ph idx="1"/>
            <p:extLst>
              <p:ext uri="{D42A27DB-BD31-4B8C-83A1-F6EECF244321}">
                <p14:modId xmlns:p14="http://schemas.microsoft.com/office/powerpoint/2010/main" val="12618521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a:extLst>
              <a:ext uri="{FF2B5EF4-FFF2-40B4-BE49-F238E27FC236}">
                <a16:creationId xmlns:a16="http://schemas.microsoft.com/office/drawing/2014/main" id="{A4DDBEA9-30F7-4B53-95F9-E272C71914BD}"/>
              </a:ext>
            </a:extLst>
          </p:cNvPr>
          <p:cNvCxnSpPr/>
          <p:nvPr/>
        </p:nvCxnSpPr>
        <p:spPr>
          <a:xfrm flipH="1">
            <a:off x="6268720" y="2976880"/>
            <a:ext cx="2611120" cy="1310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E106C3A-0C18-40A6-A4B3-49C49F1CFB37}"/>
              </a:ext>
            </a:extLst>
          </p:cNvPr>
          <p:cNvSpPr txBox="1"/>
          <p:nvPr/>
        </p:nvSpPr>
        <p:spPr>
          <a:xfrm>
            <a:off x="8879840" y="2621280"/>
            <a:ext cx="2194560" cy="553998"/>
          </a:xfrm>
          <a:prstGeom prst="rect">
            <a:avLst/>
          </a:prstGeom>
          <a:noFill/>
        </p:spPr>
        <p:txBody>
          <a:bodyPr wrap="square" rtlCol="0">
            <a:spAutoFit/>
          </a:bodyPr>
          <a:lstStyle/>
          <a:p>
            <a:r>
              <a:rPr lang="en-GB" sz="3000" dirty="0">
                <a:solidFill>
                  <a:schemeClr val="accent6">
                    <a:lumMod val="60000"/>
                    <a:lumOff val="40000"/>
                  </a:schemeClr>
                </a:solidFill>
              </a:rPr>
              <a:t>Sweet Spot</a:t>
            </a:r>
          </a:p>
        </p:txBody>
      </p:sp>
      <mc:AlternateContent xmlns:mc="http://schemas.openxmlformats.org/markup-compatibility/2006">
        <mc:Choice xmlns:p14="http://schemas.microsoft.com/office/powerpoint/2010/main" Requires="p14">
          <p:contentPart p14:bwMode="auto" r:id="rId7">
            <p14:nvContentPartPr>
              <p14:cNvPr id="8" name="Ink 7">
                <a:extLst>
                  <a:ext uri="{FF2B5EF4-FFF2-40B4-BE49-F238E27FC236}">
                    <a16:creationId xmlns:a16="http://schemas.microsoft.com/office/drawing/2014/main" id="{17478F97-3437-4CED-AD37-6B905A4D7078}"/>
                  </a:ext>
                </a:extLst>
              </p14:cNvPr>
              <p14:cNvContentPartPr/>
              <p14:nvPr/>
            </p14:nvContentPartPr>
            <p14:xfrm>
              <a:off x="5779720" y="3911280"/>
              <a:ext cx="612720" cy="601200"/>
            </p14:xfrm>
          </p:contentPart>
        </mc:Choice>
        <mc:Fallback>
          <p:pic>
            <p:nvPicPr>
              <p:cNvPr id="8" name="Ink 7">
                <a:extLst>
                  <a:ext uri="{FF2B5EF4-FFF2-40B4-BE49-F238E27FC236}">
                    <a16:creationId xmlns:a16="http://schemas.microsoft.com/office/drawing/2014/main" id="{17478F97-3437-4CED-AD37-6B905A4D7078}"/>
                  </a:ext>
                </a:extLst>
              </p:cNvPr>
              <p:cNvPicPr/>
              <p:nvPr/>
            </p:nvPicPr>
            <p:blipFill>
              <a:blip r:embed="rId8"/>
              <a:stretch>
                <a:fillRect/>
              </a:stretch>
            </p:blipFill>
            <p:spPr>
              <a:xfrm>
                <a:off x="5771080" y="3902280"/>
                <a:ext cx="630360" cy="6188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0" name="Ink 9">
                <a:extLst>
                  <a:ext uri="{FF2B5EF4-FFF2-40B4-BE49-F238E27FC236}">
                    <a16:creationId xmlns:a16="http://schemas.microsoft.com/office/drawing/2014/main" id="{A6B767CB-DCEE-4E27-A1DE-9A342A1B517A}"/>
                  </a:ext>
                </a:extLst>
              </p14:cNvPr>
              <p14:cNvContentPartPr/>
              <p14:nvPr/>
            </p14:nvContentPartPr>
            <p14:xfrm>
              <a:off x="6014440" y="4171920"/>
              <a:ext cx="81720" cy="145440"/>
            </p14:xfrm>
          </p:contentPart>
        </mc:Choice>
        <mc:Fallback>
          <p:pic>
            <p:nvPicPr>
              <p:cNvPr id="10" name="Ink 9">
                <a:extLst>
                  <a:ext uri="{FF2B5EF4-FFF2-40B4-BE49-F238E27FC236}">
                    <a16:creationId xmlns:a16="http://schemas.microsoft.com/office/drawing/2014/main" id="{A6B767CB-DCEE-4E27-A1DE-9A342A1B517A}"/>
                  </a:ext>
                </a:extLst>
              </p:cNvPr>
              <p:cNvPicPr/>
              <p:nvPr/>
            </p:nvPicPr>
            <p:blipFill>
              <a:blip r:embed="rId10"/>
              <a:stretch>
                <a:fillRect/>
              </a:stretch>
            </p:blipFill>
            <p:spPr>
              <a:xfrm>
                <a:off x="5960440" y="4064280"/>
                <a:ext cx="189360" cy="3610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1" name="Ink 10">
                <a:extLst>
                  <a:ext uri="{FF2B5EF4-FFF2-40B4-BE49-F238E27FC236}">
                    <a16:creationId xmlns:a16="http://schemas.microsoft.com/office/drawing/2014/main" id="{BB0BFD74-017C-4AFE-A0D1-F7A054D6DD3F}"/>
                  </a:ext>
                </a:extLst>
              </p14:cNvPr>
              <p14:cNvContentPartPr/>
              <p14:nvPr/>
            </p14:nvContentPartPr>
            <p14:xfrm>
              <a:off x="5912560" y="4089480"/>
              <a:ext cx="407160" cy="332280"/>
            </p14:xfrm>
          </p:contentPart>
        </mc:Choice>
        <mc:Fallback>
          <p:pic>
            <p:nvPicPr>
              <p:cNvPr id="11" name="Ink 10">
                <a:extLst>
                  <a:ext uri="{FF2B5EF4-FFF2-40B4-BE49-F238E27FC236}">
                    <a16:creationId xmlns:a16="http://schemas.microsoft.com/office/drawing/2014/main" id="{BB0BFD74-017C-4AFE-A0D1-F7A054D6DD3F}"/>
                  </a:ext>
                </a:extLst>
              </p:cNvPr>
              <p:cNvPicPr/>
              <p:nvPr/>
            </p:nvPicPr>
            <p:blipFill>
              <a:blip r:embed="rId12"/>
              <a:stretch>
                <a:fillRect/>
              </a:stretch>
            </p:blipFill>
            <p:spPr>
              <a:xfrm>
                <a:off x="5858920" y="3981840"/>
                <a:ext cx="514800" cy="5479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6" name="Ink 15">
                <a:extLst>
                  <a:ext uri="{FF2B5EF4-FFF2-40B4-BE49-F238E27FC236}">
                    <a16:creationId xmlns:a16="http://schemas.microsoft.com/office/drawing/2014/main" id="{72C73DAE-D8B3-4F1D-8A3C-7B392FB29361}"/>
                  </a:ext>
                </a:extLst>
              </p14:cNvPr>
              <p14:cNvContentPartPr/>
              <p14:nvPr/>
            </p14:nvContentPartPr>
            <p14:xfrm>
              <a:off x="5859640" y="4004880"/>
              <a:ext cx="500040" cy="427320"/>
            </p14:xfrm>
          </p:contentPart>
        </mc:Choice>
        <mc:Fallback>
          <p:pic>
            <p:nvPicPr>
              <p:cNvPr id="16" name="Ink 15">
                <a:extLst>
                  <a:ext uri="{FF2B5EF4-FFF2-40B4-BE49-F238E27FC236}">
                    <a16:creationId xmlns:a16="http://schemas.microsoft.com/office/drawing/2014/main" id="{72C73DAE-D8B3-4F1D-8A3C-7B392FB29361}"/>
                  </a:ext>
                </a:extLst>
              </p:cNvPr>
              <p:cNvPicPr/>
              <p:nvPr/>
            </p:nvPicPr>
            <p:blipFill>
              <a:blip r:embed="rId14"/>
              <a:stretch>
                <a:fillRect/>
              </a:stretch>
            </p:blipFill>
            <p:spPr>
              <a:xfrm>
                <a:off x="5805640" y="3896880"/>
                <a:ext cx="607680" cy="642960"/>
              </a:xfrm>
              <a:prstGeom prst="rect">
                <a:avLst/>
              </a:prstGeom>
            </p:spPr>
          </p:pic>
        </mc:Fallback>
      </mc:AlternateContent>
    </p:spTree>
    <p:extLst>
      <p:ext uri="{BB962C8B-B14F-4D97-AF65-F5344CB8AC3E}">
        <p14:creationId xmlns:p14="http://schemas.microsoft.com/office/powerpoint/2010/main" val="71660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66DF6479-4072-4DFB-858A-DAF628337467}"/>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endParaRPr lang="en-US" sz="5200" kern="1200">
              <a:solidFill>
                <a:schemeClr val="tx2"/>
              </a:solidFill>
              <a:latin typeface="+mj-lt"/>
              <a:ea typeface="+mj-ea"/>
              <a:cs typeface="+mj-cs"/>
            </a:endParaRPr>
          </a:p>
        </p:txBody>
      </p:sp>
      <p:sp>
        <p:nvSpPr>
          <p:cNvPr id="4" name="TextBox 3">
            <a:extLst>
              <a:ext uri="{FF2B5EF4-FFF2-40B4-BE49-F238E27FC236}">
                <a16:creationId xmlns:a16="http://schemas.microsoft.com/office/drawing/2014/main" id="{7302A0B8-2874-4FDC-B2F9-026271A0B48F}"/>
              </a:ext>
            </a:extLst>
          </p:cNvPr>
          <p:cNvSpPr txBox="1"/>
          <p:nvPr/>
        </p:nvSpPr>
        <p:spPr>
          <a:xfrm>
            <a:off x="1125946" y="1538287"/>
            <a:ext cx="9639300" cy="6093976"/>
          </a:xfrm>
          <a:prstGeom prst="rect">
            <a:avLst/>
          </a:prstGeom>
          <a:noFill/>
        </p:spPr>
        <p:txBody>
          <a:bodyPr wrap="square" rtlCol="0">
            <a:spAutoFit/>
          </a:bodyPr>
          <a:lstStyle/>
          <a:p>
            <a:pPr algn="ctr"/>
            <a:r>
              <a:rPr lang="en-GB" sz="2400" b="1" dirty="0"/>
              <a:t>Supervisor: Dr Orla Dunn</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Library Project:</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Starting in Taunton Library looking at acceptability of community assessment of weight, height and BP. Anticipating an initial successful trial we will be hoping to explore how this data can be easily fed back to primary care to update patient records.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a:defRPr/>
            </a:pPr>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Men’s Shed project: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looking at using a community venue for hypertension case finding and initial home blood pressure monitoring, launching currently in Highbridge but with an aim to expand across Somerset.</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GB" dirty="0"/>
          </a:p>
          <a:p>
            <a:r>
              <a:rPr kumimoji="0" lang="en-GB" sz="1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Practice based automated assessment: </a:t>
            </a: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of weight, height and BP. This project is at a very early stage but we are looking at the cost effectiveness of introducing machines like this to GP practices. There is some funding available from public health to support this but we would also be looking for contributions to on-going costs from practices / PCNs.</a:t>
            </a:r>
          </a:p>
          <a:p>
            <a:endParaRPr lang="en-GB" dirty="0">
              <a:solidFill>
                <a:prstClr val="black"/>
              </a:solidFill>
              <a:latin typeface="Arial" panose="020B0604020202020204" pitchFamily="34" charset="0"/>
              <a:ea typeface="Calibri" panose="020F0502020204030204" pitchFamily="34" charset="0"/>
              <a:cs typeface="Arial" panose="020B0604020202020204" pitchFamily="34" charset="0"/>
            </a:endParaRPr>
          </a:p>
          <a:p>
            <a:r>
              <a:rPr lang="en-GB" b="1" dirty="0">
                <a:solidFill>
                  <a:prstClr val="black"/>
                </a:solidFill>
                <a:latin typeface="Arial" panose="020B0604020202020204" pitchFamily="34" charset="0"/>
                <a:ea typeface="Calibri" panose="020F0502020204030204" pitchFamily="34" charset="0"/>
                <a:cs typeface="Arial" panose="020B0604020202020204" pitchFamily="34" charset="0"/>
              </a:rPr>
              <a:t>South Somerset West PCN Neighbourhood: </a:t>
            </a:r>
            <a:r>
              <a:rPr lang="en-GB" dirty="0">
                <a:solidFill>
                  <a:prstClr val="black"/>
                </a:solidFill>
                <a:latin typeface="Arial" panose="020B0604020202020204" pitchFamily="34" charset="0"/>
                <a:ea typeface="Calibri" panose="020F0502020204030204" pitchFamily="34" charset="0"/>
                <a:cs typeface="Arial" panose="020B0604020202020204" pitchFamily="34" charset="0"/>
              </a:rPr>
              <a:t>Healthy weight and </a:t>
            </a:r>
            <a:r>
              <a:rPr lang="en-GB" dirty="0" err="1">
                <a:solidFill>
                  <a:prstClr val="black"/>
                </a:solidFill>
                <a:latin typeface="Arial" panose="020B0604020202020204" pitchFamily="34" charset="0"/>
                <a:ea typeface="Calibri" panose="020F0502020204030204" pitchFamily="34" charset="0"/>
                <a:cs typeface="Arial" panose="020B0604020202020204" pitchFamily="34" charset="0"/>
              </a:rPr>
              <a:t>prehabilitation</a:t>
            </a:r>
            <a:r>
              <a:rPr lang="en-GB" dirty="0">
                <a:solidFill>
                  <a:prstClr val="black"/>
                </a:solidFill>
                <a:latin typeface="Arial" panose="020B0604020202020204" pitchFamily="34" charset="0"/>
                <a:ea typeface="Calibri" panose="020F0502020204030204" pitchFamily="34" charset="0"/>
                <a:cs typeface="Arial" panose="020B0604020202020204" pitchFamily="34" charset="0"/>
              </a:rPr>
              <a:t> programme for patients awaiting elective orthopaedic operations at Yeovil District Hospital</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p>
          <a:p>
            <a:endParaRPr lang="en-GB" dirty="0"/>
          </a:p>
        </p:txBody>
      </p:sp>
      <p:sp>
        <p:nvSpPr>
          <p:cNvPr id="6" name="TextBox 5">
            <a:extLst>
              <a:ext uri="{FF2B5EF4-FFF2-40B4-BE49-F238E27FC236}">
                <a16:creationId xmlns:a16="http://schemas.microsoft.com/office/drawing/2014/main" id="{DF66779E-961B-4EA7-B7DD-77854B6BBAE8}"/>
              </a:ext>
            </a:extLst>
          </p:cNvPr>
          <p:cNvSpPr txBox="1"/>
          <p:nvPr/>
        </p:nvSpPr>
        <p:spPr>
          <a:xfrm>
            <a:off x="1000125" y="333375"/>
            <a:ext cx="9765121" cy="707886"/>
          </a:xfrm>
          <a:prstGeom prst="rect">
            <a:avLst/>
          </a:prstGeom>
          <a:noFill/>
        </p:spPr>
        <p:txBody>
          <a:bodyPr wrap="square" rtlCol="0">
            <a:spAutoFit/>
          </a:bodyPr>
          <a:lstStyle/>
          <a:p>
            <a:r>
              <a:rPr lang="en-GB" sz="4000" b="1" dirty="0"/>
              <a:t>What I have been doing so far</a:t>
            </a:r>
          </a:p>
        </p:txBody>
      </p:sp>
    </p:spTree>
    <p:extLst>
      <p:ext uri="{BB962C8B-B14F-4D97-AF65-F5344CB8AC3E}">
        <p14:creationId xmlns:p14="http://schemas.microsoft.com/office/powerpoint/2010/main" val="275067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66DF6479-4072-4DFB-858A-DAF628337467}"/>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endParaRPr lang="en-US" sz="5200" kern="1200">
              <a:solidFill>
                <a:schemeClr val="tx2"/>
              </a:solidFill>
              <a:latin typeface="+mj-lt"/>
              <a:ea typeface="+mj-ea"/>
              <a:cs typeface="+mj-cs"/>
            </a:endParaRPr>
          </a:p>
        </p:txBody>
      </p:sp>
      <p:sp>
        <p:nvSpPr>
          <p:cNvPr id="4" name="TextBox 3">
            <a:extLst>
              <a:ext uri="{FF2B5EF4-FFF2-40B4-BE49-F238E27FC236}">
                <a16:creationId xmlns:a16="http://schemas.microsoft.com/office/drawing/2014/main" id="{7302A0B8-2874-4FDC-B2F9-026271A0B48F}"/>
              </a:ext>
            </a:extLst>
          </p:cNvPr>
          <p:cNvSpPr txBox="1"/>
          <p:nvPr/>
        </p:nvSpPr>
        <p:spPr>
          <a:xfrm>
            <a:off x="1125946" y="823912"/>
            <a:ext cx="9639300" cy="6617196"/>
          </a:xfrm>
          <a:prstGeom prst="rect">
            <a:avLst/>
          </a:prstGeom>
          <a:noFill/>
        </p:spPr>
        <p:txBody>
          <a:bodyPr wrap="square" rtlCol="0">
            <a:spAutoFit/>
          </a:bodyPr>
          <a:lstStyle/>
          <a:p>
            <a:pPr marL="342900" lvl="0" indent="-342900">
              <a:buFont typeface="+mj-lt"/>
              <a:buAutoNum type="arabicPeriod"/>
            </a:pPr>
            <a:endParaRPr lang="en-GB" sz="1800" dirty="0">
              <a:effectLst/>
              <a:latin typeface="Arial" panose="020B0604020202020204" pitchFamily="34" charset="0"/>
              <a:ea typeface="Times New Roman" panose="02020603050405020304" pitchFamily="18" charset="0"/>
            </a:endParaRPr>
          </a:p>
          <a:p>
            <a:pPr lvl="0" algn="ctr"/>
            <a:r>
              <a:rPr lang="en-GB" sz="2800" b="1" dirty="0">
                <a:latin typeface="Arial" panose="020B0604020202020204" pitchFamily="34" charset="0"/>
                <a:ea typeface="Times New Roman" panose="02020603050405020304" pitchFamily="18" charset="0"/>
              </a:rPr>
              <a:t>What I hope to get out of the fellowship?</a:t>
            </a:r>
          </a:p>
          <a:p>
            <a:pPr marL="342900" lvl="0" indent="-342900">
              <a:buFont typeface="+mj-lt"/>
              <a:buAutoNum type="arabicPeriod"/>
            </a:pPr>
            <a:endParaRPr lang="en-GB" sz="1800" dirty="0">
              <a:effectLst/>
              <a:latin typeface="Arial" panose="020B0604020202020204" pitchFamily="34" charset="0"/>
              <a:ea typeface="Times New Roman" panose="02020603050405020304" pitchFamily="18" charset="0"/>
            </a:endParaRPr>
          </a:p>
          <a:p>
            <a:pPr marL="342900" lvl="0" indent="-342900">
              <a:buFont typeface="+mj-lt"/>
              <a:buAutoNum type="arabicPeriod"/>
            </a:pPr>
            <a:endParaRPr lang="en-GB" dirty="0">
              <a:latin typeface="Arial" panose="020B0604020202020204" pitchFamily="34" charset="0"/>
              <a:ea typeface="Times New Roman" panose="02020603050405020304" pitchFamily="18" charset="0"/>
            </a:endParaRPr>
          </a:p>
          <a:p>
            <a:pPr marL="342900" lvl="0" indent="-342900">
              <a:buFont typeface="+mj-lt"/>
              <a:buAutoNum type="arabicPeriod"/>
            </a:pPr>
            <a:endParaRPr lang="en-GB" sz="1800" dirty="0">
              <a:effectLst/>
              <a:latin typeface="Arial" panose="020B0604020202020204" pitchFamily="34" charset="0"/>
              <a:ea typeface="Times New Roman" panose="02020603050405020304" pitchFamily="18" charset="0"/>
            </a:endParaRPr>
          </a:p>
          <a:p>
            <a:pPr marL="342900" lvl="0" indent="-342900">
              <a:buFont typeface="+mj-lt"/>
              <a:buAutoNum type="arabicPeriod"/>
            </a:pPr>
            <a:r>
              <a:rPr lang="en-GB" sz="2200" dirty="0">
                <a:effectLst/>
                <a:latin typeface="Arial" panose="020B0604020202020204" pitchFamily="34" charset="0"/>
                <a:ea typeface="Times New Roman" panose="02020603050405020304" pitchFamily="18" charset="0"/>
              </a:rPr>
              <a:t>To gain a greater understanding of PHM and the wider strategic view</a:t>
            </a:r>
          </a:p>
          <a:p>
            <a:pPr marL="342900" lvl="0" indent="-342900">
              <a:buFont typeface="+mj-lt"/>
              <a:buAutoNum type="arabicPeriod"/>
            </a:pPr>
            <a:endParaRPr lang="en-GB" sz="22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GB" sz="2200" dirty="0">
                <a:effectLst/>
                <a:latin typeface="Arial" panose="020B0604020202020204" pitchFamily="34" charset="0"/>
                <a:ea typeface="Times New Roman" panose="02020603050405020304" pitchFamily="18" charset="0"/>
              </a:rPr>
              <a:t>How to gather and interpret public health data</a:t>
            </a:r>
          </a:p>
          <a:p>
            <a:pPr marL="342900" lvl="0" indent="-342900">
              <a:buFont typeface="+mj-lt"/>
              <a:buAutoNum type="arabicPeriod"/>
            </a:pPr>
            <a:endParaRPr lang="en-GB" sz="22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GB" sz="2200" dirty="0">
                <a:effectLst/>
                <a:latin typeface="Arial" panose="020B0604020202020204" pitchFamily="34" charset="0"/>
                <a:ea typeface="Times New Roman" panose="02020603050405020304" pitchFamily="18" charset="0"/>
              </a:rPr>
              <a:t>How to implement and evaluate a population health intervention</a:t>
            </a:r>
          </a:p>
          <a:p>
            <a:pPr marL="342900" lvl="0" indent="-342900">
              <a:buFont typeface="+mj-lt"/>
              <a:buAutoNum type="arabicPeriod"/>
            </a:pPr>
            <a:endParaRPr lang="en-GB" sz="22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GB" sz="2200" dirty="0">
                <a:effectLst/>
                <a:latin typeface="Arial" panose="020B0604020202020204" pitchFamily="34" charset="0"/>
                <a:ea typeface="Times New Roman" panose="02020603050405020304" pitchFamily="18" charset="0"/>
              </a:rPr>
              <a:t>To gain an understanding of the ICS in Somerset, system-wide working and how </a:t>
            </a:r>
            <a:r>
              <a:rPr lang="en-GB" sz="2200" dirty="0">
                <a:latin typeface="Arial" panose="020B0604020202020204" pitchFamily="34" charset="0"/>
                <a:ea typeface="Times New Roman" panose="02020603050405020304" pitchFamily="18" charset="0"/>
              </a:rPr>
              <a:t>PHM </a:t>
            </a:r>
            <a:r>
              <a:rPr lang="en-GB" sz="2200" dirty="0">
                <a:effectLst/>
                <a:latin typeface="Arial" panose="020B0604020202020204" pitchFamily="34" charset="0"/>
                <a:ea typeface="Times New Roman" panose="02020603050405020304" pitchFamily="18" charset="0"/>
              </a:rPr>
              <a:t>agenda will be fulfilled in the county</a:t>
            </a:r>
          </a:p>
          <a:p>
            <a:pPr marL="342900" lvl="0" indent="-342900">
              <a:buFont typeface="+mj-lt"/>
              <a:buAutoNum type="arabicPeriod"/>
            </a:pPr>
            <a:endParaRPr lang="en-GB" sz="22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GB" sz="2200" dirty="0">
                <a:effectLst/>
                <a:latin typeface="Arial" panose="020B0604020202020204" pitchFamily="34" charset="0"/>
                <a:ea typeface="Times New Roman" panose="02020603050405020304" pitchFamily="18" charset="0"/>
              </a:rPr>
              <a:t>To build and network with others with population and leadership interests and expertise </a:t>
            </a:r>
            <a:endParaRPr lang="en-GB" sz="2200" dirty="0">
              <a:effectLst/>
              <a:latin typeface="Times New Roman" panose="02020603050405020304" pitchFamily="18" charset="0"/>
              <a:ea typeface="Times New Roman" panose="02020603050405020304" pitchFamily="18" charset="0"/>
            </a:endParaRPr>
          </a:p>
          <a:p>
            <a:endParaRPr lang="en-GB" sz="2200"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2603307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290</Words>
  <Application>Microsoft Office PowerPoint</Application>
  <PresentationFormat>Widescreen</PresentationFormat>
  <Paragraphs>42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My  Population Health Fellowship  Experience</vt:lpstr>
      <vt:lpstr>The Sweet spot: Synergistic point of influence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Population Health Fellowship  Experience</dc:title>
  <dc:creator>LEBESE, Solomon (WINCANTON HEALTH CENTRE)</dc:creator>
  <cp:lastModifiedBy>LEBESE, Solomon (WINCANTON HEALTH CENTRE)</cp:lastModifiedBy>
  <cp:revision>2</cp:revision>
  <dcterms:created xsi:type="dcterms:W3CDTF">2022-02-28T09:33:14Z</dcterms:created>
  <dcterms:modified xsi:type="dcterms:W3CDTF">2022-02-28T13:48:22Z</dcterms:modified>
</cp:coreProperties>
</file>