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7" r:id="rId2"/>
    <p:sldMasterId id="2147483680" r:id="rId3"/>
  </p:sldMasterIdLst>
  <p:notesMasterIdLst>
    <p:notesMasterId r:id="rId31"/>
  </p:notesMasterIdLst>
  <p:sldIdLst>
    <p:sldId id="256" r:id="rId4"/>
    <p:sldId id="286" r:id="rId5"/>
    <p:sldId id="257" r:id="rId6"/>
    <p:sldId id="306" r:id="rId7"/>
    <p:sldId id="272" r:id="rId8"/>
    <p:sldId id="271" r:id="rId9"/>
    <p:sldId id="260" r:id="rId10"/>
    <p:sldId id="290" r:id="rId11"/>
    <p:sldId id="303" r:id="rId12"/>
    <p:sldId id="291" r:id="rId13"/>
    <p:sldId id="264" r:id="rId14"/>
    <p:sldId id="308" r:id="rId15"/>
    <p:sldId id="310" r:id="rId16"/>
    <p:sldId id="320" r:id="rId17"/>
    <p:sldId id="268" r:id="rId18"/>
    <p:sldId id="269" r:id="rId19"/>
    <p:sldId id="314" r:id="rId20"/>
    <p:sldId id="279" r:id="rId21"/>
    <p:sldId id="280" r:id="rId22"/>
    <p:sldId id="315" r:id="rId23"/>
    <p:sldId id="316" r:id="rId24"/>
    <p:sldId id="319" r:id="rId25"/>
    <p:sldId id="311" r:id="rId26"/>
    <p:sldId id="282" r:id="rId27"/>
    <p:sldId id="322" r:id="rId28"/>
    <p:sldId id="313" r:id="rId29"/>
    <p:sldId id="321" r:id="rId30"/>
  </p:sldIdLst>
  <p:sldSz cx="9144000" cy="5143500" type="screen16x9"/>
  <p:notesSz cx="6858000" cy="9144000"/>
  <p:embeddedFontLs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entury Gothic" panose="020B050202020202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Hewitt" initials="CH" lastIdx="6" clrIdx="0">
    <p:extLst>
      <p:ext uri="{19B8F6BF-5375-455C-9EA6-DF929625EA0E}">
        <p15:presenceInfo xmlns:p15="http://schemas.microsoft.com/office/powerpoint/2012/main" userId="Chris Hewitt" providerId="None"/>
      </p:ext>
    </p:extLst>
  </p:cmAuthor>
  <p:cmAuthor id="2" name="Debbie Nolan" initials="DN" lastIdx="3" clrIdx="1">
    <p:extLst>
      <p:ext uri="{19B8F6BF-5375-455C-9EA6-DF929625EA0E}">
        <p15:presenceInfo xmlns:p15="http://schemas.microsoft.com/office/powerpoint/2012/main" userId="S::debbie.nolan@caliverpool.org.uk::a030ba3f-0242-48ee-8ced-1e11475f2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49D32-EC3C-4B7D-AE26-61AEF1AD3FBB}" v="14" dt="2022-05-04T09:21:36.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64" autoAdjust="0"/>
  </p:normalViewPr>
  <p:slideViewPr>
    <p:cSldViewPr snapToGrid="0">
      <p:cViewPr varScale="1">
        <p:scale>
          <a:sx n="74" d="100"/>
          <a:sy n="74" d="100"/>
        </p:scale>
        <p:origin x="106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9T14:24:19.475" idx="2">
    <p:pos x="10" y="10"/>
    <p:text>Wondering if this slide should come before the GP comments on slide16</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29T14:29:50.150" idx="5">
    <p:pos x="10" y="10"/>
    <p:text>The next two slides are very detailed and there won't time to go through them properly so wonder about the ebefit of keeping in - although be do share slides afterward and on that argument you may to keep in. The temptation is that speakers go through slides  line by line and it won't be doable in the timescale.</p:text>
    <p:extLst>
      <p:ext uri="{C676402C-5697-4E1C-873F-D02D1690AC5C}">
        <p15:threadingInfo xmlns:p15="http://schemas.microsoft.com/office/powerpoint/2012/main" timeZoneBias="-60"/>
      </p:ext>
    </p:extLst>
  </p:cm>
  <p:cm authorId="2" dt="2022-04-30T03:59:50.037" idx="3">
    <p:pos x="10" y="146"/>
    <p:text>I will say - here's the IFD and referral process, I wont go into this now but if anyone has any quetions later, please just ask?
</p:text>
    <p:extLst>
      <p:ext uri="{C676402C-5697-4E1C-873F-D02D1690AC5C}">
        <p15:threadingInfo xmlns:p15="http://schemas.microsoft.com/office/powerpoint/2012/main" timeZoneBias="42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29879c47b_1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29879c47b_1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To add content, overtype</a:t>
            </a:r>
            <a:r>
              <a:rPr lang="en-GB" baseline="0" dirty="0">
                <a:latin typeface="Arial" panose="020B0604020202020204" pitchFamily="34" charset="0"/>
                <a:cs typeface="Arial" panose="020B0604020202020204" pitchFamily="34" charset="0"/>
              </a:rPr>
              <a:t> the details of your presentation above. This will automatically pick up the font, </a:t>
            </a:r>
            <a:r>
              <a:rPr lang="en-GB" b="1" baseline="0" dirty="0">
                <a:latin typeface="Arial" panose="020B0604020202020204" pitchFamily="34" charset="0"/>
                <a:cs typeface="Arial" panose="020B0604020202020204" pitchFamily="34" charset="0"/>
              </a:rPr>
              <a:t>Arial Black</a:t>
            </a:r>
            <a:r>
              <a:rPr lang="en-GB" baseline="0" dirty="0">
                <a:latin typeface="Arial" panose="020B0604020202020204" pitchFamily="34" charset="0"/>
                <a:cs typeface="Arial" panose="020B0604020202020204" pitchFamily="34" charset="0"/>
              </a:rPr>
              <a:t>, which should be used throughout your presentation. Try to keep titles to at least 36pt and body text should be a minimum of 12pt throughout.  </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To add in a blank slide at any stage of the presentation, click</a:t>
            </a:r>
            <a:r>
              <a:rPr lang="en-GB" baseline="0" dirty="0">
                <a:latin typeface="Arial" panose="020B0604020202020204" pitchFamily="34" charset="0"/>
                <a:cs typeface="Arial" panose="020B0604020202020204" pitchFamily="34" charset="0"/>
              </a:rPr>
              <a:t> on ‘Insert/New Slide’. This will pick up the blue colour of the presentation automatically, as well as the appropriate font.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3851C-C6B8-6243-8DBE-E6CA957DDF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78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29879c47b_1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229879c47b_1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1229879c47b_1_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
        <p:nvSpPr>
          <p:cNvPr id="249" name="Google Shape;249;g1229879c47b_1_16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29879c47b_1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229879c47b_1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Move away from primary care </a:t>
            </a:r>
            <a:endParaRPr/>
          </a:p>
        </p:txBody>
      </p:sp>
      <p:sp>
        <p:nvSpPr>
          <p:cNvPr id="260" name="Google Shape;260;g1229879c47b_1_1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
        <p:nvSpPr>
          <p:cNvPr id="261" name="Google Shape;261;g1229879c47b_1_17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29879c47b_1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1229879c47b_1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1229879c47b_1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
        <p:nvSpPr>
          <p:cNvPr id="345" name="Google Shape;345;g1229879c47b_1_23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69338257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69338257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29879c47b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229879c47b_1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1229879c47b_1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g1229879c47b_1_24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428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29879c47b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229879c47b_1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5" name="Google Shape;365;g1229879c47b_1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
        <p:nvSpPr>
          <p:cNvPr id="366" name="Google Shape;366;g1229879c47b_1_24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38e9b831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238e9b831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918a9a90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b918a9a90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052F0-4E4F-432A-A0BC-EE02AC48F228}" type="slidenum">
              <a:rPr lang="en-GB" smtClean="0"/>
              <a:t>4</a:t>
            </a:fld>
            <a:endParaRPr lang="en-GB" dirty="0"/>
          </a:p>
        </p:txBody>
      </p:sp>
    </p:spTree>
    <p:extLst>
      <p:ext uri="{BB962C8B-B14F-4D97-AF65-F5344CB8AC3E}">
        <p14:creationId xmlns:p14="http://schemas.microsoft.com/office/powerpoint/2010/main" val="185487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29879c47b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229879c47b_1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Move away from primary care </a:t>
            </a:r>
            <a:endParaRPr/>
          </a:p>
        </p:txBody>
      </p:sp>
      <p:sp>
        <p:nvSpPr>
          <p:cNvPr id="287" name="Google Shape;287;g1229879c47b_1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288" name="Google Shape;288;g1229879c47b_1_196: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29879c47b_1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229879c47b_1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Move away from primary care </a:t>
            </a:r>
            <a:endParaRPr/>
          </a:p>
        </p:txBody>
      </p:sp>
      <p:sp>
        <p:nvSpPr>
          <p:cNvPr id="278" name="Google Shape;278;g1229879c47b_1_1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
        <p:nvSpPr>
          <p:cNvPr id="279" name="Google Shape;279;g1229879c47b_1_18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b918a9a90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b918a9a90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78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accent6"/>
                </a:solidFill>
              </a:rPr>
              <a:t>Analysis showed that the service was reaching patients of extreme low-income, working age, with multiple long-term conditions.</a:t>
            </a:r>
          </a:p>
          <a:p>
            <a:pPr marL="0" indent="0">
              <a:buNone/>
            </a:pPr>
            <a:r>
              <a:rPr lang="en-GB" dirty="0"/>
              <a:t>Higher prevalence of:</a:t>
            </a:r>
            <a:r>
              <a:rPr lang="en-GB" baseline="0" dirty="0"/>
              <a:t> </a:t>
            </a:r>
            <a:r>
              <a:rPr lang="en-GB" dirty="0"/>
              <a:t>COPD &amp; other respiratory conditions,</a:t>
            </a:r>
            <a:r>
              <a:rPr lang="en-GB" baseline="0" dirty="0"/>
              <a:t> </a:t>
            </a:r>
            <a:r>
              <a:rPr lang="en-GB" dirty="0"/>
              <a:t>Anxiety,</a:t>
            </a:r>
            <a:r>
              <a:rPr lang="en-GB" baseline="0" dirty="0"/>
              <a:t> </a:t>
            </a:r>
            <a:r>
              <a:rPr lang="en-GB" dirty="0"/>
              <a:t>Depression,</a:t>
            </a:r>
            <a:r>
              <a:rPr lang="en-GB" baseline="0" dirty="0"/>
              <a:t> </a:t>
            </a:r>
            <a:r>
              <a:rPr lang="en-GB" dirty="0"/>
              <a:t>Bi-polar,</a:t>
            </a:r>
            <a:r>
              <a:rPr lang="en-GB" baseline="0" dirty="0"/>
              <a:t> </a:t>
            </a:r>
            <a:r>
              <a:rPr lang="en-GB" dirty="0"/>
              <a:t>Psychosis,</a:t>
            </a:r>
            <a:r>
              <a:rPr lang="en-GB" baseline="0" dirty="0"/>
              <a:t> </a:t>
            </a:r>
            <a:r>
              <a:rPr lang="en-GB" dirty="0"/>
              <a:t>Poisoning,</a:t>
            </a:r>
            <a:r>
              <a:rPr lang="en-GB" baseline="0" dirty="0"/>
              <a:t> </a:t>
            </a:r>
            <a:r>
              <a:rPr lang="en-GB" dirty="0"/>
              <a:t>Smokers, </a:t>
            </a:r>
          </a:p>
          <a:p>
            <a:pPr marL="0" indent="0">
              <a:buNone/>
            </a:pPr>
            <a:r>
              <a:rPr lang="en-GB" dirty="0"/>
              <a:t>More women than men, mainly working age adults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80%</a:t>
            </a:r>
            <a:r>
              <a:rPr lang="en-GB" baseline="0" dirty="0"/>
              <a:t> referrals from general practice,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aseline="0" dirty="0"/>
              <a:t>20% from mental health services.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aseline="0" dirty="0"/>
              <a:t>2/5ths of case load known to mental health services,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aseline="0" dirty="0"/>
              <a:t>3/5</a:t>
            </a:r>
            <a:r>
              <a:rPr lang="en-GB" baseline="30000" dirty="0"/>
              <a:t>th</a:t>
            </a:r>
            <a:r>
              <a:rPr lang="en-GB" baseline="0" dirty="0"/>
              <a:t> acute services - short-stay admissions for MUS &amp; gastro</a:t>
            </a:r>
            <a:endParaRPr lang="en-GB" dirty="0"/>
          </a:p>
          <a:p>
            <a:pPr marL="158750" indent="0">
              <a:buNone/>
            </a:pPr>
            <a:endParaRPr lang="en-GB" dirty="0"/>
          </a:p>
        </p:txBody>
      </p:sp>
    </p:spTree>
    <p:extLst>
      <p:ext uri="{BB962C8B-B14F-4D97-AF65-F5344CB8AC3E}">
        <p14:creationId xmlns:p14="http://schemas.microsoft.com/office/powerpoint/2010/main" val="136710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e60bf33b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e60bf33b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food banks and charitable support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 white background"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A1D4E"/>
              </a:buClr>
              <a:buSzPts val="3000"/>
              <a:buChar char="●"/>
              <a:defRPr sz="3000"/>
            </a:lvl1pPr>
            <a:lvl2pPr lvl="1" rtl="0">
              <a:spcBef>
                <a:spcPts val="0"/>
              </a:spcBef>
              <a:spcAft>
                <a:spcPts val="0"/>
              </a:spcAft>
              <a:buSzPts val="3000"/>
              <a:buChar char="○"/>
              <a:defRPr sz="3000"/>
            </a:lvl2pPr>
            <a:lvl3pPr lvl="2" rtl="0">
              <a:spcBef>
                <a:spcPts val="0"/>
              </a:spcBef>
              <a:spcAft>
                <a:spcPts val="0"/>
              </a:spcAft>
              <a:buSzPts val="3000"/>
              <a:buChar char="■"/>
              <a:defRPr sz="3000"/>
            </a:lvl3pPr>
            <a:lvl4pPr lvl="3" rtl="0">
              <a:spcBef>
                <a:spcPts val="0"/>
              </a:spcBef>
              <a:spcAft>
                <a:spcPts val="0"/>
              </a:spcAft>
              <a:buSzPts val="3000"/>
              <a:buChar char="●"/>
              <a:defRPr sz="3000"/>
            </a:lvl4pPr>
            <a:lvl5pPr lvl="4" rtl="0">
              <a:spcBef>
                <a:spcPts val="0"/>
              </a:spcBef>
              <a:spcAft>
                <a:spcPts val="0"/>
              </a:spcAft>
              <a:buSzPts val="3000"/>
              <a:buChar char="○"/>
              <a:defRPr sz="3000"/>
            </a:lvl5pPr>
            <a:lvl6pPr lvl="5" rtl="0">
              <a:spcBef>
                <a:spcPts val="0"/>
              </a:spcBef>
              <a:spcAft>
                <a:spcPts val="0"/>
              </a:spcAft>
              <a:buSzPts val="3000"/>
              <a:buChar char="■"/>
              <a:defRPr sz="3000"/>
            </a:lvl6pPr>
            <a:lvl7pPr lvl="6" rtl="0">
              <a:spcBef>
                <a:spcPts val="0"/>
              </a:spcBef>
              <a:spcAft>
                <a:spcPts val="0"/>
              </a:spcAft>
              <a:buSzPts val="3000"/>
              <a:buChar char="●"/>
              <a:defRPr sz="3000"/>
            </a:lvl7pPr>
            <a:lvl8pPr lvl="7" rtl="0">
              <a:spcBef>
                <a:spcPts val="0"/>
              </a:spcBef>
              <a:spcAft>
                <a:spcPts val="0"/>
              </a:spcAft>
              <a:buSzPts val="3000"/>
              <a:buChar char="○"/>
              <a:defRPr sz="3000"/>
            </a:lvl8pPr>
            <a:lvl9pPr lvl="8" rtl="0">
              <a:spcBef>
                <a:spcPts val="0"/>
              </a:spcBef>
              <a:spcAft>
                <a:spcPts val="0"/>
              </a:spcAft>
              <a:buSzPts val="3000"/>
              <a:buChar char="■"/>
              <a:defRPr sz="3000"/>
            </a:lvl9pPr>
          </a:lstStyle>
          <a:p>
            <a:endParaRPr/>
          </a:p>
        </p:txBody>
      </p:sp>
      <p:sp>
        <p:nvSpPr>
          <p:cNvPr id="56" name="Google Shape;56;p14"/>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000"/>
              </a:spcBef>
              <a:spcAft>
                <a:spcPts val="0"/>
              </a:spcAft>
              <a:buSzPts val="1800"/>
              <a:buChar char="○"/>
              <a:defRPr/>
            </a:lvl2pPr>
            <a:lvl3pPr marL="1371600" lvl="2" indent="-342900" rtl="0">
              <a:spcBef>
                <a:spcPts val="1000"/>
              </a:spcBef>
              <a:spcAft>
                <a:spcPts val="0"/>
              </a:spcAft>
              <a:buSzPts val="1800"/>
              <a:buChar char="■"/>
              <a:defRPr/>
            </a:lvl3pPr>
            <a:lvl4pPr marL="1828800" lvl="3" indent="-342900" rtl="0">
              <a:spcBef>
                <a:spcPts val="1000"/>
              </a:spcBef>
              <a:spcAft>
                <a:spcPts val="0"/>
              </a:spcAft>
              <a:buSzPts val="1800"/>
              <a:buChar char="●"/>
              <a:defRPr/>
            </a:lvl4pPr>
            <a:lvl5pPr marL="2286000" lvl="4" indent="-342900" rtl="0">
              <a:spcBef>
                <a:spcPts val="1000"/>
              </a:spcBef>
              <a:spcAft>
                <a:spcPts val="0"/>
              </a:spcAft>
              <a:buSzPts val="1800"/>
              <a:buChar char="○"/>
              <a:defRPr/>
            </a:lvl5pPr>
            <a:lvl6pPr marL="2743200" lvl="5" indent="-342900" rtl="0">
              <a:spcBef>
                <a:spcPts val="1000"/>
              </a:spcBef>
              <a:spcAft>
                <a:spcPts val="0"/>
              </a:spcAft>
              <a:buSzPts val="1800"/>
              <a:buChar char="■"/>
              <a:defRPr/>
            </a:lvl6pPr>
            <a:lvl7pPr marL="3200400" lvl="6" indent="-342900" rtl="0">
              <a:spcBef>
                <a:spcPts val="1000"/>
              </a:spcBef>
              <a:spcAft>
                <a:spcPts val="0"/>
              </a:spcAft>
              <a:buSzPts val="1800"/>
              <a:buChar char="●"/>
              <a:defRPr/>
            </a:lvl7pPr>
            <a:lvl8pPr marL="3657600" lvl="7" indent="-342900" rtl="0">
              <a:spcBef>
                <a:spcPts val="1000"/>
              </a:spcBef>
              <a:spcAft>
                <a:spcPts val="0"/>
              </a:spcAft>
              <a:buSzPts val="1800"/>
              <a:buChar char="○"/>
              <a:defRPr/>
            </a:lvl8pPr>
            <a:lvl9pPr marL="4114800" lvl="8" indent="-342900" rtl="0">
              <a:spcBef>
                <a:spcPts val="1000"/>
              </a:spcBef>
              <a:spcAft>
                <a:spcPts val="1000"/>
              </a:spcAft>
              <a:buSzPts val="18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 plum background">
  <p:cSld name="CUSTOM_8_1">
    <p:bg>
      <p:bgPr>
        <a:solidFill>
          <a:srgbClr val="9A1D4E"/>
        </a:solidFill>
        <a:effectLst/>
      </p:bgPr>
    </p:bg>
    <p:spTree>
      <p:nvGrpSpPr>
        <p:cNvPr id="1" name="Shape 102"/>
        <p:cNvGrpSpPr/>
        <p:nvPr/>
      </p:nvGrpSpPr>
      <p:grpSpPr>
        <a:xfrm>
          <a:off x="0" y="0"/>
          <a:ext cx="0" cy="0"/>
          <a:chOff x="0" y="0"/>
          <a:chExt cx="0" cy="0"/>
        </a:xfrm>
      </p:grpSpPr>
      <p:sp>
        <p:nvSpPr>
          <p:cNvPr id="103" name="Google Shape;103;p24"/>
          <p:cNvSpPr txBox="1">
            <a:spLocks noGrp="1"/>
          </p:cNvSpPr>
          <p:nvPr>
            <p:ph type="body" idx="1"/>
          </p:nvPr>
        </p:nvSpPr>
        <p:spPr>
          <a:xfrm>
            <a:off x="257175" y="1727100"/>
            <a:ext cx="7905900" cy="1971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D4E5EF"/>
              </a:buClr>
              <a:buSzPts val="2000"/>
              <a:buChar char="●"/>
              <a:defRPr sz="2000">
                <a:solidFill>
                  <a:srgbClr val="D4E5EF"/>
                </a:solidFill>
              </a:defRPr>
            </a:lvl1pPr>
            <a:lvl2pPr marL="914400" lvl="1" indent="-355600" rtl="0">
              <a:spcBef>
                <a:spcPts val="0"/>
              </a:spcBef>
              <a:spcAft>
                <a:spcPts val="0"/>
              </a:spcAft>
              <a:buClr>
                <a:srgbClr val="D4E5EF"/>
              </a:buClr>
              <a:buSzPts val="2000"/>
              <a:buChar char="○"/>
              <a:defRPr sz="2000">
                <a:solidFill>
                  <a:srgbClr val="D4E5EF"/>
                </a:solidFill>
              </a:defRPr>
            </a:lvl2pPr>
            <a:lvl3pPr marL="1371600" lvl="2" indent="-355600" rtl="0">
              <a:spcBef>
                <a:spcPts val="0"/>
              </a:spcBef>
              <a:spcAft>
                <a:spcPts val="0"/>
              </a:spcAft>
              <a:buClr>
                <a:srgbClr val="D4E5EF"/>
              </a:buClr>
              <a:buSzPts val="2000"/>
              <a:buChar char="■"/>
              <a:defRPr sz="2000">
                <a:solidFill>
                  <a:srgbClr val="D4E5EF"/>
                </a:solidFill>
              </a:defRPr>
            </a:lvl3pPr>
            <a:lvl4pPr marL="1828800" lvl="3" indent="-355600" rtl="0">
              <a:spcBef>
                <a:spcPts val="0"/>
              </a:spcBef>
              <a:spcAft>
                <a:spcPts val="0"/>
              </a:spcAft>
              <a:buClr>
                <a:srgbClr val="D4E5EF"/>
              </a:buClr>
              <a:buSzPts val="2000"/>
              <a:buChar char="●"/>
              <a:defRPr sz="2000">
                <a:solidFill>
                  <a:srgbClr val="D4E5EF"/>
                </a:solidFill>
              </a:defRPr>
            </a:lvl4pPr>
            <a:lvl5pPr marL="2286000" lvl="4" indent="-355600" rtl="0">
              <a:spcBef>
                <a:spcPts val="0"/>
              </a:spcBef>
              <a:spcAft>
                <a:spcPts val="0"/>
              </a:spcAft>
              <a:buClr>
                <a:srgbClr val="D4E5EF"/>
              </a:buClr>
              <a:buSzPts val="2000"/>
              <a:buChar char="○"/>
              <a:defRPr sz="2000">
                <a:solidFill>
                  <a:srgbClr val="D4E5EF"/>
                </a:solidFill>
              </a:defRPr>
            </a:lvl5pPr>
            <a:lvl6pPr marL="2743200" lvl="5" indent="-355600" rtl="0">
              <a:spcBef>
                <a:spcPts val="0"/>
              </a:spcBef>
              <a:spcAft>
                <a:spcPts val="0"/>
              </a:spcAft>
              <a:buClr>
                <a:srgbClr val="D4E5EF"/>
              </a:buClr>
              <a:buSzPts val="2000"/>
              <a:buChar char="■"/>
              <a:defRPr sz="2000">
                <a:solidFill>
                  <a:srgbClr val="D4E5EF"/>
                </a:solidFill>
              </a:defRPr>
            </a:lvl6pPr>
            <a:lvl7pPr marL="3200400" lvl="6" indent="-355600" rtl="0">
              <a:spcBef>
                <a:spcPts val="0"/>
              </a:spcBef>
              <a:spcAft>
                <a:spcPts val="0"/>
              </a:spcAft>
              <a:buClr>
                <a:srgbClr val="D4E5EF"/>
              </a:buClr>
              <a:buSzPts val="2000"/>
              <a:buChar char="●"/>
              <a:defRPr sz="2000">
                <a:solidFill>
                  <a:srgbClr val="D4E5EF"/>
                </a:solidFill>
              </a:defRPr>
            </a:lvl7pPr>
            <a:lvl8pPr marL="3657600" lvl="7" indent="-355600" rtl="0">
              <a:spcBef>
                <a:spcPts val="0"/>
              </a:spcBef>
              <a:spcAft>
                <a:spcPts val="0"/>
              </a:spcAft>
              <a:buClr>
                <a:srgbClr val="D4E5EF"/>
              </a:buClr>
              <a:buSzPts val="2000"/>
              <a:buChar char="○"/>
              <a:defRPr sz="2000">
                <a:solidFill>
                  <a:srgbClr val="D4E5EF"/>
                </a:solidFill>
              </a:defRPr>
            </a:lvl8pPr>
            <a:lvl9pPr marL="4114800" lvl="8" indent="-355600" rtl="0">
              <a:spcBef>
                <a:spcPts val="0"/>
              </a:spcBef>
              <a:spcAft>
                <a:spcPts val="0"/>
              </a:spcAft>
              <a:buClr>
                <a:srgbClr val="D4E5EF"/>
              </a:buClr>
              <a:buSzPts val="2000"/>
              <a:buChar char="■"/>
              <a:defRPr sz="2000">
                <a:solidFill>
                  <a:srgbClr val="D4E5EF"/>
                </a:solidFill>
              </a:defRPr>
            </a:lvl9pPr>
          </a:lstStyle>
          <a:p>
            <a:endParaRPr/>
          </a:p>
        </p:txBody>
      </p:sp>
      <p:sp>
        <p:nvSpPr>
          <p:cNvPr id="104" name="Google Shape;104;p24"/>
          <p:cNvSpPr txBox="1">
            <a:spLocks noGrp="1"/>
          </p:cNvSpPr>
          <p:nvPr>
            <p:ph type="title"/>
          </p:nvPr>
        </p:nvSpPr>
        <p:spPr>
          <a:xfrm>
            <a:off x="257175" y="215900"/>
            <a:ext cx="5424600" cy="1511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D4E5EF"/>
              </a:buClr>
              <a:buSzPts val="1400"/>
              <a:buFont typeface="Open Sans"/>
              <a:buNone/>
              <a:defRPr sz="4400" b="1" i="0" u="none" strike="noStrike" cap="none">
                <a:solidFill>
                  <a:srgbClr val="D4E5EF"/>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pic>
        <p:nvPicPr>
          <p:cNvPr id="105" name="Google Shape;105;p24"/>
          <p:cNvPicPr preferRelativeResize="0"/>
          <p:nvPr/>
        </p:nvPicPr>
        <p:blipFill rotWithShape="1">
          <a:blip r:embed="rId2">
            <a:alphaModFix/>
          </a:blip>
          <a:srcRect l="99" r="109"/>
          <a:stretch/>
        </p:blipFill>
        <p:spPr>
          <a:xfrm>
            <a:off x="1434494" y="3930650"/>
            <a:ext cx="766800" cy="820800"/>
          </a:xfrm>
          <a:prstGeom prst="rect">
            <a:avLst/>
          </a:prstGeom>
          <a:noFill/>
          <a:ln>
            <a:noFill/>
          </a:ln>
        </p:spPr>
      </p:pic>
      <p:pic>
        <p:nvPicPr>
          <p:cNvPr id="106" name="Google Shape;106;p24"/>
          <p:cNvPicPr preferRelativeResize="0"/>
          <p:nvPr/>
        </p:nvPicPr>
        <p:blipFill rotWithShape="1">
          <a:blip r:embed="rId3">
            <a:alphaModFix/>
          </a:blip>
          <a:srcRect l="99" r="109"/>
          <a:stretch/>
        </p:blipFill>
        <p:spPr>
          <a:xfrm>
            <a:off x="2383212" y="3930650"/>
            <a:ext cx="766800" cy="820800"/>
          </a:xfrm>
          <a:prstGeom prst="rect">
            <a:avLst/>
          </a:prstGeom>
          <a:noFill/>
          <a:ln>
            <a:noFill/>
          </a:ln>
        </p:spPr>
      </p:pic>
      <p:pic>
        <p:nvPicPr>
          <p:cNvPr id="107" name="Google Shape;107;p24"/>
          <p:cNvPicPr preferRelativeResize="0"/>
          <p:nvPr/>
        </p:nvPicPr>
        <p:blipFill rotWithShape="1">
          <a:blip r:embed="rId4">
            <a:alphaModFix/>
          </a:blip>
          <a:srcRect l="99" r="109"/>
          <a:stretch/>
        </p:blipFill>
        <p:spPr>
          <a:xfrm>
            <a:off x="485775" y="3930650"/>
            <a:ext cx="766800" cy="820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 option 2 ">
  <p:cSld name="TITLE_AND_BODY_10_1">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Char char="●"/>
              <a:defRPr sz="3000"/>
            </a:lvl1pPr>
            <a:lvl2pPr lvl="1" rtl="0">
              <a:spcBef>
                <a:spcPts val="0"/>
              </a:spcBef>
              <a:spcAft>
                <a:spcPts val="0"/>
              </a:spcAft>
              <a:buSzPts val="3000"/>
              <a:buChar char="○"/>
              <a:defRPr sz="3000"/>
            </a:lvl2pPr>
            <a:lvl3pPr lvl="2" rtl="0">
              <a:spcBef>
                <a:spcPts val="0"/>
              </a:spcBef>
              <a:spcAft>
                <a:spcPts val="0"/>
              </a:spcAft>
              <a:buSzPts val="3000"/>
              <a:buChar char="■"/>
              <a:defRPr sz="3000"/>
            </a:lvl3pPr>
            <a:lvl4pPr lvl="3" rtl="0">
              <a:spcBef>
                <a:spcPts val="0"/>
              </a:spcBef>
              <a:spcAft>
                <a:spcPts val="0"/>
              </a:spcAft>
              <a:buSzPts val="3000"/>
              <a:buChar char="●"/>
              <a:defRPr sz="3000"/>
            </a:lvl4pPr>
            <a:lvl5pPr lvl="4" rtl="0">
              <a:spcBef>
                <a:spcPts val="0"/>
              </a:spcBef>
              <a:spcAft>
                <a:spcPts val="0"/>
              </a:spcAft>
              <a:buSzPts val="3000"/>
              <a:buChar char="○"/>
              <a:defRPr sz="3000"/>
            </a:lvl5pPr>
            <a:lvl6pPr lvl="5" rtl="0">
              <a:spcBef>
                <a:spcPts val="0"/>
              </a:spcBef>
              <a:spcAft>
                <a:spcPts val="0"/>
              </a:spcAft>
              <a:buSzPts val="3000"/>
              <a:buChar char="■"/>
              <a:defRPr sz="3000"/>
            </a:lvl6pPr>
            <a:lvl7pPr lvl="6" rtl="0">
              <a:spcBef>
                <a:spcPts val="0"/>
              </a:spcBef>
              <a:spcAft>
                <a:spcPts val="0"/>
              </a:spcAft>
              <a:buSzPts val="3000"/>
              <a:buChar char="●"/>
              <a:defRPr sz="3000"/>
            </a:lvl7pPr>
            <a:lvl8pPr lvl="7" rtl="0">
              <a:spcBef>
                <a:spcPts val="0"/>
              </a:spcBef>
              <a:spcAft>
                <a:spcPts val="0"/>
              </a:spcAft>
              <a:buSzPts val="3000"/>
              <a:buChar char="○"/>
              <a:defRPr sz="3000"/>
            </a:lvl8pPr>
            <a:lvl9pPr lvl="8" rtl="0">
              <a:spcBef>
                <a:spcPts val="0"/>
              </a:spcBef>
              <a:spcAft>
                <a:spcPts val="0"/>
              </a:spcAft>
              <a:buSzPts val="3000"/>
              <a:buChar char="■"/>
              <a:defRPr sz="3000"/>
            </a:lvl9pPr>
          </a:lstStyle>
          <a:p>
            <a:endParaRPr/>
          </a:p>
        </p:txBody>
      </p:sp>
      <p:sp>
        <p:nvSpPr>
          <p:cNvPr id="110" name="Google Shape;110;p25"/>
          <p:cNvSpPr txBox="1">
            <a:spLocks noGrp="1"/>
          </p:cNvSpPr>
          <p:nvPr>
            <p:ph type="body" idx="1"/>
          </p:nvPr>
        </p:nvSpPr>
        <p:spPr>
          <a:xfrm>
            <a:off x="1140175" y="1246825"/>
            <a:ext cx="7368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000"/>
              </a:spcBef>
              <a:spcAft>
                <a:spcPts val="0"/>
              </a:spcAft>
              <a:buSzPts val="1800"/>
              <a:buChar char="○"/>
              <a:defRPr/>
            </a:lvl2pPr>
            <a:lvl3pPr marL="1371600" lvl="2" indent="-342900" rtl="0">
              <a:spcBef>
                <a:spcPts val="1000"/>
              </a:spcBef>
              <a:spcAft>
                <a:spcPts val="0"/>
              </a:spcAft>
              <a:buSzPts val="1800"/>
              <a:buChar char="■"/>
              <a:defRPr/>
            </a:lvl3pPr>
            <a:lvl4pPr marL="1828800" lvl="3" indent="-342900" rtl="0">
              <a:spcBef>
                <a:spcPts val="1000"/>
              </a:spcBef>
              <a:spcAft>
                <a:spcPts val="0"/>
              </a:spcAft>
              <a:buSzPts val="1800"/>
              <a:buChar char="●"/>
              <a:defRPr/>
            </a:lvl4pPr>
            <a:lvl5pPr marL="2286000" lvl="4" indent="-342900" rtl="0">
              <a:spcBef>
                <a:spcPts val="1000"/>
              </a:spcBef>
              <a:spcAft>
                <a:spcPts val="0"/>
              </a:spcAft>
              <a:buSzPts val="1800"/>
              <a:buChar char="○"/>
              <a:defRPr/>
            </a:lvl5pPr>
            <a:lvl6pPr marL="2743200" lvl="5" indent="-342900" rtl="0">
              <a:spcBef>
                <a:spcPts val="1000"/>
              </a:spcBef>
              <a:spcAft>
                <a:spcPts val="0"/>
              </a:spcAft>
              <a:buSzPts val="1800"/>
              <a:buChar char="■"/>
              <a:defRPr/>
            </a:lvl6pPr>
            <a:lvl7pPr marL="3200400" lvl="6" indent="-342900" rtl="0">
              <a:spcBef>
                <a:spcPts val="1000"/>
              </a:spcBef>
              <a:spcAft>
                <a:spcPts val="0"/>
              </a:spcAft>
              <a:buSzPts val="1800"/>
              <a:buChar char="●"/>
              <a:defRPr/>
            </a:lvl7pPr>
            <a:lvl8pPr marL="3657600" lvl="7" indent="-342900" rtl="0">
              <a:spcBef>
                <a:spcPts val="1000"/>
              </a:spcBef>
              <a:spcAft>
                <a:spcPts val="0"/>
              </a:spcAft>
              <a:buSzPts val="1800"/>
              <a:buChar char="○"/>
              <a:defRPr/>
            </a:lvl8pPr>
            <a:lvl9pPr marL="4114800" lvl="8" indent="-342900" rtl="0">
              <a:spcBef>
                <a:spcPts val="1000"/>
              </a:spcBef>
              <a:spcAft>
                <a:spcPts val="1000"/>
              </a:spcAft>
              <a:buSzPts val="1800"/>
              <a:buChar char="■"/>
              <a:defRPr/>
            </a:lvl9pPr>
          </a:lstStyle>
          <a:p>
            <a:endParaRPr/>
          </a:p>
        </p:txBody>
      </p:sp>
      <p:sp>
        <p:nvSpPr>
          <p:cNvPr id="111" name="Google Shape;11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12" name="Google Shape;112;p25"/>
          <p:cNvSpPr/>
          <p:nvPr/>
        </p:nvSpPr>
        <p:spPr>
          <a:xfrm>
            <a:off x="-6750" y="0"/>
            <a:ext cx="363900" cy="5143500"/>
          </a:xfrm>
          <a:prstGeom prst="rect">
            <a:avLst/>
          </a:prstGeom>
          <a:solidFill>
            <a:srgbClr val="C2BDDE"/>
          </a:solidFill>
          <a:ln w="9525" cap="flat" cmpd="sng">
            <a:solidFill>
              <a:srgbClr val="C2BD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Char char="●"/>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6" name="Google Shape;116;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7" name="Google Shape;117;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8" name="Google Shape;118;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3" name="Google Shape;12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4" name="Google Shape;12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8" name="Google Shape;12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9" name="Google Shape;12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C21E0-5FD2-430D-BA27-449E83CA3DB4}"/>
              </a:ext>
            </a:extLst>
          </p:cNvPr>
          <p:cNvSpPr>
            <a:spLocks noGrp="1"/>
          </p:cNvSpPr>
          <p:nvPr>
            <p:ph type="dt" sz="half" idx="10"/>
          </p:nvPr>
        </p:nvSpPr>
        <p:spPr/>
        <p:txBody>
          <a:bodyPr/>
          <a:lstStyle/>
          <a:p>
            <a:fld id="{EF968DB2-581C-48AE-99A6-A3A74E979894}" type="datetimeFigureOut">
              <a:rPr lang="en-GB" smtClean="0"/>
              <a:t>04/05/2022</a:t>
            </a:fld>
            <a:endParaRPr lang="en-GB"/>
          </a:p>
        </p:txBody>
      </p:sp>
      <p:sp>
        <p:nvSpPr>
          <p:cNvPr id="3" name="Footer Placeholder 2">
            <a:extLst>
              <a:ext uri="{FF2B5EF4-FFF2-40B4-BE49-F238E27FC236}">
                <a16:creationId xmlns:a16="http://schemas.microsoft.com/office/drawing/2014/main" id="{12466916-BEF7-4CC9-98D0-BA5745AC5C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7B62BD-CD89-4F65-BC6F-5D35EE9DC1D8}"/>
              </a:ext>
            </a:extLst>
          </p:cNvPr>
          <p:cNvSpPr>
            <a:spLocks noGrp="1"/>
          </p:cNvSpPr>
          <p:nvPr>
            <p:ph type="sldNum" sz="quarter" idx="12"/>
          </p:nvPr>
        </p:nvSpPr>
        <p:spPr/>
        <p:txBody>
          <a:bodyPr/>
          <a:lstStyle/>
          <a:p>
            <a:fld id="{32CC48E4-A0D6-402B-8D99-D66CA0D57CE4}" type="slidenum">
              <a:rPr lang="en-GB" smtClean="0"/>
              <a:t>‹#›</a:t>
            </a:fld>
            <a:endParaRPr lang="en-GB"/>
          </a:p>
        </p:txBody>
      </p:sp>
    </p:spTree>
    <p:extLst>
      <p:ext uri="{BB962C8B-B14F-4D97-AF65-F5344CB8AC3E}">
        <p14:creationId xmlns:p14="http://schemas.microsoft.com/office/powerpoint/2010/main" val="148544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C1DF-7403-4B9E-A946-C666C056AD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A3A6CC-6644-431D-B809-9C0F4E7267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DE37-EA0E-474B-923D-CBD613876989}"/>
              </a:ext>
            </a:extLst>
          </p:cNvPr>
          <p:cNvSpPr>
            <a:spLocks noGrp="1"/>
          </p:cNvSpPr>
          <p:nvPr>
            <p:ph type="dt" sz="half" idx="10"/>
          </p:nvPr>
        </p:nvSpPr>
        <p:spPr/>
        <p:txBody>
          <a:bodyPr/>
          <a:lstStyle/>
          <a:p>
            <a:fld id="{EF968DB2-581C-48AE-99A6-A3A74E979894}" type="datetimeFigureOut">
              <a:rPr lang="en-GB" smtClean="0"/>
              <a:t>04/05/2022</a:t>
            </a:fld>
            <a:endParaRPr lang="en-GB"/>
          </a:p>
        </p:txBody>
      </p:sp>
      <p:sp>
        <p:nvSpPr>
          <p:cNvPr id="5" name="Footer Placeholder 4">
            <a:extLst>
              <a:ext uri="{FF2B5EF4-FFF2-40B4-BE49-F238E27FC236}">
                <a16:creationId xmlns:a16="http://schemas.microsoft.com/office/drawing/2014/main" id="{326CACBA-9832-4CF3-981F-2FDC2B08C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39FF7-46F5-4E78-9B07-01BAB4D0E554}"/>
              </a:ext>
            </a:extLst>
          </p:cNvPr>
          <p:cNvSpPr>
            <a:spLocks noGrp="1"/>
          </p:cNvSpPr>
          <p:nvPr>
            <p:ph type="sldNum" sz="quarter" idx="12"/>
          </p:nvPr>
        </p:nvSpPr>
        <p:spPr/>
        <p:txBody>
          <a:bodyPr/>
          <a:lstStyle/>
          <a:p>
            <a:fld id="{32CC48E4-A0D6-402B-8D99-D66CA0D57CE4}" type="slidenum">
              <a:rPr lang="en-GB" smtClean="0"/>
              <a:t>‹#›</a:t>
            </a:fld>
            <a:endParaRPr lang="en-GB"/>
          </a:p>
        </p:txBody>
      </p:sp>
    </p:spTree>
    <p:extLst>
      <p:ext uri="{BB962C8B-B14F-4D97-AF65-F5344CB8AC3E}">
        <p14:creationId xmlns:p14="http://schemas.microsoft.com/office/powerpoint/2010/main" val="157969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B38B3-13B5-004E-989D-87424C1254F7}"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E2015-5B0A-B64E-A4F8-D9CE8B659446}" type="slidenum">
              <a:rPr lang="en-US" smtClean="0"/>
              <a:t>‹#›</a:t>
            </a:fld>
            <a:endParaRPr lang="en-US"/>
          </a:p>
        </p:txBody>
      </p:sp>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854" y="400000"/>
            <a:ext cx="2338993" cy="601220"/>
          </a:xfrm>
          <a:prstGeom prst="rect">
            <a:avLst/>
          </a:prstGeom>
        </p:spPr>
      </p:pic>
    </p:spTree>
    <p:extLst>
      <p:ext uri="{BB962C8B-B14F-4D97-AF65-F5344CB8AC3E}">
        <p14:creationId xmlns:p14="http://schemas.microsoft.com/office/powerpoint/2010/main" val="228398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st - option 3">
  <p:cSld name="CUSTOM_7">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500075" y="333400"/>
            <a:ext cx="4184700" cy="16539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60" name="Google Shape;60;p15"/>
          <p:cNvCxnSpPr/>
          <p:nvPr/>
        </p:nvCxnSpPr>
        <p:spPr>
          <a:xfrm rot="10800000" flipH="1">
            <a:off x="662250" y="824025"/>
            <a:ext cx="7586400" cy="3666300"/>
          </a:xfrm>
          <a:prstGeom prst="curvedConnector3">
            <a:avLst>
              <a:gd name="adj1" fmla="val 50000"/>
            </a:avLst>
          </a:prstGeom>
          <a:noFill/>
          <a:ln w="38100" cap="flat" cmpd="sng">
            <a:solidFill>
              <a:srgbClr val="9A1D4E"/>
            </a:solidFill>
            <a:prstDash val="solid"/>
            <a:round/>
            <a:headEnd type="none" w="med" len="med"/>
            <a:tailEnd type="none" w="med" len="med"/>
          </a:ln>
        </p:spPr>
      </p:cxnSp>
      <p:sp>
        <p:nvSpPr>
          <p:cNvPr id="61" name="Google Shape;61;p15"/>
          <p:cNvSpPr txBox="1">
            <a:spLocks noGrp="1"/>
          </p:cNvSpPr>
          <p:nvPr>
            <p:ph type="body" idx="1"/>
          </p:nvPr>
        </p:nvSpPr>
        <p:spPr>
          <a:xfrm>
            <a:off x="6757450" y="1121525"/>
            <a:ext cx="2055600" cy="106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15"/>
          <p:cNvSpPr txBox="1">
            <a:spLocks noGrp="1"/>
          </p:cNvSpPr>
          <p:nvPr>
            <p:ph type="body" idx="2"/>
          </p:nvPr>
        </p:nvSpPr>
        <p:spPr>
          <a:xfrm>
            <a:off x="5025300" y="2065075"/>
            <a:ext cx="2055600" cy="106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15"/>
          <p:cNvSpPr txBox="1">
            <a:spLocks noGrp="1"/>
          </p:cNvSpPr>
          <p:nvPr>
            <p:ph type="body" idx="3"/>
          </p:nvPr>
        </p:nvSpPr>
        <p:spPr>
          <a:xfrm>
            <a:off x="3827800" y="3263838"/>
            <a:ext cx="2055600" cy="82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15"/>
          <p:cNvSpPr txBox="1">
            <a:spLocks noGrp="1"/>
          </p:cNvSpPr>
          <p:nvPr>
            <p:ph type="body" idx="4"/>
          </p:nvPr>
        </p:nvSpPr>
        <p:spPr>
          <a:xfrm>
            <a:off x="2264875" y="4225600"/>
            <a:ext cx="2055600" cy="82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cxnSp>
        <p:nvCxnSpPr>
          <p:cNvPr id="65" name="Google Shape;65;p15"/>
          <p:cNvCxnSpPr/>
          <p:nvPr/>
        </p:nvCxnSpPr>
        <p:spPr>
          <a:xfrm rot="10800000">
            <a:off x="0" y="4490325"/>
            <a:ext cx="667200" cy="0"/>
          </a:xfrm>
          <a:prstGeom prst="straightConnector1">
            <a:avLst/>
          </a:prstGeom>
          <a:noFill/>
          <a:ln w="38100" cap="flat" cmpd="sng">
            <a:solidFill>
              <a:srgbClr val="9A1D4E"/>
            </a:solidFill>
            <a:prstDash val="solid"/>
            <a:round/>
            <a:headEnd type="none" w="med" len="med"/>
            <a:tailEnd type="none" w="med" len="med"/>
          </a:ln>
        </p:spPr>
      </p:cxnSp>
      <p:cxnSp>
        <p:nvCxnSpPr>
          <p:cNvPr id="66" name="Google Shape;66;p15"/>
          <p:cNvCxnSpPr/>
          <p:nvPr/>
        </p:nvCxnSpPr>
        <p:spPr>
          <a:xfrm>
            <a:off x="8201100" y="824025"/>
            <a:ext cx="9429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ist - option 2 B">
  <p:cSld name="CUSTOM_6_1">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500075" y="333400"/>
            <a:ext cx="8084700" cy="603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 name="Google Shape;69;p16"/>
          <p:cNvSpPr txBox="1">
            <a:spLocks noGrp="1"/>
          </p:cNvSpPr>
          <p:nvPr>
            <p:ph type="body" idx="1"/>
          </p:nvPr>
        </p:nvSpPr>
        <p:spPr>
          <a:xfrm>
            <a:off x="1148300" y="1248425"/>
            <a:ext cx="7436400" cy="34092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Char char="●"/>
              <a:defRPr sz="1500"/>
            </a:lvl1pPr>
            <a:lvl2pPr marL="914400" lvl="1" indent="-323850" rtl="0">
              <a:spcBef>
                <a:spcPts val="1000"/>
              </a:spcBef>
              <a:spcAft>
                <a:spcPts val="0"/>
              </a:spcAft>
              <a:buSzPts val="1500"/>
              <a:buChar char="○"/>
              <a:defRPr sz="1500"/>
            </a:lvl2pPr>
            <a:lvl3pPr marL="1371600" lvl="2" indent="-323850" rtl="0">
              <a:spcBef>
                <a:spcPts val="1000"/>
              </a:spcBef>
              <a:spcAft>
                <a:spcPts val="0"/>
              </a:spcAft>
              <a:buSzPts val="1500"/>
              <a:buChar char="■"/>
              <a:defRPr sz="1500"/>
            </a:lvl3pPr>
            <a:lvl4pPr marL="1828800" lvl="3" indent="-323850" rtl="0">
              <a:spcBef>
                <a:spcPts val="1000"/>
              </a:spcBef>
              <a:spcAft>
                <a:spcPts val="0"/>
              </a:spcAft>
              <a:buSzPts val="1500"/>
              <a:buChar char="●"/>
              <a:defRPr sz="1500"/>
            </a:lvl4pPr>
            <a:lvl5pPr marL="2286000" lvl="4" indent="-323850" rtl="0">
              <a:spcBef>
                <a:spcPts val="1000"/>
              </a:spcBef>
              <a:spcAft>
                <a:spcPts val="0"/>
              </a:spcAft>
              <a:buSzPts val="1500"/>
              <a:buChar char="○"/>
              <a:defRPr sz="1500"/>
            </a:lvl5pPr>
            <a:lvl6pPr marL="2743200" lvl="5" indent="-323850" rtl="0">
              <a:spcBef>
                <a:spcPts val="1000"/>
              </a:spcBef>
              <a:spcAft>
                <a:spcPts val="0"/>
              </a:spcAft>
              <a:buSzPts val="1500"/>
              <a:buChar char="■"/>
              <a:defRPr sz="1500"/>
            </a:lvl6pPr>
            <a:lvl7pPr marL="3200400" lvl="6" indent="-323850" rtl="0">
              <a:spcBef>
                <a:spcPts val="1000"/>
              </a:spcBef>
              <a:spcAft>
                <a:spcPts val="0"/>
              </a:spcAft>
              <a:buSzPts val="1500"/>
              <a:buChar char="●"/>
              <a:defRPr sz="1500"/>
            </a:lvl7pPr>
            <a:lvl8pPr marL="3657600" lvl="7" indent="-323850" rtl="0">
              <a:spcBef>
                <a:spcPts val="1000"/>
              </a:spcBef>
              <a:spcAft>
                <a:spcPts val="0"/>
              </a:spcAft>
              <a:buSzPts val="1500"/>
              <a:buChar char="○"/>
              <a:defRPr sz="1500"/>
            </a:lvl8pPr>
            <a:lvl9pPr marL="4114800" lvl="8" indent="-323850" rtl="0">
              <a:spcBef>
                <a:spcPts val="1000"/>
              </a:spcBef>
              <a:spcAft>
                <a:spcPts val="1000"/>
              </a:spcAft>
              <a:buSzPts val="1500"/>
              <a:buChar char="■"/>
              <a:defRPr sz="1500"/>
            </a:lvl9pPr>
          </a:lstStyle>
          <a:p>
            <a:endParaRPr/>
          </a:p>
        </p:txBody>
      </p:sp>
      <p:sp>
        <p:nvSpPr>
          <p:cNvPr id="70" name="Google Shape;70;p16"/>
          <p:cNvSpPr/>
          <p:nvPr/>
        </p:nvSpPr>
        <p:spPr>
          <a:xfrm>
            <a:off x="0" y="0"/>
            <a:ext cx="363900" cy="5143500"/>
          </a:xfrm>
          <a:prstGeom prst="rect">
            <a:avLst/>
          </a:prstGeom>
          <a:solidFill>
            <a:srgbClr val="D4E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ky background">
  <p:cSld name="Heritage cover slide">
    <p:bg>
      <p:bgPr>
        <a:solidFill>
          <a:srgbClr val="D4E5EF"/>
        </a:solid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9A1D4E"/>
              </a:buClr>
              <a:buSzPts val="1400"/>
              <a:buFont typeface="Open Sans"/>
              <a:buNone/>
              <a:defRPr sz="4400" b="1" i="0" u="none" strike="noStrike" cap="none">
                <a:solidFill>
                  <a:srgbClr val="9A1D4E"/>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3" name="Google Shape;73;p17"/>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b" anchorCtr="0">
            <a:noAutofit/>
          </a:bodyPr>
          <a:lstStyle>
            <a:lvl1pPr marL="457200" marR="0" lvl="0" indent="-228600" rtl="0">
              <a:lnSpc>
                <a:spcPct val="100000"/>
              </a:lnSpc>
              <a:spcBef>
                <a:spcPts val="400"/>
              </a:spcBef>
              <a:spcAft>
                <a:spcPts val="0"/>
              </a:spcAft>
              <a:buClr>
                <a:srgbClr val="9A1D4E"/>
              </a:buClr>
              <a:buSzPts val="1800"/>
              <a:buNone/>
              <a:defRPr sz="2000" i="0" u="none" strike="noStrike" cap="none">
                <a:solidFill>
                  <a:srgbClr val="9A1D4E"/>
                </a:solidFill>
              </a:defRPr>
            </a:lvl1pPr>
            <a:lvl2pPr marL="914400" marR="0" lvl="1" indent="-406400" rtl="0">
              <a:lnSpc>
                <a:spcPct val="100000"/>
              </a:lnSpc>
              <a:spcBef>
                <a:spcPts val="560"/>
              </a:spcBef>
              <a:spcAft>
                <a:spcPts val="0"/>
              </a:spcAft>
              <a:buClr>
                <a:srgbClr val="9A1D4E"/>
              </a:buClr>
              <a:buSzPts val="2800"/>
              <a:buChar char="–"/>
              <a:defRPr sz="2800" i="0" u="none" strike="noStrike" cap="none">
                <a:solidFill>
                  <a:srgbClr val="9A1D4E"/>
                </a:solidFill>
              </a:defRPr>
            </a:lvl2pPr>
            <a:lvl3pPr marL="1371600" marR="0" lvl="2" indent="-381000" rtl="0">
              <a:lnSpc>
                <a:spcPct val="100000"/>
              </a:lnSpc>
              <a:spcBef>
                <a:spcPts val="480"/>
              </a:spcBef>
              <a:spcAft>
                <a:spcPts val="0"/>
              </a:spcAft>
              <a:buClr>
                <a:srgbClr val="9A1D4E"/>
              </a:buClr>
              <a:buSzPts val="2400"/>
              <a:buChar char="•"/>
              <a:defRPr sz="2400" i="0" u="none" strike="noStrike" cap="none">
                <a:solidFill>
                  <a:srgbClr val="9A1D4E"/>
                </a:solidFill>
              </a:defRPr>
            </a:lvl3pPr>
            <a:lvl4pPr marL="1828800" marR="0" lvl="3" indent="-355600" rtl="0">
              <a:lnSpc>
                <a:spcPct val="100000"/>
              </a:lnSpc>
              <a:spcBef>
                <a:spcPts val="400"/>
              </a:spcBef>
              <a:spcAft>
                <a:spcPts val="0"/>
              </a:spcAft>
              <a:buClr>
                <a:srgbClr val="9A1D4E"/>
              </a:buClr>
              <a:buSzPts val="2000"/>
              <a:buChar char="–"/>
              <a:defRPr sz="2000" i="0" u="none" strike="noStrike" cap="none">
                <a:solidFill>
                  <a:srgbClr val="9A1D4E"/>
                </a:solidFill>
              </a:defRPr>
            </a:lvl4pPr>
            <a:lvl5pPr marL="2286000" marR="0" lvl="4" indent="-355600" rtl="0">
              <a:lnSpc>
                <a:spcPct val="100000"/>
              </a:lnSpc>
              <a:spcBef>
                <a:spcPts val="400"/>
              </a:spcBef>
              <a:spcAft>
                <a:spcPts val="0"/>
              </a:spcAft>
              <a:buClr>
                <a:srgbClr val="9A1D4E"/>
              </a:buClr>
              <a:buSzPts val="2000"/>
              <a:buChar char="»"/>
              <a:defRPr sz="2000" i="0" u="none" strike="noStrike" cap="none">
                <a:solidFill>
                  <a:srgbClr val="9A1D4E"/>
                </a:solidFill>
              </a:defRPr>
            </a:lvl5pPr>
            <a:lvl6pPr marL="2743200" marR="0" lvl="5" indent="-355600" rtl="0">
              <a:lnSpc>
                <a:spcPct val="100000"/>
              </a:lnSpc>
              <a:spcBef>
                <a:spcPts val="400"/>
              </a:spcBef>
              <a:spcAft>
                <a:spcPts val="0"/>
              </a:spcAft>
              <a:buClr>
                <a:srgbClr val="9A1D4E"/>
              </a:buClr>
              <a:buSzPts val="2000"/>
              <a:buChar char="•"/>
              <a:defRPr sz="2000" i="0" u="none" strike="noStrike" cap="none">
                <a:solidFill>
                  <a:srgbClr val="9A1D4E"/>
                </a:solidFill>
              </a:defRPr>
            </a:lvl6pPr>
            <a:lvl7pPr marL="3200400" marR="0" lvl="6" indent="-355600" rtl="0">
              <a:lnSpc>
                <a:spcPct val="100000"/>
              </a:lnSpc>
              <a:spcBef>
                <a:spcPts val="400"/>
              </a:spcBef>
              <a:spcAft>
                <a:spcPts val="0"/>
              </a:spcAft>
              <a:buClr>
                <a:srgbClr val="9A1D4E"/>
              </a:buClr>
              <a:buSzPts val="2000"/>
              <a:buChar char="•"/>
              <a:defRPr sz="2000" i="0" u="none" strike="noStrike" cap="none">
                <a:solidFill>
                  <a:srgbClr val="9A1D4E"/>
                </a:solidFill>
              </a:defRPr>
            </a:lvl7pPr>
            <a:lvl8pPr marL="3657600" marR="0" lvl="7" indent="-355600" rtl="0">
              <a:lnSpc>
                <a:spcPct val="100000"/>
              </a:lnSpc>
              <a:spcBef>
                <a:spcPts val="400"/>
              </a:spcBef>
              <a:spcAft>
                <a:spcPts val="0"/>
              </a:spcAft>
              <a:buClr>
                <a:srgbClr val="9A1D4E"/>
              </a:buClr>
              <a:buSzPts val="2000"/>
              <a:buChar char="•"/>
              <a:defRPr sz="2000" i="0" u="none" strike="noStrike" cap="none">
                <a:solidFill>
                  <a:srgbClr val="9A1D4E"/>
                </a:solidFill>
              </a:defRPr>
            </a:lvl8pPr>
            <a:lvl9pPr marL="4114800" marR="0" lvl="8" indent="-355600" rtl="0">
              <a:lnSpc>
                <a:spcPct val="100000"/>
              </a:lnSpc>
              <a:spcBef>
                <a:spcPts val="400"/>
              </a:spcBef>
              <a:spcAft>
                <a:spcPts val="0"/>
              </a:spcAft>
              <a:buClr>
                <a:srgbClr val="9A1D4E"/>
              </a:buClr>
              <a:buSzPts val="2000"/>
              <a:buChar char="•"/>
              <a:defRPr sz="2000" i="0" u="none" strike="noStrike" cap="none">
                <a:solidFill>
                  <a:srgbClr val="9A1D4E"/>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lum background">
  <p:cSld name="Heritage cover slide_1">
    <p:bg>
      <p:bgPr>
        <a:solidFill>
          <a:srgbClr val="9A1D4E"/>
        </a:solid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D4E5EF"/>
              </a:buClr>
              <a:buSzPts val="1400"/>
              <a:buFont typeface="Open Sans"/>
              <a:buNone/>
              <a:defRPr sz="4400" b="1" i="0" u="none" strike="noStrike" cap="none">
                <a:solidFill>
                  <a:srgbClr val="D4E5EF"/>
                </a:solidFill>
                <a:latin typeface="Open Sans"/>
                <a:ea typeface="Open Sans"/>
                <a:cs typeface="Open Sans"/>
                <a:sym typeface="Open Sans"/>
              </a:defRPr>
            </a:lvl1pPr>
            <a:lvl2pPr lvl="1" indent="0" rtl="0">
              <a:spcBef>
                <a:spcPts val="0"/>
              </a:spcBef>
              <a:spcAft>
                <a:spcPts val="0"/>
              </a:spcAft>
              <a:buClr>
                <a:srgbClr val="D4E5EF"/>
              </a:buClr>
              <a:buSzPts val="1400"/>
              <a:buFont typeface="Arial"/>
              <a:buNone/>
              <a:defRPr sz="1800">
                <a:solidFill>
                  <a:srgbClr val="D4E5EF"/>
                </a:solidFill>
              </a:defRPr>
            </a:lvl2pPr>
            <a:lvl3pPr lvl="2" indent="0" rtl="0">
              <a:spcBef>
                <a:spcPts val="0"/>
              </a:spcBef>
              <a:spcAft>
                <a:spcPts val="0"/>
              </a:spcAft>
              <a:buClr>
                <a:srgbClr val="D4E5EF"/>
              </a:buClr>
              <a:buSzPts val="1400"/>
              <a:buFont typeface="Arial"/>
              <a:buNone/>
              <a:defRPr sz="1800">
                <a:solidFill>
                  <a:srgbClr val="D4E5EF"/>
                </a:solidFill>
              </a:defRPr>
            </a:lvl3pPr>
            <a:lvl4pPr lvl="3" indent="0" rtl="0">
              <a:spcBef>
                <a:spcPts val="0"/>
              </a:spcBef>
              <a:spcAft>
                <a:spcPts val="0"/>
              </a:spcAft>
              <a:buClr>
                <a:srgbClr val="D4E5EF"/>
              </a:buClr>
              <a:buSzPts val="1400"/>
              <a:buFont typeface="Arial"/>
              <a:buNone/>
              <a:defRPr sz="1800">
                <a:solidFill>
                  <a:srgbClr val="D4E5EF"/>
                </a:solidFill>
              </a:defRPr>
            </a:lvl4pPr>
            <a:lvl5pPr lvl="4" indent="0" rtl="0">
              <a:spcBef>
                <a:spcPts val="0"/>
              </a:spcBef>
              <a:spcAft>
                <a:spcPts val="0"/>
              </a:spcAft>
              <a:buClr>
                <a:srgbClr val="D4E5EF"/>
              </a:buClr>
              <a:buSzPts val="1400"/>
              <a:buFont typeface="Arial"/>
              <a:buNone/>
              <a:defRPr sz="1800">
                <a:solidFill>
                  <a:srgbClr val="D4E5EF"/>
                </a:solidFill>
              </a:defRPr>
            </a:lvl5pPr>
            <a:lvl6pPr lvl="5" indent="0" rtl="0">
              <a:spcBef>
                <a:spcPts val="0"/>
              </a:spcBef>
              <a:spcAft>
                <a:spcPts val="0"/>
              </a:spcAft>
              <a:buClr>
                <a:srgbClr val="D4E5EF"/>
              </a:buClr>
              <a:buSzPts val="1400"/>
              <a:buFont typeface="Arial"/>
              <a:buNone/>
              <a:defRPr sz="1800">
                <a:solidFill>
                  <a:srgbClr val="D4E5EF"/>
                </a:solidFill>
              </a:defRPr>
            </a:lvl6pPr>
            <a:lvl7pPr lvl="6" indent="0" rtl="0">
              <a:spcBef>
                <a:spcPts val="0"/>
              </a:spcBef>
              <a:spcAft>
                <a:spcPts val="0"/>
              </a:spcAft>
              <a:buClr>
                <a:srgbClr val="D4E5EF"/>
              </a:buClr>
              <a:buSzPts val="1400"/>
              <a:buFont typeface="Arial"/>
              <a:buNone/>
              <a:defRPr sz="1800">
                <a:solidFill>
                  <a:srgbClr val="D4E5EF"/>
                </a:solidFill>
              </a:defRPr>
            </a:lvl7pPr>
            <a:lvl8pPr lvl="7" indent="0" rtl="0">
              <a:spcBef>
                <a:spcPts val="0"/>
              </a:spcBef>
              <a:spcAft>
                <a:spcPts val="0"/>
              </a:spcAft>
              <a:buClr>
                <a:srgbClr val="D4E5EF"/>
              </a:buClr>
              <a:buSzPts val="1400"/>
              <a:buFont typeface="Arial"/>
              <a:buNone/>
              <a:defRPr sz="1800">
                <a:solidFill>
                  <a:srgbClr val="D4E5EF"/>
                </a:solidFill>
              </a:defRPr>
            </a:lvl8pPr>
            <a:lvl9pPr lvl="8" indent="0" rtl="0">
              <a:spcBef>
                <a:spcPts val="0"/>
              </a:spcBef>
              <a:spcAft>
                <a:spcPts val="0"/>
              </a:spcAft>
              <a:buClr>
                <a:srgbClr val="D4E5EF"/>
              </a:buClr>
              <a:buSzPts val="1400"/>
              <a:buFont typeface="Arial"/>
              <a:buNone/>
              <a:defRPr sz="1800">
                <a:solidFill>
                  <a:srgbClr val="D4E5EF"/>
                </a:solidFill>
              </a:defRPr>
            </a:lvl9pPr>
          </a:lstStyle>
          <a:p>
            <a:endParaRPr/>
          </a:p>
        </p:txBody>
      </p:sp>
      <p:sp>
        <p:nvSpPr>
          <p:cNvPr id="76" name="Google Shape;76;p18"/>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b" anchorCtr="0">
            <a:noAutofit/>
          </a:bodyPr>
          <a:lstStyle>
            <a:lvl1pPr marL="457200" marR="0" lvl="0" indent="-228600" rtl="0">
              <a:lnSpc>
                <a:spcPct val="100000"/>
              </a:lnSpc>
              <a:spcBef>
                <a:spcPts val="400"/>
              </a:spcBef>
              <a:spcAft>
                <a:spcPts val="0"/>
              </a:spcAft>
              <a:buClr>
                <a:srgbClr val="D4E5EF"/>
              </a:buClr>
              <a:buSzPts val="1800"/>
              <a:buNone/>
              <a:defRPr sz="2000" i="0" u="none" strike="noStrike" cap="none">
                <a:solidFill>
                  <a:srgbClr val="D4E5EF"/>
                </a:solidFill>
              </a:defRPr>
            </a:lvl1pPr>
            <a:lvl2pPr marL="914400" marR="0" lvl="1" indent="-406400" rtl="0">
              <a:lnSpc>
                <a:spcPct val="100000"/>
              </a:lnSpc>
              <a:spcBef>
                <a:spcPts val="560"/>
              </a:spcBef>
              <a:spcAft>
                <a:spcPts val="0"/>
              </a:spcAft>
              <a:buClr>
                <a:srgbClr val="D4E5EF"/>
              </a:buClr>
              <a:buSzPts val="2800"/>
              <a:buChar char="–"/>
              <a:defRPr sz="2800" i="0" u="none" strike="noStrike" cap="none">
                <a:solidFill>
                  <a:srgbClr val="D4E5EF"/>
                </a:solidFill>
              </a:defRPr>
            </a:lvl2pPr>
            <a:lvl3pPr marL="1371600" marR="0" lvl="2" indent="-381000" rtl="0">
              <a:lnSpc>
                <a:spcPct val="100000"/>
              </a:lnSpc>
              <a:spcBef>
                <a:spcPts val="480"/>
              </a:spcBef>
              <a:spcAft>
                <a:spcPts val="0"/>
              </a:spcAft>
              <a:buClr>
                <a:srgbClr val="D4E5EF"/>
              </a:buClr>
              <a:buSzPts val="2400"/>
              <a:buChar char="•"/>
              <a:defRPr sz="2400" i="0" u="none" strike="noStrike" cap="none">
                <a:solidFill>
                  <a:srgbClr val="D4E5EF"/>
                </a:solidFill>
              </a:defRPr>
            </a:lvl3pPr>
            <a:lvl4pPr marL="1828800" marR="0" lvl="3" indent="-355600" rtl="0">
              <a:lnSpc>
                <a:spcPct val="100000"/>
              </a:lnSpc>
              <a:spcBef>
                <a:spcPts val="400"/>
              </a:spcBef>
              <a:spcAft>
                <a:spcPts val="0"/>
              </a:spcAft>
              <a:buClr>
                <a:srgbClr val="D4E5EF"/>
              </a:buClr>
              <a:buSzPts val="2000"/>
              <a:buChar char="–"/>
              <a:defRPr sz="2000" i="0" u="none" strike="noStrike" cap="none">
                <a:solidFill>
                  <a:srgbClr val="D4E5EF"/>
                </a:solidFill>
              </a:defRPr>
            </a:lvl4pPr>
            <a:lvl5pPr marL="2286000" marR="0" lvl="4" indent="-355600" rtl="0">
              <a:lnSpc>
                <a:spcPct val="100000"/>
              </a:lnSpc>
              <a:spcBef>
                <a:spcPts val="400"/>
              </a:spcBef>
              <a:spcAft>
                <a:spcPts val="0"/>
              </a:spcAft>
              <a:buClr>
                <a:srgbClr val="D4E5EF"/>
              </a:buClr>
              <a:buSzPts val="2000"/>
              <a:buChar char="»"/>
              <a:defRPr sz="2000" i="0" u="none" strike="noStrike" cap="none">
                <a:solidFill>
                  <a:srgbClr val="D4E5EF"/>
                </a:solidFill>
              </a:defRPr>
            </a:lvl5pPr>
            <a:lvl6pPr marL="2743200" marR="0" lvl="5" indent="-355600" rtl="0">
              <a:lnSpc>
                <a:spcPct val="100000"/>
              </a:lnSpc>
              <a:spcBef>
                <a:spcPts val="400"/>
              </a:spcBef>
              <a:spcAft>
                <a:spcPts val="0"/>
              </a:spcAft>
              <a:buClr>
                <a:srgbClr val="D4E5EF"/>
              </a:buClr>
              <a:buSzPts val="2000"/>
              <a:buChar char="•"/>
              <a:defRPr sz="2000" i="0" u="none" strike="noStrike" cap="none">
                <a:solidFill>
                  <a:srgbClr val="D4E5EF"/>
                </a:solidFill>
              </a:defRPr>
            </a:lvl6pPr>
            <a:lvl7pPr marL="3200400" marR="0" lvl="6" indent="-355600" rtl="0">
              <a:lnSpc>
                <a:spcPct val="100000"/>
              </a:lnSpc>
              <a:spcBef>
                <a:spcPts val="400"/>
              </a:spcBef>
              <a:spcAft>
                <a:spcPts val="0"/>
              </a:spcAft>
              <a:buClr>
                <a:srgbClr val="D4E5EF"/>
              </a:buClr>
              <a:buSzPts val="2000"/>
              <a:buChar char="•"/>
              <a:defRPr sz="2000" i="0" u="none" strike="noStrike" cap="none">
                <a:solidFill>
                  <a:srgbClr val="D4E5EF"/>
                </a:solidFill>
              </a:defRPr>
            </a:lvl7pPr>
            <a:lvl8pPr marL="3657600" marR="0" lvl="7" indent="-355600" rtl="0">
              <a:lnSpc>
                <a:spcPct val="100000"/>
              </a:lnSpc>
              <a:spcBef>
                <a:spcPts val="400"/>
              </a:spcBef>
              <a:spcAft>
                <a:spcPts val="0"/>
              </a:spcAft>
              <a:buClr>
                <a:srgbClr val="D4E5EF"/>
              </a:buClr>
              <a:buSzPts val="2000"/>
              <a:buChar char="•"/>
              <a:defRPr sz="2000" i="0" u="none" strike="noStrike" cap="none">
                <a:solidFill>
                  <a:srgbClr val="D4E5EF"/>
                </a:solidFill>
              </a:defRPr>
            </a:lvl8pPr>
            <a:lvl9pPr marL="4114800" marR="0" lvl="8" indent="-355600" rtl="0">
              <a:lnSpc>
                <a:spcPct val="100000"/>
              </a:lnSpc>
              <a:spcBef>
                <a:spcPts val="400"/>
              </a:spcBef>
              <a:spcAft>
                <a:spcPts val="0"/>
              </a:spcAft>
              <a:buClr>
                <a:srgbClr val="D4E5EF"/>
              </a:buClr>
              <a:buSzPts val="2000"/>
              <a:buChar char="•"/>
              <a:defRPr sz="2000" i="0" u="none" strike="noStrike" cap="none">
                <a:solidFill>
                  <a:srgbClr val="D4E5EF"/>
                </a:solidFill>
              </a:defRPr>
            </a:lvl9pPr>
          </a:lstStyle>
          <a:p>
            <a:endParaRPr/>
          </a:p>
        </p:txBody>
      </p:sp>
      <p:pic>
        <p:nvPicPr>
          <p:cNvPr id="77" name="Google Shape;77;p18"/>
          <p:cNvPicPr preferRelativeResize="0"/>
          <p:nvPr/>
        </p:nvPicPr>
        <p:blipFill rotWithShape="1">
          <a:blip r:embed="rId2">
            <a:alphaModFix/>
          </a:blip>
          <a:srcRect t="59" b="49"/>
          <a:stretch/>
        </p:blipFill>
        <p:spPr>
          <a:xfrm>
            <a:off x="304800" y="3486150"/>
            <a:ext cx="1354200" cy="1352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 sky background">
  <p:cSld name="CUSTOM">
    <p:bg>
      <p:bgPr>
        <a:solidFill>
          <a:srgbClr val="D4E5EF"/>
        </a:solidFill>
        <a:effectLst/>
      </p:bgPr>
    </p:bg>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A1D4E"/>
              </a:buClr>
              <a:buSzPts val="3000"/>
              <a:buChar char="●"/>
              <a:defRPr sz="3000"/>
            </a:lvl1pPr>
            <a:lvl2pPr lvl="1" rtl="0">
              <a:spcBef>
                <a:spcPts val="0"/>
              </a:spcBef>
              <a:spcAft>
                <a:spcPts val="0"/>
              </a:spcAft>
              <a:buSzPts val="3000"/>
              <a:buChar char="○"/>
              <a:defRPr sz="3000"/>
            </a:lvl2pPr>
            <a:lvl3pPr lvl="2" rtl="0">
              <a:spcBef>
                <a:spcPts val="0"/>
              </a:spcBef>
              <a:spcAft>
                <a:spcPts val="0"/>
              </a:spcAft>
              <a:buSzPts val="3000"/>
              <a:buChar char="■"/>
              <a:defRPr sz="3000"/>
            </a:lvl3pPr>
            <a:lvl4pPr lvl="3" rtl="0">
              <a:spcBef>
                <a:spcPts val="0"/>
              </a:spcBef>
              <a:spcAft>
                <a:spcPts val="0"/>
              </a:spcAft>
              <a:buSzPts val="3000"/>
              <a:buChar char="●"/>
              <a:defRPr sz="3000"/>
            </a:lvl4pPr>
            <a:lvl5pPr lvl="4" rtl="0">
              <a:spcBef>
                <a:spcPts val="0"/>
              </a:spcBef>
              <a:spcAft>
                <a:spcPts val="0"/>
              </a:spcAft>
              <a:buSzPts val="3000"/>
              <a:buChar char="○"/>
              <a:defRPr sz="3000"/>
            </a:lvl5pPr>
            <a:lvl6pPr lvl="5" rtl="0">
              <a:spcBef>
                <a:spcPts val="0"/>
              </a:spcBef>
              <a:spcAft>
                <a:spcPts val="0"/>
              </a:spcAft>
              <a:buSzPts val="3000"/>
              <a:buChar char="■"/>
              <a:defRPr sz="3000"/>
            </a:lvl6pPr>
            <a:lvl7pPr lvl="6" rtl="0">
              <a:spcBef>
                <a:spcPts val="0"/>
              </a:spcBef>
              <a:spcAft>
                <a:spcPts val="0"/>
              </a:spcAft>
              <a:buSzPts val="3000"/>
              <a:buChar char="●"/>
              <a:defRPr sz="3000"/>
            </a:lvl7pPr>
            <a:lvl8pPr lvl="7" rtl="0">
              <a:spcBef>
                <a:spcPts val="0"/>
              </a:spcBef>
              <a:spcAft>
                <a:spcPts val="0"/>
              </a:spcAft>
              <a:buSzPts val="3000"/>
              <a:buChar char="○"/>
              <a:defRPr sz="3000"/>
            </a:lvl8pPr>
            <a:lvl9pPr lvl="8" rtl="0">
              <a:spcBef>
                <a:spcPts val="0"/>
              </a:spcBef>
              <a:spcAft>
                <a:spcPts val="0"/>
              </a:spcAft>
              <a:buSzPts val="3000"/>
              <a:buChar char="■"/>
              <a:defRPr sz="3000"/>
            </a:lvl9pPr>
          </a:lstStyle>
          <a:p>
            <a:endParaRPr/>
          </a:p>
        </p:txBody>
      </p:sp>
      <p:sp>
        <p:nvSpPr>
          <p:cNvPr id="80" name="Google Shape;80;p19"/>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000"/>
              </a:spcBef>
              <a:spcAft>
                <a:spcPts val="0"/>
              </a:spcAft>
              <a:buSzPts val="1800"/>
              <a:buChar char="○"/>
              <a:defRPr/>
            </a:lvl2pPr>
            <a:lvl3pPr marL="1371600" lvl="2" indent="-342900" rtl="0">
              <a:spcBef>
                <a:spcPts val="1000"/>
              </a:spcBef>
              <a:spcAft>
                <a:spcPts val="0"/>
              </a:spcAft>
              <a:buSzPts val="1800"/>
              <a:buChar char="■"/>
              <a:defRPr/>
            </a:lvl3pPr>
            <a:lvl4pPr marL="1828800" lvl="3" indent="-342900" rtl="0">
              <a:spcBef>
                <a:spcPts val="1000"/>
              </a:spcBef>
              <a:spcAft>
                <a:spcPts val="0"/>
              </a:spcAft>
              <a:buSzPts val="1800"/>
              <a:buChar char="●"/>
              <a:defRPr/>
            </a:lvl4pPr>
            <a:lvl5pPr marL="2286000" lvl="4" indent="-342900" rtl="0">
              <a:spcBef>
                <a:spcPts val="1000"/>
              </a:spcBef>
              <a:spcAft>
                <a:spcPts val="0"/>
              </a:spcAft>
              <a:buSzPts val="1800"/>
              <a:buChar char="○"/>
              <a:defRPr/>
            </a:lvl5pPr>
            <a:lvl6pPr marL="2743200" lvl="5" indent="-342900" rtl="0">
              <a:spcBef>
                <a:spcPts val="1000"/>
              </a:spcBef>
              <a:spcAft>
                <a:spcPts val="0"/>
              </a:spcAft>
              <a:buSzPts val="1800"/>
              <a:buChar char="■"/>
              <a:defRPr/>
            </a:lvl6pPr>
            <a:lvl7pPr marL="3200400" lvl="6" indent="-342900" rtl="0">
              <a:spcBef>
                <a:spcPts val="1000"/>
              </a:spcBef>
              <a:spcAft>
                <a:spcPts val="0"/>
              </a:spcAft>
              <a:buSzPts val="1800"/>
              <a:buChar char="●"/>
              <a:defRPr/>
            </a:lvl7pPr>
            <a:lvl8pPr marL="3657600" lvl="7" indent="-342900" rtl="0">
              <a:spcBef>
                <a:spcPts val="1000"/>
              </a:spcBef>
              <a:spcAft>
                <a:spcPts val="0"/>
              </a:spcAft>
              <a:buSzPts val="1800"/>
              <a:buChar char="○"/>
              <a:defRPr/>
            </a:lvl8pPr>
            <a:lvl9pPr marL="4114800" lvl="8" indent="-342900" rtl="0">
              <a:spcBef>
                <a:spcPts val="1000"/>
              </a:spcBef>
              <a:spcAft>
                <a:spcPts val="10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plum background ">
  <p:cSld name="CUSTOM_9">
    <p:bg>
      <p:bgPr>
        <a:solidFill>
          <a:srgbClr val="9A1D4E"/>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603250" y="445025"/>
            <a:ext cx="7905900" cy="6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4E5EF"/>
              </a:buClr>
              <a:buSzPts val="3000"/>
              <a:buChar char="●"/>
              <a:defRPr sz="3000">
                <a:solidFill>
                  <a:srgbClr val="D4E5EF"/>
                </a:solidFill>
              </a:defRPr>
            </a:lvl1pPr>
            <a:lvl2pPr lvl="1" rtl="0">
              <a:spcBef>
                <a:spcPts val="0"/>
              </a:spcBef>
              <a:spcAft>
                <a:spcPts val="0"/>
              </a:spcAft>
              <a:buSzPts val="3000"/>
              <a:buChar char="○"/>
              <a:defRPr sz="3000"/>
            </a:lvl2pPr>
            <a:lvl3pPr lvl="2" rtl="0">
              <a:spcBef>
                <a:spcPts val="0"/>
              </a:spcBef>
              <a:spcAft>
                <a:spcPts val="0"/>
              </a:spcAft>
              <a:buSzPts val="3000"/>
              <a:buChar char="■"/>
              <a:defRPr sz="3000"/>
            </a:lvl3pPr>
            <a:lvl4pPr lvl="3" rtl="0">
              <a:spcBef>
                <a:spcPts val="0"/>
              </a:spcBef>
              <a:spcAft>
                <a:spcPts val="0"/>
              </a:spcAft>
              <a:buSzPts val="3000"/>
              <a:buChar char="●"/>
              <a:defRPr sz="3000"/>
            </a:lvl4pPr>
            <a:lvl5pPr lvl="4" rtl="0">
              <a:spcBef>
                <a:spcPts val="0"/>
              </a:spcBef>
              <a:spcAft>
                <a:spcPts val="0"/>
              </a:spcAft>
              <a:buSzPts val="3000"/>
              <a:buChar char="○"/>
              <a:defRPr sz="3000"/>
            </a:lvl5pPr>
            <a:lvl6pPr lvl="5" rtl="0">
              <a:spcBef>
                <a:spcPts val="0"/>
              </a:spcBef>
              <a:spcAft>
                <a:spcPts val="0"/>
              </a:spcAft>
              <a:buSzPts val="3000"/>
              <a:buChar char="■"/>
              <a:defRPr sz="3000"/>
            </a:lvl6pPr>
            <a:lvl7pPr lvl="6" rtl="0">
              <a:spcBef>
                <a:spcPts val="0"/>
              </a:spcBef>
              <a:spcAft>
                <a:spcPts val="0"/>
              </a:spcAft>
              <a:buSzPts val="3000"/>
              <a:buChar char="●"/>
              <a:defRPr sz="3000"/>
            </a:lvl7pPr>
            <a:lvl8pPr lvl="7" rtl="0">
              <a:spcBef>
                <a:spcPts val="0"/>
              </a:spcBef>
              <a:spcAft>
                <a:spcPts val="0"/>
              </a:spcAft>
              <a:buSzPts val="3000"/>
              <a:buChar char="○"/>
              <a:defRPr sz="3000"/>
            </a:lvl8pPr>
            <a:lvl9pPr lvl="8" rtl="0">
              <a:spcBef>
                <a:spcPts val="0"/>
              </a:spcBef>
              <a:spcAft>
                <a:spcPts val="0"/>
              </a:spcAft>
              <a:buSzPts val="3000"/>
              <a:buChar char="■"/>
              <a:defRPr sz="3000"/>
            </a:lvl9pPr>
          </a:lstStyle>
          <a:p>
            <a:endParaRPr/>
          </a:p>
        </p:txBody>
      </p:sp>
      <p:sp>
        <p:nvSpPr>
          <p:cNvPr id="83" name="Google Shape;83;p20"/>
          <p:cNvSpPr txBox="1">
            <a:spLocks noGrp="1"/>
          </p:cNvSpPr>
          <p:nvPr>
            <p:ph type="body" idx="1"/>
          </p:nvPr>
        </p:nvSpPr>
        <p:spPr>
          <a:xfrm>
            <a:off x="603250" y="1246825"/>
            <a:ext cx="7905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D4E5EF"/>
              </a:buClr>
              <a:buSzPts val="1800"/>
              <a:buChar char="●"/>
              <a:defRPr>
                <a:solidFill>
                  <a:srgbClr val="D4E5EF"/>
                </a:solidFill>
              </a:defRPr>
            </a:lvl1pPr>
            <a:lvl2pPr marL="914400" lvl="1" indent="-342900" rtl="0">
              <a:spcBef>
                <a:spcPts val="1000"/>
              </a:spcBef>
              <a:spcAft>
                <a:spcPts val="0"/>
              </a:spcAft>
              <a:buClr>
                <a:srgbClr val="D4E5EF"/>
              </a:buClr>
              <a:buSzPts val="1800"/>
              <a:buChar char="○"/>
              <a:defRPr>
                <a:solidFill>
                  <a:srgbClr val="D4E5EF"/>
                </a:solidFill>
              </a:defRPr>
            </a:lvl2pPr>
            <a:lvl3pPr marL="1371600" lvl="2" indent="-342900" rtl="0">
              <a:spcBef>
                <a:spcPts val="1000"/>
              </a:spcBef>
              <a:spcAft>
                <a:spcPts val="0"/>
              </a:spcAft>
              <a:buClr>
                <a:srgbClr val="D4E5EF"/>
              </a:buClr>
              <a:buSzPts val="1800"/>
              <a:buChar char="■"/>
              <a:defRPr>
                <a:solidFill>
                  <a:srgbClr val="D4E5EF"/>
                </a:solidFill>
              </a:defRPr>
            </a:lvl3pPr>
            <a:lvl4pPr marL="1828800" lvl="3" indent="-342900" rtl="0">
              <a:spcBef>
                <a:spcPts val="1000"/>
              </a:spcBef>
              <a:spcAft>
                <a:spcPts val="0"/>
              </a:spcAft>
              <a:buClr>
                <a:srgbClr val="D4E5EF"/>
              </a:buClr>
              <a:buSzPts val="1800"/>
              <a:buChar char="●"/>
              <a:defRPr>
                <a:solidFill>
                  <a:srgbClr val="D4E5EF"/>
                </a:solidFill>
              </a:defRPr>
            </a:lvl4pPr>
            <a:lvl5pPr marL="2286000" lvl="4" indent="-342900" rtl="0">
              <a:spcBef>
                <a:spcPts val="1000"/>
              </a:spcBef>
              <a:spcAft>
                <a:spcPts val="0"/>
              </a:spcAft>
              <a:buClr>
                <a:srgbClr val="D4E5EF"/>
              </a:buClr>
              <a:buSzPts val="1800"/>
              <a:buChar char="○"/>
              <a:defRPr>
                <a:solidFill>
                  <a:srgbClr val="D4E5EF"/>
                </a:solidFill>
              </a:defRPr>
            </a:lvl5pPr>
            <a:lvl6pPr marL="2743200" lvl="5" indent="-342900" rtl="0">
              <a:spcBef>
                <a:spcPts val="1000"/>
              </a:spcBef>
              <a:spcAft>
                <a:spcPts val="0"/>
              </a:spcAft>
              <a:buClr>
                <a:srgbClr val="D4E5EF"/>
              </a:buClr>
              <a:buSzPts val="1800"/>
              <a:buChar char="■"/>
              <a:defRPr>
                <a:solidFill>
                  <a:srgbClr val="D4E5EF"/>
                </a:solidFill>
              </a:defRPr>
            </a:lvl6pPr>
            <a:lvl7pPr marL="3200400" lvl="6" indent="-342900" rtl="0">
              <a:spcBef>
                <a:spcPts val="1000"/>
              </a:spcBef>
              <a:spcAft>
                <a:spcPts val="0"/>
              </a:spcAft>
              <a:buClr>
                <a:srgbClr val="D4E5EF"/>
              </a:buClr>
              <a:buSzPts val="1800"/>
              <a:buChar char="●"/>
              <a:defRPr>
                <a:solidFill>
                  <a:srgbClr val="D4E5EF"/>
                </a:solidFill>
              </a:defRPr>
            </a:lvl7pPr>
            <a:lvl8pPr marL="3657600" lvl="7" indent="-342900" rtl="0">
              <a:spcBef>
                <a:spcPts val="1000"/>
              </a:spcBef>
              <a:spcAft>
                <a:spcPts val="0"/>
              </a:spcAft>
              <a:buClr>
                <a:srgbClr val="D4E5EF"/>
              </a:buClr>
              <a:buSzPts val="1800"/>
              <a:buChar char="○"/>
              <a:defRPr>
                <a:solidFill>
                  <a:srgbClr val="D4E5EF"/>
                </a:solidFill>
              </a:defRPr>
            </a:lvl8pPr>
            <a:lvl9pPr marL="4114800" lvl="8" indent="-342900" rtl="0">
              <a:spcBef>
                <a:spcPts val="1000"/>
              </a:spcBef>
              <a:spcAft>
                <a:spcPts val="1000"/>
              </a:spcAft>
              <a:buClr>
                <a:srgbClr val="D4E5EF"/>
              </a:buClr>
              <a:buSzPts val="1800"/>
              <a:buChar char="■"/>
              <a:defRPr>
                <a:solidFill>
                  <a:srgbClr val="D4E5E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ta - option 2">
  <p:cSld name="CUSTOM_5">
    <p:spTree>
      <p:nvGrpSpPr>
        <p:cNvPr id="1" name="Shape 88"/>
        <p:cNvGrpSpPr/>
        <p:nvPr/>
      </p:nvGrpSpPr>
      <p:grpSpPr>
        <a:xfrm>
          <a:off x="0" y="0"/>
          <a:ext cx="0" cy="0"/>
          <a:chOff x="0" y="0"/>
          <a:chExt cx="0" cy="0"/>
        </a:xfrm>
      </p:grpSpPr>
      <p:sp>
        <p:nvSpPr>
          <p:cNvPr id="89" name="Google Shape;89;p22"/>
          <p:cNvSpPr/>
          <p:nvPr/>
        </p:nvSpPr>
        <p:spPr>
          <a:xfrm>
            <a:off x="6075450" y="1226850"/>
            <a:ext cx="2370600" cy="3423300"/>
          </a:xfrm>
          <a:prstGeom prst="rect">
            <a:avLst/>
          </a:prstGeom>
          <a:noFill/>
          <a:ln w="2857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1D4E"/>
              </a:solidFill>
            </a:endParaRPr>
          </a:p>
        </p:txBody>
      </p:sp>
      <p:sp>
        <p:nvSpPr>
          <p:cNvPr id="90" name="Google Shape;90;p22"/>
          <p:cNvSpPr/>
          <p:nvPr/>
        </p:nvSpPr>
        <p:spPr>
          <a:xfrm>
            <a:off x="3386700" y="1226850"/>
            <a:ext cx="2370600" cy="3423300"/>
          </a:xfrm>
          <a:prstGeom prst="rect">
            <a:avLst/>
          </a:prstGeom>
          <a:noFill/>
          <a:ln w="2857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1D4E"/>
              </a:solidFill>
            </a:endParaRPr>
          </a:p>
        </p:txBody>
      </p:sp>
      <p:sp>
        <p:nvSpPr>
          <p:cNvPr id="91" name="Google Shape;91;p22"/>
          <p:cNvSpPr/>
          <p:nvPr/>
        </p:nvSpPr>
        <p:spPr>
          <a:xfrm>
            <a:off x="603250" y="1226850"/>
            <a:ext cx="2370600" cy="3423300"/>
          </a:xfrm>
          <a:prstGeom prst="rect">
            <a:avLst/>
          </a:prstGeom>
          <a:noFill/>
          <a:ln w="2857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1D4E"/>
              </a:solidFill>
            </a:endParaRPr>
          </a:p>
        </p:txBody>
      </p:sp>
      <p:sp>
        <p:nvSpPr>
          <p:cNvPr id="92" name="Google Shape;92;p22"/>
          <p:cNvSpPr txBox="1">
            <a:spLocks noGrp="1"/>
          </p:cNvSpPr>
          <p:nvPr>
            <p:ph type="title"/>
          </p:nvPr>
        </p:nvSpPr>
        <p:spPr>
          <a:xfrm>
            <a:off x="611825" y="441075"/>
            <a:ext cx="7897200" cy="6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 name="Google Shape;93;p22"/>
          <p:cNvSpPr txBox="1">
            <a:spLocks noGrp="1"/>
          </p:cNvSpPr>
          <p:nvPr>
            <p:ph type="body" idx="1"/>
          </p:nvPr>
        </p:nvSpPr>
        <p:spPr>
          <a:xfrm>
            <a:off x="796775" y="2710475"/>
            <a:ext cx="1976400" cy="1877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22"/>
          <p:cNvSpPr txBox="1">
            <a:spLocks noGrp="1"/>
          </p:cNvSpPr>
          <p:nvPr>
            <p:ph type="body" idx="2"/>
          </p:nvPr>
        </p:nvSpPr>
        <p:spPr>
          <a:xfrm>
            <a:off x="3583800" y="2710475"/>
            <a:ext cx="1976400" cy="1877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5" name="Google Shape;95;p22"/>
          <p:cNvSpPr txBox="1">
            <a:spLocks noGrp="1"/>
          </p:cNvSpPr>
          <p:nvPr>
            <p:ph type="body" idx="3"/>
          </p:nvPr>
        </p:nvSpPr>
        <p:spPr>
          <a:xfrm>
            <a:off x="6272550" y="2710475"/>
            <a:ext cx="1976400" cy="1877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 sky background">
  <p:cSld name="CUSTOM_8">
    <p:bg>
      <p:bgPr>
        <a:solidFill>
          <a:srgbClr val="D4E5EF"/>
        </a:solid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body" idx="1"/>
          </p:nvPr>
        </p:nvSpPr>
        <p:spPr>
          <a:xfrm>
            <a:off x="257175" y="1727100"/>
            <a:ext cx="7905900" cy="1971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8" name="Google Shape;98;p23"/>
          <p:cNvSpPr txBox="1">
            <a:spLocks noGrp="1"/>
          </p:cNvSpPr>
          <p:nvPr>
            <p:ph type="title"/>
          </p:nvPr>
        </p:nvSpPr>
        <p:spPr>
          <a:xfrm>
            <a:off x="257175" y="215900"/>
            <a:ext cx="5424600" cy="1511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9A1D4E"/>
              </a:buClr>
              <a:buSzPts val="1400"/>
              <a:buFont typeface="Open Sans"/>
              <a:buNone/>
              <a:defRPr sz="4400" b="1" i="0" u="none" strike="noStrike" cap="none">
                <a:solidFill>
                  <a:srgbClr val="9A1D4E"/>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pic>
        <p:nvPicPr>
          <p:cNvPr id="99" name="Google Shape;99;p23"/>
          <p:cNvPicPr preferRelativeResize="0"/>
          <p:nvPr/>
        </p:nvPicPr>
        <p:blipFill rotWithShape="1">
          <a:blip r:embed="rId2">
            <a:alphaModFix/>
          </a:blip>
          <a:srcRect l="99" r="99"/>
          <a:stretch/>
        </p:blipFill>
        <p:spPr>
          <a:xfrm>
            <a:off x="1432506" y="3930650"/>
            <a:ext cx="766800" cy="820800"/>
          </a:xfrm>
          <a:prstGeom prst="rect">
            <a:avLst/>
          </a:prstGeom>
          <a:noFill/>
          <a:ln>
            <a:noFill/>
          </a:ln>
        </p:spPr>
      </p:pic>
      <p:pic>
        <p:nvPicPr>
          <p:cNvPr id="100" name="Google Shape;100;p23"/>
          <p:cNvPicPr preferRelativeResize="0"/>
          <p:nvPr/>
        </p:nvPicPr>
        <p:blipFill rotWithShape="1">
          <a:blip r:embed="rId3">
            <a:alphaModFix/>
          </a:blip>
          <a:srcRect/>
          <a:stretch/>
        </p:blipFill>
        <p:spPr>
          <a:xfrm>
            <a:off x="2379238" y="3930650"/>
            <a:ext cx="766800" cy="820800"/>
          </a:xfrm>
          <a:prstGeom prst="rect">
            <a:avLst/>
          </a:prstGeom>
          <a:noFill/>
          <a:ln>
            <a:noFill/>
          </a:ln>
        </p:spPr>
      </p:pic>
      <p:pic>
        <p:nvPicPr>
          <p:cNvPr id="101" name="Google Shape;101;p23"/>
          <p:cNvPicPr preferRelativeResize="0"/>
          <p:nvPr/>
        </p:nvPicPr>
        <p:blipFill rotWithShape="1">
          <a:blip r:embed="rId4">
            <a:alphaModFix/>
          </a:blip>
          <a:srcRect/>
          <a:stretch/>
        </p:blipFill>
        <p:spPr>
          <a:xfrm>
            <a:off x="485775" y="3930650"/>
            <a:ext cx="766800" cy="82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13"/>
          <p:cNvSpPr txBox="1">
            <a:spLocks noGrp="1"/>
          </p:cNvSpPr>
          <p:nvPr>
            <p:ph type="title"/>
          </p:nvPr>
        </p:nvSpPr>
        <p:spPr>
          <a:xfrm>
            <a:off x="500075" y="333400"/>
            <a:ext cx="6040500" cy="603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9A1D4E"/>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3" name="Google Shape;53;p13"/>
          <p:cNvSpPr txBox="1">
            <a:spLocks noGrp="1"/>
          </p:cNvSpPr>
          <p:nvPr>
            <p:ph type="body" idx="1"/>
          </p:nvPr>
        </p:nvSpPr>
        <p:spPr>
          <a:xfrm>
            <a:off x="497300" y="1158875"/>
            <a:ext cx="8218200" cy="3571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1pPr>
            <a:lvl2pPr marL="914400" lvl="1"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2pPr>
            <a:lvl3pPr marL="1371600" lvl="2"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3pPr>
            <a:lvl4pPr marL="1828800" lvl="3"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4pPr>
            <a:lvl5pPr marL="2286000" lvl="4"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5pPr>
            <a:lvl6pPr marL="2743200" lvl="5"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6pPr>
            <a:lvl7pPr marL="3200400" lvl="6"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7pPr>
            <a:lvl8pPr marL="3657600" lvl="7"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8pPr>
            <a:lvl9pPr marL="4114800" lvl="8" indent="-342900" rtl="0">
              <a:lnSpc>
                <a:spcPct val="115000"/>
              </a:lnSpc>
              <a:spcBef>
                <a:spcPts val="0"/>
              </a:spcBef>
              <a:spcAft>
                <a:spcPts val="0"/>
              </a:spcAft>
              <a:buClr>
                <a:srgbClr val="9A1D4E"/>
              </a:buClr>
              <a:buSzPts val="1800"/>
              <a:buFont typeface="Open Sans"/>
              <a:buChar char="■"/>
              <a:defRPr sz="1800">
                <a:solidFill>
                  <a:srgbClr val="9A1D4E"/>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A5E20-983B-40FF-B83F-FD50FA6D004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E6FC14-F575-44CF-AD50-540F144DC9D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1F8B6D-D691-4641-896E-675F351FE30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968DB2-581C-48AE-99A6-A3A74E979894}" type="datetimeFigureOut">
              <a:rPr lang="en-GB" smtClean="0"/>
              <a:t>04/05/2022</a:t>
            </a:fld>
            <a:endParaRPr lang="en-GB"/>
          </a:p>
        </p:txBody>
      </p:sp>
      <p:sp>
        <p:nvSpPr>
          <p:cNvPr id="5" name="Footer Placeholder 4">
            <a:extLst>
              <a:ext uri="{FF2B5EF4-FFF2-40B4-BE49-F238E27FC236}">
                <a16:creationId xmlns:a16="http://schemas.microsoft.com/office/drawing/2014/main" id="{365EEF57-0E3C-4C17-9D3A-53588448E96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8BBA2A-CC3E-413B-BBA0-4FD308B7D6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CC48E4-A0D6-402B-8D99-D66CA0D57CE4}" type="slidenum">
              <a:rPr lang="en-GB" smtClean="0"/>
              <a:t>‹#›</a:t>
            </a:fld>
            <a:endParaRPr lang="en-GB"/>
          </a:p>
        </p:txBody>
      </p:sp>
    </p:spTree>
    <p:extLst>
      <p:ext uri="{BB962C8B-B14F-4D97-AF65-F5344CB8AC3E}">
        <p14:creationId xmlns:p14="http://schemas.microsoft.com/office/powerpoint/2010/main" val="1592102447"/>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A2B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37141"/>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75280"/>
            <a:ext cx="7886700" cy="20361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57B38B3-13B5-004E-989D-87424C1254F7}" type="datetimeFigureOut">
              <a:rPr lang="en-US" smtClean="0"/>
              <a:t>5/4/2022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CDE2015-5B0A-B64E-A4F8-D9CE8B659446}" type="slidenum">
              <a:rPr lang="en-US" smtClean="0"/>
              <a:t>‹#›</a:t>
            </a:fld>
            <a:endParaRPr lang="en-US"/>
          </a:p>
        </p:txBody>
      </p:sp>
      <p:pic>
        <p:nvPicPr>
          <p:cNvPr id="8"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854" y="400000"/>
            <a:ext cx="2338993" cy="601220"/>
          </a:xfrm>
          <a:prstGeom prst="rect">
            <a:avLst/>
          </a:prstGeom>
        </p:spPr>
      </p:pic>
    </p:spTree>
    <p:extLst>
      <p:ext uri="{BB962C8B-B14F-4D97-AF65-F5344CB8AC3E}">
        <p14:creationId xmlns:p14="http://schemas.microsoft.com/office/powerpoint/2010/main" val="415010933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1" latinLnBrk="0" hangingPunct="1">
        <a:lnSpc>
          <a:spcPct val="90000"/>
        </a:lnSpc>
        <a:spcBef>
          <a:spcPct val="0"/>
        </a:spcBef>
        <a:buNone/>
        <a:defRPr sz="2700" kern="1200">
          <a:solidFill>
            <a:schemeClr val="bg1"/>
          </a:soli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bg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a:buChar char="•"/>
        <a:defRPr sz="1500" kern="1200">
          <a:solidFill>
            <a:schemeClr val="bg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a:buChar char="•"/>
        <a:defRPr sz="1350" kern="1200">
          <a:solidFill>
            <a:schemeClr val="bg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a:buChar char="•"/>
        <a:defRPr sz="1350"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9K6FoldVNOw"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engv7s2hXjw?t=2"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public.tableau.com/app/profile/citizensadvic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bing.com/images/search?q=nhs+logo&amp;id=8358AABAB4AF8B2BAF013795448C7AC265044002&amp;FORM=IQFRB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138175" y="156625"/>
            <a:ext cx="5957100" cy="22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900" dirty="0">
                <a:solidFill>
                  <a:schemeClr val="dk1"/>
                </a:solidFill>
              </a:rPr>
              <a:t>Embedding social welfare advice services in primary care</a:t>
            </a:r>
            <a:endParaRPr sz="2500" b="0" dirty="0">
              <a:solidFill>
                <a:schemeClr val="dk1"/>
              </a:solidFill>
            </a:endParaRPr>
          </a:p>
        </p:txBody>
      </p:sp>
      <p:sp>
        <p:nvSpPr>
          <p:cNvPr id="136" name="Google Shape;136;p29"/>
          <p:cNvSpPr txBox="1">
            <a:spLocks noGrp="1"/>
          </p:cNvSpPr>
          <p:nvPr>
            <p:ph type="body" idx="1"/>
          </p:nvPr>
        </p:nvSpPr>
        <p:spPr>
          <a:xfrm>
            <a:off x="138175" y="2571750"/>
            <a:ext cx="4787291" cy="1984882"/>
          </a:xfrm>
          <a:prstGeom prst="rect">
            <a:avLst/>
          </a:prstGeom>
        </p:spPr>
        <p:txBody>
          <a:bodyPr spcFirstLastPara="1" wrap="square" lIns="91425" tIns="91425" rIns="91425" bIns="91425" anchor="t" anchorCtr="0">
            <a:noAutofit/>
          </a:bodyPr>
          <a:lstStyle/>
          <a:p>
            <a:pPr marL="1890000" lvl="0" indent="-1890000" algn="l" rtl="0">
              <a:spcBef>
                <a:spcPts val="0"/>
              </a:spcBef>
              <a:spcAft>
                <a:spcPts val="0"/>
              </a:spcAft>
              <a:buNone/>
            </a:pPr>
            <a:r>
              <a:rPr lang="en-GB" sz="1800" b="1" dirty="0">
                <a:solidFill>
                  <a:schemeClr val="dk1"/>
                </a:solidFill>
              </a:rPr>
              <a:t>Dr Cheryl Lowes</a:t>
            </a:r>
            <a:r>
              <a:rPr lang="en-GB" sz="1800" dirty="0">
                <a:solidFill>
                  <a:schemeClr val="dk1"/>
                </a:solidFill>
              </a:rPr>
              <a:t> – Liverpool Network</a:t>
            </a:r>
          </a:p>
          <a:p>
            <a:pPr marL="0" lvl="0" indent="0" algn="l" rtl="0">
              <a:spcBef>
                <a:spcPts val="0"/>
              </a:spcBef>
              <a:spcAft>
                <a:spcPts val="1000"/>
              </a:spcAft>
              <a:buNone/>
            </a:pPr>
            <a:r>
              <a:rPr lang="en-GB" sz="1800" dirty="0">
                <a:solidFill>
                  <a:schemeClr val="dk1"/>
                </a:solidFill>
              </a:rPr>
              <a:t>Alliance, Social Health Lead                  </a:t>
            </a:r>
            <a:r>
              <a:rPr lang="en-GB" sz="1800" b="1" dirty="0">
                <a:solidFill>
                  <a:schemeClr val="dk1"/>
                </a:solidFill>
              </a:rPr>
              <a:t>Debbie Nolan - </a:t>
            </a:r>
            <a:r>
              <a:rPr lang="en-GB" sz="1800" dirty="0">
                <a:solidFill>
                  <a:schemeClr val="dk1"/>
                </a:solidFill>
              </a:rPr>
              <a:t>Health Programme Manager, Citizens Advice Liverpool                   </a:t>
            </a:r>
            <a:r>
              <a:rPr lang="en-GB" sz="1800" b="1" dirty="0">
                <a:solidFill>
                  <a:schemeClr val="dk1"/>
                </a:solidFill>
              </a:rPr>
              <a:t>Clare Mahoney </a:t>
            </a:r>
            <a:r>
              <a:rPr lang="en-GB" sz="1800" dirty="0">
                <a:solidFill>
                  <a:schemeClr val="dk1"/>
                </a:solidFill>
              </a:rPr>
              <a:t>– Liverpool CCG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35" y="273844"/>
            <a:ext cx="8006762" cy="994200"/>
          </a:xfrm>
        </p:spPr>
        <p:txBody>
          <a:bodyPr>
            <a:normAutofit/>
          </a:bodyPr>
          <a:lstStyle/>
          <a:p>
            <a:pPr algn="ctr">
              <a:buNone/>
            </a:pPr>
            <a:r>
              <a:rPr lang="en-GB" sz="2400" b="0" dirty="0">
                <a:solidFill>
                  <a:srgbClr val="002060"/>
                </a:solidFill>
              </a:rPr>
              <a:t>Data showed LCAP clients had multiple LTCs</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3658" y="1221601"/>
            <a:ext cx="6102678" cy="3373022"/>
          </a:xfrm>
          <a:prstGeom prst="rect">
            <a:avLst/>
          </a:prstGeom>
        </p:spPr>
      </p:pic>
    </p:spTree>
    <p:extLst>
      <p:ext uri="{BB962C8B-B14F-4D97-AF65-F5344CB8AC3E}">
        <p14:creationId xmlns:p14="http://schemas.microsoft.com/office/powerpoint/2010/main" val="184455608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p:nvPr/>
        </p:nvSpPr>
        <p:spPr>
          <a:xfrm rot="10800000">
            <a:off x="4811579" y="9041474"/>
            <a:ext cx="83100" cy="807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A1D4E"/>
              </a:solidFill>
            </a:endParaRPr>
          </a:p>
        </p:txBody>
      </p:sp>
      <p:sp>
        <p:nvSpPr>
          <p:cNvPr id="205" name="Google Shape;205;p37"/>
          <p:cNvSpPr txBox="1">
            <a:spLocks noGrp="1"/>
          </p:cNvSpPr>
          <p:nvPr>
            <p:ph type="title"/>
          </p:nvPr>
        </p:nvSpPr>
        <p:spPr>
          <a:xfrm>
            <a:off x="500075" y="333400"/>
            <a:ext cx="8084700" cy="6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b="0" dirty="0">
                <a:solidFill>
                  <a:srgbClr val="002060"/>
                </a:solidFill>
              </a:rPr>
              <a:t>CA data shows patients have multiple needs</a:t>
            </a:r>
            <a:endParaRPr sz="2700" b="0" dirty="0">
              <a:solidFill>
                <a:srgbClr val="002060"/>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
        <p:nvSpPr>
          <p:cNvPr id="206" name="Google Shape;206;p37"/>
          <p:cNvSpPr txBox="1">
            <a:spLocks noGrp="1"/>
          </p:cNvSpPr>
          <p:nvPr>
            <p:ph type="body" idx="1"/>
          </p:nvPr>
        </p:nvSpPr>
        <p:spPr>
          <a:xfrm>
            <a:off x="6342611" y="1110550"/>
            <a:ext cx="2640014" cy="3519639"/>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GB" sz="1200" dirty="0">
                <a:solidFill>
                  <a:srgbClr val="002060"/>
                </a:solidFill>
              </a:rPr>
              <a:t>In 2021 - 22, CA data for England and Wales showed that amongst people who had a mental health issues and needed help with benefits:</a:t>
            </a:r>
            <a:endParaRPr sz="1200" dirty="0">
              <a:solidFill>
                <a:srgbClr val="002060"/>
              </a:solidFill>
            </a:endParaRPr>
          </a:p>
          <a:p>
            <a:pPr marL="457200" lvl="0" indent="-298450" algn="l" rtl="0">
              <a:spcBef>
                <a:spcPts val="1000"/>
              </a:spcBef>
              <a:spcAft>
                <a:spcPts val="0"/>
              </a:spcAft>
              <a:buClr>
                <a:schemeClr val="dk1"/>
              </a:buClr>
              <a:buSzPts val="1100"/>
              <a:buChar char="●"/>
            </a:pPr>
            <a:r>
              <a:rPr lang="en-GB" sz="1200" dirty="0">
                <a:solidFill>
                  <a:srgbClr val="002060"/>
                </a:solidFill>
              </a:rPr>
              <a:t>68% needed support to access Personal Independence Payment (PIP) issues and tax credits</a:t>
            </a:r>
            <a:endParaRPr sz="1200" dirty="0">
              <a:solidFill>
                <a:srgbClr val="002060"/>
              </a:solidFill>
            </a:endParaRPr>
          </a:p>
          <a:p>
            <a:pPr marL="457200" lvl="0" indent="-298450" algn="l" rtl="0">
              <a:spcBef>
                <a:spcPts val="1000"/>
              </a:spcBef>
              <a:spcAft>
                <a:spcPts val="0"/>
              </a:spcAft>
              <a:buClr>
                <a:schemeClr val="dk1"/>
              </a:buClr>
              <a:buSzPts val="1100"/>
              <a:buChar char="●"/>
            </a:pPr>
            <a:r>
              <a:rPr lang="en-GB" sz="1200" dirty="0">
                <a:solidFill>
                  <a:srgbClr val="002060"/>
                </a:solidFill>
              </a:rPr>
              <a:t>33% had a debt or money worry</a:t>
            </a:r>
            <a:endParaRPr sz="1200" dirty="0">
              <a:solidFill>
                <a:srgbClr val="002060"/>
              </a:solidFill>
            </a:endParaRPr>
          </a:p>
          <a:p>
            <a:pPr marL="457200" lvl="0" indent="-298450" algn="l" rtl="0">
              <a:spcBef>
                <a:spcPts val="1000"/>
              </a:spcBef>
              <a:spcAft>
                <a:spcPts val="0"/>
              </a:spcAft>
              <a:buClr>
                <a:schemeClr val="dk1"/>
              </a:buClr>
              <a:buSzPts val="1100"/>
              <a:buChar char="●"/>
            </a:pPr>
            <a:r>
              <a:rPr lang="en-GB" sz="1200" dirty="0">
                <a:solidFill>
                  <a:srgbClr val="002060"/>
                </a:solidFill>
              </a:rPr>
              <a:t>20% had a housing issue</a:t>
            </a:r>
            <a:endParaRPr sz="1200" dirty="0">
              <a:solidFill>
                <a:srgbClr val="002060"/>
              </a:solidFill>
            </a:endParaRPr>
          </a:p>
          <a:p>
            <a:pPr marL="0" lvl="0" indent="0" algn="l" rtl="0">
              <a:spcBef>
                <a:spcPts val="1000"/>
              </a:spcBef>
              <a:spcAft>
                <a:spcPts val="1000"/>
              </a:spcAft>
              <a:buNone/>
            </a:pPr>
            <a:endParaRPr sz="1300" dirty="0">
              <a:solidFill>
                <a:schemeClr val="dk1"/>
              </a:solidFill>
            </a:endParaRPr>
          </a:p>
        </p:txBody>
      </p:sp>
      <p:pic>
        <p:nvPicPr>
          <p:cNvPr id="207" name="Google Shape;207;p37"/>
          <p:cNvPicPr preferRelativeResize="0"/>
          <p:nvPr/>
        </p:nvPicPr>
        <p:blipFill rotWithShape="1">
          <a:blip r:embed="rId3">
            <a:alphaModFix/>
          </a:blip>
          <a:srcRect t="16709" r="35558" b="48636"/>
          <a:stretch/>
        </p:blipFill>
        <p:spPr>
          <a:xfrm>
            <a:off x="362300" y="1110550"/>
            <a:ext cx="5842225" cy="37703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F59CDDB-61F7-40C4-AB60-A52B1893F51E}"/>
              </a:ext>
            </a:extLst>
          </p:cNvPr>
          <p:cNvGrpSpPr/>
          <p:nvPr/>
        </p:nvGrpSpPr>
        <p:grpSpPr>
          <a:xfrm>
            <a:off x="53824" y="940201"/>
            <a:ext cx="6136526" cy="4170857"/>
            <a:chOff x="444357" y="1339661"/>
            <a:chExt cx="7964603" cy="5518339"/>
          </a:xfrm>
        </p:grpSpPr>
        <p:sp>
          <p:nvSpPr>
            <p:cNvPr id="72" name="Freeform 2">
              <a:extLst>
                <a:ext uri="{FF2B5EF4-FFF2-40B4-BE49-F238E27FC236}">
                  <a16:creationId xmlns:a16="http://schemas.microsoft.com/office/drawing/2014/main" id="{893B5B14-C7AF-4016-8857-1B3154BFAA00}"/>
                </a:ext>
              </a:extLst>
            </p:cNvPr>
            <p:cNvSpPr>
              <a:spLocks/>
            </p:cNvSpPr>
            <p:nvPr/>
          </p:nvSpPr>
          <p:spPr bwMode="auto">
            <a:xfrm>
              <a:off x="2284962" y="3336111"/>
              <a:ext cx="5109189" cy="3521889"/>
            </a:xfrm>
            <a:custGeom>
              <a:avLst/>
              <a:gdLst>
                <a:gd name="T0" fmla="*/ 278 w 4487"/>
                <a:gd name="T1" fmla="*/ 11 h 3093"/>
                <a:gd name="T2" fmla="*/ 654 w 4487"/>
                <a:gd name="T3" fmla="*/ 45 h 3093"/>
                <a:gd name="T4" fmla="*/ 997 w 4487"/>
                <a:gd name="T5" fmla="*/ 87 h 3093"/>
                <a:gd name="T6" fmla="*/ 1125 w 4487"/>
                <a:gd name="T7" fmla="*/ 134 h 3093"/>
                <a:gd name="T8" fmla="*/ 1072 w 4487"/>
                <a:gd name="T9" fmla="*/ 158 h 3093"/>
                <a:gd name="T10" fmla="*/ 955 w 4487"/>
                <a:gd name="T11" fmla="*/ 175 h 3093"/>
                <a:gd name="T12" fmla="*/ 558 w 4487"/>
                <a:gd name="T13" fmla="*/ 192 h 3093"/>
                <a:gd name="T14" fmla="*/ 180 w 4487"/>
                <a:gd name="T15" fmla="*/ 208 h 3093"/>
                <a:gd name="T16" fmla="*/ 73 w 4487"/>
                <a:gd name="T17" fmla="*/ 234 h 3093"/>
                <a:gd name="T18" fmla="*/ 279 w 4487"/>
                <a:gd name="T19" fmla="*/ 291 h 3093"/>
                <a:gd name="T20" fmla="*/ 786 w 4487"/>
                <a:gd name="T21" fmla="*/ 357 h 3093"/>
                <a:gd name="T22" fmla="*/ 1324 w 4487"/>
                <a:gd name="T23" fmla="*/ 438 h 3093"/>
                <a:gd name="T24" fmla="*/ 1654 w 4487"/>
                <a:gd name="T25" fmla="*/ 502 h 3093"/>
                <a:gd name="T26" fmla="*/ 1883 w 4487"/>
                <a:gd name="T27" fmla="*/ 578 h 3093"/>
                <a:gd name="T28" fmla="*/ 1921 w 4487"/>
                <a:gd name="T29" fmla="*/ 658 h 3093"/>
                <a:gd name="T30" fmla="*/ 1456 w 4487"/>
                <a:gd name="T31" fmla="*/ 751 h 3093"/>
                <a:gd name="T32" fmla="*/ 781 w 4487"/>
                <a:gd name="T33" fmla="*/ 834 h 3093"/>
                <a:gd name="T34" fmla="*/ 441 w 4487"/>
                <a:gd name="T35" fmla="*/ 908 h 3093"/>
                <a:gd name="T36" fmla="*/ 434 w 4487"/>
                <a:gd name="T37" fmla="*/ 961 h 3093"/>
                <a:gd name="T38" fmla="*/ 543 w 4487"/>
                <a:gd name="T39" fmla="*/ 1014 h 3093"/>
                <a:gd name="T40" fmla="*/ 860 w 4487"/>
                <a:gd name="T41" fmla="*/ 1114 h 3093"/>
                <a:gd name="T42" fmla="*/ 1506 w 4487"/>
                <a:gd name="T43" fmla="*/ 1261 h 3093"/>
                <a:gd name="T44" fmla="*/ 2551 w 4487"/>
                <a:gd name="T45" fmla="*/ 1466 h 3093"/>
                <a:gd name="T46" fmla="*/ 3314 w 4487"/>
                <a:gd name="T47" fmla="*/ 1631 h 3093"/>
                <a:gd name="T48" fmla="*/ 3823 w 4487"/>
                <a:gd name="T49" fmla="*/ 1765 h 3093"/>
                <a:gd name="T50" fmla="*/ 4212 w 4487"/>
                <a:gd name="T51" fmla="*/ 1910 h 3093"/>
                <a:gd name="T52" fmla="*/ 4457 w 4487"/>
                <a:gd name="T53" fmla="*/ 2122 h 3093"/>
                <a:gd name="T54" fmla="*/ 4446 w 4487"/>
                <a:gd name="T55" fmla="*/ 2410 h 3093"/>
                <a:gd name="T56" fmla="*/ 4197 w 4487"/>
                <a:gd name="T57" fmla="*/ 2667 h 3093"/>
                <a:gd name="T58" fmla="*/ 3850 w 4487"/>
                <a:gd name="T59" fmla="*/ 2898 h 3093"/>
                <a:gd name="T60" fmla="*/ 3563 w 4487"/>
                <a:gd name="T61" fmla="*/ 3055 h 3093"/>
                <a:gd name="T62" fmla="*/ 3077 w 4487"/>
                <a:gd name="T63" fmla="*/ 3092 h 3093"/>
                <a:gd name="T64" fmla="*/ 3269 w 4487"/>
                <a:gd name="T65" fmla="*/ 2995 h 3093"/>
                <a:gd name="T66" fmla="*/ 3639 w 4487"/>
                <a:gd name="T67" fmla="*/ 2784 h 3093"/>
                <a:gd name="T68" fmla="*/ 4031 w 4487"/>
                <a:gd name="T69" fmla="*/ 2511 h 3093"/>
                <a:gd name="T70" fmla="*/ 4266 w 4487"/>
                <a:gd name="T71" fmla="*/ 2237 h 3093"/>
                <a:gd name="T72" fmla="*/ 4104 w 4487"/>
                <a:gd name="T73" fmla="*/ 2016 h 3093"/>
                <a:gd name="T74" fmla="*/ 3649 w 4487"/>
                <a:gd name="T75" fmla="*/ 1817 h 3093"/>
                <a:gd name="T76" fmla="*/ 3054 w 4487"/>
                <a:gd name="T77" fmla="*/ 1651 h 3093"/>
                <a:gd name="T78" fmla="*/ 2476 w 4487"/>
                <a:gd name="T79" fmla="*/ 1526 h 3093"/>
                <a:gd name="T80" fmla="*/ 1917 w 4487"/>
                <a:gd name="T81" fmla="*/ 1421 h 3093"/>
                <a:gd name="T82" fmla="*/ 1218 w 4487"/>
                <a:gd name="T83" fmla="*/ 1281 h 3093"/>
                <a:gd name="T84" fmla="*/ 596 w 4487"/>
                <a:gd name="T85" fmla="*/ 1125 h 3093"/>
                <a:gd name="T86" fmla="*/ 256 w 4487"/>
                <a:gd name="T87" fmla="*/ 975 h 3093"/>
                <a:gd name="T88" fmla="*/ 344 w 4487"/>
                <a:gd name="T89" fmla="*/ 868 h 3093"/>
                <a:gd name="T90" fmla="*/ 717 w 4487"/>
                <a:gd name="T91" fmla="*/ 793 h 3093"/>
                <a:gd name="T92" fmla="*/ 1175 w 4487"/>
                <a:gd name="T93" fmla="*/ 738 h 3093"/>
                <a:gd name="T94" fmla="*/ 1520 w 4487"/>
                <a:gd name="T95" fmla="*/ 692 h 3093"/>
                <a:gd name="T96" fmla="*/ 1740 w 4487"/>
                <a:gd name="T97" fmla="*/ 651 h 3093"/>
                <a:gd name="T98" fmla="*/ 1826 w 4487"/>
                <a:gd name="T99" fmla="*/ 606 h 3093"/>
                <a:gd name="T100" fmla="*/ 1664 w 4487"/>
                <a:gd name="T101" fmla="*/ 545 h 3093"/>
                <a:gd name="T102" fmla="*/ 1120 w 4487"/>
                <a:gd name="T103" fmla="*/ 450 h 3093"/>
                <a:gd name="T104" fmla="*/ 472 w 4487"/>
                <a:gd name="T105" fmla="*/ 362 h 3093"/>
                <a:gd name="T106" fmla="*/ 132 w 4487"/>
                <a:gd name="T107" fmla="*/ 307 h 3093"/>
                <a:gd name="T108" fmla="*/ 0 w 4487"/>
                <a:gd name="T109" fmla="*/ 234 h 3093"/>
                <a:gd name="T110" fmla="*/ 165 w 4487"/>
                <a:gd name="T111" fmla="*/ 189 h 3093"/>
                <a:gd name="T112" fmla="*/ 540 w 4487"/>
                <a:gd name="T113" fmla="*/ 172 h 3093"/>
                <a:gd name="T114" fmla="*/ 925 w 4487"/>
                <a:gd name="T115" fmla="*/ 160 h 3093"/>
                <a:gd name="T116" fmla="*/ 1101 w 4487"/>
                <a:gd name="T117" fmla="*/ 128 h 3093"/>
                <a:gd name="T118" fmla="*/ 914 w 4487"/>
                <a:gd name="T119" fmla="*/ 83 h 3093"/>
                <a:gd name="T120" fmla="*/ 551 w 4487"/>
                <a:gd name="T121" fmla="*/ 38 h 3093"/>
                <a:gd name="T122" fmla="*/ 224 w 4487"/>
                <a:gd name="T123" fmla="*/ 7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7" h="3093">
                  <a:moveTo>
                    <a:pt x="133" y="0"/>
                  </a:moveTo>
                  <a:lnTo>
                    <a:pt x="139" y="0"/>
                  </a:lnTo>
                  <a:lnTo>
                    <a:pt x="151" y="1"/>
                  </a:lnTo>
                  <a:lnTo>
                    <a:pt x="173" y="2"/>
                  </a:lnTo>
                  <a:lnTo>
                    <a:pt x="201" y="5"/>
                  </a:lnTo>
                  <a:lnTo>
                    <a:pt x="237" y="8"/>
                  </a:lnTo>
                  <a:lnTo>
                    <a:pt x="278" y="11"/>
                  </a:lnTo>
                  <a:lnTo>
                    <a:pt x="322" y="15"/>
                  </a:lnTo>
                  <a:lnTo>
                    <a:pt x="373" y="19"/>
                  </a:lnTo>
                  <a:lnTo>
                    <a:pt x="426" y="24"/>
                  </a:lnTo>
                  <a:lnTo>
                    <a:pt x="480" y="28"/>
                  </a:lnTo>
                  <a:lnTo>
                    <a:pt x="537" y="34"/>
                  </a:lnTo>
                  <a:lnTo>
                    <a:pt x="596" y="39"/>
                  </a:lnTo>
                  <a:lnTo>
                    <a:pt x="654" y="45"/>
                  </a:lnTo>
                  <a:lnTo>
                    <a:pt x="711" y="51"/>
                  </a:lnTo>
                  <a:lnTo>
                    <a:pt x="767" y="57"/>
                  </a:lnTo>
                  <a:lnTo>
                    <a:pt x="820" y="64"/>
                  </a:lnTo>
                  <a:lnTo>
                    <a:pt x="872" y="69"/>
                  </a:lnTo>
                  <a:lnTo>
                    <a:pt x="918" y="75"/>
                  </a:lnTo>
                  <a:lnTo>
                    <a:pt x="960" y="81"/>
                  </a:lnTo>
                  <a:lnTo>
                    <a:pt x="997" y="87"/>
                  </a:lnTo>
                  <a:lnTo>
                    <a:pt x="1028" y="92"/>
                  </a:lnTo>
                  <a:lnTo>
                    <a:pt x="1065" y="100"/>
                  </a:lnTo>
                  <a:lnTo>
                    <a:pt x="1091" y="107"/>
                  </a:lnTo>
                  <a:lnTo>
                    <a:pt x="1110" y="115"/>
                  </a:lnTo>
                  <a:lnTo>
                    <a:pt x="1121" y="122"/>
                  </a:lnTo>
                  <a:lnTo>
                    <a:pt x="1126" y="128"/>
                  </a:lnTo>
                  <a:lnTo>
                    <a:pt x="1125" y="134"/>
                  </a:lnTo>
                  <a:lnTo>
                    <a:pt x="1121" y="140"/>
                  </a:lnTo>
                  <a:lnTo>
                    <a:pt x="1114" y="144"/>
                  </a:lnTo>
                  <a:lnTo>
                    <a:pt x="1106" y="148"/>
                  </a:lnTo>
                  <a:lnTo>
                    <a:pt x="1095" y="152"/>
                  </a:lnTo>
                  <a:lnTo>
                    <a:pt x="1087" y="155"/>
                  </a:lnTo>
                  <a:lnTo>
                    <a:pt x="1079" y="156"/>
                  </a:lnTo>
                  <a:lnTo>
                    <a:pt x="1072" y="158"/>
                  </a:lnTo>
                  <a:lnTo>
                    <a:pt x="1071" y="158"/>
                  </a:lnTo>
                  <a:lnTo>
                    <a:pt x="1068" y="159"/>
                  </a:lnTo>
                  <a:lnTo>
                    <a:pt x="1058" y="160"/>
                  </a:lnTo>
                  <a:lnTo>
                    <a:pt x="1043" y="164"/>
                  </a:lnTo>
                  <a:lnTo>
                    <a:pt x="1020" y="167"/>
                  </a:lnTo>
                  <a:lnTo>
                    <a:pt x="992" y="171"/>
                  </a:lnTo>
                  <a:lnTo>
                    <a:pt x="955" y="175"/>
                  </a:lnTo>
                  <a:lnTo>
                    <a:pt x="911" y="179"/>
                  </a:lnTo>
                  <a:lnTo>
                    <a:pt x="858" y="183"/>
                  </a:lnTo>
                  <a:lnTo>
                    <a:pt x="797" y="186"/>
                  </a:lnTo>
                  <a:lnTo>
                    <a:pt x="728" y="187"/>
                  </a:lnTo>
                  <a:lnTo>
                    <a:pt x="673" y="189"/>
                  </a:lnTo>
                  <a:lnTo>
                    <a:pt x="616" y="190"/>
                  </a:lnTo>
                  <a:lnTo>
                    <a:pt x="558" y="192"/>
                  </a:lnTo>
                  <a:lnTo>
                    <a:pt x="498" y="194"/>
                  </a:lnTo>
                  <a:lnTo>
                    <a:pt x="439" y="196"/>
                  </a:lnTo>
                  <a:lnTo>
                    <a:pt x="381" y="198"/>
                  </a:lnTo>
                  <a:lnTo>
                    <a:pt x="325" y="200"/>
                  </a:lnTo>
                  <a:lnTo>
                    <a:pt x="272" y="202"/>
                  </a:lnTo>
                  <a:lnTo>
                    <a:pt x="223" y="205"/>
                  </a:lnTo>
                  <a:lnTo>
                    <a:pt x="180" y="208"/>
                  </a:lnTo>
                  <a:lnTo>
                    <a:pt x="143" y="211"/>
                  </a:lnTo>
                  <a:lnTo>
                    <a:pt x="113" y="215"/>
                  </a:lnTo>
                  <a:lnTo>
                    <a:pt x="91" y="217"/>
                  </a:lnTo>
                  <a:lnTo>
                    <a:pt x="78" y="220"/>
                  </a:lnTo>
                  <a:lnTo>
                    <a:pt x="72" y="224"/>
                  </a:lnTo>
                  <a:lnTo>
                    <a:pt x="71" y="228"/>
                  </a:lnTo>
                  <a:lnTo>
                    <a:pt x="73" y="234"/>
                  </a:lnTo>
                  <a:lnTo>
                    <a:pt x="83" y="240"/>
                  </a:lnTo>
                  <a:lnTo>
                    <a:pt x="98" y="247"/>
                  </a:lnTo>
                  <a:lnTo>
                    <a:pt x="120" y="255"/>
                  </a:lnTo>
                  <a:lnTo>
                    <a:pt x="147" y="264"/>
                  </a:lnTo>
                  <a:lnTo>
                    <a:pt x="184" y="272"/>
                  </a:lnTo>
                  <a:lnTo>
                    <a:pt x="227" y="281"/>
                  </a:lnTo>
                  <a:lnTo>
                    <a:pt x="279" y="291"/>
                  </a:lnTo>
                  <a:lnTo>
                    <a:pt x="340" y="300"/>
                  </a:lnTo>
                  <a:lnTo>
                    <a:pt x="411" y="310"/>
                  </a:lnTo>
                  <a:lnTo>
                    <a:pt x="490" y="321"/>
                  </a:lnTo>
                  <a:lnTo>
                    <a:pt x="559" y="329"/>
                  </a:lnTo>
                  <a:lnTo>
                    <a:pt x="633" y="337"/>
                  </a:lnTo>
                  <a:lnTo>
                    <a:pt x="709" y="347"/>
                  </a:lnTo>
                  <a:lnTo>
                    <a:pt x="786" y="357"/>
                  </a:lnTo>
                  <a:lnTo>
                    <a:pt x="867" y="368"/>
                  </a:lnTo>
                  <a:lnTo>
                    <a:pt x="945" y="381"/>
                  </a:lnTo>
                  <a:lnTo>
                    <a:pt x="1026" y="391"/>
                  </a:lnTo>
                  <a:lnTo>
                    <a:pt x="1103" y="404"/>
                  </a:lnTo>
                  <a:lnTo>
                    <a:pt x="1181" y="415"/>
                  </a:lnTo>
                  <a:lnTo>
                    <a:pt x="1254" y="427"/>
                  </a:lnTo>
                  <a:lnTo>
                    <a:pt x="1324" y="438"/>
                  </a:lnTo>
                  <a:lnTo>
                    <a:pt x="1389" y="449"/>
                  </a:lnTo>
                  <a:lnTo>
                    <a:pt x="1450" y="459"/>
                  </a:lnTo>
                  <a:lnTo>
                    <a:pt x="1505" y="469"/>
                  </a:lnTo>
                  <a:lnTo>
                    <a:pt x="1551" y="479"/>
                  </a:lnTo>
                  <a:lnTo>
                    <a:pt x="1592" y="487"/>
                  </a:lnTo>
                  <a:lnTo>
                    <a:pt x="1623" y="494"/>
                  </a:lnTo>
                  <a:lnTo>
                    <a:pt x="1654" y="502"/>
                  </a:lnTo>
                  <a:lnTo>
                    <a:pt x="1688" y="511"/>
                  </a:lnTo>
                  <a:lnTo>
                    <a:pt x="1722" y="521"/>
                  </a:lnTo>
                  <a:lnTo>
                    <a:pt x="1758" y="532"/>
                  </a:lnTo>
                  <a:lnTo>
                    <a:pt x="1792" y="542"/>
                  </a:lnTo>
                  <a:lnTo>
                    <a:pt x="1824" y="555"/>
                  </a:lnTo>
                  <a:lnTo>
                    <a:pt x="1856" y="566"/>
                  </a:lnTo>
                  <a:lnTo>
                    <a:pt x="1883" y="578"/>
                  </a:lnTo>
                  <a:lnTo>
                    <a:pt x="1906" y="590"/>
                  </a:lnTo>
                  <a:lnTo>
                    <a:pt x="1925" y="602"/>
                  </a:lnTo>
                  <a:lnTo>
                    <a:pt x="1939" y="615"/>
                  </a:lnTo>
                  <a:lnTo>
                    <a:pt x="1947" y="625"/>
                  </a:lnTo>
                  <a:lnTo>
                    <a:pt x="1945" y="638"/>
                  </a:lnTo>
                  <a:lnTo>
                    <a:pt x="1937" y="649"/>
                  </a:lnTo>
                  <a:lnTo>
                    <a:pt x="1921" y="658"/>
                  </a:lnTo>
                  <a:lnTo>
                    <a:pt x="1876" y="676"/>
                  </a:lnTo>
                  <a:lnTo>
                    <a:pt x="1822" y="691"/>
                  </a:lnTo>
                  <a:lnTo>
                    <a:pt x="1762" y="706"/>
                  </a:lnTo>
                  <a:lnTo>
                    <a:pt x="1694" y="718"/>
                  </a:lnTo>
                  <a:lnTo>
                    <a:pt x="1620" y="729"/>
                  </a:lnTo>
                  <a:lnTo>
                    <a:pt x="1540" y="740"/>
                  </a:lnTo>
                  <a:lnTo>
                    <a:pt x="1456" y="751"/>
                  </a:lnTo>
                  <a:lnTo>
                    <a:pt x="1366" y="761"/>
                  </a:lnTo>
                  <a:lnTo>
                    <a:pt x="1272" y="771"/>
                  </a:lnTo>
                  <a:lnTo>
                    <a:pt x="1174" y="782"/>
                  </a:lnTo>
                  <a:lnTo>
                    <a:pt x="1073" y="794"/>
                  </a:lnTo>
                  <a:lnTo>
                    <a:pt x="970" y="806"/>
                  </a:lnTo>
                  <a:lnTo>
                    <a:pt x="864" y="821"/>
                  </a:lnTo>
                  <a:lnTo>
                    <a:pt x="781" y="834"/>
                  </a:lnTo>
                  <a:lnTo>
                    <a:pt x="706" y="844"/>
                  </a:lnTo>
                  <a:lnTo>
                    <a:pt x="641" y="857"/>
                  </a:lnTo>
                  <a:lnTo>
                    <a:pt x="584" y="868"/>
                  </a:lnTo>
                  <a:lnTo>
                    <a:pt x="536" y="878"/>
                  </a:lnTo>
                  <a:lnTo>
                    <a:pt x="497" y="888"/>
                  </a:lnTo>
                  <a:lnTo>
                    <a:pt x="464" y="899"/>
                  </a:lnTo>
                  <a:lnTo>
                    <a:pt x="441" y="908"/>
                  </a:lnTo>
                  <a:lnTo>
                    <a:pt x="424" y="918"/>
                  </a:lnTo>
                  <a:lnTo>
                    <a:pt x="414" y="927"/>
                  </a:lnTo>
                  <a:lnTo>
                    <a:pt x="411" y="937"/>
                  </a:lnTo>
                  <a:lnTo>
                    <a:pt x="415" y="945"/>
                  </a:lnTo>
                  <a:lnTo>
                    <a:pt x="424" y="955"/>
                  </a:lnTo>
                  <a:lnTo>
                    <a:pt x="429" y="957"/>
                  </a:lnTo>
                  <a:lnTo>
                    <a:pt x="434" y="961"/>
                  </a:lnTo>
                  <a:lnTo>
                    <a:pt x="442" y="966"/>
                  </a:lnTo>
                  <a:lnTo>
                    <a:pt x="452" y="971"/>
                  </a:lnTo>
                  <a:lnTo>
                    <a:pt x="463" y="978"/>
                  </a:lnTo>
                  <a:lnTo>
                    <a:pt x="478" y="986"/>
                  </a:lnTo>
                  <a:lnTo>
                    <a:pt x="497" y="994"/>
                  </a:lnTo>
                  <a:lnTo>
                    <a:pt x="518" y="1004"/>
                  </a:lnTo>
                  <a:lnTo>
                    <a:pt x="543" y="1014"/>
                  </a:lnTo>
                  <a:lnTo>
                    <a:pt x="573" y="1025"/>
                  </a:lnTo>
                  <a:lnTo>
                    <a:pt x="607" y="1038"/>
                  </a:lnTo>
                  <a:lnTo>
                    <a:pt x="646" y="1051"/>
                  </a:lnTo>
                  <a:lnTo>
                    <a:pt x="691" y="1065"/>
                  </a:lnTo>
                  <a:lnTo>
                    <a:pt x="741" y="1080"/>
                  </a:lnTo>
                  <a:lnTo>
                    <a:pt x="797" y="1096"/>
                  </a:lnTo>
                  <a:lnTo>
                    <a:pt x="860" y="1114"/>
                  </a:lnTo>
                  <a:lnTo>
                    <a:pt x="929" y="1131"/>
                  </a:lnTo>
                  <a:lnTo>
                    <a:pt x="1005" y="1151"/>
                  </a:lnTo>
                  <a:lnTo>
                    <a:pt x="1090" y="1171"/>
                  </a:lnTo>
                  <a:lnTo>
                    <a:pt x="1181" y="1191"/>
                  </a:lnTo>
                  <a:lnTo>
                    <a:pt x="1282" y="1213"/>
                  </a:lnTo>
                  <a:lnTo>
                    <a:pt x="1389" y="1236"/>
                  </a:lnTo>
                  <a:lnTo>
                    <a:pt x="1506" y="1261"/>
                  </a:lnTo>
                  <a:lnTo>
                    <a:pt x="1632" y="1285"/>
                  </a:lnTo>
                  <a:lnTo>
                    <a:pt x="1805" y="1318"/>
                  </a:lnTo>
                  <a:lnTo>
                    <a:pt x="1970" y="1350"/>
                  </a:lnTo>
                  <a:lnTo>
                    <a:pt x="2126" y="1380"/>
                  </a:lnTo>
                  <a:lnTo>
                    <a:pt x="2275" y="1410"/>
                  </a:lnTo>
                  <a:lnTo>
                    <a:pt x="2416" y="1439"/>
                  </a:lnTo>
                  <a:lnTo>
                    <a:pt x="2551" y="1466"/>
                  </a:lnTo>
                  <a:lnTo>
                    <a:pt x="2677" y="1492"/>
                  </a:lnTo>
                  <a:lnTo>
                    <a:pt x="2798" y="1518"/>
                  </a:lnTo>
                  <a:lnTo>
                    <a:pt x="2913" y="1541"/>
                  </a:lnTo>
                  <a:lnTo>
                    <a:pt x="3021" y="1565"/>
                  </a:lnTo>
                  <a:lnTo>
                    <a:pt x="3125" y="1587"/>
                  </a:lnTo>
                  <a:lnTo>
                    <a:pt x="3221" y="1609"/>
                  </a:lnTo>
                  <a:lnTo>
                    <a:pt x="3314" y="1631"/>
                  </a:lnTo>
                  <a:lnTo>
                    <a:pt x="3400" y="1651"/>
                  </a:lnTo>
                  <a:lnTo>
                    <a:pt x="3483" y="1672"/>
                  </a:lnTo>
                  <a:lnTo>
                    <a:pt x="3560" y="1692"/>
                  </a:lnTo>
                  <a:lnTo>
                    <a:pt x="3634" y="1711"/>
                  </a:lnTo>
                  <a:lnTo>
                    <a:pt x="3703" y="1730"/>
                  </a:lnTo>
                  <a:lnTo>
                    <a:pt x="3763" y="1748"/>
                  </a:lnTo>
                  <a:lnTo>
                    <a:pt x="3823" y="1765"/>
                  </a:lnTo>
                  <a:lnTo>
                    <a:pt x="3883" y="1783"/>
                  </a:lnTo>
                  <a:lnTo>
                    <a:pt x="3942" y="1802"/>
                  </a:lnTo>
                  <a:lnTo>
                    <a:pt x="4000" y="1821"/>
                  </a:lnTo>
                  <a:lnTo>
                    <a:pt x="4057" y="1842"/>
                  </a:lnTo>
                  <a:lnTo>
                    <a:pt x="4111" y="1863"/>
                  </a:lnTo>
                  <a:lnTo>
                    <a:pt x="4163" y="1885"/>
                  </a:lnTo>
                  <a:lnTo>
                    <a:pt x="4212" y="1910"/>
                  </a:lnTo>
                  <a:lnTo>
                    <a:pt x="4259" y="1934"/>
                  </a:lnTo>
                  <a:lnTo>
                    <a:pt x="4302" y="1961"/>
                  </a:lnTo>
                  <a:lnTo>
                    <a:pt x="4341" y="1990"/>
                  </a:lnTo>
                  <a:lnTo>
                    <a:pt x="4378" y="2020"/>
                  </a:lnTo>
                  <a:lnTo>
                    <a:pt x="4408" y="2051"/>
                  </a:lnTo>
                  <a:lnTo>
                    <a:pt x="4435" y="2085"/>
                  </a:lnTo>
                  <a:lnTo>
                    <a:pt x="4457" y="2122"/>
                  </a:lnTo>
                  <a:lnTo>
                    <a:pt x="4472" y="2160"/>
                  </a:lnTo>
                  <a:lnTo>
                    <a:pt x="4483" y="2201"/>
                  </a:lnTo>
                  <a:lnTo>
                    <a:pt x="4487" y="2244"/>
                  </a:lnTo>
                  <a:lnTo>
                    <a:pt x="4484" y="2289"/>
                  </a:lnTo>
                  <a:lnTo>
                    <a:pt x="4474" y="2338"/>
                  </a:lnTo>
                  <a:lnTo>
                    <a:pt x="4464" y="2373"/>
                  </a:lnTo>
                  <a:lnTo>
                    <a:pt x="4446" y="2410"/>
                  </a:lnTo>
                  <a:lnTo>
                    <a:pt x="4423" y="2446"/>
                  </a:lnTo>
                  <a:lnTo>
                    <a:pt x="4394" y="2482"/>
                  </a:lnTo>
                  <a:lnTo>
                    <a:pt x="4361" y="2520"/>
                  </a:lnTo>
                  <a:lnTo>
                    <a:pt x="4325" y="2557"/>
                  </a:lnTo>
                  <a:lnTo>
                    <a:pt x="4285" y="2594"/>
                  </a:lnTo>
                  <a:lnTo>
                    <a:pt x="4243" y="2631"/>
                  </a:lnTo>
                  <a:lnTo>
                    <a:pt x="4197" y="2667"/>
                  </a:lnTo>
                  <a:lnTo>
                    <a:pt x="4151" y="2703"/>
                  </a:lnTo>
                  <a:lnTo>
                    <a:pt x="4102" y="2738"/>
                  </a:lnTo>
                  <a:lnTo>
                    <a:pt x="4051" y="2772"/>
                  </a:lnTo>
                  <a:lnTo>
                    <a:pt x="4001" y="2806"/>
                  </a:lnTo>
                  <a:lnTo>
                    <a:pt x="3949" y="2837"/>
                  </a:lnTo>
                  <a:lnTo>
                    <a:pt x="3899" y="2869"/>
                  </a:lnTo>
                  <a:lnTo>
                    <a:pt x="3850" y="2898"/>
                  </a:lnTo>
                  <a:lnTo>
                    <a:pt x="3801" y="2927"/>
                  </a:lnTo>
                  <a:lnTo>
                    <a:pt x="3755" y="2953"/>
                  </a:lnTo>
                  <a:lnTo>
                    <a:pt x="3710" y="2977"/>
                  </a:lnTo>
                  <a:lnTo>
                    <a:pt x="3668" y="3001"/>
                  </a:lnTo>
                  <a:lnTo>
                    <a:pt x="3630" y="3021"/>
                  </a:lnTo>
                  <a:lnTo>
                    <a:pt x="3594" y="3040"/>
                  </a:lnTo>
                  <a:lnTo>
                    <a:pt x="3563" y="3055"/>
                  </a:lnTo>
                  <a:lnTo>
                    <a:pt x="3537" y="3069"/>
                  </a:lnTo>
                  <a:lnTo>
                    <a:pt x="3515" y="3079"/>
                  </a:lnTo>
                  <a:lnTo>
                    <a:pt x="3500" y="3088"/>
                  </a:lnTo>
                  <a:lnTo>
                    <a:pt x="3489" y="3092"/>
                  </a:lnTo>
                  <a:lnTo>
                    <a:pt x="3487" y="3093"/>
                  </a:lnTo>
                  <a:lnTo>
                    <a:pt x="3073" y="3093"/>
                  </a:lnTo>
                  <a:lnTo>
                    <a:pt x="3077" y="3092"/>
                  </a:lnTo>
                  <a:lnTo>
                    <a:pt x="3087" y="3086"/>
                  </a:lnTo>
                  <a:lnTo>
                    <a:pt x="3104" y="3078"/>
                  </a:lnTo>
                  <a:lnTo>
                    <a:pt x="3126" y="3067"/>
                  </a:lnTo>
                  <a:lnTo>
                    <a:pt x="3155" y="3054"/>
                  </a:lnTo>
                  <a:lnTo>
                    <a:pt x="3189" y="3036"/>
                  </a:lnTo>
                  <a:lnTo>
                    <a:pt x="3227" y="3017"/>
                  </a:lnTo>
                  <a:lnTo>
                    <a:pt x="3269" y="2995"/>
                  </a:lnTo>
                  <a:lnTo>
                    <a:pt x="3314" y="2971"/>
                  </a:lnTo>
                  <a:lnTo>
                    <a:pt x="3363" y="2943"/>
                  </a:lnTo>
                  <a:lnTo>
                    <a:pt x="3415" y="2916"/>
                  </a:lnTo>
                  <a:lnTo>
                    <a:pt x="3469" y="2885"/>
                  </a:lnTo>
                  <a:lnTo>
                    <a:pt x="3525" y="2854"/>
                  </a:lnTo>
                  <a:lnTo>
                    <a:pt x="3581" y="2820"/>
                  </a:lnTo>
                  <a:lnTo>
                    <a:pt x="3639" y="2784"/>
                  </a:lnTo>
                  <a:lnTo>
                    <a:pt x="3698" y="2747"/>
                  </a:lnTo>
                  <a:lnTo>
                    <a:pt x="3756" y="2711"/>
                  </a:lnTo>
                  <a:lnTo>
                    <a:pt x="3813" y="2673"/>
                  </a:lnTo>
                  <a:lnTo>
                    <a:pt x="3870" y="2633"/>
                  </a:lnTo>
                  <a:lnTo>
                    <a:pt x="3926" y="2592"/>
                  </a:lnTo>
                  <a:lnTo>
                    <a:pt x="3979" y="2552"/>
                  </a:lnTo>
                  <a:lnTo>
                    <a:pt x="4031" y="2511"/>
                  </a:lnTo>
                  <a:lnTo>
                    <a:pt x="4080" y="2470"/>
                  </a:lnTo>
                  <a:lnTo>
                    <a:pt x="4125" y="2428"/>
                  </a:lnTo>
                  <a:lnTo>
                    <a:pt x="4166" y="2386"/>
                  </a:lnTo>
                  <a:lnTo>
                    <a:pt x="4204" y="2345"/>
                  </a:lnTo>
                  <a:lnTo>
                    <a:pt x="4236" y="2304"/>
                  </a:lnTo>
                  <a:lnTo>
                    <a:pt x="4255" y="2270"/>
                  </a:lnTo>
                  <a:lnTo>
                    <a:pt x="4266" y="2237"/>
                  </a:lnTo>
                  <a:lnTo>
                    <a:pt x="4266" y="2205"/>
                  </a:lnTo>
                  <a:lnTo>
                    <a:pt x="4259" y="2172"/>
                  </a:lnTo>
                  <a:lnTo>
                    <a:pt x="4243" y="2139"/>
                  </a:lnTo>
                  <a:lnTo>
                    <a:pt x="4219" y="2108"/>
                  </a:lnTo>
                  <a:lnTo>
                    <a:pt x="4187" y="2077"/>
                  </a:lnTo>
                  <a:lnTo>
                    <a:pt x="4149" y="2046"/>
                  </a:lnTo>
                  <a:lnTo>
                    <a:pt x="4104" y="2016"/>
                  </a:lnTo>
                  <a:lnTo>
                    <a:pt x="4054" y="1986"/>
                  </a:lnTo>
                  <a:lnTo>
                    <a:pt x="3997" y="1956"/>
                  </a:lnTo>
                  <a:lnTo>
                    <a:pt x="3936" y="1927"/>
                  </a:lnTo>
                  <a:lnTo>
                    <a:pt x="3870" y="1899"/>
                  </a:lnTo>
                  <a:lnTo>
                    <a:pt x="3800" y="1870"/>
                  </a:lnTo>
                  <a:lnTo>
                    <a:pt x="3726" y="1843"/>
                  </a:lnTo>
                  <a:lnTo>
                    <a:pt x="3649" y="1817"/>
                  </a:lnTo>
                  <a:lnTo>
                    <a:pt x="3568" y="1791"/>
                  </a:lnTo>
                  <a:lnTo>
                    <a:pt x="3485" y="1765"/>
                  </a:lnTo>
                  <a:lnTo>
                    <a:pt x="3401" y="1741"/>
                  </a:lnTo>
                  <a:lnTo>
                    <a:pt x="3315" y="1718"/>
                  </a:lnTo>
                  <a:lnTo>
                    <a:pt x="3228" y="1695"/>
                  </a:lnTo>
                  <a:lnTo>
                    <a:pt x="3141" y="1672"/>
                  </a:lnTo>
                  <a:lnTo>
                    <a:pt x="3054" y="1651"/>
                  </a:lnTo>
                  <a:lnTo>
                    <a:pt x="2966" y="1631"/>
                  </a:lnTo>
                  <a:lnTo>
                    <a:pt x="2880" y="1610"/>
                  </a:lnTo>
                  <a:lnTo>
                    <a:pt x="2794" y="1591"/>
                  </a:lnTo>
                  <a:lnTo>
                    <a:pt x="2711" y="1574"/>
                  </a:lnTo>
                  <a:lnTo>
                    <a:pt x="2630" y="1557"/>
                  </a:lnTo>
                  <a:lnTo>
                    <a:pt x="2552" y="1541"/>
                  </a:lnTo>
                  <a:lnTo>
                    <a:pt x="2476" y="1526"/>
                  </a:lnTo>
                  <a:lnTo>
                    <a:pt x="2404" y="1512"/>
                  </a:lnTo>
                  <a:lnTo>
                    <a:pt x="2336" y="1499"/>
                  </a:lnTo>
                  <a:lnTo>
                    <a:pt x="2273" y="1488"/>
                  </a:lnTo>
                  <a:lnTo>
                    <a:pt x="2190" y="1473"/>
                  </a:lnTo>
                  <a:lnTo>
                    <a:pt x="2102" y="1457"/>
                  </a:lnTo>
                  <a:lnTo>
                    <a:pt x="2011" y="1439"/>
                  </a:lnTo>
                  <a:lnTo>
                    <a:pt x="1917" y="1421"/>
                  </a:lnTo>
                  <a:lnTo>
                    <a:pt x="1820" y="1404"/>
                  </a:lnTo>
                  <a:lnTo>
                    <a:pt x="1721" y="1384"/>
                  </a:lnTo>
                  <a:lnTo>
                    <a:pt x="1620" y="1364"/>
                  </a:lnTo>
                  <a:lnTo>
                    <a:pt x="1520" y="1344"/>
                  </a:lnTo>
                  <a:lnTo>
                    <a:pt x="1418" y="1323"/>
                  </a:lnTo>
                  <a:lnTo>
                    <a:pt x="1317" y="1302"/>
                  </a:lnTo>
                  <a:lnTo>
                    <a:pt x="1218" y="1281"/>
                  </a:lnTo>
                  <a:lnTo>
                    <a:pt x="1118" y="1258"/>
                  </a:lnTo>
                  <a:lnTo>
                    <a:pt x="1023" y="1236"/>
                  </a:lnTo>
                  <a:lnTo>
                    <a:pt x="929" y="1214"/>
                  </a:lnTo>
                  <a:lnTo>
                    <a:pt x="839" y="1191"/>
                  </a:lnTo>
                  <a:lnTo>
                    <a:pt x="754" y="1170"/>
                  </a:lnTo>
                  <a:lnTo>
                    <a:pt x="672" y="1146"/>
                  </a:lnTo>
                  <a:lnTo>
                    <a:pt x="596" y="1125"/>
                  </a:lnTo>
                  <a:lnTo>
                    <a:pt x="525" y="1103"/>
                  </a:lnTo>
                  <a:lnTo>
                    <a:pt x="461" y="1081"/>
                  </a:lnTo>
                  <a:lnTo>
                    <a:pt x="404" y="1059"/>
                  </a:lnTo>
                  <a:lnTo>
                    <a:pt x="354" y="1038"/>
                  </a:lnTo>
                  <a:lnTo>
                    <a:pt x="313" y="1016"/>
                  </a:lnTo>
                  <a:lnTo>
                    <a:pt x="280" y="995"/>
                  </a:lnTo>
                  <a:lnTo>
                    <a:pt x="256" y="975"/>
                  </a:lnTo>
                  <a:lnTo>
                    <a:pt x="244" y="957"/>
                  </a:lnTo>
                  <a:lnTo>
                    <a:pt x="241" y="941"/>
                  </a:lnTo>
                  <a:lnTo>
                    <a:pt x="246" y="925"/>
                  </a:lnTo>
                  <a:lnTo>
                    <a:pt x="260" y="908"/>
                  </a:lnTo>
                  <a:lnTo>
                    <a:pt x="282" y="895"/>
                  </a:lnTo>
                  <a:lnTo>
                    <a:pt x="310" y="881"/>
                  </a:lnTo>
                  <a:lnTo>
                    <a:pt x="344" y="868"/>
                  </a:lnTo>
                  <a:lnTo>
                    <a:pt x="385" y="855"/>
                  </a:lnTo>
                  <a:lnTo>
                    <a:pt x="431" y="843"/>
                  </a:lnTo>
                  <a:lnTo>
                    <a:pt x="482" y="832"/>
                  </a:lnTo>
                  <a:lnTo>
                    <a:pt x="536" y="821"/>
                  </a:lnTo>
                  <a:lnTo>
                    <a:pt x="593" y="812"/>
                  </a:lnTo>
                  <a:lnTo>
                    <a:pt x="654" y="801"/>
                  </a:lnTo>
                  <a:lnTo>
                    <a:pt x="717" y="793"/>
                  </a:lnTo>
                  <a:lnTo>
                    <a:pt x="782" y="783"/>
                  </a:lnTo>
                  <a:lnTo>
                    <a:pt x="849" y="775"/>
                  </a:lnTo>
                  <a:lnTo>
                    <a:pt x="916" y="767"/>
                  </a:lnTo>
                  <a:lnTo>
                    <a:pt x="981" y="759"/>
                  </a:lnTo>
                  <a:lnTo>
                    <a:pt x="1048" y="752"/>
                  </a:lnTo>
                  <a:lnTo>
                    <a:pt x="1111" y="745"/>
                  </a:lnTo>
                  <a:lnTo>
                    <a:pt x="1175" y="738"/>
                  </a:lnTo>
                  <a:lnTo>
                    <a:pt x="1235" y="732"/>
                  </a:lnTo>
                  <a:lnTo>
                    <a:pt x="1294" y="725"/>
                  </a:lnTo>
                  <a:lnTo>
                    <a:pt x="1348" y="718"/>
                  </a:lnTo>
                  <a:lnTo>
                    <a:pt x="1397" y="711"/>
                  </a:lnTo>
                  <a:lnTo>
                    <a:pt x="1443" y="704"/>
                  </a:lnTo>
                  <a:lnTo>
                    <a:pt x="1483" y="698"/>
                  </a:lnTo>
                  <a:lnTo>
                    <a:pt x="1520" y="692"/>
                  </a:lnTo>
                  <a:lnTo>
                    <a:pt x="1555" y="685"/>
                  </a:lnTo>
                  <a:lnTo>
                    <a:pt x="1589" y="680"/>
                  </a:lnTo>
                  <a:lnTo>
                    <a:pt x="1623" y="674"/>
                  </a:lnTo>
                  <a:lnTo>
                    <a:pt x="1656" y="669"/>
                  </a:lnTo>
                  <a:lnTo>
                    <a:pt x="1686" y="662"/>
                  </a:lnTo>
                  <a:lnTo>
                    <a:pt x="1714" y="657"/>
                  </a:lnTo>
                  <a:lnTo>
                    <a:pt x="1740" y="651"/>
                  </a:lnTo>
                  <a:lnTo>
                    <a:pt x="1763" y="646"/>
                  </a:lnTo>
                  <a:lnTo>
                    <a:pt x="1782" y="639"/>
                  </a:lnTo>
                  <a:lnTo>
                    <a:pt x="1800" y="634"/>
                  </a:lnTo>
                  <a:lnTo>
                    <a:pt x="1812" y="627"/>
                  </a:lnTo>
                  <a:lnTo>
                    <a:pt x="1822" y="620"/>
                  </a:lnTo>
                  <a:lnTo>
                    <a:pt x="1826" y="613"/>
                  </a:lnTo>
                  <a:lnTo>
                    <a:pt x="1826" y="606"/>
                  </a:lnTo>
                  <a:lnTo>
                    <a:pt x="1820" y="598"/>
                  </a:lnTo>
                  <a:lnTo>
                    <a:pt x="1809" y="591"/>
                  </a:lnTo>
                  <a:lnTo>
                    <a:pt x="1793" y="583"/>
                  </a:lnTo>
                  <a:lnTo>
                    <a:pt x="1770" y="574"/>
                  </a:lnTo>
                  <a:lnTo>
                    <a:pt x="1741" y="564"/>
                  </a:lnTo>
                  <a:lnTo>
                    <a:pt x="1706" y="555"/>
                  </a:lnTo>
                  <a:lnTo>
                    <a:pt x="1664" y="545"/>
                  </a:lnTo>
                  <a:lnTo>
                    <a:pt x="1613" y="533"/>
                  </a:lnTo>
                  <a:lnTo>
                    <a:pt x="1556" y="522"/>
                  </a:lnTo>
                  <a:lnTo>
                    <a:pt x="1491" y="510"/>
                  </a:lnTo>
                  <a:lnTo>
                    <a:pt x="1418" y="498"/>
                  </a:lnTo>
                  <a:lnTo>
                    <a:pt x="1335" y="483"/>
                  </a:lnTo>
                  <a:lnTo>
                    <a:pt x="1243" y="469"/>
                  </a:lnTo>
                  <a:lnTo>
                    <a:pt x="1120" y="450"/>
                  </a:lnTo>
                  <a:lnTo>
                    <a:pt x="1004" y="434"/>
                  </a:lnTo>
                  <a:lnTo>
                    <a:pt x="897" y="417"/>
                  </a:lnTo>
                  <a:lnTo>
                    <a:pt x="797" y="404"/>
                  </a:lnTo>
                  <a:lnTo>
                    <a:pt x="706" y="391"/>
                  </a:lnTo>
                  <a:lnTo>
                    <a:pt x="620" y="381"/>
                  </a:lnTo>
                  <a:lnTo>
                    <a:pt x="543" y="370"/>
                  </a:lnTo>
                  <a:lnTo>
                    <a:pt x="472" y="362"/>
                  </a:lnTo>
                  <a:lnTo>
                    <a:pt x="407" y="352"/>
                  </a:lnTo>
                  <a:lnTo>
                    <a:pt x="348" y="345"/>
                  </a:lnTo>
                  <a:lnTo>
                    <a:pt x="294" y="337"/>
                  </a:lnTo>
                  <a:lnTo>
                    <a:pt x="246" y="329"/>
                  </a:lnTo>
                  <a:lnTo>
                    <a:pt x="203" y="322"/>
                  </a:lnTo>
                  <a:lnTo>
                    <a:pt x="165" y="315"/>
                  </a:lnTo>
                  <a:lnTo>
                    <a:pt x="132" y="307"/>
                  </a:lnTo>
                  <a:lnTo>
                    <a:pt x="102" y="299"/>
                  </a:lnTo>
                  <a:lnTo>
                    <a:pt x="76" y="289"/>
                  </a:lnTo>
                  <a:lnTo>
                    <a:pt x="54" y="280"/>
                  </a:lnTo>
                  <a:lnTo>
                    <a:pt x="35" y="269"/>
                  </a:lnTo>
                  <a:lnTo>
                    <a:pt x="19" y="258"/>
                  </a:lnTo>
                  <a:lnTo>
                    <a:pt x="5" y="245"/>
                  </a:lnTo>
                  <a:lnTo>
                    <a:pt x="0" y="234"/>
                  </a:lnTo>
                  <a:lnTo>
                    <a:pt x="3" y="226"/>
                  </a:lnTo>
                  <a:lnTo>
                    <a:pt x="14" y="216"/>
                  </a:lnTo>
                  <a:lnTo>
                    <a:pt x="31" y="209"/>
                  </a:lnTo>
                  <a:lnTo>
                    <a:pt x="57" y="204"/>
                  </a:lnTo>
                  <a:lnTo>
                    <a:pt x="87" y="197"/>
                  </a:lnTo>
                  <a:lnTo>
                    <a:pt x="124" y="193"/>
                  </a:lnTo>
                  <a:lnTo>
                    <a:pt x="165" y="189"/>
                  </a:lnTo>
                  <a:lnTo>
                    <a:pt x="210" y="185"/>
                  </a:lnTo>
                  <a:lnTo>
                    <a:pt x="258" y="182"/>
                  </a:lnTo>
                  <a:lnTo>
                    <a:pt x="312" y="181"/>
                  </a:lnTo>
                  <a:lnTo>
                    <a:pt x="366" y="178"/>
                  </a:lnTo>
                  <a:lnTo>
                    <a:pt x="423" y="177"/>
                  </a:lnTo>
                  <a:lnTo>
                    <a:pt x="482" y="174"/>
                  </a:lnTo>
                  <a:lnTo>
                    <a:pt x="540" y="172"/>
                  </a:lnTo>
                  <a:lnTo>
                    <a:pt x="599" y="171"/>
                  </a:lnTo>
                  <a:lnTo>
                    <a:pt x="658" y="170"/>
                  </a:lnTo>
                  <a:lnTo>
                    <a:pt x="716" y="168"/>
                  </a:lnTo>
                  <a:lnTo>
                    <a:pt x="771" y="167"/>
                  </a:lnTo>
                  <a:lnTo>
                    <a:pt x="826" y="164"/>
                  </a:lnTo>
                  <a:lnTo>
                    <a:pt x="877" y="163"/>
                  </a:lnTo>
                  <a:lnTo>
                    <a:pt x="925" y="160"/>
                  </a:lnTo>
                  <a:lnTo>
                    <a:pt x="970" y="156"/>
                  </a:lnTo>
                  <a:lnTo>
                    <a:pt x="1009" y="153"/>
                  </a:lnTo>
                  <a:lnTo>
                    <a:pt x="1043" y="148"/>
                  </a:lnTo>
                  <a:lnTo>
                    <a:pt x="1072" y="144"/>
                  </a:lnTo>
                  <a:lnTo>
                    <a:pt x="1091" y="138"/>
                  </a:lnTo>
                  <a:lnTo>
                    <a:pt x="1101" y="133"/>
                  </a:lnTo>
                  <a:lnTo>
                    <a:pt x="1101" y="128"/>
                  </a:lnTo>
                  <a:lnTo>
                    <a:pt x="1092" y="121"/>
                  </a:lnTo>
                  <a:lnTo>
                    <a:pt x="1077" y="115"/>
                  </a:lnTo>
                  <a:lnTo>
                    <a:pt x="1056" y="109"/>
                  </a:lnTo>
                  <a:lnTo>
                    <a:pt x="1028" y="102"/>
                  </a:lnTo>
                  <a:lnTo>
                    <a:pt x="994" y="96"/>
                  </a:lnTo>
                  <a:lnTo>
                    <a:pt x="956" y="89"/>
                  </a:lnTo>
                  <a:lnTo>
                    <a:pt x="914" y="83"/>
                  </a:lnTo>
                  <a:lnTo>
                    <a:pt x="868" y="76"/>
                  </a:lnTo>
                  <a:lnTo>
                    <a:pt x="819" y="69"/>
                  </a:lnTo>
                  <a:lnTo>
                    <a:pt x="767" y="62"/>
                  </a:lnTo>
                  <a:lnTo>
                    <a:pt x="714" y="57"/>
                  </a:lnTo>
                  <a:lnTo>
                    <a:pt x="660" y="50"/>
                  </a:lnTo>
                  <a:lnTo>
                    <a:pt x="605" y="45"/>
                  </a:lnTo>
                  <a:lnTo>
                    <a:pt x="551" y="38"/>
                  </a:lnTo>
                  <a:lnTo>
                    <a:pt x="497" y="32"/>
                  </a:lnTo>
                  <a:lnTo>
                    <a:pt x="443" y="28"/>
                  </a:lnTo>
                  <a:lnTo>
                    <a:pt x="393" y="23"/>
                  </a:lnTo>
                  <a:lnTo>
                    <a:pt x="346" y="19"/>
                  </a:lnTo>
                  <a:lnTo>
                    <a:pt x="301" y="15"/>
                  </a:lnTo>
                  <a:lnTo>
                    <a:pt x="260" y="11"/>
                  </a:lnTo>
                  <a:lnTo>
                    <a:pt x="224" y="7"/>
                  </a:lnTo>
                  <a:lnTo>
                    <a:pt x="193" y="4"/>
                  </a:lnTo>
                  <a:lnTo>
                    <a:pt x="169" y="2"/>
                  </a:lnTo>
                  <a:lnTo>
                    <a:pt x="150" y="1"/>
                  </a:lnTo>
                  <a:lnTo>
                    <a:pt x="137" y="0"/>
                  </a:lnTo>
                  <a:lnTo>
                    <a:pt x="133"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nvGrpSpPr>
            <p:cNvPr id="2" name="Group 1">
              <a:extLst>
                <a:ext uri="{FF2B5EF4-FFF2-40B4-BE49-F238E27FC236}">
                  <a16:creationId xmlns:a16="http://schemas.microsoft.com/office/drawing/2014/main" id="{67BFAD6C-F751-4439-B932-610B090C6B10}"/>
                </a:ext>
              </a:extLst>
            </p:cNvPr>
            <p:cNvGrpSpPr/>
            <p:nvPr/>
          </p:nvGrpSpPr>
          <p:grpSpPr>
            <a:xfrm>
              <a:off x="444357" y="1339661"/>
              <a:ext cx="7964603" cy="5480503"/>
              <a:chOff x="444357" y="1339661"/>
              <a:chExt cx="7964603" cy="5480503"/>
            </a:xfrm>
          </p:grpSpPr>
          <p:sp>
            <p:nvSpPr>
              <p:cNvPr id="3" name="Oval 2">
                <a:extLst>
                  <a:ext uri="{FF2B5EF4-FFF2-40B4-BE49-F238E27FC236}">
                    <a16:creationId xmlns:a16="http://schemas.microsoft.com/office/drawing/2014/main" id="{2A1B6B33-73AA-494A-96CC-B9BAA2A2D0A8}"/>
                  </a:ext>
                </a:extLst>
              </p:cNvPr>
              <p:cNvSpPr/>
              <p:nvPr/>
            </p:nvSpPr>
            <p:spPr>
              <a:xfrm flipV="1">
                <a:off x="6724064" y="6416457"/>
                <a:ext cx="1684896" cy="115256"/>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buClrTx/>
                  <a:defRPr/>
                </a:pPr>
                <a:endParaRPr lang="en-US" sz="1350" kern="0">
                  <a:solidFill>
                    <a:sysClr val="window" lastClr="FFFFFF"/>
                  </a:solidFill>
                  <a:latin typeface="Calibri"/>
                </a:endParaRPr>
              </a:p>
            </p:txBody>
          </p:sp>
          <p:sp>
            <p:nvSpPr>
              <p:cNvPr id="4" name="Oval 3">
                <a:extLst>
                  <a:ext uri="{FF2B5EF4-FFF2-40B4-BE49-F238E27FC236}">
                    <a16:creationId xmlns:a16="http://schemas.microsoft.com/office/drawing/2014/main" id="{F1954743-9F7C-4746-9F87-5C5564F4CA0A}"/>
                  </a:ext>
                </a:extLst>
              </p:cNvPr>
              <p:cNvSpPr/>
              <p:nvPr/>
            </p:nvSpPr>
            <p:spPr>
              <a:xfrm flipV="1">
                <a:off x="6144430" y="5168017"/>
                <a:ext cx="1684896" cy="115256"/>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buClrTx/>
                  <a:defRPr/>
                </a:pPr>
                <a:endParaRPr lang="en-US" sz="1350" kern="0">
                  <a:solidFill>
                    <a:sysClr val="window" lastClr="FFFFFF"/>
                  </a:solidFill>
                  <a:latin typeface="Calibri"/>
                </a:endParaRPr>
              </a:p>
            </p:txBody>
          </p:sp>
          <p:sp>
            <p:nvSpPr>
              <p:cNvPr id="5" name="Oval 4">
                <a:extLst>
                  <a:ext uri="{FF2B5EF4-FFF2-40B4-BE49-F238E27FC236}">
                    <a16:creationId xmlns:a16="http://schemas.microsoft.com/office/drawing/2014/main" id="{C8176493-EBD7-456E-A742-150D54957312}"/>
                  </a:ext>
                </a:extLst>
              </p:cNvPr>
              <p:cNvSpPr/>
              <p:nvPr/>
            </p:nvSpPr>
            <p:spPr>
              <a:xfrm flipV="1">
                <a:off x="5107779" y="4945082"/>
                <a:ext cx="1684896" cy="115256"/>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buClrTx/>
                  <a:defRPr/>
                </a:pPr>
                <a:endParaRPr lang="en-US" sz="1350" kern="0">
                  <a:solidFill>
                    <a:sysClr val="window" lastClr="FFFFFF"/>
                  </a:solidFill>
                  <a:latin typeface="Calibri"/>
                </a:endParaRPr>
              </a:p>
            </p:txBody>
          </p:sp>
          <p:sp>
            <p:nvSpPr>
              <p:cNvPr id="6" name="Oval 5">
                <a:extLst>
                  <a:ext uri="{FF2B5EF4-FFF2-40B4-BE49-F238E27FC236}">
                    <a16:creationId xmlns:a16="http://schemas.microsoft.com/office/drawing/2014/main" id="{2E6749A1-3C0B-4211-8F03-6018041651FD}"/>
                  </a:ext>
                </a:extLst>
              </p:cNvPr>
              <p:cNvSpPr/>
              <p:nvPr/>
            </p:nvSpPr>
            <p:spPr>
              <a:xfrm flipV="1">
                <a:off x="3123652" y="4554944"/>
                <a:ext cx="1684896" cy="115256"/>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buClrTx/>
                  <a:defRPr/>
                </a:pPr>
                <a:endParaRPr lang="en-US" sz="1350" kern="0">
                  <a:solidFill>
                    <a:sysClr val="window" lastClr="FFFFFF"/>
                  </a:solidFill>
                  <a:latin typeface="Calibri"/>
                </a:endParaRPr>
              </a:p>
            </p:txBody>
          </p:sp>
          <p:sp>
            <p:nvSpPr>
              <p:cNvPr id="7" name="Oval 6">
                <a:extLst>
                  <a:ext uri="{FF2B5EF4-FFF2-40B4-BE49-F238E27FC236}">
                    <a16:creationId xmlns:a16="http://schemas.microsoft.com/office/drawing/2014/main" id="{89987A76-10FD-44AB-89E2-9FF23C347DEE}"/>
                  </a:ext>
                </a:extLst>
              </p:cNvPr>
              <p:cNvSpPr/>
              <p:nvPr/>
            </p:nvSpPr>
            <p:spPr>
              <a:xfrm flipV="1">
                <a:off x="3848192" y="3796963"/>
                <a:ext cx="1684896" cy="115256"/>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buClrTx/>
                  <a:defRPr/>
                </a:pPr>
                <a:endParaRPr lang="en-US" sz="1350" kern="0">
                  <a:solidFill>
                    <a:sysClr val="window" lastClr="FFFFFF"/>
                  </a:solidFill>
                  <a:latin typeface="Calibri"/>
                </a:endParaRPr>
              </a:p>
            </p:txBody>
          </p:sp>
          <p:sp>
            <p:nvSpPr>
              <p:cNvPr id="8" name="Oval 7">
                <a:extLst>
                  <a:ext uri="{FF2B5EF4-FFF2-40B4-BE49-F238E27FC236}">
                    <a16:creationId xmlns:a16="http://schemas.microsoft.com/office/drawing/2014/main" id="{611D48DB-FDB5-4C70-AFF7-03E251D610F6}"/>
                  </a:ext>
                </a:extLst>
              </p:cNvPr>
              <p:cNvSpPr/>
              <p:nvPr/>
            </p:nvSpPr>
            <p:spPr>
              <a:xfrm flipV="1">
                <a:off x="2588605" y="3484853"/>
                <a:ext cx="1684896" cy="115256"/>
              </a:xfrm>
              <a:prstGeom prst="ellipse">
                <a:avLst/>
              </a:prstGeom>
              <a:gradFill flip="none" rotWithShape="1">
                <a:gsLst>
                  <a:gs pos="0">
                    <a:schemeClr val="tx1">
                      <a:lumMod val="72000"/>
                      <a:lumOff val="28000"/>
                      <a:alpha val="12000"/>
                    </a:schemeClr>
                  </a:gs>
                  <a:gs pos="100000">
                    <a:schemeClr val="bg1">
                      <a:alpha val="0"/>
                      <a:lumMod val="0"/>
                      <a:lumOff val="100000"/>
                    </a:schemeClr>
                  </a:gs>
                </a:gsLst>
                <a:lin ang="0" scaled="1"/>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685800">
                  <a:buClrTx/>
                  <a:defRPr/>
                </a:pPr>
                <a:endParaRPr lang="en-US" sz="1350" kern="0">
                  <a:solidFill>
                    <a:sysClr val="window" lastClr="FFFFFF"/>
                  </a:solidFill>
                  <a:latin typeface="Calibri"/>
                </a:endParaRPr>
              </a:p>
            </p:txBody>
          </p:sp>
          <p:sp>
            <p:nvSpPr>
              <p:cNvPr id="9" name="Oval 8">
                <a:extLst>
                  <a:ext uri="{FF2B5EF4-FFF2-40B4-BE49-F238E27FC236}">
                    <a16:creationId xmlns:a16="http://schemas.microsoft.com/office/drawing/2014/main" id="{B84A4FB0-813C-41F2-BDE7-928BF1256E66}"/>
                  </a:ext>
                </a:extLst>
              </p:cNvPr>
              <p:cNvSpPr/>
              <p:nvPr/>
            </p:nvSpPr>
            <p:spPr>
              <a:xfrm>
                <a:off x="5951464" y="5471303"/>
                <a:ext cx="718000" cy="718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libri" panose="020F0502020204030204"/>
                </a:endParaRPr>
              </a:p>
            </p:txBody>
          </p:sp>
          <p:cxnSp>
            <p:nvCxnSpPr>
              <p:cNvPr id="10" name="Straight Connector 9">
                <a:extLst>
                  <a:ext uri="{FF2B5EF4-FFF2-40B4-BE49-F238E27FC236}">
                    <a16:creationId xmlns:a16="http://schemas.microsoft.com/office/drawing/2014/main" id="{60387AAA-632B-48B3-B3C6-8C499E6ED816}"/>
                  </a:ext>
                </a:extLst>
              </p:cNvPr>
              <p:cNvCxnSpPr/>
              <p:nvPr/>
            </p:nvCxnSpPr>
            <p:spPr>
              <a:xfrm>
                <a:off x="6296279" y="6219225"/>
                <a:ext cx="0" cy="442945"/>
              </a:xfrm>
              <a:prstGeom prst="line">
                <a:avLst/>
              </a:prstGeom>
              <a:ln w="28575">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B67BBE4-F845-4921-BE7B-0EE93CA21FFC}"/>
                  </a:ext>
                </a:extLst>
              </p:cNvPr>
              <p:cNvSpPr/>
              <p:nvPr/>
            </p:nvSpPr>
            <p:spPr>
              <a:xfrm>
                <a:off x="4756667" y="3841783"/>
                <a:ext cx="718000" cy="718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libri" panose="020F0502020204030204"/>
                </a:endParaRPr>
              </a:p>
            </p:txBody>
          </p:sp>
          <p:cxnSp>
            <p:nvCxnSpPr>
              <p:cNvPr id="12" name="Straight Connector 11">
                <a:extLst>
                  <a:ext uri="{FF2B5EF4-FFF2-40B4-BE49-F238E27FC236}">
                    <a16:creationId xmlns:a16="http://schemas.microsoft.com/office/drawing/2014/main" id="{4B9B1D82-CF71-4A54-9213-60D59612DF33}"/>
                  </a:ext>
                </a:extLst>
              </p:cNvPr>
              <p:cNvCxnSpPr/>
              <p:nvPr/>
            </p:nvCxnSpPr>
            <p:spPr>
              <a:xfrm>
                <a:off x="5115667" y="4559784"/>
                <a:ext cx="0" cy="442945"/>
              </a:xfrm>
              <a:prstGeom prst="line">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B33EC60-1E9D-40BE-819B-8436CA69A9B2}"/>
                  </a:ext>
                </a:extLst>
              </p:cNvPr>
              <p:cNvSpPr/>
              <p:nvPr/>
            </p:nvSpPr>
            <p:spPr>
              <a:xfrm>
                <a:off x="2789053" y="3446658"/>
                <a:ext cx="718000" cy="718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libri" panose="020F0502020204030204"/>
                </a:endParaRPr>
              </a:p>
            </p:txBody>
          </p:sp>
          <p:cxnSp>
            <p:nvCxnSpPr>
              <p:cNvPr id="14" name="Straight Connector 13">
                <a:extLst>
                  <a:ext uri="{FF2B5EF4-FFF2-40B4-BE49-F238E27FC236}">
                    <a16:creationId xmlns:a16="http://schemas.microsoft.com/office/drawing/2014/main" id="{0CFB7D6A-9FC9-4F0A-90BF-CF7EF13699DD}"/>
                  </a:ext>
                </a:extLst>
              </p:cNvPr>
              <p:cNvCxnSpPr/>
              <p:nvPr/>
            </p:nvCxnSpPr>
            <p:spPr>
              <a:xfrm>
                <a:off x="3148053" y="4164658"/>
                <a:ext cx="0" cy="442945"/>
              </a:xfrm>
              <a:prstGeom prst="line">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18DE746-9177-4124-AC60-D271E9633F4C}"/>
                  </a:ext>
                </a:extLst>
              </p:cNvPr>
              <p:cNvSpPr/>
              <p:nvPr/>
            </p:nvSpPr>
            <p:spPr>
              <a:xfrm>
                <a:off x="3489192" y="2650723"/>
                <a:ext cx="718000" cy="718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libri" panose="020F0502020204030204"/>
                </a:endParaRPr>
              </a:p>
            </p:txBody>
          </p:sp>
          <p:cxnSp>
            <p:nvCxnSpPr>
              <p:cNvPr id="16" name="Straight Connector 15">
                <a:extLst>
                  <a:ext uri="{FF2B5EF4-FFF2-40B4-BE49-F238E27FC236}">
                    <a16:creationId xmlns:a16="http://schemas.microsoft.com/office/drawing/2014/main" id="{58172ACB-B687-438F-BB94-C4B1E58B9872}"/>
                  </a:ext>
                </a:extLst>
              </p:cNvPr>
              <p:cNvCxnSpPr/>
              <p:nvPr/>
            </p:nvCxnSpPr>
            <p:spPr>
              <a:xfrm>
                <a:off x="3838444" y="3401324"/>
                <a:ext cx="0" cy="442945"/>
              </a:xfrm>
              <a:prstGeom prst="line">
                <a:avLst/>
              </a:prstGeom>
              <a:ln w="28575">
                <a:solidFill>
                  <a:schemeClr val="accent5"/>
                </a:solidFill>
                <a:tailEnd type="oval"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BA53701-C57D-4A68-BD1E-CC08C7BDEDCC}"/>
                  </a:ext>
                </a:extLst>
              </p:cNvPr>
              <p:cNvSpPr/>
              <p:nvPr/>
            </p:nvSpPr>
            <p:spPr>
              <a:xfrm>
                <a:off x="2271260" y="2363094"/>
                <a:ext cx="718000" cy="718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id="{78A73E3E-0FF2-421E-9592-247CC0CBE06F}"/>
                  </a:ext>
                </a:extLst>
              </p:cNvPr>
              <p:cNvCxnSpPr/>
              <p:nvPr/>
            </p:nvCxnSpPr>
            <p:spPr>
              <a:xfrm>
                <a:off x="2630261" y="3081094"/>
                <a:ext cx="0" cy="442945"/>
              </a:xfrm>
              <a:prstGeom prst="line">
                <a:avLst/>
              </a:prstGeom>
              <a:ln w="28575">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A137D4-53AE-4047-8BB9-397F920E3C4E}"/>
                  </a:ext>
                </a:extLst>
              </p:cNvPr>
              <p:cNvSpPr txBox="1"/>
              <p:nvPr/>
            </p:nvSpPr>
            <p:spPr>
              <a:xfrm>
                <a:off x="4808548" y="6104730"/>
                <a:ext cx="1275266" cy="397030"/>
              </a:xfrm>
              <a:prstGeom prst="rect">
                <a:avLst/>
              </a:prstGeom>
              <a:noFill/>
            </p:spPr>
            <p:txBody>
              <a:bodyPr wrap="square" rtlCol="0" anchor="ctr">
                <a:spAutoFit/>
              </a:bodyPr>
              <a:lstStyle/>
              <a:p>
                <a:pPr algn="r" defTabSz="685800">
                  <a:buClrTx/>
                </a:pPr>
                <a:r>
                  <a:rPr lang="en-IN" sz="1350" b="1" kern="1200" dirty="0">
                    <a:solidFill>
                      <a:srgbClr val="FFC000"/>
                    </a:solidFill>
                    <a:latin typeface="Calibri" panose="020F0502020204030204"/>
                    <a:ea typeface="+mn-ea"/>
                    <a:cs typeface="+mn-cs"/>
                  </a:rPr>
                  <a:t>June 2020</a:t>
                </a:r>
              </a:p>
            </p:txBody>
          </p:sp>
          <p:sp>
            <p:nvSpPr>
              <p:cNvPr id="20" name="TextBox 19">
                <a:extLst>
                  <a:ext uri="{FF2B5EF4-FFF2-40B4-BE49-F238E27FC236}">
                    <a16:creationId xmlns:a16="http://schemas.microsoft.com/office/drawing/2014/main" id="{180AF282-A08F-473A-BAB3-C3FC341E0BFA}"/>
                  </a:ext>
                </a:extLst>
              </p:cNvPr>
              <p:cNvSpPr txBox="1"/>
              <p:nvPr/>
            </p:nvSpPr>
            <p:spPr>
              <a:xfrm>
                <a:off x="4894696" y="5342521"/>
                <a:ext cx="1069814" cy="397030"/>
              </a:xfrm>
              <a:prstGeom prst="rect">
                <a:avLst/>
              </a:prstGeom>
              <a:noFill/>
            </p:spPr>
            <p:txBody>
              <a:bodyPr wrap="none" rtlCol="0" anchor="ctr">
                <a:spAutoFit/>
              </a:bodyPr>
              <a:lstStyle/>
              <a:p>
                <a:pPr algn="r" defTabSz="685800">
                  <a:buClrTx/>
                </a:pPr>
                <a:r>
                  <a:rPr lang="en-IN" sz="1350" b="1" kern="1200" dirty="0">
                    <a:solidFill>
                      <a:srgbClr val="ED7D31"/>
                    </a:solidFill>
                    <a:latin typeface="Calibri" panose="020F0502020204030204"/>
                    <a:ea typeface="+mn-ea"/>
                    <a:cs typeface="+mn-cs"/>
                  </a:rPr>
                  <a:t>Oct 2020</a:t>
                </a:r>
              </a:p>
            </p:txBody>
          </p:sp>
          <p:sp>
            <p:nvSpPr>
              <p:cNvPr id="21" name="TextBox 20">
                <a:extLst>
                  <a:ext uri="{FF2B5EF4-FFF2-40B4-BE49-F238E27FC236}">
                    <a16:creationId xmlns:a16="http://schemas.microsoft.com/office/drawing/2014/main" id="{D1591228-7D02-4037-9BD2-E4D68072981C}"/>
                  </a:ext>
                </a:extLst>
              </p:cNvPr>
              <p:cNvSpPr txBox="1"/>
              <p:nvPr/>
            </p:nvSpPr>
            <p:spPr>
              <a:xfrm>
                <a:off x="3883386" y="4983824"/>
                <a:ext cx="1224393" cy="397030"/>
              </a:xfrm>
              <a:prstGeom prst="rect">
                <a:avLst/>
              </a:prstGeom>
              <a:noFill/>
            </p:spPr>
            <p:txBody>
              <a:bodyPr wrap="square" rtlCol="0" anchor="ctr">
                <a:spAutoFit/>
              </a:bodyPr>
              <a:lstStyle/>
              <a:p>
                <a:pPr algn="r" defTabSz="685800">
                  <a:buClrTx/>
                </a:pPr>
                <a:r>
                  <a:rPr lang="en-IN" sz="1350" b="1" kern="1200" dirty="0">
                    <a:solidFill>
                      <a:srgbClr val="A5A5A5"/>
                    </a:solidFill>
                    <a:latin typeface="Calibri" panose="020F0502020204030204"/>
                    <a:ea typeface="+mn-ea"/>
                    <a:cs typeface="+mn-cs"/>
                  </a:rPr>
                  <a:t>Nov 2020</a:t>
                </a:r>
              </a:p>
            </p:txBody>
          </p:sp>
          <p:sp>
            <p:nvSpPr>
              <p:cNvPr id="22" name="TextBox 21">
                <a:extLst>
                  <a:ext uri="{FF2B5EF4-FFF2-40B4-BE49-F238E27FC236}">
                    <a16:creationId xmlns:a16="http://schemas.microsoft.com/office/drawing/2014/main" id="{12A77B6B-7FB2-4A3C-9F41-1E65D10DE28F}"/>
                  </a:ext>
                </a:extLst>
              </p:cNvPr>
              <p:cNvSpPr txBox="1"/>
              <p:nvPr/>
            </p:nvSpPr>
            <p:spPr>
              <a:xfrm>
                <a:off x="2144156" y="4710795"/>
                <a:ext cx="1094781" cy="397030"/>
              </a:xfrm>
              <a:prstGeom prst="rect">
                <a:avLst/>
              </a:prstGeom>
              <a:noFill/>
            </p:spPr>
            <p:txBody>
              <a:bodyPr wrap="none" rtlCol="0" anchor="ctr">
                <a:spAutoFit/>
              </a:bodyPr>
              <a:lstStyle/>
              <a:p>
                <a:pPr algn="r" defTabSz="685800">
                  <a:buClrTx/>
                </a:pPr>
                <a:r>
                  <a:rPr lang="en-IN" sz="1350" b="1" kern="1200" dirty="0">
                    <a:solidFill>
                      <a:srgbClr val="4472C4"/>
                    </a:solidFill>
                    <a:latin typeface="Calibri" panose="020F0502020204030204"/>
                    <a:ea typeface="+mn-ea"/>
                    <a:cs typeface="+mn-cs"/>
                  </a:rPr>
                  <a:t>Dec 2020</a:t>
                </a:r>
              </a:p>
            </p:txBody>
          </p:sp>
          <p:sp>
            <p:nvSpPr>
              <p:cNvPr id="23" name="TextBox 22">
                <a:extLst>
                  <a:ext uri="{FF2B5EF4-FFF2-40B4-BE49-F238E27FC236}">
                    <a16:creationId xmlns:a16="http://schemas.microsoft.com/office/drawing/2014/main" id="{032ED786-C991-4953-95AF-113FC0BC312C}"/>
                  </a:ext>
                </a:extLst>
              </p:cNvPr>
              <p:cNvSpPr txBox="1"/>
              <p:nvPr/>
            </p:nvSpPr>
            <p:spPr>
              <a:xfrm>
                <a:off x="3841550" y="3497556"/>
                <a:ext cx="1194646" cy="397030"/>
              </a:xfrm>
              <a:prstGeom prst="rect">
                <a:avLst/>
              </a:prstGeom>
              <a:noFill/>
            </p:spPr>
            <p:txBody>
              <a:bodyPr wrap="none" rtlCol="0" anchor="ctr">
                <a:spAutoFit/>
              </a:bodyPr>
              <a:lstStyle/>
              <a:p>
                <a:pPr defTabSz="685800">
                  <a:buClrTx/>
                </a:pPr>
                <a:r>
                  <a:rPr lang="en-IN" sz="1350" b="1" kern="1200" dirty="0">
                    <a:solidFill>
                      <a:srgbClr val="5B9BD5"/>
                    </a:solidFill>
                    <a:latin typeface="Calibri" panose="020F0502020204030204"/>
                    <a:ea typeface="+mn-ea"/>
                    <a:cs typeface="+mn-cs"/>
                  </a:rPr>
                  <a:t>April 2022</a:t>
                </a:r>
              </a:p>
            </p:txBody>
          </p:sp>
          <p:sp>
            <p:nvSpPr>
              <p:cNvPr id="24" name="TextBox 23">
                <a:extLst>
                  <a:ext uri="{FF2B5EF4-FFF2-40B4-BE49-F238E27FC236}">
                    <a16:creationId xmlns:a16="http://schemas.microsoft.com/office/drawing/2014/main" id="{C07E88F2-35F4-438E-B3AB-1D7E6F38A735}"/>
                  </a:ext>
                </a:extLst>
              </p:cNvPr>
              <p:cNvSpPr txBox="1"/>
              <p:nvPr/>
            </p:nvSpPr>
            <p:spPr>
              <a:xfrm>
                <a:off x="1508333" y="3174886"/>
                <a:ext cx="994915" cy="397030"/>
              </a:xfrm>
              <a:prstGeom prst="rect">
                <a:avLst/>
              </a:prstGeom>
              <a:noFill/>
            </p:spPr>
            <p:txBody>
              <a:bodyPr wrap="none" rtlCol="0" anchor="ctr">
                <a:spAutoFit/>
              </a:bodyPr>
              <a:lstStyle/>
              <a:p>
                <a:pPr algn="r" defTabSz="685800">
                  <a:buClrTx/>
                </a:pPr>
                <a:r>
                  <a:rPr lang="en-IN" sz="1350" b="1" kern="1200" dirty="0">
                    <a:solidFill>
                      <a:prstClr val="white">
                        <a:lumMod val="50000"/>
                      </a:prstClr>
                    </a:solidFill>
                    <a:latin typeface="Calibri" panose="020F0502020204030204"/>
                    <a:ea typeface="+mn-ea"/>
                    <a:cs typeface="+mn-cs"/>
                  </a:rPr>
                  <a:t>2021-23</a:t>
                </a:r>
              </a:p>
            </p:txBody>
          </p:sp>
          <p:sp>
            <p:nvSpPr>
              <p:cNvPr id="27" name="TextBox 26">
                <a:extLst>
                  <a:ext uri="{FF2B5EF4-FFF2-40B4-BE49-F238E27FC236}">
                    <a16:creationId xmlns:a16="http://schemas.microsoft.com/office/drawing/2014/main" id="{161F5E78-EAE4-4089-B7E4-8B8A40563527}"/>
                  </a:ext>
                </a:extLst>
              </p:cNvPr>
              <p:cNvSpPr txBox="1"/>
              <p:nvPr/>
            </p:nvSpPr>
            <p:spPr>
              <a:xfrm>
                <a:off x="2363670" y="5476370"/>
                <a:ext cx="2441565" cy="134379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t="100000" r="100000"/>
                </a:path>
                <a:tileRect l="-100000" b="-100000"/>
              </a:gradFill>
              <a:ln>
                <a:noFill/>
              </a:ln>
            </p:spPr>
            <p:txBody>
              <a:bodyPr wrap="square" rtlCol="0">
                <a:spAutoFit/>
              </a:bodyPr>
              <a:lstStyle/>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Workforce development plan in place</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Digital platform procured and mobilization underway</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Coherent shielded patient response in place</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Scale up model into urgent care, perinatal and other priority health services</a:t>
                </a:r>
              </a:p>
            </p:txBody>
          </p:sp>
          <p:sp>
            <p:nvSpPr>
              <p:cNvPr id="28" name="TextBox 27">
                <a:extLst>
                  <a:ext uri="{FF2B5EF4-FFF2-40B4-BE49-F238E27FC236}">
                    <a16:creationId xmlns:a16="http://schemas.microsoft.com/office/drawing/2014/main" id="{A8FE0C5A-99C8-4DF9-96D8-A16A2AC71667}"/>
                  </a:ext>
                </a:extLst>
              </p:cNvPr>
              <p:cNvSpPr txBox="1"/>
              <p:nvPr/>
            </p:nvSpPr>
            <p:spPr>
              <a:xfrm>
                <a:off x="444357" y="1339661"/>
                <a:ext cx="1713320" cy="18019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cs typeface="Arial" pitchFamily="34" charset="0"/>
                  </a:rPr>
                  <a:t>Lead provider and alliance delivery model in place</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cs typeface="Arial" pitchFamily="34" charset="0"/>
                  </a:rPr>
                  <a:t>Financially sustainable model, joint commissioned by LCC and LCCG</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cs typeface="Arial" pitchFamily="34" charset="0"/>
                  </a:rPr>
                  <a:t>Alignment with needs-led commissioning of third sector/ community resilience</a:t>
                </a:r>
              </a:p>
            </p:txBody>
          </p:sp>
          <p:grpSp>
            <p:nvGrpSpPr>
              <p:cNvPr id="29" name="Group 28">
                <a:extLst>
                  <a:ext uri="{FF2B5EF4-FFF2-40B4-BE49-F238E27FC236}">
                    <a16:creationId xmlns:a16="http://schemas.microsoft.com/office/drawing/2014/main" id="{465E2D18-7252-471F-89E1-1C895A473AE3}"/>
                  </a:ext>
                </a:extLst>
              </p:cNvPr>
              <p:cNvGrpSpPr/>
              <p:nvPr/>
            </p:nvGrpSpPr>
            <p:grpSpPr>
              <a:xfrm>
                <a:off x="6144430" y="5648360"/>
                <a:ext cx="316912" cy="363885"/>
                <a:chOff x="-4095750" y="1858963"/>
                <a:chExt cx="5665788" cy="6505576"/>
              </a:xfrm>
            </p:grpSpPr>
            <p:sp>
              <p:nvSpPr>
                <p:cNvPr id="59" name="Freeform 25">
                  <a:extLst>
                    <a:ext uri="{FF2B5EF4-FFF2-40B4-BE49-F238E27FC236}">
                      <a16:creationId xmlns:a16="http://schemas.microsoft.com/office/drawing/2014/main" id="{E1648FEE-8AFD-4EBD-9EA1-B7CD45D1F11E}"/>
                    </a:ext>
                  </a:extLst>
                </p:cNvPr>
                <p:cNvSpPr>
                  <a:spLocks/>
                </p:cNvSpPr>
                <p:nvPr/>
              </p:nvSpPr>
              <p:spPr bwMode="auto">
                <a:xfrm>
                  <a:off x="-3133725" y="2832101"/>
                  <a:ext cx="3741738" cy="4000500"/>
                </a:xfrm>
                <a:custGeom>
                  <a:avLst/>
                  <a:gdLst>
                    <a:gd name="T0" fmla="*/ 1309 w 2357"/>
                    <a:gd name="T1" fmla="*/ 8 h 2520"/>
                    <a:gd name="T2" fmla="*/ 1492 w 2357"/>
                    <a:gd name="T3" fmla="*/ 43 h 2520"/>
                    <a:gd name="T4" fmla="*/ 1663 w 2357"/>
                    <a:gd name="T5" fmla="*/ 104 h 2520"/>
                    <a:gd name="T6" fmla="*/ 1820 w 2357"/>
                    <a:gd name="T7" fmla="*/ 190 h 2520"/>
                    <a:gd name="T8" fmla="*/ 1962 w 2357"/>
                    <a:gd name="T9" fmla="*/ 298 h 2520"/>
                    <a:gd name="T10" fmla="*/ 2085 w 2357"/>
                    <a:gd name="T11" fmla="*/ 426 h 2520"/>
                    <a:gd name="T12" fmla="*/ 2188 w 2357"/>
                    <a:gd name="T13" fmla="*/ 570 h 2520"/>
                    <a:gd name="T14" fmla="*/ 2268 w 2357"/>
                    <a:gd name="T15" fmla="*/ 731 h 2520"/>
                    <a:gd name="T16" fmla="*/ 2324 w 2357"/>
                    <a:gd name="T17" fmla="*/ 903 h 2520"/>
                    <a:gd name="T18" fmla="*/ 2353 w 2357"/>
                    <a:gd name="T19" fmla="*/ 1086 h 2520"/>
                    <a:gd name="T20" fmla="*/ 2354 w 2357"/>
                    <a:gd name="T21" fmla="*/ 1268 h 2520"/>
                    <a:gd name="T22" fmla="*/ 2328 w 2357"/>
                    <a:gd name="T23" fmla="*/ 1441 h 2520"/>
                    <a:gd name="T24" fmla="*/ 2277 w 2357"/>
                    <a:gd name="T25" fmla="*/ 1605 h 2520"/>
                    <a:gd name="T26" fmla="*/ 2205 w 2357"/>
                    <a:gd name="T27" fmla="*/ 1758 h 2520"/>
                    <a:gd name="T28" fmla="*/ 2112 w 2357"/>
                    <a:gd name="T29" fmla="*/ 1897 h 2520"/>
                    <a:gd name="T30" fmla="*/ 2000 w 2357"/>
                    <a:gd name="T31" fmla="*/ 2021 h 2520"/>
                    <a:gd name="T32" fmla="*/ 1882 w 2357"/>
                    <a:gd name="T33" fmla="*/ 2130 h 2520"/>
                    <a:gd name="T34" fmla="*/ 1783 w 2357"/>
                    <a:gd name="T35" fmla="*/ 2247 h 2520"/>
                    <a:gd name="T36" fmla="*/ 1704 w 2357"/>
                    <a:gd name="T37" fmla="*/ 2379 h 2520"/>
                    <a:gd name="T38" fmla="*/ 1649 w 2357"/>
                    <a:gd name="T39" fmla="*/ 2520 h 2520"/>
                    <a:gd name="T40" fmla="*/ 692 w 2357"/>
                    <a:gd name="T41" fmla="*/ 2448 h 2520"/>
                    <a:gd name="T42" fmla="*/ 624 w 2357"/>
                    <a:gd name="T43" fmla="*/ 2311 h 2520"/>
                    <a:gd name="T44" fmla="*/ 532 w 2357"/>
                    <a:gd name="T45" fmla="*/ 2187 h 2520"/>
                    <a:gd name="T46" fmla="*/ 419 w 2357"/>
                    <a:gd name="T47" fmla="*/ 2077 h 2520"/>
                    <a:gd name="T48" fmla="*/ 295 w 2357"/>
                    <a:gd name="T49" fmla="*/ 1956 h 2520"/>
                    <a:gd name="T50" fmla="*/ 190 w 2357"/>
                    <a:gd name="T51" fmla="*/ 1820 h 2520"/>
                    <a:gd name="T52" fmla="*/ 107 w 2357"/>
                    <a:gd name="T53" fmla="*/ 1668 h 2520"/>
                    <a:gd name="T54" fmla="*/ 46 w 2357"/>
                    <a:gd name="T55" fmla="*/ 1504 h 2520"/>
                    <a:gd name="T56" fmla="*/ 10 w 2357"/>
                    <a:gd name="T57" fmla="*/ 1329 h 2520"/>
                    <a:gd name="T58" fmla="*/ 0 w 2357"/>
                    <a:gd name="T59" fmla="*/ 1145 h 2520"/>
                    <a:gd name="T60" fmla="*/ 21 w 2357"/>
                    <a:gd name="T61" fmla="*/ 958 h 2520"/>
                    <a:gd name="T62" fmla="*/ 71 w 2357"/>
                    <a:gd name="T63" fmla="*/ 779 h 2520"/>
                    <a:gd name="T64" fmla="*/ 148 w 2357"/>
                    <a:gd name="T65" fmla="*/ 611 h 2520"/>
                    <a:gd name="T66" fmla="*/ 249 w 2357"/>
                    <a:gd name="T67" fmla="*/ 459 h 2520"/>
                    <a:gd name="T68" fmla="*/ 370 w 2357"/>
                    <a:gd name="T69" fmla="*/ 323 h 2520"/>
                    <a:gd name="T70" fmla="*/ 512 w 2357"/>
                    <a:gd name="T71" fmla="*/ 209 h 2520"/>
                    <a:gd name="T72" fmla="*/ 670 w 2357"/>
                    <a:gd name="T73" fmla="*/ 116 h 2520"/>
                    <a:gd name="T74" fmla="*/ 841 w 2357"/>
                    <a:gd name="T75" fmla="*/ 49 h 2520"/>
                    <a:gd name="T76" fmla="*/ 1024 w 2357"/>
                    <a:gd name="T77" fmla="*/ 9 h 2520"/>
                    <a:gd name="T78" fmla="*/ 1215 w 2357"/>
                    <a:gd name="T79"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7" h="2520">
                      <a:moveTo>
                        <a:pt x="1215" y="0"/>
                      </a:moveTo>
                      <a:lnTo>
                        <a:pt x="1309" y="8"/>
                      </a:lnTo>
                      <a:lnTo>
                        <a:pt x="1403" y="22"/>
                      </a:lnTo>
                      <a:lnTo>
                        <a:pt x="1492" y="43"/>
                      </a:lnTo>
                      <a:lnTo>
                        <a:pt x="1579" y="70"/>
                      </a:lnTo>
                      <a:lnTo>
                        <a:pt x="1663" y="104"/>
                      </a:lnTo>
                      <a:lnTo>
                        <a:pt x="1743" y="145"/>
                      </a:lnTo>
                      <a:lnTo>
                        <a:pt x="1820" y="190"/>
                      </a:lnTo>
                      <a:lnTo>
                        <a:pt x="1893" y="241"/>
                      </a:lnTo>
                      <a:lnTo>
                        <a:pt x="1962" y="298"/>
                      </a:lnTo>
                      <a:lnTo>
                        <a:pt x="2025" y="359"/>
                      </a:lnTo>
                      <a:lnTo>
                        <a:pt x="2085" y="426"/>
                      </a:lnTo>
                      <a:lnTo>
                        <a:pt x="2139" y="496"/>
                      </a:lnTo>
                      <a:lnTo>
                        <a:pt x="2188" y="570"/>
                      </a:lnTo>
                      <a:lnTo>
                        <a:pt x="2231" y="649"/>
                      </a:lnTo>
                      <a:lnTo>
                        <a:pt x="2268" y="731"/>
                      </a:lnTo>
                      <a:lnTo>
                        <a:pt x="2299" y="815"/>
                      </a:lnTo>
                      <a:lnTo>
                        <a:pt x="2324" y="903"/>
                      </a:lnTo>
                      <a:lnTo>
                        <a:pt x="2342" y="993"/>
                      </a:lnTo>
                      <a:lnTo>
                        <a:pt x="2353" y="1086"/>
                      </a:lnTo>
                      <a:lnTo>
                        <a:pt x="2357" y="1180"/>
                      </a:lnTo>
                      <a:lnTo>
                        <a:pt x="2354" y="1268"/>
                      </a:lnTo>
                      <a:lnTo>
                        <a:pt x="2344" y="1357"/>
                      </a:lnTo>
                      <a:lnTo>
                        <a:pt x="2328" y="1441"/>
                      </a:lnTo>
                      <a:lnTo>
                        <a:pt x="2306" y="1524"/>
                      </a:lnTo>
                      <a:lnTo>
                        <a:pt x="2277" y="1605"/>
                      </a:lnTo>
                      <a:lnTo>
                        <a:pt x="2244" y="1683"/>
                      </a:lnTo>
                      <a:lnTo>
                        <a:pt x="2205" y="1758"/>
                      </a:lnTo>
                      <a:lnTo>
                        <a:pt x="2160" y="1828"/>
                      </a:lnTo>
                      <a:lnTo>
                        <a:pt x="2112" y="1897"/>
                      </a:lnTo>
                      <a:lnTo>
                        <a:pt x="2058" y="1961"/>
                      </a:lnTo>
                      <a:lnTo>
                        <a:pt x="2000" y="2021"/>
                      </a:lnTo>
                      <a:lnTo>
                        <a:pt x="1938" y="2077"/>
                      </a:lnTo>
                      <a:lnTo>
                        <a:pt x="1882" y="2130"/>
                      </a:lnTo>
                      <a:lnTo>
                        <a:pt x="1830" y="2187"/>
                      </a:lnTo>
                      <a:lnTo>
                        <a:pt x="1783" y="2247"/>
                      </a:lnTo>
                      <a:lnTo>
                        <a:pt x="1740" y="2311"/>
                      </a:lnTo>
                      <a:lnTo>
                        <a:pt x="1704" y="2379"/>
                      </a:lnTo>
                      <a:lnTo>
                        <a:pt x="1673" y="2448"/>
                      </a:lnTo>
                      <a:lnTo>
                        <a:pt x="1649" y="2520"/>
                      </a:lnTo>
                      <a:lnTo>
                        <a:pt x="717" y="2520"/>
                      </a:lnTo>
                      <a:lnTo>
                        <a:pt x="692" y="2448"/>
                      </a:lnTo>
                      <a:lnTo>
                        <a:pt x="661" y="2379"/>
                      </a:lnTo>
                      <a:lnTo>
                        <a:pt x="624" y="2311"/>
                      </a:lnTo>
                      <a:lnTo>
                        <a:pt x="580" y="2247"/>
                      </a:lnTo>
                      <a:lnTo>
                        <a:pt x="532" y="2187"/>
                      </a:lnTo>
                      <a:lnTo>
                        <a:pt x="478" y="2130"/>
                      </a:lnTo>
                      <a:lnTo>
                        <a:pt x="419" y="2077"/>
                      </a:lnTo>
                      <a:lnTo>
                        <a:pt x="354" y="2018"/>
                      </a:lnTo>
                      <a:lnTo>
                        <a:pt x="295" y="1956"/>
                      </a:lnTo>
                      <a:lnTo>
                        <a:pt x="240" y="1891"/>
                      </a:lnTo>
                      <a:lnTo>
                        <a:pt x="190" y="1820"/>
                      </a:lnTo>
                      <a:lnTo>
                        <a:pt x="146" y="1746"/>
                      </a:lnTo>
                      <a:lnTo>
                        <a:pt x="107" y="1668"/>
                      </a:lnTo>
                      <a:lnTo>
                        <a:pt x="73" y="1588"/>
                      </a:lnTo>
                      <a:lnTo>
                        <a:pt x="46" y="1504"/>
                      </a:lnTo>
                      <a:lnTo>
                        <a:pt x="25" y="1419"/>
                      </a:lnTo>
                      <a:lnTo>
                        <a:pt x="10" y="1329"/>
                      </a:lnTo>
                      <a:lnTo>
                        <a:pt x="1" y="1239"/>
                      </a:lnTo>
                      <a:lnTo>
                        <a:pt x="0" y="1145"/>
                      </a:lnTo>
                      <a:lnTo>
                        <a:pt x="6" y="1051"/>
                      </a:lnTo>
                      <a:lnTo>
                        <a:pt x="21" y="958"/>
                      </a:lnTo>
                      <a:lnTo>
                        <a:pt x="42" y="867"/>
                      </a:lnTo>
                      <a:lnTo>
                        <a:pt x="71" y="779"/>
                      </a:lnTo>
                      <a:lnTo>
                        <a:pt x="106" y="693"/>
                      </a:lnTo>
                      <a:lnTo>
                        <a:pt x="148" y="611"/>
                      </a:lnTo>
                      <a:lnTo>
                        <a:pt x="195" y="533"/>
                      </a:lnTo>
                      <a:lnTo>
                        <a:pt x="249" y="459"/>
                      </a:lnTo>
                      <a:lnTo>
                        <a:pt x="307" y="389"/>
                      </a:lnTo>
                      <a:lnTo>
                        <a:pt x="370" y="323"/>
                      </a:lnTo>
                      <a:lnTo>
                        <a:pt x="439" y="264"/>
                      </a:lnTo>
                      <a:lnTo>
                        <a:pt x="512" y="209"/>
                      </a:lnTo>
                      <a:lnTo>
                        <a:pt x="589" y="159"/>
                      </a:lnTo>
                      <a:lnTo>
                        <a:pt x="670" y="116"/>
                      </a:lnTo>
                      <a:lnTo>
                        <a:pt x="754" y="79"/>
                      </a:lnTo>
                      <a:lnTo>
                        <a:pt x="841" y="49"/>
                      </a:lnTo>
                      <a:lnTo>
                        <a:pt x="932" y="25"/>
                      </a:lnTo>
                      <a:lnTo>
                        <a:pt x="1024" y="9"/>
                      </a:lnTo>
                      <a:lnTo>
                        <a:pt x="1118" y="2"/>
                      </a:lnTo>
                      <a:lnTo>
                        <a:pt x="1215"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0" name="Freeform 26">
                  <a:extLst>
                    <a:ext uri="{FF2B5EF4-FFF2-40B4-BE49-F238E27FC236}">
                      <a16:creationId xmlns:a16="http://schemas.microsoft.com/office/drawing/2014/main" id="{03A4A012-C3FD-4B98-9FBF-AA667958603C}"/>
                    </a:ext>
                  </a:extLst>
                </p:cNvPr>
                <p:cNvSpPr>
                  <a:spLocks/>
                </p:cNvSpPr>
                <p:nvPr/>
              </p:nvSpPr>
              <p:spPr bwMode="auto">
                <a:xfrm>
                  <a:off x="-1985963" y="4611688"/>
                  <a:ext cx="1470025" cy="2247900"/>
                </a:xfrm>
                <a:custGeom>
                  <a:avLst/>
                  <a:gdLst>
                    <a:gd name="T0" fmla="*/ 318 w 926"/>
                    <a:gd name="T1" fmla="*/ 1 h 1416"/>
                    <a:gd name="T2" fmla="*/ 367 w 926"/>
                    <a:gd name="T3" fmla="*/ 17 h 1416"/>
                    <a:gd name="T4" fmla="*/ 404 w 926"/>
                    <a:gd name="T5" fmla="*/ 50 h 1416"/>
                    <a:gd name="T6" fmla="*/ 442 w 926"/>
                    <a:gd name="T7" fmla="*/ 73 h 1416"/>
                    <a:gd name="T8" fmla="*/ 486 w 926"/>
                    <a:gd name="T9" fmla="*/ 73 h 1416"/>
                    <a:gd name="T10" fmla="*/ 524 w 926"/>
                    <a:gd name="T11" fmla="*/ 50 h 1416"/>
                    <a:gd name="T12" fmla="*/ 576 w 926"/>
                    <a:gd name="T13" fmla="*/ 12 h 1416"/>
                    <a:gd name="T14" fmla="*/ 635 w 926"/>
                    <a:gd name="T15" fmla="*/ 0 h 1416"/>
                    <a:gd name="T16" fmla="*/ 693 w 926"/>
                    <a:gd name="T17" fmla="*/ 12 h 1416"/>
                    <a:gd name="T18" fmla="*/ 745 w 926"/>
                    <a:gd name="T19" fmla="*/ 50 h 1416"/>
                    <a:gd name="T20" fmla="*/ 780 w 926"/>
                    <a:gd name="T21" fmla="*/ 69 h 1416"/>
                    <a:gd name="T22" fmla="*/ 814 w 926"/>
                    <a:gd name="T23" fmla="*/ 75 h 1416"/>
                    <a:gd name="T24" fmla="*/ 849 w 926"/>
                    <a:gd name="T25" fmla="*/ 64 h 1416"/>
                    <a:gd name="T26" fmla="*/ 873 w 926"/>
                    <a:gd name="T27" fmla="*/ 44 h 1416"/>
                    <a:gd name="T28" fmla="*/ 896 w 926"/>
                    <a:gd name="T29" fmla="*/ 38 h 1416"/>
                    <a:gd name="T30" fmla="*/ 918 w 926"/>
                    <a:gd name="T31" fmla="*/ 49 h 1416"/>
                    <a:gd name="T32" fmla="*/ 924 w 926"/>
                    <a:gd name="T33" fmla="*/ 72 h 1416"/>
                    <a:gd name="T34" fmla="*/ 575 w 926"/>
                    <a:gd name="T35" fmla="*/ 1416 h 1416"/>
                    <a:gd name="T36" fmla="*/ 831 w 926"/>
                    <a:gd name="T37" fmla="*/ 145 h 1416"/>
                    <a:gd name="T38" fmla="*/ 776 w 926"/>
                    <a:gd name="T39" fmla="*/ 142 h 1416"/>
                    <a:gd name="T40" fmla="*/ 728 w 926"/>
                    <a:gd name="T41" fmla="*/ 126 h 1416"/>
                    <a:gd name="T42" fmla="*/ 686 w 926"/>
                    <a:gd name="T43" fmla="*/ 93 h 1416"/>
                    <a:gd name="T44" fmla="*/ 656 w 926"/>
                    <a:gd name="T45" fmla="*/ 74 h 1416"/>
                    <a:gd name="T46" fmla="*/ 626 w 926"/>
                    <a:gd name="T47" fmla="*/ 68 h 1416"/>
                    <a:gd name="T48" fmla="*/ 593 w 926"/>
                    <a:gd name="T49" fmla="*/ 74 h 1416"/>
                    <a:gd name="T50" fmla="*/ 567 w 926"/>
                    <a:gd name="T51" fmla="*/ 93 h 1416"/>
                    <a:gd name="T52" fmla="*/ 522 w 926"/>
                    <a:gd name="T53" fmla="*/ 129 h 1416"/>
                    <a:gd name="T54" fmla="*/ 468 w 926"/>
                    <a:gd name="T55" fmla="*/ 144 h 1416"/>
                    <a:gd name="T56" fmla="*/ 415 w 926"/>
                    <a:gd name="T57" fmla="*/ 139 h 1416"/>
                    <a:gd name="T58" fmla="*/ 365 w 926"/>
                    <a:gd name="T59" fmla="*/ 114 h 1416"/>
                    <a:gd name="T60" fmla="*/ 332 w 926"/>
                    <a:gd name="T61" fmla="*/ 82 h 1416"/>
                    <a:gd name="T62" fmla="*/ 302 w 926"/>
                    <a:gd name="T63" fmla="*/ 69 h 1416"/>
                    <a:gd name="T64" fmla="*/ 267 w 926"/>
                    <a:gd name="T65" fmla="*/ 69 h 1416"/>
                    <a:gd name="T66" fmla="*/ 237 w 926"/>
                    <a:gd name="T67" fmla="*/ 82 h 1416"/>
                    <a:gd name="T68" fmla="*/ 198 w 926"/>
                    <a:gd name="T69" fmla="*/ 115 h 1416"/>
                    <a:gd name="T70" fmla="*/ 137 w 926"/>
                    <a:gd name="T71" fmla="*/ 141 h 1416"/>
                    <a:gd name="T72" fmla="*/ 80 w 926"/>
                    <a:gd name="T73" fmla="*/ 145 h 1416"/>
                    <a:gd name="T74" fmla="*/ 344 w 926"/>
                    <a:gd name="T75" fmla="*/ 1416 h 1416"/>
                    <a:gd name="T76" fmla="*/ 0 w 926"/>
                    <a:gd name="T77" fmla="*/ 72 h 1416"/>
                    <a:gd name="T78" fmla="*/ 9 w 926"/>
                    <a:gd name="T79" fmla="*/ 49 h 1416"/>
                    <a:gd name="T80" fmla="*/ 32 w 926"/>
                    <a:gd name="T81" fmla="*/ 38 h 1416"/>
                    <a:gd name="T82" fmla="*/ 55 w 926"/>
                    <a:gd name="T83" fmla="*/ 44 h 1416"/>
                    <a:gd name="T84" fmla="*/ 72 w 926"/>
                    <a:gd name="T85" fmla="*/ 62 h 1416"/>
                    <a:gd name="T86" fmla="*/ 99 w 926"/>
                    <a:gd name="T87" fmla="*/ 74 h 1416"/>
                    <a:gd name="T88" fmla="*/ 133 w 926"/>
                    <a:gd name="T89" fmla="*/ 74 h 1416"/>
                    <a:gd name="T90" fmla="*/ 168 w 926"/>
                    <a:gd name="T91" fmla="*/ 62 h 1416"/>
                    <a:gd name="T92" fmla="*/ 199 w 926"/>
                    <a:gd name="T93" fmla="*/ 32 h 1416"/>
                    <a:gd name="T94" fmla="*/ 244 w 926"/>
                    <a:gd name="T95" fmla="*/ 7 h 1416"/>
                    <a:gd name="T96" fmla="*/ 293 w 926"/>
                    <a:gd name="T97"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6" h="1416">
                      <a:moveTo>
                        <a:pt x="293" y="0"/>
                      </a:moveTo>
                      <a:lnTo>
                        <a:pt x="318" y="1"/>
                      </a:lnTo>
                      <a:lnTo>
                        <a:pt x="343" y="7"/>
                      </a:lnTo>
                      <a:lnTo>
                        <a:pt x="367" y="17"/>
                      </a:lnTo>
                      <a:lnTo>
                        <a:pt x="386" y="32"/>
                      </a:lnTo>
                      <a:lnTo>
                        <a:pt x="404" y="50"/>
                      </a:lnTo>
                      <a:lnTo>
                        <a:pt x="422" y="64"/>
                      </a:lnTo>
                      <a:lnTo>
                        <a:pt x="442" y="73"/>
                      </a:lnTo>
                      <a:lnTo>
                        <a:pt x="463" y="75"/>
                      </a:lnTo>
                      <a:lnTo>
                        <a:pt x="486" y="73"/>
                      </a:lnTo>
                      <a:lnTo>
                        <a:pt x="506" y="64"/>
                      </a:lnTo>
                      <a:lnTo>
                        <a:pt x="524" y="50"/>
                      </a:lnTo>
                      <a:lnTo>
                        <a:pt x="549" y="28"/>
                      </a:lnTo>
                      <a:lnTo>
                        <a:pt x="576" y="12"/>
                      </a:lnTo>
                      <a:lnTo>
                        <a:pt x="604" y="2"/>
                      </a:lnTo>
                      <a:lnTo>
                        <a:pt x="635" y="0"/>
                      </a:lnTo>
                      <a:lnTo>
                        <a:pt x="666" y="2"/>
                      </a:lnTo>
                      <a:lnTo>
                        <a:pt x="693" y="12"/>
                      </a:lnTo>
                      <a:lnTo>
                        <a:pt x="721" y="28"/>
                      </a:lnTo>
                      <a:lnTo>
                        <a:pt x="745" y="50"/>
                      </a:lnTo>
                      <a:lnTo>
                        <a:pt x="764" y="62"/>
                      </a:lnTo>
                      <a:lnTo>
                        <a:pt x="780" y="69"/>
                      </a:lnTo>
                      <a:lnTo>
                        <a:pt x="796" y="74"/>
                      </a:lnTo>
                      <a:lnTo>
                        <a:pt x="814" y="75"/>
                      </a:lnTo>
                      <a:lnTo>
                        <a:pt x="831" y="73"/>
                      </a:lnTo>
                      <a:lnTo>
                        <a:pt x="849" y="64"/>
                      </a:lnTo>
                      <a:lnTo>
                        <a:pt x="866" y="50"/>
                      </a:lnTo>
                      <a:lnTo>
                        <a:pt x="873" y="44"/>
                      </a:lnTo>
                      <a:lnTo>
                        <a:pt x="883" y="39"/>
                      </a:lnTo>
                      <a:lnTo>
                        <a:pt x="896" y="38"/>
                      </a:lnTo>
                      <a:lnTo>
                        <a:pt x="908" y="42"/>
                      </a:lnTo>
                      <a:lnTo>
                        <a:pt x="918" y="49"/>
                      </a:lnTo>
                      <a:lnTo>
                        <a:pt x="923" y="60"/>
                      </a:lnTo>
                      <a:lnTo>
                        <a:pt x="924" y="72"/>
                      </a:lnTo>
                      <a:lnTo>
                        <a:pt x="926" y="84"/>
                      </a:lnTo>
                      <a:lnTo>
                        <a:pt x="575" y="1416"/>
                      </a:lnTo>
                      <a:lnTo>
                        <a:pt x="498" y="1416"/>
                      </a:lnTo>
                      <a:lnTo>
                        <a:pt x="831" y="145"/>
                      </a:lnTo>
                      <a:lnTo>
                        <a:pt x="805" y="145"/>
                      </a:lnTo>
                      <a:lnTo>
                        <a:pt x="776" y="142"/>
                      </a:lnTo>
                      <a:lnTo>
                        <a:pt x="752" y="136"/>
                      </a:lnTo>
                      <a:lnTo>
                        <a:pt x="728" y="126"/>
                      </a:lnTo>
                      <a:lnTo>
                        <a:pt x="707" y="111"/>
                      </a:lnTo>
                      <a:lnTo>
                        <a:pt x="686" y="93"/>
                      </a:lnTo>
                      <a:lnTo>
                        <a:pt x="672" y="82"/>
                      </a:lnTo>
                      <a:lnTo>
                        <a:pt x="656" y="74"/>
                      </a:lnTo>
                      <a:lnTo>
                        <a:pt x="640" y="69"/>
                      </a:lnTo>
                      <a:lnTo>
                        <a:pt x="626" y="68"/>
                      </a:lnTo>
                      <a:lnTo>
                        <a:pt x="609" y="69"/>
                      </a:lnTo>
                      <a:lnTo>
                        <a:pt x="593" y="74"/>
                      </a:lnTo>
                      <a:lnTo>
                        <a:pt x="579" y="82"/>
                      </a:lnTo>
                      <a:lnTo>
                        <a:pt x="567" y="93"/>
                      </a:lnTo>
                      <a:lnTo>
                        <a:pt x="545" y="114"/>
                      </a:lnTo>
                      <a:lnTo>
                        <a:pt x="522" y="129"/>
                      </a:lnTo>
                      <a:lnTo>
                        <a:pt x="496" y="139"/>
                      </a:lnTo>
                      <a:lnTo>
                        <a:pt x="468" y="144"/>
                      </a:lnTo>
                      <a:lnTo>
                        <a:pt x="442" y="144"/>
                      </a:lnTo>
                      <a:lnTo>
                        <a:pt x="415" y="139"/>
                      </a:lnTo>
                      <a:lnTo>
                        <a:pt x="390" y="129"/>
                      </a:lnTo>
                      <a:lnTo>
                        <a:pt x="365" y="114"/>
                      </a:lnTo>
                      <a:lnTo>
                        <a:pt x="344" y="93"/>
                      </a:lnTo>
                      <a:lnTo>
                        <a:pt x="332" y="82"/>
                      </a:lnTo>
                      <a:lnTo>
                        <a:pt x="318" y="74"/>
                      </a:lnTo>
                      <a:lnTo>
                        <a:pt x="302" y="69"/>
                      </a:lnTo>
                      <a:lnTo>
                        <a:pt x="285" y="68"/>
                      </a:lnTo>
                      <a:lnTo>
                        <a:pt x="267" y="69"/>
                      </a:lnTo>
                      <a:lnTo>
                        <a:pt x="251" y="74"/>
                      </a:lnTo>
                      <a:lnTo>
                        <a:pt x="237" y="82"/>
                      </a:lnTo>
                      <a:lnTo>
                        <a:pt x="225" y="93"/>
                      </a:lnTo>
                      <a:lnTo>
                        <a:pt x="198" y="115"/>
                      </a:lnTo>
                      <a:lnTo>
                        <a:pt x="168" y="131"/>
                      </a:lnTo>
                      <a:lnTo>
                        <a:pt x="137" y="141"/>
                      </a:lnTo>
                      <a:lnTo>
                        <a:pt x="106" y="145"/>
                      </a:lnTo>
                      <a:lnTo>
                        <a:pt x="80" y="145"/>
                      </a:lnTo>
                      <a:lnTo>
                        <a:pt x="421" y="1416"/>
                      </a:lnTo>
                      <a:lnTo>
                        <a:pt x="344" y="1416"/>
                      </a:lnTo>
                      <a:lnTo>
                        <a:pt x="3" y="84"/>
                      </a:lnTo>
                      <a:lnTo>
                        <a:pt x="0" y="72"/>
                      </a:lnTo>
                      <a:lnTo>
                        <a:pt x="1" y="60"/>
                      </a:lnTo>
                      <a:lnTo>
                        <a:pt x="9" y="49"/>
                      </a:lnTo>
                      <a:lnTo>
                        <a:pt x="20" y="42"/>
                      </a:lnTo>
                      <a:lnTo>
                        <a:pt x="32" y="38"/>
                      </a:lnTo>
                      <a:lnTo>
                        <a:pt x="45" y="39"/>
                      </a:lnTo>
                      <a:lnTo>
                        <a:pt x="55" y="44"/>
                      </a:lnTo>
                      <a:lnTo>
                        <a:pt x="62" y="50"/>
                      </a:lnTo>
                      <a:lnTo>
                        <a:pt x="72" y="62"/>
                      </a:lnTo>
                      <a:lnTo>
                        <a:pt x="85" y="69"/>
                      </a:lnTo>
                      <a:lnTo>
                        <a:pt x="99" y="74"/>
                      </a:lnTo>
                      <a:lnTo>
                        <a:pt x="114" y="75"/>
                      </a:lnTo>
                      <a:lnTo>
                        <a:pt x="133" y="74"/>
                      </a:lnTo>
                      <a:lnTo>
                        <a:pt x="152" y="69"/>
                      </a:lnTo>
                      <a:lnTo>
                        <a:pt x="168" y="62"/>
                      </a:lnTo>
                      <a:lnTo>
                        <a:pt x="183" y="50"/>
                      </a:lnTo>
                      <a:lnTo>
                        <a:pt x="199" y="32"/>
                      </a:lnTo>
                      <a:lnTo>
                        <a:pt x="220" y="17"/>
                      </a:lnTo>
                      <a:lnTo>
                        <a:pt x="244" y="7"/>
                      </a:lnTo>
                      <a:lnTo>
                        <a:pt x="267" y="1"/>
                      </a:lnTo>
                      <a:lnTo>
                        <a:pt x="29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1" name="Freeform 27">
                  <a:extLst>
                    <a:ext uri="{FF2B5EF4-FFF2-40B4-BE49-F238E27FC236}">
                      <a16:creationId xmlns:a16="http://schemas.microsoft.com/office/drawing/2014/main" id="{B856E4C6-792E-4FD4-A9BD-BAD99EB7AD7A}"/>
                    </a:ext>
                  </a:extLst>
                </p:cNvPr>
                <p:cNvSpPr>
                  <a:spLocks/>
                </p:cNvSpPr>
                <p:nvPr/>
              </p:nvSpPr>
              <p:spPr bwMode="auto">
                <a:xfrm>
                  <a:off x="-1684338" y="8080376"/>
                  <a:ext cx="842963" cy="284163"/>
                </a:xfrm>
                <a:custGeom>
                  <a:avLst/>
                  <a:gdLst>
                    <a:gd name="T0" fmla="*/ 0 w 531"/>
                    <a:gd name="T1" fmla="*/ 0 h 179"/>
                    <a:gd name="T2" fmla="*/ 531 w 531"/>
                    <a:gd name="T3" fmla="*/ 0 h 179"/>
                    <a:gd name="T4" fmla="*/ 512 w 531"/>
                    <a:gd name="T5" fmla="*/ 37 h 179"/>
                    <a:gd name="T6" fmla="*/ 487 w 531"/>
                    <a:gd name="T7" fmla="*/ 71 h 179"/>
                    <a:gd name="T8" fmla="*/ 460 w 531"/>
                    <a:gd name="T9" fmla="*/ 102 h 179"/>
                    <a:gd name="T10" fmla="*/ 426 w 531"/>
                    <a:gd name="T11" fmla="*/ 128 h 179"/>
                    <a:gd name="T12" fmla="*/ 390 w 531"/>
                    <a:gd name="T13" fmla="*/ 149 h 179"/>
                    <a:gd name="T14" fmla="*/ 352 w 531"/>
                    <a:gd name="T15" fmla="*/ 165 h 179"/>
                    <a:gd name="T16" fmla="*/ 309 w 531"/>
                    <a:gd name="T17" fmla="*/ 175 h 179"/>
                    <a:gd name="T18" fmla="*/ 265 w 531"/>
                    <a:gd name="T19" fmla="*/ 179 h 179"/>
                    <a:gd name="T20" fmla="*/ 221 w 531"/>
                    <a:gd name="T21" fmla="*/ 175 h 179"/>
                    <a:gd name="T22" fmla="*/ 179 w 531"/>
                    <a:gd name="T23" fmla="*/ 165 h 179"/>
                    <a:gd name="T24" fmla="*/ 141 w 531"/>
                    <a:gd name="T25" fmla="*/ 149 h 179"/>
                    <a:gd name="T26" fmla="*/ 105 w 531"/>
                    <a:gd name="T27" fmla="*/ 128 h 179"/>
                    <a:gd name="T28" fmla="*/ 72 w 531"/>
                    <a:gd name="T29" fmla="*/ 102 h 179"/>
                    <a:gd name="T30" fmla="*/ 44 w 531"/>
                    <a:gd name="T31" fmla="*/ 71 h 179"/>
                    <a:gd name="T32" fmla="*/ 20 w 531"/>
                    <a:gd name="T33" fmla="*/ 37 h 179"/>
                    <a:gd name="T34" fmla="*/ 0 w 531"/>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179">
                      <a:moveTo>
                        <a:pt x="0" y="0"/>
                      </a:moveTo>
                      <a:lnTo>
                        <a:pt x="531" y="0"/>
                      </a:lnTo>
                      <a:lnTo>
                        <a:pt x="512" y="37"/>
                      </a:lnTo>
                      <a:lnTo>
                        <a:pt x="487" y="71"/>
                      </a:lnTo>
                      <a:lnTo>
                        <a:pt x="460" y="102"/>
                      </a:lnTo>
                      <a:lnTo>
                        <a:pt x="426" y="128"/>
                      </a:lnTo>
                      <a:lnTo>
                        <a:pt x="390" y="149"/>
                      </a:lnTo>
                      <a:lnTo>
                        <a:pt x="352" y="165"/>
                      </a:lnTo>
                      <a:lnTo>
                        <a:pt x="309" y="175"/>
                      </a:lnTo>
                      <a:lnTo>
                        <a:pt x="265" y="179"/>
                      </a:lnTo>
                      <a:lnTo>
                        <a:pt x="221" y="175"/>
                      </a:lnTo>
                      <a:lnTo>
                        <a:pt x="179" y="165"/>
                      </a:lnTo>
                      <a:lnTo>
                        <a:pt x="141" y="149"/>
                      </a:lnTo>
                      <a:lnTo>
                        <a:pt x="105" y="128"/>
                      </a:lnTo>
                      <a:lnTo>
                        <a:pt x="72" y="102"/>
                      </a:lnTo>
                      <a:lnTo>
                        <a:pt x="44" y="71"/>
                      </a:lnTo>
                      <a:lnTo>
                        <a:pt x="20" y="37"/>
                      </a:lnTo>
                      <a:lnTo>
                        <a:pt x="0"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2" name="Freeform 28">
                  <a:extLst>
                    <a:ext uri="{FF2B5EF4-FFF2-40B4-BE49-F238E27FC236}">
                      <a16:creationId xmlns:a16="http://schemas.microsoft.com/office/drawing/2014/main" id="{9881B5B2-B5D3-4702-9ED5-F26968B7A2F2}"/>
                    </a:ext>
                  </a:extLst>
                </p:cNvPr>
                <p:cNvSpPr>
                  <a:spLocks/>
                </p:cNvSpPr>
                <p:nvPr/>
              </p:nvSpPr>
              <p:spPr bwMode="auto">
                <a:xfrm>
                  <a:off x="-1995488" y="6818313"/>
                  <a:ext cx="1479550" cy="1276350"/>
                </a:xfrm>
                <a:custGeom>
                  <a:avLst/>
                  <a:gdLst>
                    <a:gd name="T0" fmla="*/ 0 w 932"/>
                    <a:gd name="T1" fmla="*/ 0 h 804"/>
                    <a:gd name="T2" fmla="*/ 932 w 932"/>
                    <a:gd name="T3" fmla="*/ 0 h 804"/>
                    <a:gd name="T4" fmla="*/ 932 w 932"/>
                    <a:gd name="T5" fmla="*/ 650 h 804"/>
                    <a:gd name="T6" fmla="*/ 928 w 932"/>
                    <a:gd name="T7" fmla="*/ 681 h 804"/>
                    <a:gd name="T8" fmla="*/ 919 w 932"/>
                    <a:gd name="T9" fmla="*/ 709 h 804"/>
                    <a:gd name="T10" fmla="*/ 905 w 932"/>
                    <a:gd name="T11" fmla="*/ 736 h 804"/>
                    <a:gd name="T12" fmla="*/ 887 w 932"/>
                    <a:gd name="T13" fmla="*/ 758 h 804"/>
                    <a:gd name="T14" fmla="*/ 863 w 932"/>
                    <a:gd name="T15" fmla="*/ 777 h 804"/>
                    <a:gd name="T16" fmla="*/ 837 w 932"/>
                    <a:gd name="T17" fmla="*/ 791 h 804"/>
                    <a:gd name="T18" fmla="*/ 809 w 932"/>
                    <a:gd name="T19" fmla="*/ 800 h 804"/>
                    <a:gd name="T20" fmla="*/ 778 w 932"/>
                    <a:gd name="T21" fmla="*/ 804 h 804"/>
                    <a:gd name="T22" fmla="*/ 154 w 932"/>
                    <a:gd name="T23" fmla="*/ 804 h 804"/>
                    <a:gd name="T24" fmla="*/ 123 w 932"/>
                    <a:gd name="T25" fmla="*/ 800 h 804"/>
                    <a:gd name="T26" fmla="*/ 94 w 932"/>
                    <a:gd name="T27" fmla="*/ 791 h 804"/>
                    <a:gd name="T28" fmla="*/ 68 w 932"/>
                    <a:gd name="T29" fmla="*/ 777 h 804"/>
                    <a:gd name="T30" fmla="*/ 45 w 932"/>
                    <a:gd name="T31" fmla="*/ 758 h 804"/>
                    <a:gd name="T32" fmla="*/ 26 w 932"/>
                    <a:gd name="T33" fmla="*/ 736 h 804"/>
                    <a:gd name="T34" fmla="*/ 12 w 932"/>
                    <a:gd name="T35" fmla="*/ 709 h 804"/>
                    <a:gd name="T36" fmla="*/ 4 w 932"/>
                    <a:gd name="T37" fmla="*/ 681 h 804"/>
                    <a:gd name="T38" fmla="*/ 0 w 932"/>
                    <a:gd name="T39" fmla="*/ 650 h 804"/>
                    <a:gd name="T40" fmla="*/ 0 w 932"/>
                    <a:gd name="T4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2" h="804">
                      <a:moveTo>
                        <a:pt x="0" y="0"/>
                      </a:moveTo>
                      <a:lnTo>
                        <a:pt x="932" y="0"/>
                      </a:lnTo>
                      <a:lnTo>
                        <a:pt x="932" y="650"/>
                      </a:lnTo>
                      <a:lnTo>
                        <a:pt x="928" y="681"/>
                      </a:lnTo>
                      <a:lnTo>
                        <a:pt x="919" y="709"/>
                      </a:lnTo>
                      <a:lnTo>
                        <a:pt x="905" y="736"/>
                      </a:lnTo>
                      <a:lnTo>
                        <a:pt x="887" y="758"/>
                      </a:lnTo>
                      <a:lnTo>
                        <a:pt x="863" y="777"/>
                      </a:lnTo>
                      <a:lnTo>
                        <a:pt x="837" y="791"/>
                      </a:lnTo>
                      <a:lnTo>
                        <a:pt x="809" y="800"/>
                      </a:lnTo>
                      <a:lnTo>
                        <a:pt x="778" y="804"/>
                      </a:lnTo>
                      <a:lnTo>
                        <a:pt x="154" y="804"/>
                      </a:lnTo>
                      <a:lnTo>
                        <a:pt x="123" y="800"/>
                      </a:lnTo>
                      <a:lnTo>
                        <a:pt x="94" y="791"/>
                      </a:lnTo>
                      <a:lnTo>
                        <a:pt x="68" y="777"/>
                      </a:lnTo>
                      <a:lnTo>
                        <a:pt x="45" y="758"/>
                      </a:lnTo>
                      <a:lnTo>
                        <a:pt x="26" y="736"/>
                      </a:lnTo>
                      <a:lnTo>
                        <a:pt x="12" y="709"/>
                      </a:lnTo>
                      <a:lnTo>
                        <a:pt x="4" y="681"/>
                      </a:lnTo>
                      <a:lnTo>
                        <a:pt x="0" y="650"/>
                      </a:lnTo>
                      <a:lnTo>
                        <a:pt x="0" y="0"/>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3" name="Freeform 29">
                  <a:extLst>
                    <a:ext uri="{FF2B5EF4-FFF2-40B4-BE49-F238E27FC236}">
                      <a16:creationId xmlns:a16="http://schemas.microsoft.com/office/drawing/2014/main" id="{2111CEB1-EADF-4BB2-A708-B36959DECB94}"/>
                    </a:ext>
                  </a:extLst>
                </p:cNvPr>
                <p:cNvSpPr>
                  <a:spLocks/>
                </p:cNvSpPr>
                <p:nvPr/>
              </p:nvSpPr>
              <p:spPr bwMode="auto">
                <a:xfrm>
                  <a:off x="-2143125" y="7035801"/>
                  <a:ext cx="1760538" cy="298450"/>
                </a:xfrm>
                <a:custGeom>
                  <a:avLst/>
                  <a:gdLst>
                    <a:gd name="T0" fmla="*/ 93 w 1109"/>
                    <a:gd name="T1" fmla="*/ 0 h 188"/>
                    <a:gd name="T2" fmla="*/ 1016 w 1109"/>
                    <a:gd name="T3" fmla="*/ 0 h 188"/>
                    <a:gd name="T4" fmla="*/ 1041 w 1109"/>
                    <a:gd name="T5" fmla="*/ 4 h 188"/>
                    <a:gd name="T6" fmla="*/ 1063 w 1109"/>
                    <a:gd name="T7" fmla="*/ 14 h 188"/>
                    <a:gd name="T8" fmla="*/ 1082 w 1109"/>
                    <a:gd name="T9" fmla="*/ 29 h 188"/>
                    <a:gd name="T10" fmla="*/ 1097 w 1109"/>
                    <a:gd name="T11" fmla="*/ 47 h 188"/>
                    <a:gd name="T12" fmla="*/ 1107 w 1109"/>
                    <a:gd name="T13" fmla="*/ 70 h 188"/>
                    <a:gd name="T14" fmla="*/ 1109 w 1109"/>
                    <a:gd name="T15" fmla="*/ 94 h 188"/>
                    <a:gd name="T16" fmla="*/ 1107 w 1109"/>
                    <a:gd name="T17" fmla="*/ 119 h 188"/>
                    <a:gd name="T18" fmla="*/ 1097 w 1109"/>
                    <a:gd name="T19" fmla="*/ 142 h 188"/>
                    <a:gd name="T20" fmla="*/ 1082 w 1109"/>
                    <a:gd name="T21" fmla="*/ 160 h 188"/>
                    <a:gd name="T22" fmla="*/ 1063 w 1109"/>
                    <a:gd name="T23" fmla="*/ 175 h 188"/>
                    <a:gd name="T24" fmla="*/ 1041 w 1109"/>
                    <a:gd name="T25" fmla="*/ 185 h 188"/>
                    <a:gd name="T26" fmla="*/ 1016 w 1109"/>
                    <a:gd name="T27" fmla="*/ 188 h 188"/>
                    <a:gd name="T28" fmla="*/ 93 w 1109"/>
                    <a:gd name="T29" fmla="*/ 188 h 188"/>
                    <a:gd name="T30" fmla="*/ 68 w 1109"/>
                    <a:gd name="T31" fmla="*/ 185 h 188"/>
                    <a:gd name="T32" fmla="*/ 46 w 1109"/>
                    <a:gd name="T33" fmla="*/ 175 h 188"/>
                    <a:gd name="T34" fmla="*/ 27 w 1109"/>
                    <a:gd name="T35" fmla="*/ 160 h 188"/>
                    <a:gd name="T36" fmla="*/ 12 w 1109"/>
                    <a:gd name="T37" fmla="*/ 142 h 188"/>
                    <a:gd name="T38" fmla="*/ 2 w 1109"/>
                    <a:gd name="T39" fmla="*/ 119 h 188"/>
                    <a:gd name="T40" fmla="*/ 0 w 1109"/>
                    <a:gd name="T41" fmla="*/ 94 h 188"/>
                    <a:gd name="T42" fmla="*/ 2 w 1109"/>
                    <a:gd name="T43" fmla="*/ 70 h 188"/>
                    <a:gd name="T44" fmla="*/ 12 w 1109"/>
                    <a:gd name="T45" fmla="*/ 47 h 188"/>
                    <a:gd name="T46" fmla="*/ 27 w 1109"/>
                    <a:gd name="T47" fmla="*/ 29 h 188"/>
                    <a:gd name="T48" fmla="*/ 46 w 1109"/>
                    <a:gd name="T49" fmla="*/ 14 h 188"/>
                    <a:gd name="T50" fmla="*/ 68 w 1109"/>
                    <a:gd name="T51" fmla="*/ 4 h 188"/>
                    <a:gd name="T52" fmla="*/ 93 w 1109"/>
                    <a:gd name="T5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9" h="188">
                      <a:moveTo>
                        <a:pt x="93" y="0"/>
                      </a:moveTo>
                      <a:lnTo>
                        <a:pt x="1016" y="0"/>
                      </a:lnTo>
                      <a:lnTo>
                        <a:pt x="1041" y="4"/>
                      </a:lnTo>
                      <a:lnTo>
                        <a:pt x="1063" y="14"/>
                      </a:lnTo>
                      <a:lnTo>
                        <a:pt x="1082" y="29"/>
                      </a:lnTo>
                      <a:lnTo>
                        <a:pt x="1097" y="47"/>
                      </a:lnTo>
                      <a:lnTo>
                        <a:pt x="1107" y="70"/>
                      </a:lnTo>
                      <a:lnTo>
                        <a:pt x="1109" y="94"/>
                      </a:lnTo>
                      <a:lnTo>
                        <a:pt x="1107" y="119"/>
                      </a:lnTo>
                      <a:lnTo>
                        <a:pt x="1097" y="142"/>
                      </a:lnTo>
                      <a:lnTo>
                        <a:pt x="1082" y="160"/>
                      </a:lnTo>
                      <a:lnTo>
                        <a:pt x="1063" y="175"/>
                      </a:lnTo>
                      <a:lnTo>
                        <a:pt x="1041" y="185"/>
                      </a:lnTo>
                      <a:lnTo>
                        <a:pt x="1016" y="188"/>
                      </a:lnTo>
                      <a:lnTo>
                        <a:pt x="93" y="188"/>
                      </a:lnTo>
                      <a:lnTo>
                        <a:pt x="68" y="185"/>
                      </a:lnTo>
                      <a:lnTo>
                        <a:pt x="46" y="175"/>
                      </a:lnTo>
                      <a:lnTo>
                        <a:pt x="27" y="160"/>
                      </a:lnTo>
                      <a:lnTo>
                        <a:pt x="12" y="142"/>
                      </a:lnTo>
                      <a:lnTo>
                        <a:pt x="2" y="119"/>
                      </a:lnTo>
                      <a:lnTo>
                        <a:pt x="0" y="94"/>
                      </a:lnTo>
                      <a:lnTo>
                        <a:pt x="2" y="70"/>
                      </a:lnTo>
                      <a:lnTo>
                        <a:pt x="12" y="47"/>
                      </a:lnTo>
                      <a:lnTo>
                        <a:pt x="27" y="29"/>
                      </a:lnTo>
                      <a:lnTo>
                        <a:pt x="46" y="14"/>
                      </a:lnTo>
                      <a:lnTo>
                        <a:pt x="68" y="4"/>
                      </a:lnTo>
                      <a:lnTo>
                        <a:pt x="93"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4" name="Freeform 30">
                  <a:extLst>
                    <a:ext uri="{FF2B5EF4-FFF2-40B4-BE49-F238E27FC236}">
                      <a16:creationId xmlns:a16="http://schemas.microsoft.com/office/drawing/2014/main" id="{9A704FBB-1933-42F6-AC42-9EC7024C833D}"/>
                    </a:ext>
                  </a:extLst>
                </p:cNvPr>
                <p:cNvSpPr>
                  <a:spLocks/>
                </p:cNvSpPr>
                <p:nvPr/>
              </p:nvSpPr>
              <p:spPr bwMode="auto">
                <a:xfrm>
                  <a:off x="-2143125" y="7510463"/>
                  <a:ext cx="1760538" cy="298450"/>
                </a:xfrm>
                <a:custGeom>
                  <a:avLst/>
                  <a:gdLst>
                    <a:gd name="T0" fmla="*/ 93 w 1109"/>
                    <a:gd name="T1" fmla="*/ 0 h 188"/>
                    <a:gd name="T2" fmla="*/ 1016 w 1109"/>
                    <a:gd name="T3" fmla="*/ 0 h 188"/>
                    <a:gd name="T4" fmla="*/ 1041 w 1109"/>
                    <a:gd name="T5" fmla="*/ 4 h 188"/>
                    <a:gd name="T6" fmla="*/ 1063 w 1109"/>
                    <a:gd name="T7" fmla="*/ 13 h 188"/>
                    <a:gd name="T8" fmla="*/ 1082 w 1109"/>
                    <a:gd name="T9" fmla="*/ 28 h 188"/>
                    <a:gd name="T10" fmla="*/ 1097 w 1109"/>
                    <a:gd name="T11" fmla="*/ 47 h 188"/>
                    <a:gd name="T12" fmla="*/ 1107 w 1109"/>
                    <a:gd name="T13" fmla="*/ 70 h 188"/>
                    <a:gd name="T14" fmla="*/ 1109 w 1109"/>
                    <a:gd name="T15" fmla="*/ 93 h 188"/>
                    <a:gd name="T16" fmla="*/ 1107 w 1109"/>
                    <a:gd name="T17" fmla="*/ 118 h 188"/>
                    <a:gd name="T18" fmla="*/ 1097 w 1109"/>
                    <a:gd name="T19" fmla="*/ 141 h 188"/>
                    <a:gd name="T20" fmla="*/ 1082 w 1109"/>
                    <a:gd name="T21" fmla="*/ 160 h 188"/>
                    <a:gd name="T22" fmla="*/ 1063 w 1109"/>
                    <a:gd name="T23" fmla="*/ 175 h 188"/>
                    <a:gd name="T24" fmla="*/ 1041 w 1109"/>
                    <a:gd name="T25" fmla="*/ 184 h 188"/>
                    <a:gd name="T26" fmla="*/ 1016 w 1109"/>
                    <a:gd name="T27" fmla="*/ 188 h 188"/>
                    <a:gd name="T28" fmla="*/ 93 w 1109"/>
                    <a:gd name="T29" fmla="*/ 188 h 188"/>
                    <a:gd name="T30" fmla="*/ 68 w 1109"/>
                    <a:gd name="T31" fmla="*/ 184 h 188"/>
                    <a:gd name="T32" fmla="*/ 46 w 1109"/>
                    <a:gd name="T33" fmla="*/ 175 h 188"/>
                    <a:gd name="T34" fmla="*/ 27 w 1109"/>
                    <a:gd name="T35" fmla="*/ 160 h 188"/>
                    <a:gd name="T36" fmla="*/ 12 w 1109"/>
                    <a:gd name="T37" fmla="*/ 141 h 188"/>
                    <a:gd name="T38" fmla="*/ 2 w 1109"/>
                    <a:gd name="T39" fmla="*/ 118 h 188"/>
                    <a:gd name="T40" fmla="*/ 0 w 1109"/>
                    <a:gd name="T41" fmla="*/ 93 h 188"/>
                    <a:gd name="T42" fmla="*/ 2 w 1109"/>
                    <a:gd name="T43" fmla="*/ 70 h 188"/>
                    <a:gd name="T44" fmla="*/ 12 w 1109"/>
                    <a:gd name="T45" fmla="*/ 47 h 188"/>
                    <a:gd name="T46" fmla="*/ 27 w 1109"/>
                    <a:gd name="T47" fmla="*/ 28 h 188"/>
                    <a:gd name="T48" fmla="*/ 46 w 1109"/>
                    <a:gd name="T49" fmla="*/ 13 h 188"/>
                    <a:gd name="T50" fmla="*/ 68 w 1109"/>
                    <a:gd name="T51" fmla="*/ 4 h 188"/>
                    <a:gd name="T52" fmla="*/ 93 w 1109"/>
                    <a:gd name="T5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9" h="188">
                      <a:moveTo>
                        <a:pt x="93" y="0"/>
                      </a:moveTo>
                      <a:lnTo>
                        <a:pt x="1016" y="0"/>
                      </a:lnTo>
                      <a:lnTo>
                        <a:pt x="1041" y="4"/>
                      </a:lnTo>
                      <a:lnTo>
                        <a:pt x="1063" y="13"/>
                      </a:lnTo>
                      <a:lnTo>
                        <a:pt x="1082" y="28"/>
                      </a:lnTo>
                      <a:lnTo>
                        <a:pt x="1097" y="47"/>
                      </a:lnTo>
                      <a:lnTo>
                        <a:pt x="1107" y="70"/>
                      </a:lnTo>
                      <a:lnTo>
                        <a:pt x="1109" y="93"/>
                      </a:lnTo>
                      <a:lnTo>
                        <a:pt x="1107" y="118"/>
                      </a:lnTo>
                      <a:lnTo>
                        <a:pt x="1097" y="141"/>
                      </a:lnTo>
                      <a:lnTo>
                        <a:pt x="1082" y="160"/>
                      </a:lnTo>
                      <a:lnTo>
                        <a:pt x="1063" y="175"/>
                      </a:lnTo>
                      <a:lnTo>
                        <a:pt x="1041" y="184"/>
                      </a:lnTo>
                      <a:lnTo>
                        <a:pt x="1016" y="188"/>
                      </a:lnTo>
                      <a:lnTo>
                        <a:pt x="93" y="188"/>
                      </a:lnTo>
                      <a:lnTo>
                        <a:pt x="68" y="184"/>
                      </a:lnTo>
                      <a:lnTo>
                        <a:pt x="46" y="175"/>
                      </a:lnTo>
                      <a:lnTo>
                        <a:pt x="27" y="160"/>
                      </a:lnTo>
                      <a:lnTo>
                        <a:pt x="12" y="141"/>
                      </a:lnTo>
                      <a:lnTo>
                        <a:pt x="2" y="118"/>
                      </a:lnTo>
                      <a:lnTo>
                        <a:pt x="0" y="93"/>
                      </a:lnTo>
                      <a:lnTo>
                        <a:pt x="2" y="70"/>
                      </a:lnTo>
                      <a:lnTo>
                        <a:pt x="12" y="47"/>
                      </a:lnTo>
                      <a:lnTo>
                        <a:pt x="27" y="28"/>
                      </a:lnTo>
                      <a:lnTo>
                        <a:pt x="46" y="13"/>
                      </a:lnTo>
                      <a:lnTo>
                        <a:pt x="68" y="4"/>
                      </a:lnTo>
                      <a:lnTo>
                        <a:pt x="93" y="0"/>
                      </a:lnTo>
                      <a:close/>
                    </a:path>
                  </a:pathLst>
                </a:custGeom>
                <a:solidFill>
                  <a:schemeClr val="tx1">
                    <a:lumMod val="65000"/>
                    <a:lumOff val="3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5" name="Freeform 31">
                  <a:extLst>
                    <a:ext uri="{FF2B5EF4-FFF2-40B4-BE49-F238E27FC236}">
                      <a16:creationId xmlns:a16="http://schemas.microsoft.com/office/drawing/2014/main" id="{D635B72D-3ABA-4CEA-9435-DD1E8C94F5B8}"/>
                    </a:ext>
                  </a:extLst>
                </p:cNvPr>
                <p:cNvSpPr>
                  <a:spLocks/>
                </p:cNvSpPr>
                <p:nvPr/>
              </p:nvSpPr>
              <p:spPr bwMode="auto">
                <a:xfrm>
                  <a:off x="-1398588" y="1858963"/>
                  <a:ext cx="269875" cy="731838"/>
                </a:xfrm>
                <a:custGeom>
                  <a:avLst/>
                  <a:gdLst>
                    <a:gd name="T0" fmla="*/ 85 w 170"/>
                    <a:gd name="T1" fmla="*/ 0 h 461"/>
                    <a:gd name="T2" fmla="*/ 103 w 170"/>
                    <a:gd name="T3" fmla="*/ 2 h 461"/>
                    <a:gd name="T4" fmla="*/ 121 w 170"/>
                    <a:gd name="T5" fmla="*/ 7 h 461"/>
                    <a:gd name="T6" fmla="*/ 137 w 170"/>
                    <a:gd name="T7" fmla="*/ 17 h 461"/>
                    <a:gd name="T8" fmla="*/ 151 w 170"/>
                    <a:gd name="T9" fmla="*/ 30 h 461"/>
                    <a:gd name="T10" fmla="*/ 162 w 170"/>
                    <a:gd name="T11" fmla="*/ 46 h 461"/>
                    <a:gd name="T12" fmla="*/ 168 w 170"/>
                    <a:gd name="T13" fmla="*/ 65 h 461"/>
                    <a:gd name="T14" fmla="*/ 170 w 170"/>
                    <a:gd name="T15" fmla="*/ 86 h 461"/>
                    <a:gd name="T16" fmla="*/ 170 w 170"/>
                    <a:gd name="T17" fmla="*/ 375 h 461"/>
                    <a:gd name="T18" fmla="*/ 168 w 170"/>
                    <a:gd name="T19" fmla="*/ 400 h 461"/>
                    <a:gd name="T20" fmla="*/ 161 w 170"/>
                    <a:gd name="T21" fmla="*/ 421 h 461"/>
                    <a:gd name="T22" fmla="*/ 147 w 170"/>
                    <a:gd name="T23" fmla="*/ 437 h 461"/>
                    <a:gd name="T24" fmla="*/ 131 w 170"/>
                    <a:gd name="T25" fmla="*/ 451 h 461"/>
                    <a:gd name="T26" fmla="*/ 110 w 170"/>
                    <a:gd name="T27" fmla="*/ 458 h 461"/>
                    <a:gd name="T28" fmla="*/ 85 w 170"/>
                    <a:gd name="T29" fmla="*/ 461 h 461"/>
                    <a:gd name="T30" fmla="*/ 65 w 170"/>
                    <a:gd name="T31" fmla="*/ 458 h 461"/>
                    <a:gd name="T32" fmla="*/ 46 w 170"/>
                    <a:gd name="T33" fmla="*/ 452 h 461"/>
                    <a:gd name="T34" fmla="*/ 30 w 170"/>
                    <a:gd name="T35" fmla="*/ 441 h 461"/>
                    <a:gd name="T36" fmla="*/ 18 w 170"/>
                    <a:gd name="T37" fmla="*/ 427 h 461"/>
                    <a:gd name="T38" fmla="*/ 8 w 170"/>
                    <a:gd name="T39" fmla="*/ 411 h 461"/>
                    <a:gd name="T40" fmla="*/ 2 w 170"/>
                    <a:gd name="T41" fmla="*/ 394 h 461"/>
                    <a:gd name="T42" fmla="*/ 0 w 170"/>
                    <a:gd name="T43" fmla="*/ 375 h 461"/>
                    <a:gd name="T44" fmla="*/ 0 w 170"/>
                    <a:gd name="T45" fmla="*/ 86 h 461"/>
                    <a:gd name="T46" fmla="*/ 3 w 170"/>
                    <a:gd name="T47" fmla="*/ 65 h 461"/>
                    <a:gd name="T48" fmla="*/ 9 w 170"/>
                    <a:gd name="T49" fmla="*/ 46 h 461"/>
                    <a:gd name="T50" fmla="*/ 20 w 170"/>
                    <a:gd name="T51" fmla="*/ 30 h 461"/>
                    <a:gd name="T52" fmla="*/ 34 w 170"/>
                    <a:gd name="T53" fmla="*/ 17 h 461"/>
                    <a:gd name="T54" fmla="*/ 50 w 170"/>
                    <a:gd name="T55" fmla="*/ 7 h 461"/>
                    <a:gd name="T56" fmla="*/ 67 w 170"/>
                    <a:gd name="T57" fmla="*/ 2 h 461"/>
                    <a:gd name="T58" fmla="*/ 85 w 170"/>
                    <a:gd name="T5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461">
                      <a:moveTo>
                        <a:pt x="85" y="0"/>
                      </a:moveTo>
                      <a:lnTo>
                        <a:pt x="103" y="2"/>
                      </a:lnTo>
                      <a:lnTo>
                        <a:pt x="121" y="7"/>
                      </a:lnTo>
                      <a:lnTo>
                        <a:pt x="137" y="17"/>
                      </a:lnTo>
                      <a:lnTo>
                        <a:pt x="151" y="30"/>
                      </a:lnTo>
                      <a:lnTo>
                        <a:pt x="162" y="46"/>
                      </a:lnTo>
                      <a:lnTo>
                        <a:pt x="168" y="65"/>
                      </a:lnTo>
                      <a:lnTo>
                        <a:pt x="170" y="86"/>
                      </a:lnTo>
                      <a:lnTo>
                        <a:pt x="170" y="375"/>
                      </a:lnTo>
                      <a:lnTo>
                        <a:pt x="168" y="400"/>
                      </a:lnTo>
                      <a:lnTo>
                        <a:pt x="161" y="421"/>
                      </a:lnTo>
                      <a:lnTo>
                        <a:pt x="147" y="437"/>
                      </a:lnTo>
                      <a:lnTo>
                        <a:pt x="131" y="451"/>
                      </a:lnTo>
                      <a:lnTo>
                        <a:pt x="110" y="458"/>
                      </a:lnTo>
                      <a:lnTo>
                        <a:pt x="85" y="461"/>
                      </a:lnTo>
                      <a:lnTo>
                        <a:pt x="65" y="458"/>
                      </a:lnTo>
                      <a:lnTo>
                        <a:pt x="46" y="452"/>
                      </a:lnTo>
                      <a:lnTo>
                        <a:pt x="30" y="441"/>
                      </a:lnTo>
                      <a:lnTo>
                        <a:pt x="18" y="427"/>
                      </a:lnTo>
                      <a:lnTo>
                        <a:pt x="8" y="411"/>
                      </a:lnTo>
                      <a:lnTo>
                        <a:pt x="2" y="394"/>
                      </a:lnTo>
                      <a:lnTo>
                        <a:pt x="0" y="375"/>
                      </a:lnTo>
                      <a:lnTo>
                        <a:pt x="0" y="86"/>
                      </a:lnTo>
                      <a:lnTo>
                        <a:pt x="3" y="65"/>
                      </a:lnTo>
                      <a:lnTo>
                        <a:pt x="9" y="46"/>
                      </a:lnTo>
                      <a:lnTo>
                        <a:pt x="20" y="30"/>
                      </a:lnTo>
                      <a:lnTo>
                        <a:pt x="34" y="17"/>
                      </a:lnTo>
                      <a:lnTo>
                        <a:pt x="50" y="7"/>
                      </a:lnTo>
                      <a:lnTo>
                        <a:pt x="67" y="2"/>
                      </a:lnTo>
                      <a:lnTo>
                        <a:pt x="85"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6" name="Freeform 32">
                  <a:extLst>
                    <a:ext uri="{FF2B5EF4-FFF2-40B4-BE49-F238E27FC236}">
                      <a16:creationId xmlns:a16="http://schemas.microsoft.com/office/drawing/2014/main" id="{DA59DED3-E6BD-4047-A95E-6C54768B7481}"/>
                    </a:ext>
                  </a:extLst>
                </p:cNvPr>
                <p:cNvSpPr>
                  <a:spLocks/>
                </p:cNvSpPr>
                <p:nvPr/>
              </p:nvSpPr>
              <p:spPr bwMode="auto">
                <a:xfrm>
                  <a:off x="-3311525" y="2644776"/>
                  <a:ext cx="598488" cy="596900"/>
                </a:xfrm>
                <a:custGeom>
                  <a:avLst/>
                  <a:gdLst>
                    <a:gd name="T0" fmla="*/ 86 w 377"/>
                    <a:gd name="T1" fmla="*/ 0 h 376"/>
                    <a:gd name="T2" fmla="*/ 107 w 377"/>
                    <a:gd name="T3" fmla="*/ 3 h 376"/>
                    <a:gd name="T4" fmla="*/ 128 w 377"/>
                    <a:gd name="T5" fmla="*/ 12 h 376"/>
                    <a:gd name="T6" fmla="*/ 146 w 377"/>
                    <a:gd name="T7" fmla="*/ 25 h 376"/>
                    <a:gd name="T8" fmla="*/ 351 w 377"/>
                    <a:gd name="T9" fmla="*/ 230 h 376"/>
                    <a:gd name="T10" fmla="*/ 366 w 377"/>
                    <a:gd name="T11" fmla="*/ 249 h 376"/>
                    <a:gd name="T12" fmla="*/ 374 w 377"/>
                    <a:gd name="T13" fmla="*/ 269 h 376"/>
                    <a:gd name="T14" fmla="*/ 377 w 377"/>
                    <a:gd name="T15" fmla="*/ 290 h 376"/>
                    <a:gd name="T16" fmla="*/ 374 w 377"/>
                    <a:gd name="T17" fmla="*/ 312 h 376"/>
                    <a:gd name="T18" fmla="*/ 366 w 377"/>
                    <a:gd name="T19" fmla="*/ 332 h 376"/>
                    <a:gd name="T20" fmla="*/ 351 w 377"/>
                    <a:gd name="T21" fmla="*/ 351 h 376"/>
                    <a:gd name="T22" fmla="*/ 333 w 377"/>
                    <a:gd name="T23" fmla="*/ 364 h 376"/>
                    <a:gd name="T24" fmla="*/ 312 w 377"/>
                    <a:gd name="T25" fmla="*/ 373 h 376"/>
                    <a:gd name="T26" fmla="*/ 291 w 377"/>
                    <a:gd name="T27" fmla="*/ 376 h 376"/>
                    <a:gd name="T28" fmla="*/ 270 w 377"/>
                    <a:gd name="T29" fmla="*/ 373 h 376"/>
                    <a:gd name="T30" fmla="*/ 250 w 377"/>
                    <a:gd name="T31" fmla="*/ 364 h 376"/>
                    <a:gd name="T32" fmla="*/ 231 w 377"/>
                    <a:gd name="T33" fmla="*/ 351 h 376"/>
                    <a:gd name="T34" fmla="*/ 26 w 377"/>
                    <a:gd name="T35" fmla="*/ 146 h 376"/>
                    <a:gd name="T36" fmla="*/ 13 w 377"/>
                    <a:gd name="T37" fmla="*/ 127 h 376"/>
                    <a:gd name="T38" fmla="*/ 4 w 377"/>
                    <a:gd name="T39" fmla="*/ 107 h 376"/>
                    <a:gd name="T40" fmla="*/ 0 w 377"/>
                    <a:gd name="T41" fmla="*/ 85 h 376"/>
                    <a:gd name="T42" fmla="*/ 4 w 377"/>
                    <a:gd name="T43" fmla="*/ 64 h 376"/>
                    <a:gd name="T44" fmla="*/ 13 w 377"/>
                    <a:gd name="T45" fmla="*/ 44 h 376"/>
                    <a:gd name="T46" fmla="*/ 26 w 377"/>
                    <a:gd name="T47" fmla="*/ 25 h 376"/>
                    <a:gd name="T48" fmla="*/ 45 w 377"/>
                    <a:gd name="T49" fmla="*/ 12 h 376"/>
                    <a:gd name="T50" fmla="*/ 65 w 377"/>
                    <a:gd name="T51" fmla="*/ 3 h 376"/>
                    <a:gd name="T52" fmla="*/ 86 w 377"/>
                    <a:gd name="T5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7" h="376">
                      <a:moveTo>
                        <a:pt x="86" y="0"/>
                      </a:moveTo>
                      <a:lnTo>
                        <a:pt x="107" y="3"/>
                      </a:lnTo>
                      <a:lnTo>
                        <a:pt x="128" y="12"/>
                      </a:lnTo>
                      <a:lnTo>
                        <a:pt x="146" y="25"/>
                      </a:lnTo>
                      <a:lnTo>
                        <a:pt x="351" y="230"/>
                      </a:lnTo>
                      <a:lnTo>
                        <a:pt x="366" y="249"/>
                      </a:lnTo>
                      <a:lnTo>
                        <a:pt x="374" y="269"/>
                      </a:lnTo>
                      <a:lnTo>
                        <a:pt x="377" y="290"/>
                      </a:lnTo>
                      <a:lnTo>
                        <a:pt x="374" y="312"/>
                      </a:lnTo>
                      <a:lnTo>
                        <a:pt x="366" y="332"/>
                      </a:lnTo>
                      <a:lnTo>
                        <a:pt x="351" y="351"/>
                      </a:lnTo>
                      <a:lnTo>
                        <a:pt x="333" y="364"/>
                      </a:lnTo>
                      <a:lnTo>
                        <a:pt x="312" y="373"/>
                      </a:lnTo>
                      <a:lnTo>
                        <a:pt x="291" y="376"/>
                      </a:lnTo>
                      <a:lnTo>
                        <a:pt x="270" y="373"/>
                      </a:lnTo>
                      <a:lnTo>
                        <a:pt x="250" y="364"/>
                      </a:lnTo>
                      <a:lnTo>
                        <a:pt x="231" y="351"/>
                      </a:lnTo>
                      <a:lnTo>
                        <a:pt x="26" y="146"/>
                      </a:lnTo>
                      <a:lnTo>
                        <a:pt x="13" y="127"/>
                      </a:lnTo>
                      <a:lnTo>
                        <a:pt x="4" y="107"/>
                      </a:lnTo>
                      <a:lnTo>
                        <a:pt x="0" y="85"/>
                      </a:lnTo>
                      <a:lnTo>
                        <a:pt x="4" y="64"/>
                      </a:lnTo>
                      <a:lnTo>
                        <a:pt x="13" y="44"/>
                      </a:lnTo>
                      <a:lnTo>
                        <a:pt x="26" y="25"/>
                      </a:lnTo>
                      <a:lnTo>
                        <a:pt x="45" y="12"/>
                      </a:lnTo>
                      <a:lnTo>
                        <a:pt x="65" y="3"/>
                      </a:lnTo>
                      <a:lnTo>
                        <a:pt x="86"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7" name="Freeform 33">
                  <a:extLst>
                    <a:ext uri="{FF2B5EF4-FFF2-40B4-BE49-F238E27FC236}">
                      <a16:creationId xmlns:a16="http://schemas.microsoft.com/office/drawing/2014/main" id="{45F9D300-EB4B-43A4-82DA-5FD76B8A2705}"/>
                    </a:ext>
                  </a:extLst>
                </p:cNvPr>
                <p:cNvSpPr>
                  <a:spLocks/>
                </p:cNvSpPr>
                <p:nvPr/>
              </p:nvSpPr>
              <p:spPr bwMode="auto">
                <a:xfrm>
                  <a:off x="-4095750" y="4556126"/>
                  <a:ext cx="731838" cy="271463"/>
                </a:xfrm>
                <a:custGeom>
                  <a:avLst/>
                  <a:gdLst>
                    <a:gd name="T0" fmla="*/ 84 w 461"/>
                    <a:gd name="T1" fmla="*/ 0 h 171"/>
                    <a:gd name="T2" fmla="*/ 375 w 461"/>
                    <a:gd name="T3" fmla="*/ 0 h 171"/>
                    <a:gd name="T4" fmla="*/ 396 w 461"/>
                    <a:gd name="T5" fmla="*/ 4 h 171"/>
                    <a:gd name="T6" fmla="*/ 416 w 461"/>
                    <a:gd name="T7" fmla="*/ 12 h 171"/>
                    <a:gd name="T8" fmla="*/ 434 w 461"/>
                    <a:gd name="T9" fmla="*/ 27 h 171"/>
                    <a:gd name="T10" fmla="*/ 448 w 461"/>
                    <a:gd name="T11" fmla="*/ 45 h 171"/>
                    <a:gd name="T12" fmla="*/ 457 w 461"/>
                    <a:gd name="T13" fmla="*/ 64 h 171"/>
                    <a:gd name="T14" fmla="*/ 461 w 461"/>
                    <a:gd name="T15" fmla="*/ 85 h 171"/>
                    <a:gd name="T16" fmla="*/ 458 w 461"/>
                    <a:gd name="T17" fmla="*/ 107 h 171"/>
                    <a:gd name="T18" fmla="*/ 451 w 461"/>
                    <a:gd name="T19" fmla="*/ 125 h 171"/>
                    <a:gd name="T20" fmla="*/ 441 w 461"/>
                    <a:gd name="T21" fmla="*/ 140 h 171"/>
                    <a:gd name="T22" fmla="*/ 427 w 461"/>
                    <a:gd name="T23" fmla="*/ 154 h 171"/>
                    <a:gd name="T24" fmla="*/ 411 w 461"/>
                    <a:gd name="T25" fmla="*/ 162 h 171"/>
                    <a:gd name="T26" fmla="*/ 394 w 461"/>
                    <a:gd name="T27" fmla="*/ 169 h 171"/>
                    <a:gd name="T28" fmla="*/ 375 w 461"/>
                    <a:gd name="T29" fmla="*/ 171 h 171"/>
                    <a:gd name="T30" fmla="*/ 84 w 461"/>
                    <a:gd name="T31" fmla="*/ 171 h 171"/>
                    <a:gd name="T32" fmla="*/ 65 w 461"/>
                    <a:gd name="T33" fmla="*/ 169 h 171"/>
                    <a:gd name="T34" fmla="*/ 46 w 461"/>
                    <a:gd name="T35" fmla="*/ 161 h 171"/>
                    <a:gd name="T36" fmla="*/ 30 w 461"/>
                    <a:gd name="T37" fmla="*/ 150 h 171"/>
                    <a:gd name="T38" fmla="*/ 17 w 461"/>
                    <a:gd name="T39" fmla="*/ 136 h 171"/>
                    <a:gd name="T40" fmla="*/ 7 w 461"/>
                    <a:gd name="T41" fmla="*/ 122 h 171"/>
                    <a:gd name="T42" fmla="*/ 1 w 461"/>
                    <a:gd name="T43" fmla="*/ 104 h 171"/>
                    <a:gd name="T44" fmla="*/ 0 w 461"/>
                    <a:gd name="T45" fmla="*/ 85 h 171"/>
                    <a:gd name="T46" fmla="*/ 2 w 461"/>
                    <a:gd name="T47" fmla="*/ 64 h 171"/>
                    <a:gd name="T48" fmla="*/ 9 w 461"/>
                    <a:gd name="T49" fmla="*/ 46 h 171"/>
                    <a:gd name="T50" fmla="*/ 20 w 461"/>
                    <a:gd name="T51" fmla="*/ 30 h 171"/>
                    <a:gd name="T52" fmla="*/ 34 w 461"/>
                    <a:gd name="T53" fmla="*/ 17 h 171"/>
                    <a:gd name="T54" fmla="*/ 50 w 461"/>
                    <a:gd name="T55" fmla="*/ 9 h 171"/>
                    <a:gd name="T56" fmla="*/ 67 w 461"/>
                    <a:gd name="T57" fmla="*/ 2 h 171"/>
                    <a:gd name="T58" fmla="*/ 84 w 461"/>
                    <a:gd name="T5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1" h="171">
                      <a:moveTo>
                        <a:pt x="84" y="0"/>
                      </a:moveTo>
                      <a:lnTo>
                        <a:pt x="375" y="0"/>
                      </a:lnTo>
                      <a:lnTo>
                        <a:pt x="396" y="4"/>
                      </a:lnTo>
                      <a:lnTo>
                        <a:pt x="416" y="12"/>
                      </a:lnTo>
                      <a:lnTo>
                        <a:pt x="434" y="27"/>
                      </a:lnTo>
                      <a:lnTo>
                        <a:pt x="448" y="45"/>
                      </a:lnTo>
                      <a:lnTo>
                        <a:pt x="457" y="64"/>
                      </a:lnTo>
                      <a:lnTo>
                        <a:pt x="461" y="85"/>
                      </a:lnTo>
                      <a:lnTo>
                        <a:pt x="458" y="107"/>
                      </a:lnTo>
                      <a:lnTo>
                        <a:pt x="451" y="125"/>
                      </a:lnTo>
                      <a:lnTo>
                        <a:pt x="441" y="140"/>
                      </a:lnTo>
                      <a:lnTo>
                        <a:pt x="427" y="154"/>
                      </a:lnTo>
                      <a:lnTo>
                        <a:pt x="411" y="162"/>
                      </a:lnTo>
                      <a:lnTo>
                        <a:pt x="394" y="169"/>
                      </a:lnTo>
                      <a:lnTo>
                        <a:pt x="375" y="171"/>
                      </a:lnTo>
                      <a:lnTo>
                        <a:pt x="84" y="171"/>
                      </a:lnTo>
                      <a:lnTo>
                        <a:pt x="65" y="169"/>
                      </a:lnTo>
                      <a:lnTo>
                        <a:pt x="46" y="161"/>
                      </a:lnTo>
                      <a:lnTo>
                        <a:pt x="30" y="150"/>
                      </a:lnTo>
                      <a:lnTo>
                        <a:pt x="17" y="136"/>
                      </a:lnTo>
                      <a:lnTo>
                        <a:pt x="7" y="122"/>
                      </a:lnTo>
                      <a:lnTo>
                        <a:pt x="1" y="104"/>
                      </a:lnTo>
                      <a:lnTo>
                        <a:pt x="0" y="85"/>
                      </a:lnTo>
                      <a:lnTo>
                        <a:pt x="2" y="64"/>
                      </a:lnTo>
                      <a:lnTo>
                        <a:pt x="9" y="46"/>
                      </a:lnTo>
                      <a:lnTo>
                        <a:pt x="20" y="30"/>
                      </a:lnTo>
                      <a:lnTo>
                        <a:pt x="34" y="17"/>
                      </a:lnTo>
                      <a:lnTo>
                        <a:pt x="50" y="9"/>
                      </a:lnTo>
                      <a:lnTo>
                        <a:pt x="67" y="2"/>
                      </a:lnTo>
                      <a:lnTo>
                        <a:pt x="84"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8" name="Freeform 34">
                  <a:extLst>
                    <a:ext uri="{FF2B5EF4-FFF2-40B4-BE49-F238E27FC236}">
                      <a16:creationId xmlns:a16="http://schemas.microsoft.com/office/drawing/2014/main" id="{5167AF8D-84F8-452A-9BA8-7DAB9862F0B9}"/>
                    </a:ext>
                  </a:extLst>
                </p:cNvPr>
                <p:cNvSpPr>
                  <a:spLocks/>
                </p:cNvSpPr>
                <p:nvPr/>
              </p:nvSpPr>
              <p:spPr bwMode="auto">
                <a:xfrm>
                  <a:off x="-3311525" y="6142038"/>
                  <a:ext cx="598488" cy="596900"/>
                </a:xfrm>
                <a:custGeom>
                  <a:avLst/>
                  <a:gdLst>
                    <a:gd name="T0" fmla="*/ 291 w 377"/>
                    <a:gd name="T1" fmla="*/ 0 h 376"/>
                    <a:gd name="T2" fmla="*/ 312 w 377"/>
                    <a:gd name="T3" fmla="*/ 3 h 376"/>
                    <a:gd name="T4" fmla="*/ 333 w 377"/>
                    <a:gd name="T5" fmla="*/ 12 h 376"/>
                    <a:gd name="T6" fmla="*/ 351 w 377"/>
                    <a:gd name="T7" fmla="*/ 25 h 376"/>
                    <a:gd name="T8" fmla="*/ 366 w 377"/>
                    <a:gd name="T9" fmla="*/ 44 h 376"/>
                    <a:gd name="T10" fmla="*/ 374 w 377"/>
                    <a:gd name="T11" fmla="*/ 64 h 376"/>
                    <a:gd name="T12" fmla="*/ 377 w 377"/>
                    <a:gd name="T13" fmla="*/ 85 h 376"/>
                    <a:gd name="T14" fmla="*/ 374 w 377"/>
                    <a:gd name="T15" fmla="*/ 106 h 376"/>
                    <a:gd name="T16" fmla="*/ 366 w 377"/>
                    <a:gd name="T17" fmla="*/ 127 h 376"/>
                    <a:gd name="T18" fmla="*/ 351 w 377"/>
                    <a:gd name="T19" fmla="*/ 145 h 376"/>
                    <a:gd name="T20" fmla="*/ 146 w 377"/>
                    <a:gd name="T21" fmla="*/ 349 h 376"/>
                    <a:gd name="T22" fmla="*/ 128 w 377"/>
                    <a:gd name="T23" fmla="*/ 364 h 376"/>
                    <a:gd name="T24" fmla="*/ 107 w 377"/>
                    <a:gd name="T25" fmla="*/ 373 h 376"/>
                    <a:gd name="T26" fmla="*/ 86 w 377"/>
                    <a:gd name="T27" fmla="*/ 376 h 376"/>
                    <a:gd name="T28" fmla="*/ 65 w 377"/>
                    <a:gd name="T29" fmla="*/ 373 h 376"/>
                    <a:gd name="T30" fmla="*/ 45 w 377"/>
                    <a:gd name="T31" fmla="*/ 364 h 376"/>
                    <a:gd name="T32" fmla="*/ 26 w 377"/>
                    <a:gd name="T33" fmla="*/ 349 h 376"/>
                    <a:gd name="T34" fmla="*/ 13 w 377"/>
                    <a:gd name="T35" fmla="*/ 332 h 376"/>
                    <a:gd name="T36" fmla="*/ 4 w 377"/>
                    <a:gd name="T37" fmla="*/ 311 h 376"/>
                    <a:gd name="T38" fmla="*/ 0 w 377"/>
                    <a:gd name="T39" fmla="*/ 290 h 376"/>
                    <a:gd name="T40" fmla="*/ 4 w 377"/>
                    <a:gd name="T41" fmla="*/ 269 h 376"/>
                    <a:gd name="T42" fmla="*/ 13 w 377"/>
                    <a:gd name="T43" fmla="*/ 249 h 376"/>
                    <a:gd name="T44" fmla="*/ 26 w 377"/>
                    <a:gd name="T45" fmla="*/ 230 h 376"/>
                    <a:gd name="T46" fmla="*/ 231 w 377"/>
                    <a:gd name="T47" fmla="*/ 25 h 376"/>
                    <a:gd name="T48" fmla="*/ 250 w 377"/>
                    <a:gd name="T49" fmla="*/ 12 h 376"/>
                    <a:gd name="T50" fmla="*/ 270 w 377"/>
                    <a:gd name="T51" fmla="*/ 3 h 376"/>
                    <a:gd name="T52" fmla="*/ 291 w 377"/>
                    <a:gd name="T5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7" h="376">
                      <a:moveTo>
                        <a:pt x="291" y="0"/>
                      </a:moveTo>
                      <a:lnTo>
                        <a:pt x="312" y="3"/>
                      </a:lnTo>
                      <a:lnTo>
                        <a:pt x="333" y="12"/>
                      </a:lnTo>
                      <a:lnTo>
                        <a:pt x="351" y="25"/>
                      </a:lnTo>
                      <a:lnTo>
                        <a:pt x="366" y="44"/>
                      </a:lnTo>
                      <a:lnTo>
                        <a:pt x="374" y="64"/>
                      </a:lnTo>
                      <a:lnTo>
                        <a:pt x="377" y="85"/>
                      </a:lnTo>
                      <a:lnTo>
                        <a:pt x="374" y="106"/>
                      </a:lnTo>
                      <a:lnTo>
                        <a:pt x="366" y="127"/>
                      </a:lnTo>
                      <a:lnTo>
                        <a:pt x="351" y="145"/>
                      </a:lnTo>
                      <a:lnTo>
                        <a:pt x="146" y="349"/>
                      </a:lnTo>
                      <a:lnTo>
                        <a:pt x="128" y="364"/>
                      </a:lnTo>
                      <a:lnTo>
                        <a:pt x="107" y="373"/>
                      </a:lnTo>
                      <a:lnTo>
                        <a:pt x="86" y="376"/>
                      </a:lnTo>
                      <a:lnTo>
                        <a:pt x="65" y="373"/>
                      </a:lnTo>
                      <a:lnTo>
                        <a:pt x="45" y="364"/>
                      </a:lnTo>
                      <a:lnTo>
                        <a:pt x="26" y="349"/>
                      </a:lnTo>
                      <a:lnTo>
                        <a:pt x="13" y="332"/>
                      </a:lnTo>
                      <a:lnTo>
                        <a:pt x="4" y="311"/>
                      </a:lnTo>
                      <a:lnTo>
                        <a:pt x="0" y="290"/>
                      </a:lnTo>
                      <a:lnTo>
                        <a:pt x="4" y="269"/>
                      </a:lnTo>
                      <a:lnTo>
                        <a:pt x="13" y="249"/>
                      </a:lnTo>
                      <a:lnTo>
                        <a:pt x="26" y="230"/>
                      </a:lnTo>
                      <a:lnTo>
                        <a:pt x="231" y="25"/>
                      </a:lnTo>
                      <a:lnTo>
                        <a:pt x="250" y="12"/>
                      </a:lnTo>
                      <a:lnTo>
                        <a:pt x="270" y="3"/>
                      </a:lnTo>
                      <a:lnTo>
                        <a:pt x="291"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69" name="Freeform 35">
                  <a:extLst>
                    <a:ext uri="{FF2B5EF4-FFF2-40B4-BE49-F238E27FC236}">
                      <a16:creationId xmlns:a16="http://schemas.microsoft.com/office/drawing/2014/main" id="{2E1C124E-D377-4AA6-8003-2ECF3EFFD284}"/>
                    </a:ext>
                  </a:extLst>
                </p:cNvPr>
                <p:cNvSpPr>
                  <a:spLocks/>
                </p:cNvSpPr>
                <p:nvPr/>
              </p:nvSpPr>
              <p:spPr bwMode="auto">
                <a:xfrm>
                  <a:off x="187325" y="6142038"/>
                  <a:ext cx="596900" cy="596900"/>
                </a:xfrm>
                <a:custGeom>
                  <a:avLst/>
                  <a:gdLst>
                    <a:gd name="T0" fmla="*/ 86 w 376"/>
                    <a:gd name="T1" fmla="*/ 0 h 376"/>
                    <a:gd name="T2" fmla="*/ 107 w 376"/>
                    <a:gd name="T3" fmla="*/ 3 h 376"/>
                    <a:gd name="T4" fmla="*/ 127 w 376"/>
                    <a:gd name="T5" fmla="*/ 12 h 376"/>
                    <a:gd name="T6" fmla="*/ 145 w 376"/>
                    <a:gd name="T7" fmla="*/ 25 h 376"/>
                    <a:gd name="T8" fmla="*/ 350 w 376"/>
                    <a:gd name="T9" fmla="*/ 230 h 376"/>
                    <a:gd name="T10" fmla="*/ 365 w 376"/>
                    <a:gd name="T11" fmla="*/ 249 h 376"/>
                    <a:gd name="T12" fmla="*/ 373 w 376"/>
                    <a:gd name="T13" fmla="*/ 269 h 376"/>
                    <a:gd name="T14" fmla="*/ 376 w 376"/>
                    <a:gd name="T15" fmla="*/ 290 h 376"/>
                    <a:gd name="T16" fmla="*/ 373 w 376"/>
                    <a:gd name="T17" fmla="*/ 311 h 376"/>
                    <a:gd name="T18" fmla="*/ 365 w 376"/>
                    <a:gd name="T19" fmla="*/ 332 h 376"/>
                    <a:gd name="T20" fmla="*/ 350 w 376"/>
                    <a:gd name="T21" fmla="*/ 349 h 376"/>
                    <a:gd name="T22" fmla="*/ 332 w 376"/>
                    <a:gd name="T23" fmla="*/ 364 h 376"/>
                    <a:gd name="T24" fmla="*/ 312 w 376"/>
                    <a:gd name="T25" fmla="*/ 373 h 376"/>
                    <a:gd name="T26" fmla="*/ 291 w 376"/>
                    <a:gd name="T27" fmla="*/ 376 h 376"/>
                    <a:gd name="T28" fmla="*/ 270 w 376"/>
                    <a:gd name="T29" fmla="*/ 373 h 376"/>
                    <a:gd name="T30" fmla="*/ 250 w 376"/>
                    <a:gd name="T31" fmla="*/ 364 h 376"/>
                    <a:gd name="T32" fmla="*/ 231 w 376"/>
                    <a:gd name="T33" fmla="*/ 349 h 376"/>
                    <a:gd name="T34" fmla="*/ 26 w 376"/>
                    <a:gd name="T35" fmla="*/ 145 h 376"/>
                    <a:gd name="T36" fmla="*/ 11 w 376"/>
                    <a:gd name="T37" fmla="*/ 127 h 376"/>
                    <a:gd name="T38" fmla="*/ 2 w 376"/>
                    <a:gd name="T39" fmla="*/ 106 h 376"/>
                    <a:gd name="T40" fmla="*/ 0 w 376"/>
                    <a:gd name="T41" fmla="*/ 85 h 376"/>
                    <a:gd name="T42" fmla="*/ 2 w 376"/>
                    <a:gd name="T43" fmla="*/ 64 h 376"/>
                    <a:gd name="T44" fmla="*/ 11 w 376"/>
                    <a:gd name="T45" fmla="*/ 44 h 376"/>
                    <a:gd name="T46" fmla="*/ 26 w 376"/>
                    <a:gd name="T47" fmla="*/ 25 h 376"/>
                    <a:gd name="T48" fmla="*/ 45 w 376"/>
                    <a:gd name="T49" fmla="*/ 12 h 376"/>
                    <a:gd name="T50" fmla="*/ 65 w 376"/>
                    <a:gd name="T51" fmla="*/ 3 h 376"/>
                    <a:gd name="T52" fmla="*/ 86 w 376"/>
                    <a:gd name="T5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6" h="376">
                      <a:moveTo>
                        <a:pt x="86" y="0"/>
                      </a:moveTo>
                      <a:lnTo>
                        <a:pt x="107" y="3"/>
                      </a:lnTo>
                      <a:lnTo>
                        <a:pt x="127" y="12"/>
                      </a:lnTo>
                      <a:lnTo>
                        <a:pt x="145" y="25"/>
                      </a:lnTo>
                      <a:lnTo>
                        <a:pt x="350" y="230"/>
                      </a:lnTo>
                      <a:lnTo>
                        <a:pt x="365" y="249"/>
                      </a:lnTo>
                      <a:lnTo>
                        <a:pt x="373" y="269"/>
                      </a:lnTo>
                      <a:lnTo>
                        <a:pt x="376" y="290"/>
                      </a:lnTo>
                      <a:lnTo>
                        <a:pt x="373" y="311"/>
                      </a:lnTo>
                      <a:lnTo>
                        <a:pt x="365" y="332"/>
                      </a:lnTo>
                      <a:lnTo>
                        <a:pt x="350" y="349"/>
                      </a:lnTo>
                      <a:lnTo>
                        <a:pt x="332" y="364"/>
                      </a:lnTo>
                      <a:lnTo>
                        <a:pt x="312" y="373"/>
                      </a:lnTo>
                      <a:lnTo>
                        <a:pt x="291" y="376"/>
                      </a:lnTo>
                      <a:lnTo>
                        <a:pt x="270" y="373"/>
                      </a:lnTo>
                      <a:lnTo>
                        <a:pt x="250" y="364"/>
                      </a:lnTo>
                      <a:lnTo>
                        <a:pt x="231" y="349"/>
                      </a:lnTo>
                      <a:lnTo>
                        <a:pt x="26" y="145"/>
                      </a:lnTo>
                      <a:lnTo>
                        <a:pt x="11" y="127"/>
                      </a:lnTo>
                      <a:lnTo>
                        <a:pt x="2" y="106"/>
                      </a:lnTo>
                      <a:lnTo>
                        <a:pt x="0" y="85"/>
                      </a:lnTo>
                      <a:lnTo>
                        <a:pt x="2" y="64"/>
                      </a:lnTo>
                      <a:lnTo>
                        <a:pt x="11" y="44"/>
                      </a:lnTo>
                      <a:lnTo>
                        <a:pt x="26" y="25"/>
                      </a:lnTo>
                      <a:lnTo>
                        <a:pt x="45" y="12"/>
                      </a:lnTo>
                      <a:lnTo>
                        <a:pt x="65" y="3"/>
                      </a:lnTo>
                      <a:lnTo>
                        <a:pt x="86"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70" name="Freeform 36">
                  <a:extLst>
                    <a:ext uri="{FF2B5EF4-FFF2-40B4-BE49-F238E27FC236}">
                      <a16:creationId xmlns:a16="http://schemas.microsoft.com/office/drawing/2014/main" id="{342337AC-1D40-428F-9005-25B822D5DBA2}"/>
                    </a:ext>
                  </a:extLst>
                </p:cNvPr>
                <p:cNvSpPr>
                  <a:spLocks/>
                </p:cNvSpPr>
                <p:nvPr/>
              </p:nvSpPr>
              <p:spPr bwMode="auto">
                <a:xfrm>
                  <a:off x="838200" y="4556126"/>
                  <a:ext cx="731838" cy="271463"/>
                </a:xfrm>
                <a:custGeom>
                  <a:avLst/>
                  <a:gdLst>
                    <a:gd name="T0" fmla="*/ 86 w 461"/>
                    <a:gd name="T1" fmla="*/ 0 h 171"/>
                    <a:gd name="T2" fmla="*/ 376 w 461"/>
                    <a:gd name="T3" fmla="*/ 0 h 171"/>
                    <a:gd name="T4" fmla="*/ 396 w 461"/>
                    <a:gd name="T5" fmla="*/ 2 h 171"/>
                    <a:gd name="T6" fmla="*/ 415 w 461"/>
                    <a:gd name="T7" fmla="*/ 10 h 171"/>
                    <a:gd name="T8" fmla="*/ 431 w 461"/>
                    <a:gd name="T9" fmla="*/ 20 h 171"/>
                    <a:gd name="T10" fmla="*/ 443 w 461"/>
                    <a:gd name="T11" fmla="*/ 33 h 171"/>
                    <a:gd name="T12" fmla="*/ 453 w 461"/>
                    <a:gd name="T13" fmla="*/ 49 h 171"/>
                    <a:gd name="T14" fmla="*/ 460 w 461"/>
                    <a:gd name="T15" fmla="*/ 67 h 171"/>
                    <a:gd name="T16" fmla="*/ 461 w 461"/>
                    <a:gd name="T17" fmla="*/ 85 h 171"/>
                    <a:gd name="T18" fmla="*/ 458 w 461"/>
                    <a:gd name="T19" fmla="*/ 107 h 171"/>
                    <a:gd name="T20" fmla="*/ 452 w 461"/>
                    <a:gd name="T21" fmla="*/ 125 h 171"/>
                    <a:gd name="T22" fmla="*/ 441 w 461"/>
                    <a:gd name="T23" fmla="*/ 140 h 171"/>
                    <a:gd name="T24" fmla="*/ 427 w 461"/>
                    <a:gd name="T25" fmla="*/ 154 h 171"/>
                    <a:gd name="T26" fmla="*/ 411 w 461"/>
                    <a:gd name="T27" fmla="*/ 162 h 171"/>
                    <a:gd name="T28" fmla="*/ 394 w 461"/>
                    <a:gd name="T29" fmla="*/ 169 h 171"/>
                    <a:gd name="T30" fmla="*/ 376 w 461"/>
                    <a:gd name="T31" fmla="*/ 171 h 171"/>
                    <a:gd name="T32" fmla="*/ 86 w 461"/>
                    <a:gd name="T33" fmla="*/ 171 h 171"/>
                    <a:gd name="T34" fmla="*/ 65 w 461"/>
                    <a:gd name="T35" fmla="*/ 169 h 171"/>
                    <a:gd name="T36" fmla="*/ 46 w 461"/>
                    <a:gd name="T37" fmla="*/ 161 h 171"/>
                    <a:gd name="T38" fmla="*/ 31 w 461"/>
                    <a:gd name="T39" fmla="*/ 150 h 171"/>
                    <a:gd name="T40" fmla="*/ 17 w 461"/>
                    <a:gd name="T41" fmla="*/ 136 h 171"/>
                    <a:gd name="T42" fmla="*/ 9 w 461"/>
                    <a:gd name="T43" fmla="*/ 122 h 171"/>
                    <a:gd name="T44" fmla="*/ 2 w 461"/>
                    <a:gd name="T45" fmla="*/ 104 h 171"/>
                    <a:gd name="T46" fmla="*/ 0 w 461"/>
                    <a:gd name="T47" fmla="*/ 85 h 171"/>
                    <a:gd name="T48" fmla="*/ 2 w 461"/>
                    <a:gd name="T49" fmla="*/ 64 h 171"/>
                    <a:gd name="T50" fmla="*/ 10 w 461"/>
                    <a:gd name="T51" fmla="*/ 46 h 171"/>
                    <a:gd name="T52" fmla="*/ 20 w 461"/>
                    <a:gd name="T53" fmla="*/ 30 h 171"/>
                    <a:gd name="T54" fmla="*/ 33 w 461"/>
                    <a:gd name="T55" fmla="*/ 17 h 171"/>
                    <a:gd name="T56" fmla="*/ 50 w 461"/>
                    <a:gd name="T57" fmla="*/ 9 h 171"/>
                    <a:gd name="T58" fmla="*/ 67 w 461"/>
                    <a:gd name="T59" fmla="*/ 2 h 171"/>
                    <a:gd name="T60" fmla="*/ 86 w 461"/>
                    <a:gd name="T6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 h="171">
                      <a:moveTo>
                        <a:pt x="86" y="0"/>
                      </a:moveTo>
                      <a:lnTo>
                        <a:pt x="376" y="0"/>
                      </a:lnTo>
                      <a:lnTo>
                        <a:pt x="396" y="2"/>
                      </a:lnTo>
                      <a:lnTo>
                        <a:pt x="415" y="10"/>
                      </a:lnTo>
                      <a:lnTo>
                        <a:pt x="431" y="20"/>
                      </a:lnTo>
                      <a:lnTo>
                        <a:pt x="443" y="33"/>
                      </a:lnTo>
                      <a:lnTo>
                        <a:pt x="453" y="49"/>
                      </a:lnTo>
                      <a:lnTo>
                        <a:pt x="460" y="67"/>
                      </a:lnTo>
                      <a:lnTo>
                        <a:pt x="461" y="85"/>
                      </a:lnTo>
                      <a:lnTo>
                        <a:pt x="458" y="107"/>
                      </a:lnTo>
                      <a:lnTo>
                        <a:pt x="452" y="125"/>
                      </a:lnTo>
                      <a:lnTo>
                        <a:pt x="441" y="140"/>
                      </a:lnTo>
                      <a:lnTo>
                        <a:pt x="427" y="154"/>
                      </a:lnTo>
                      <a:lnTo>
                        <a:pt x="411" y="162"/>
                      </a:lnTo>
                      <a:lnTo>
                        <a:pt x="394" y="169"/>
                      </a:lnTo>
                      <a:lnTo>
                        <a:pt x="376" y="171"/>
                      </a:lnTo>
                      <a:lnTo>
                        <a:pt x="86" y="171"/>
                      </a:lnTo>
                      <a:lnTo>
                        <a:pt x="65" y="169"/>
                      </a:lnTo>
                      <a:lnTo>
                        <a:pt x="46" y="161"/>
                      </a:lnTo>
                      <a:lnTo>
                        <a:pt x="31" y="150"/>
                      </a:lnTo>
                      <a:lnTo>
                        <a:pt x="17" y="136"/>
                      </a:lnTo>
                      <a:lnTo>
                        <a:pt x="9" y="122"/>
                      </a:lnTo>
                      <a:lnTo>
                        <a:pt x="2" y="104"/>
                      </a:lnTo>
                      <a:lnTo>
                        <a:pt x="0" y="85"/>
                      </a:lnTo>
                      <a:lnTo>
                        <a:pt x="2" y="64"/>
                      </a:lnTo>
                      <a:lnTo>
                        <a:pt x="10" y="46"/>
                      </a:lnTo>
                      <a:lnTo>
                        <a:pt x="20" y="30"/>
                      </a:lnTo>
                      <a:lnTo>
                        <a:pt x="33" y="17"/>
                      </a:lnTo>
                      <a:lnTo>
                        <a:pt x="50" y="9"/>
                      </a:lnTo>
                      <a:lnTo>
                        <a:pt x="67" y="2"/>
                      </a:lnTo>
                      <a:lnTo>
                        <a:pt x="86"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71" name="Freeform 37">
                  <a:extLst>
                    <a:ext uri="{FF2B5EF4-FFF2-40B4-BE49-F238E27FC236}">
                      <a16:creationId xmlns:a16="http://schemas.microsoft.com/office/drawing/2014/main" id="{2C532ADA-C799-48A8-B674-78A38A15F069}"/>
                    </a:ext>
                  </a:extLst>
                </p:cNvPr>
                <p:cNvSpPr>
                  <a:spLocks/>
                </p:cNvSpPr>
                <p:nvPr/>
              </p:nvSpPr>
              <p:spPr bwMode="auto">
                <a:xfrm>
                  <a:off x="187325" y="2644776"/>
                  <a:ext cx="596900" cy="596900"/>
                </a:xfrm>
                <a:custGeom>
                  <a:avLst/>
                  <a:gdLst>
                    <a:gd name="T0" fmla="*/ 291 w 376"/>
                    <a:gd name="T1" fmla="*/ 0 h 376"/>
                    <a:gd name="T2" fmla="*/ 312 w 376"/>
                    <a:gd name="T3" fmla="*/ 3 h 376"/>
                    <a:gd name="T4" fmla="*/ 332 w 376"/>
                    <a:gd name="T5" fmla="*/ 12 h 376"/>
                    <a:gd name="T6" fmla="*/ 350 w 376"/>
                    <a:gd name="T7" fmla="*/ 25 h 376"/>
                    <a:gd name="T8" fmla="*/ 365 w 376"/>
                    <a:gd name="T9" fmla="*/ 44 h 376"/>
                    <a:gd name="T10" fmla="*/ 373 w 376"/>
                    <a:gd name="T11" fmla="*/ 64 h 376"/>
                    <a:gd name="T12" fmla="*/ 376 w 376"/>
                    <a:gd name="T13" fmla="*/ 85 h 376"/>
                    <a:gd name="T14" fmla="*/ 373 w 376"/>
                    <a:gd name="T15" fmla="*/ 107 h 376"/>
                    <a:gd name="T16" fmla="*/ 365 w 376"/>
                    <a:gd name="T17" fmla="*/ 127 h 376"/>
                    <a:gd name="T18" fmla="*/ 350 w 376"/>
                    <a:gd name="T19" fmla="*/ 146 h 376"/>
                    <a:gd name="T20" fmla="*/ 145 w 376"/>
                    <a:gd name="T21" fmla="*/ 351 h 376"/>
                    <a:gd name="T22" fmla="*/ 127 w 376"/>
                    <a:gd name="T23" fmla="*/ 364 h 376"/>
                    <a:gd name="T24" fmla="*/ 107 w 376"/>
                    <a:gd name="T25" fmla="*/ 373 h 376"/>
                    <a:gd name="T26" fmla="*/ 86 w 376"/>
                    <a:gd name="T27" fmla="*/ 376 h 376"/>
                    <a:gd name="T28" fmla="*/ 65 w 376"/>
                    <a:gd name="T29" fmla="*/ 373 h 376"/>
                    <a:gd name="T30" fmla="*/ 45 w 376"/>
                    <a:gd name="T31" fmla="*/ 364 h 376"/>
                    <a:gd name="T32" fmla="*/ 26 w 376"/>
                    <a:gd name="T33" fmla="*/ 351 h 376"/>
                    <a:gd name="T34" fmla="*/ 11 w 376"/>
                    <a:gd name="T35" fmla="*/ 332 h 376"/>
                    <a:gd name="T36" fmla="*/ 2 w 376"/>
                    <a:gd name="T37" fmla="*/ 312 h 376"/>
                    <a:gd name="T38" fmla="*/ 0 w 376"/>
                    <a:gd name="T39" fmla="*/ 290 h 376"/>
                    <a:gd name="T40" fmla="*/ 2 w 376"/>
                    <a:gd name="T41" fmla="*/ 269 h 376"/>
                    <a:gd name="T42" fmla="*/ 11 w 376"/>
                    <a:gd name="T43" fmla="*/ 249 h 376"/>
                    <a:gd name="T44" fmla="*/ 26 w 376"/>
                    <a:gd name="T45" fmla="*/ 230 h 376"/>
                    <a:gd name="T46" fmla="*/ 231 w 376"/>
                    <a:gd name="T47" fmla="*/ 25 h 376"/>
                    <a:gd name="T48" fmla="*/ 250 w 376"/>
                    <a:gd name="T49" fmla="*/ 12 h 376"/>
                    <a:gd name="T50" fmla="*/ 270 w 376"/>
                    <a:gd name="T51" fmla="*/ 3 h 376"/>
                    <a:gd name="T52" fmla="*/ 291 w 376"/>
                    <a:gd name="T5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6" h="376">
                      <a:moveTo>
                        <a:pt x="291" y="0"/>
                      </a:moveTo>
                      <a:lnTo>
                        <a:pt x="312" y="3"/>
                      </a:lnTo>
                      <a:lnTo>
                        <a:pt x="332" y="12"/>
                      </a:lnTo>
                      <a:lnTo>
                        <a:pt x="350" y="25"/>
                      </a:lnTo>
                      <a:lnTo>
                        <a:pt x="365" y="44"/>
                      </a:lnTo>
                      <a:lnTo>
                        <a:pt x="373" y="64"/>
                      </a:lnTo>
                      <a:lnTo>
                        <a:pt x="376" y="85"/>
                      </a:lnTo>
                      <a:lnTo>
                        <a:pt x="373" y="107"/>
                      </a:lnTo>
                      <a:lnTo>
                        <a:pt x="365" y="127"/>
                      </a:lnTo>
                      <a:lnTo>
                        <a:pt x="350" y="146"/>
                      </a:lnTo>
                      <a:lnTo>
                        <a:pt x="145" y="351"/>
                      </a:lnTo>
                      <a:lnTo>
                        <a:pt x="127" y="364"/>
                      </a:lnTo>
                      <a:lnTo>
                        <a:pt x="107" y="373"/>
                      </a:lnTo>
                      <a:lnTo>
                        <a:pt x="86" y="376"/>
                      </a:lnTo>
                      <a:lnTo>
                        <a:pt x="65" y="373"/>
                      </a:lnTo>
                      <a:lnTo>
                        <a:pt x="45" y="364"/>
                      </a:lnTo>
                      <a:lnTo>
                        <a:pt x="26" y="351"/>
                      </a:lnTo>
                      <a:lnTo>
                        <a:pt x="11" y="332"/>
                      </a:lnTo>
                      <a:lnTo>
                        <a:pt x="2" y="312"/>
                      </a:lnTo>
                      <a:lnTo>
                        <a:pt x="0" y="290"/>
                      </a:lnTo>
                      <a:lnTo>
                        <a:pt x="2" y="269"/>
                      </a:lnTo>
                      <a:lnTo>
                        <a:pt x="11" y="249"/>
                      </a:lnTo>
                      <a:lnTo>
                        <a:pt x="26" y="230"/>
                      </a:lnTo>
                      <a:lnTo>
                        <a:pt x="231" y="25"/>
                      </a:lnTo>
                      <a:lnTo>
                        <a:pt x="250" y="12"/>
                      </a:lnTo>
                      <a:lnTo>
                        <a:pt x="270" y="3"/>
                      </a:lnTo>
                      <a:lnTo>
                        <a:pt x="291"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sp>
            <p:nvSpPr>
              <p:cNvPr id="30" name="Oval 29">
                <a:extLst>
                  <a:ext uri="{FF2B5EF4-FFF2-40B4-BE49-F238E27FC236}">
                    <a16:creationId xmlns:a16="http://schemas.microsoft.com/office/drawing/2014/main" id="{216B3427-97B9-4791-9BEE-07CEB3C3624C}"/>
                  </a:ext>
                </a:extLst>
              </p:cNvPr>
              <p:cNvSpPr/>
              <p:nvPr/>
            </p:nvSpPr>
            <p:spPr>
              <a:xfrm>
                <a:off x="5769240" y="4071914"/>
                <a:ext cx="718000" cy="718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libri" panose="020F0502020204030204"/>
                </a:endParaRPr>
              </a:p>
            </p:txBody>
          </p:sp>
          <p:cxnSp>
            <p:nvCxnSpPr>
              <p:cNvPr id="31" name="Straight Connector 30">
                <a:extLst>
                  <a:ext uri="{FF2B5EF4-FFF2-40B4-BE49-F238E27FC236}">
                    <a16:creationId xmlns:a16="http://schemas.microsoft.com/office/drawing/2014/main" id="{429DC836-8607-487A-92D3-0ECD3DF7DFC7}"/>
                  </a:ext>
                </a:extLst>
              </p:cNvPr>
              <p:cNvCxnSpPr/>
              <p:nvPr/>
            </p:nvCxnSpPr>
            <p:spPr>
              <a:xfrm>
                <a:off x="6128240" y="4789915"/>
                <a:ext cx="0" cy="442945"/>
              </a:xfrm>
              <a:prstGeom prst="line">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F99AD55-3C0F-42DD-9682-BF66A4972CAA}"/>
                  </a:ext>
                </a:extLst>
              </p:cNvPr>
              <p:cNvGrpSpPr/>
              <p:nvPr/>
            </p:nvGrpSpPr>
            <p:grpSpPr>
              <a:xfrm>
                <a:off x="5964510" y="4267284"/>
                <a:ext cx="327460" cy="327260"/>
                <a:chOff x="7825189" y="3623982"/>
                <a:chExt cx="407006" cy="406758"/>
              </a:xfrm>
            </p:grpSpPr>
            <p:sp>
              <p:nvSpPr>
                <p:cNvPr id="54" name="Freeform 6">
                  <a:extLst>
                    <a:ext uri="{FF2B5EF4-FFF2-40B4-BE49-F238E27FC236}">
                      <a16:creationId xmlns:a16="http://schemas.microsoft.com/office/drawing/2014/main" id="{2A274FDE-D127-4F57-9C35-2F905C374DB3}"/>
                    </a:ext>
                  </a:extLst>
                </p:cNvPr>
                <p:cNvSpPr>
                  <a:spLocks/>
                </p:cNvSpPr>
                <p:nvPr/>
              </p:nvSpPr>
              <p:spPr bwMode="auto">
                <a:xfrm>
                  <a:off x="7825189" y="3623982"/>
                  <a:ext cx="407006" cy="406758"/>
                </a:xfrm>
                <a:custGeom>
                  <a:avLst/>
                  <a:gdLst>
                    <a:gd name="T0" fmla="*/ 3480 w 6560"/>
                    <a:gd name="T1" fmla="*/ 6 h 6556"/>
                    <a:gd name="T2" fmla="*/ 3869 w 6560"/>
                    <a:gd name="T3" fmla="*/ 54 h 6556"/>
                    <a:gd name="T4" fmla="*/ 4244 w 6560"/>
                    <a:gd name="T5" fmla="*/ 144 h 6556"/>
                    <a:gd name="T6" fmla="*/ 4599 w 6560"/>
                    <a:gd name="T7" fmla="*/ 277 h 6556"/>
                    <a:gd name="T8" fmla="*/ 4934 w 6560"/>
                    <a:gd name="T9" fmla="*/ 448 h 6556"/>
                    <a:gd name="T10" fmla="*/ 5248 w 6560"/>
                    <a:gd name="T11" fmla="*/ 656 h 6556"/>
                    <a:gd name="T12" fmla="*/ 5533 w 6560"/>
                    <a:gd name="T13" fmla="*/ 895 h 6556"/>
                    <a:gd name="T14" fmla="*/ 5788 w 6560"/>
                    <a:gd name="T15" fmla="*/ 1166 h 6556"/>
                    <a:gd name="T16" fmla="*/ 6012 w 6560"/>
                    <a:gd name="T17" fmla="*/ 1465 h 6556"/>
                    <a:gd name="T18" fmla="*/ 6203 w 6560"/>
                    <a:gd name="T19" fmla="*/ 1788 h 6556"/>
                    <a:gd name="T20" fmla="*/ 6355 w 6560"/>
                    <a:gd name="T21" fmla="*/ 2135 h 6556"/>
                    <a:gd name="T22" fmla="*/ 6466 w 6560"/>
                    <a:gd name="T23" fmla="*/ 2500 h 6556"/>
                    <a:gd name="T24" fmla="*/ 6536 w 6560"/>
                    <a:gd name="T25" fmla="*/ 2882 h 6556"/>
                    <a:gd name="T26" fmla="*/ 6560 w 6560"/>
                    <a:gd name="T27" fmla="*/ 3279 h 6556"/>
                    <a:gd name="T28" fmla="*/ 6536 w 6560"/>
                    <a:gd name="T29" fmla="*/ 3674 h 6556"/>
                    <a:gd name="T30" fmla="*/ 6466 w 6560"/>
                    <a:gd name="T31" fmla="*/ 4056 h 6556"/>
                    <a:gd name="T32" fmla="*/ 6355 w 6560"/>
                    <a:gd name="T33" fmla="*/ 4421 h 6556"/>
                    <a:gd name="T34" fmla="*/ 6203 w 6560"/>
                    <a:gd name="T35" fmla="*/ 4768 h 6556"/>
                    <a:gd name="T36" fmla="*/ 6012 w 6560"/>
                    <a:gd name="T37" fmla="*/ 5091 h 6556"/>
                    <a:gd name="T38" fmla="*/ 5788 w 6560"/>
                    <a:gd name="T39" fmla="*/ 5390 h 6556"/>
                    <a:gd name="T40" fmla="*/ 5533 w 6560"/>
                    <a:gd name="T41" fmla="*/ 5661 h 6556"/>
                    <a:gd name="T42" fmla="*/ 5248 w 6560"/>
                    <a:gd name="T43" fmla="*/ 5902 h 6556"/>
                    <a:gd name="T44" fmla="*/ 4934 w 6560"/>
                    <a:gd name="T45" fmla="*/ 6108 h 6556"/>
                    <a:gd name="T46" fmla="*/ 4599 w 6560"/>
                    <a:gd name="T47" fmla="*/ 6279 h 6556"/>
                    <a:gd name="T48" fmla="*/ 4244 w 6560"/>
                    <a:gd name="T49" fmla="*/ 6413 h 6556"/>
                    <a:gd name="T50" fmla="*/ 3869 w 6560"/>
                    <a:gd name="T51" fmla="*/ 6502 h 6556"/>
                    <a:gd name="T52" fmla="*/ 3480 w 6560"/>
                    <a:gd name="T53" fmla="*/ 6550 h 6556"/>
                    <a:gd name="T54" fmla="*/ 3080 w 6560"/>
                    <a:gd name="T55" fmla="*/ 6550 h 6556"/>
                    <a:gd name="T56" fmla="*/ 2691 w 6560"/>
                    <a:gd name="T57" fmla="*/ 6502 h 6556"/>
                    <a:gd name="T58" fmla="*/ 2316 w 6560"/>
                    <a:gd name="T59" fmla="*/ 6413 h 6556"/>
                    <a:gd name="T60" fmla="*/ 1961 w 6560"/>
                    <a:gd name="T61" fmla="*/ 6279 h 6556"/>
                    <a:gd name="T62" fmla="*/ 1624 w 6560"/>
                    <a:gd name="T63" fmla="*/ 6108 h 6556"/>
                    <a:gd name="T64" fmla="*/ 1312 w 6560"/>
                    <a:gd name="T65" fmla="*/ 5902 h 6556"/>
                    <a:gd name="T66" fmla="*/ 1027 w 6560"/>
                    <a:gd name="T67" fmla="*/ 5661 h 6556"/>
                    <a:gd name="T68" fmla="*/ 772 w 6560"/>
                    <a:gd name="T69" fmla="*/ 5390 h 6556"/>
                    <a:gd name="T70" fmla="*/ 547 w 6560"/>
                    <a:gd name="T71" fmla="*/ 5091 h 6556"/>
                    <a:gd name="T72" fmla="*/ 357 w 6560"/>
                    <a:gd name="T73" fmla="*/ 4768 h 6556"/>
                    <a:gd name="T74" fmla="*/ 205 w 6560"/>
                    <a:gd name="T75" fmla="*/ 4421 h 6556"/>
                    <a:gd name="T76" fmla="*/ 94 w 6560"/>
                    <a:gd name="T77" fmla="*/ 4056 h 6556"/>
                    <a:gd name="T78" fmla="*/ 24 w 6560"/>
                    <a:gd name="T79" fmla="*/ 3674 h 6556"/>
                    <a:gd name="T80" fmla="*/ 0 w 6560"/>
                    <a:gd name="T81" fmla="*/ 3279 h 6556"/>
                    <a:gd name="T82" fmla="*/ 24 w 6560"/>
                    <a:gd name="T83" fmla="*/ 2882 h 6556"/>
                    <a:gd name="T84" fmla="*/ 94 w 6560"/>
                    <a:gd name="T85" fmla="*/ 2500 h 6556"/>
                    <a:gd name="T86" fmla="*/ 205 w 6560"/>
                    <a:gd name="T87" fmla="*/ 2135 h 6556"/>
                    <a:gd name="T88" fmla="*/ 357 w 6560"/>
                    <a:gd name="T89" fmla="*/ 1788 h 6556"/>
                    <a:gd name="T90" fmla="*/ 547 w 6560"/>
                    <a:gd name="T91" fmla="*/ 1465 h 6556"/>
                    <a:gd name="T92" fmla="*/ 772 w 6560"/>
                    <a:gd name="T93" fmla="*/ 1166 h 6556"/>
                    <a:gd name="T94" fmla="*/ 1027 w 6560"/>
                    <a:gd name="T95" fmla="*/ 895 h 6556"/>
                    <a:gd name="T96" fmla="*/ 1312 w 6560"/>
                    <a:gd name="T97" fmla="*/ 656 h 6556"/>
                    <a:gd name="T98" fmla="*/ 1624 w 6560"/>
                    <a:gd name="T99" fmla="*/ 448 h 6556"/>
                    <a:gd name="T100" fmla="*/ 1961 w 6560"/>
                    <a:gd name="T101" fmla="*/ 277 h 6556"/>
                    <a:gd name="T102" fmla="*/ 2316 w 6560"/>
                    <a:gd name="T103" fmla="*/ 144 h 6556"/>
                    <a:gd name="T104" fmla="*/ 2691 w 6560"/>
                    <a:gd name="T105" fmla="*/ 54 h 6556"/>
                    <a:gd name="T106" fmla="*/ 3080 w 6560"/>
                    <a:gd name="T107" fmla="*/ 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60" h="6556">
                      <a:moveTo>
                        <a:pt x="3279" y="0"/>
                      </a:moveTo>
                      <a:lnTo>
                        <a:pt x="3480" y="6"/>
                      </a:lnTo>
                      <a:lnTo>
                        <a:pt x="3676" y="24"/>
                      </a:lnTo>
                      <a:lnTo>
                        <a:pt x="3869" y="54"/>
                      </a:lnTo>
                      <a:lnTo>
                        <a:pt x="4059" y="94"/>
                      </a:lnTo>
                      <a:lnTo>
                        <a:pt x="4244" y="144"/>
                      </a:lnTo>
                      <a:lnTo>
                        <a:pt x="4424" y="205"/>
                      </a:lnTo>
                      <a:lnTo>
                        <a:pt x="4599" y="277"/>
                      </a:lnTo>
                      <a:lnTo>
                        <a:pt x="4771" y="357"/>
                      </a:lnTo>
                      <a:lnTo>
                        <a:pt x="4934" y="448"/>
                      </a:lnTo>
                      <a:lnTo>
                        <a:pt x="5094" y="548"/>
                      </a:lnTo>
                      <a:lnTo>
                        <a:pt x="5248" y="656"/>
                      </a:lnTo>
                      <a:lnTo>
                        <a:pt x="5393" y="771"/>
                      </a:lnTo>
                      <a:lnTo>
                        <a:pt x="5533" y="895"/>
                      </a:lnTo>
                      <a:lnTo>
                        <a:pt x="5664" y="1027"/>
                      </a:lnTo>
                      <a:lnTo>
                        <a:pt x="5788" y="1166"/>
                      </a:lnTo>
                      <a:lnTo>
                        <a:pt x="5904" y="1312"/>
                      </a:lnTo>
                      <a:lnTo>
                        <a:pt x="6012" y="1465"/>
                      </a:lnTo>
                      <a:lnTo>
                        <a:pt x="6111" y="1625"/>
                      </a:lnTo>
                      <a:lnTo>
                        <a:pt x="6203" y="1788"/>
                      </a:lnTo>
                      <a:lnTo>
                        <a:pt x="6283" y="1959"/>
                      </a:lnTo>
                      <a:lnTo>
                        <a:pt x="6355" y="2135"/>
                      </a:lnTo>
                      <a:lnTo>
                        <a:pt x="6416" y="2314"/>
                      </a:lnTo>
                      <a:lnTo>
                        <a:pt x="6466" y="2500"/>
                      </a:lnTo>
                      <a:lnTo>
                        <a:pt x="6506" y="2689"/>
                      </a:lnTo>
                      <a:lnTo>
                        <a:pt x="6536" y="2882"/>
                      </a:lnTo>
                      <a:lnTo>
                        <a:pt x="6554" y="3078"/>
                      </a:lnTo>
                      <a:lnTo>
                        <a:pt x="6560" y="3279"/>
                      </a:lnTo>
                      <a:lnTo>
                        <a:pt x="6554" y="3478"/>
                      </a:lnTo>
                      <a:lnTo>
                        <a:pt x="6536" y="3674"/>
                      </a:lnTo>
                      <a:lnTo>
                        <a:pt x="6506" y="3867"/>
                      </a:lnTo>
                      <a:lnTo>
                        <a:pt x="6466" y="4056"/>
                      </a:lnTo>
                      <a:lnTo>
                        <a:pt x="6416" y="4242"/>
                      </a:lnTo>
                      <a:lnTo>
                        <a:pt x="6355" y="4421"/>
                      </a:lnTo>
                      <a:lnTo>
                        <a:pt x="6283" y="4597"/>
                      </a:lnTo>
                      <a:lnTo>
                        <a:pt x="6203" y="4768"/>
                      </a:lnTo>
                      <a:lnTo>
                        <a:pt x="6111" y="4933"/>
                      </a:lnTo>
                      <a:lnTo>
                        <a:pt x="6012" y="5091"/>
                      </a:lnTo>
                      <a:lnTo>
                        <a:pt x="5904" y="5244"/>
                      </a:lnTo>
                      <a:lnTo>
                        <a:pt x="5788" y="5390"/>
                      </a:lnTo>
                      <a:lnTo>
                        <a:pt x="5664" y="5529"/>
                      </a:lnTo>
                      <a:lnTo>
                        <a:pt x="5533" y="5661"/>
                      </a:lnTo>
                      <a:lnTo>
                        <a:pt x="5393" y="5785"/>
                      </a:lnTo>
                      <a:lnTo>
                        <a:pt x="5248" y="5902"/>
                      </a:lnTo>
                      <a:lnTo>
                        <a:pt x="5094" y="6010"/>
                      </a:lnTo>
                      <a:lnTo>
                        <a:pt x="4934" y="6108"/>
                      </a:lnTo>
                      <a:lnTo>
                        <a:pt x="4771" y="6199"/>
                      </a:lnTo>
                      <a:lnTo>
                        <a:pt x="4599" y="6279"/>
                      </a:lnTo>
                      <a:lnTo>
                        <a:pt x="4424" y="6351"/>
                      </a:lnTo>
                      <a:lnTo>
                        <a:pt x="4244" y="6413"/>
                      </a:lnTo>
                      <a:lnTo>
                        <a:pt x="4059" y="6462"/>
                      </a:lnTo>
                      <a:lnTo>
                        <a:pt x="3869" y="6502"/>
                      </a:lnTo>
                      <a:lnTo>
                        <a:pt x="3676" y="6532"/>
                      </a:lnTo>
                      <a:lnTo>
                        <a:pt x="3480" y="6550"/>
                      </a:lnTo>
                      <a:lnTo>
                        <a:pt x="3279" y="6556"/>
                      </a:lnTo>
                      <a:lnTo>
                        <a:pt x="3080" y="6550"/>
                      </a:lnTo>
                      <a:lnTo>
                        <a:pt x="2884" y="6532"/>
                      </a:lnTo>
                      <a:lnTo>
                        <a:pt x="2691" y="6502"/>
                      </a:lnTo>
                      <a:lnTo>
                        <a:pt x="2501" y="6462"/>
                      </a:lnTo>
                      <a:lnTo>
                        <a:pt x="2316" y="6413"/>
                      </a:lnTo>
                      <a:lnTo>
                        <a:pt x="2136" y="6351"/>
                      </a:lnTo>
                      <a:lnTo>
                        <a:pt x="1961" y="6279"/>
                      </a:lnTo>
                      <a:lnTo>
                        <a:pt x="1789" y="6199"/>
                      </a:lnTo>
                      <a:lnTo>
                        <a:pt x="1624" y="6108"/>
                      </a:lnTo>
                      <a:lnTo>
                        <a:pt x="1466" y="6010"/>
                      </a:lnTo>
                      <a:lnTo>
                        <a:pt x="1312" y="5902"/>
                      </a:lnTo>
                      <a:lnTo>
                        <a:pt x="1167" y="5785"/>
                      </a:lnTo>
                      <a:lnTo>
                        <a:pt x="1027" y="5661"/>
                      </a:lnTo>
                      <a:lnTo>
                        <a:pt x="896" y="5529"/>
                      </a:lnTo>
                      <a:lnTo>
                        <a:pt x="772" y="5390"/>
                      </a:lnTo>
                      <a:lnTo>
                        <a:pt x="654" y="5244"/>
                      </a:lnTo>
                      <a:lnTo>
                        <a:pt x="547" y="5091"/>
                      </a:lnTo>
                      <a:lnTo>
                        <a:pt x="449" y="4933"/>
                      </a:lnTo>
                      <a:lnTo>
                        <a:pt x="357" y="4768"/>
                      </a:lnTo>
                      <a:lnTo>
                        <a:pt x="277" y="4597"/>
                      </a:lnTo>
                      <a:lnTo>
                        <a:pt x="205" y="4421"/>
                      </a:lnTo>
                      <a:lnTo>
                        <a:pt x="144" y="4242"/>
                      </a:lnTo>
                      <a:lnTo>
                        <a:pt x="94" y="4056"/>
                      </a:lnTo>
                      <a:lnTo>
                        <a:pt x="54" y="3867"/>
                      </a:lnTo>
                      <a:lnTo>
                        <a:pt x="24" y="3674"/>
                      </a:lnTo>
                      <a:lnTo>
                        <a:pt x="6" y="3478"/>
                      </a:lnTo>
                      <a:lnTo>
                        <a:pt x="0" y="3279"/>
                      </a:lnTo>
                      <a:lnTo>
                        <a:pt x="6" y="3078"/>
                      </a:lnTo>
                      <a:lnTo>
                        <a:pt x="24" y="2882"/>
                      </a:lnTo>
                      <a:lnTo>
                        <a:pt x="54" y="2689"/>
                      </a:lnTo>
                      <a:lnTo>
                        <a:pt x="94" y="2500"/>
                      </a:lnTo>
                      <a:lnTo>
                        <a:pt x="144" y="2314"/>
                      </a:lnTo>
                      <a:lnTo>
                        <a:pt x="205" y="2135"/>
                      </a:lnTo>
                      <a:lnTo>
                        <a:pt x="277" y="1959"/>
                      </a:lnTo>
                      <a:lnTo>
                        <a:pt x="357" y="1788"/>
                      </a:lnTo>
                      <a:lnTo>
                        <a:pt x="449" y="1625"/>
                      </a:lnTo>
                      <a:lnTo>
                        <a:pt x="547" y="1465"/>
                      </a:lnTo>
                      <a:lnTo>
                        <a:pt x="654" y="1312"/>
                      </a:lnTo>
                      <a:lnTo>
                        <a:pt x="772" y="1166"/>
                      </a:lnTo>
                      <a:lnTo>
                        <a:pt x="896" y="1027"/>
                      </a:lnTo>
                      <a:lnTo>
                        <a:pt x="1027" y="895"/>
                      </a:lnTo>
                      <a:lnTo>
                        <a:pt x="1167" y="771"/>
                      </a:lnTo>
                      <a:lnTo>
                        <a:pt x="1312" y="656"/>
                      </a:lnTo>
                      <a:lnTo>
                        <a:pt x="1466" y="548"/>
                      </a:lnTo>
                      <a:lnTo>
                        <a:pt x="1624" y="448"/>
                      </a:lnTo>
                      <a:lnTo>
                        <a:pt x="1789" y="357"/>
                      </a:lnTo>
                      <a:lnTo>
                        <a:pt x="1961" y="277"/>
                      </a:lnTo>
                      <a:lnTo>
                        <a:pt x="2136" y="205"/>
                      </a:lnTo>
                      <a:lnTo>
                        <a:pt x="2316" y="144"/>
                      </a:lnTo>
                      <a:lnTo>
                        <a:pt x="2501" y="94"/>
                      </a:lnTo>
                      <a:lnTo>
                        <a:pt x="2691" y="54"/>
                      </a:lnTo>
                      <a:lnTo>
                        <a:pt x="2884" y="24"/>
                      </a:lnTo>
                      <a:lnTo>
                        <a:pt x="3080" y="6"/>
                      </a:lnTo>
                      <a:lnTo>
                        <a:pt x="3279"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55" name="Freeform 7">
                  <a:extLst>
                    <a:ext uri="{FF2B5EF4-FFF2-40B4-BE49-F238E27FC236}">
                      <a16:creationId xmlns:a16="http://schemas.microsoft.com/office/drawing/2014/main" id="{B3278DAA-50B5-4C47-99AE-BC9792C1C4AA}"/>
                    </a:ext>
                  </a:extLst>
                </p:cNvPr>
                <p:cNvSpPr>
                  <a:spLocks/>
                </p:cNvSpPr>
                <p:nvPr/>
              </p:nvSpPr>
              <p:spPr bwMode="auto">
                <a:xfrm>
                  <a:off x="8175239" y="3716675"/>
                  <a:ext cx="56956" cy="118876"/>
                </a:xfrm>
                <a:custGeom>
                  <a:avLst/>
                  <a:gdLst>
                    <a:gd name="T0" fmla="*/ 484 w 917"/>
                    <a:gd name="T1" fmla="*/ 157 h 1916"/>
                    <a:gd name="T2" fmla="*/ 650 w 917"/>
                    <a:gd name="T3" fmla="*/ 486 h 1916"/>
                    <a:gd name="T4" fmla="*/ 777 w 917"/>
                    <a:gd name="T5" fmla="*/ 837 h 1916"/>
                    <a:gd name="T6" fmla="*/ 865 w 917"/>
                    <a:gd name="T7" fmla="*/ 1206 h 1916"/>
                    <a:gd name="T8" fmla="*/ 911 w 917"/>
                    <a:gd name="T9" fmla="*/ 1587 h 1916"/>
                    <a:gd name="T10" fmla="*/ 911 w 917"/>
                    <a:gd name="T11" fmla="*/ 1786 h 1916"/>
                    <a:gd name="T12" fmla="*/ 875 w 917"/>
                    <a:gd name="T13" fmla="*/ 1800 h 1916"/>
                    <a:gd name="T14" fmla="*/ 809 w 917"/>
                    <a:gd name="T15" fmla="*/ 1824 h 1916"/>
                    <a:gd name="T16" fmla="*/ 720 w 917"/>
                    <a:gd name="T17" fmla="*/ 1854 h 1916"/>
                    <a:gd name="T18" fmla="*/ 616 w 917"/>
                    <a:gd name="T19" fmla="*/ 1882 h 1916"/>
                    <a:gd name="T20" fmla="*/ 502 w 917"/>
                    <a:gd name="T21" fmla="*/ 1904 h 1916"/>
                    <a:gd name="T22" fmla="*/ 384 w 917"/>
                    <a:gd name="T23" fmla="*/ 1916 h 1916"/>
                    <a:gd name="T24" fmla="*/ 273 w 917"/>
                    <a:gd name="T25" fmla="*/ 1912 h 1916"/>
                    <a:gd name="T26" fmla="*/ 179 w 917"/>
                    <a:gd name="T27" fmla="*/ 1880 h 1916"/>
                    <a:gd name="T28" fmla="*/ 105 w 917"/>
                    <a:gd name="T29" fmla="*/ 1814 h 1916"/>
                    <a:gd name="T30" fmla="*/ 49 w 917"/>
                    <a:gd name="T31" fmla="*/ 1720 h 1916"/>
                    <a:gd name="T32" fmla="*/ 13 w 917"/>
                    <a:gd name="T33" fmla="*/ 1605 h 1916"/>
                    <a:gd name="T34" fmla="*/ 0 w 917"/>
                    <a:gd name="T35" fmla="*/ 1475 h 1916"/>
                    <a:gd name="T36" fmla="*/ 8 w 917"/>
                    <a:gd name="T37" fmla="*/ 1340 h 1916"/>
                    <a:gd name="T38" fmla="*/ 39 w 917"/>
                    <a:gd name="T39" fmla="*/ 1202 h 1916"/>
                    <a:gd name="T40" fmla="*/ 97 w 917"/>
                    <a:gd name="T41" fmla="*/ 1068 h 1916"/>
                    <a:gd name="T42" fmla="*/ 169 w 917"/>
                    <a:gd name="T43" fmla="*/ 959 h 1916"/>
                    <a:gd name="T44" fmla="*/ 237 w 917"/>
                    <a:gd name="T45" fmla="*/ 891 h 1916"/>
                    <a:gd name="T46" fmla="*/ 299 w 917"/>
                    <a:gd name="T47" fmla="*/ 853 h 1916"/>
                    <a:gd name="T48" fmla="*/ 353 w 917"/>
                    <a:gd name="T49" fmla="*/ 835 h 1916"/>
                    <a:gd name="T50" fmla="*/ 396 w 917"/>
                    <a:gd name="T51" fmla="*/ 827 h 1916"/>
                    <a:gd name="T52" fmla="*/ 430 w 917"/>
                    <a:gd name="T53" fmla="*/ 815 h 1916"/>
                    <a:gd name="T54" fmla="*/ 452 w 917"/>
                    <a:gd name="T55" fmla="*/ 789 h 1916"/>
                    <a:gd name="T56" fmla="*/ 458 w 917"/>
                    <a:gd name="T57" fmla="*/ 736 h 1916"/>
                    <a:gd name="T58" fmla="*/ 436 w 917"/>
                    <a:gd name="T59" fmla="*/ 688 h 1916"/>
                    <a:gd name="T60" fmla="*/ 394 w 917"/>
                    <a:gd name="T61" fmla="*/ 646 h 1916"/>
                    <a:gd name="T62" fmla="*/ 341 w 917"/>
                    <a:gd name="T63" fmla="*/ 604 h 1916"/>
                    <a:gd name="T64" fmla="*/ 289 w 917"/>
                    <a:gd name="T65" fmla="*/ 554 h 1916"/>
                    <a:gd name="T66" fmla="*/ 249 w 917"/>
                    <a:gd name="T67" fmla="*/ 490 h 1916"/>
                    <a:gd name="T68" fmla="*/ 233 w 917"/>
                    <a:gd name="T69" fmla="*/ 411 h 1916"/>
                    <a:gd name="T70" fmla="*/ 241 w 917"/>
                    <a:gd name="T71" fmla="*/ 327 h 1916"/>
                    <a:gd name="T72" fmla="*/ 267 w 917"/>
                    <a:gd name="T73" fmla="*/ 239 h 1916"/>
                    <a:gd name="T74" fmla="*/ 301 w 917"/>
                    <a:gd name="T75" fmla="*/ 157 h 1916"/>
                    <a:gd name="T76" fmla="*/ 337 w 917"/>
                    <a:gd name="T77" fmla="*/ 88 h 1916"/>
                    <a:gd name="T78" fmla="*/ 367 w 917"/>
                    <a:gd name="T79" fmla="*/ 34 h 1916"/>
                    <a:gd name="T80" fmla="*/ 386 w 917"/>
                    <a:gd name="T81" fmla="*/ 4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7" h="1916">
                      <a:moveTo>
                        <a:pt x="388" y="0"/>
                      </a:moveTo>
                      <a:lnTo>
                        <a:pt x="484" y="157"/>
                      </a:lnTo>
                      <a:lnTo>
                        <a:pt x="572" y="319"/>
                      </a:lnTo>
                      <a:lnTo>
                        <a:pt x="650" y="486"/>
                      </a:lnTo>
                      <a:lnTo>
                        <a:pt x="720" y="660"/>
                      </a:lnTo>
                      <a:lnTo>
                        <a:pt x="777" y="837"/>
                      </a:lnTo>
                      <a:lnTo>
                        <a:pt x="827" y="1019"/>
                      </a:lnTo>
                      <a:lnTo>
                        <a:pt x="865" y="1206"/>
                      </a:lnTo>
                      <a:lnTo>
                        <a:pt x="893" y="1395"/>
                      </a:lnTo>
                      <a:lnTo>
                        <a:pt x="911" y="1587"/>
                      </a:lnTo>
                      <a:lnTo>
                        <a:pt x="917" y="1784"/>
                      </a:lnTo>
                      <a:lnTo>
                        <a:pt x="911" y="1786"/>
                      </a:lnTo>
                      <a:lnTo>
                        <a:pt x="897" y="1792"/>
                      </a:lnTo>
                      <a:lnTo>
                        <a:pt x="875" y="1800"/>
                      </a:lnTo>
                      <a:lnTo>
                        <a:pt x="845" y="1812"/>
                      </a:lnTo>
                      <a:lnTo>
                        <a:pt x="809" y="1824"/>
                      </a:lnTo>
                      <a:lnTo>
                        <a:pt x="767" y="1838"/>
                      </a:lnTo>
                      <a:lnTo>
                        <a:pt x="720" y="1854"/>
                      </a:lnTo>
                      <a:lnTo>
                        <a:pt x="670" y="1868"/>
                      </a:lnTo>
                      <a:lnTo>
                        <a:pt x="616" y="1882"/>
                      </a:lnTo>
                      <a:lnTo>
                        <a:pt x="560" y="1894"/>
                      </a:lnTo>
                      <a:lnTo>
                        <a:pt x="502" y="1904"/>
                      </a:lnTo>
                      <a:lnTo>
                        <a:pt x="442" y="1912"/>
                      </a:lnTo>
                      <a:lnTo>
                        <a:pt x="384" y="1916"/>
                      </a:lnTo>
                      <a:lnTo>
                        <a:pt x="327" y="1916"/>
                      </a:lnTo>
                      <a:lnTo>
                        <a:pt x="273" y="1912"/>
                      </a:lnTo>
                      <a:lnTo>
                        <a:pt x="225" y="1900"/>
                      </a:lnTo>
                      <a:lnTo>
                        <a:pt x="179" y="1880"/>
                      </a:lnTo>
                      <a:lnTo>
                        <a:pt x="139" y="1850"/>
                      </a:lnTo>
                      <a:lnTo>
                        <a:pt x="105" y="1814"/>
                      </a:lnTo>
                      <a:lnTo>
                        <a:pt x="75" y="1770"/>
                      </a:lnTo>
                      <a:lnTo>
                        <a:pt x="49" y="1720"/>
                      </a:lnTo>
                      <a:lnTo>
                        <a:pt x="29" y="1664"/>
                      </a:lnTo>
                      <a:lnTo>
                        <a:pt x="13" y="1605"/>
                      </a:lnTo>
                      <a:lnTo>
                        <a:pt x="4" y="1541"/>
                      </a:lnTo>
                      <a:lnTo>
                        <a:pt x="0" y="1475"/>
                      </a:lnTo>
                      <a:lnTo>
                        <a:pt x="0" y="1407"/>
                      </a:lnTo>
                      <a:lnTo>
                        <a:pt x="8" y="1340"/>
                      </a:lnTo>
                      <a:lnTo>
                        <a:pt x="19" y="1270"/>
                      </a:lnTo>
                      <a:lnTo>
                        <a:pt x="39" y="1202"/>
                      </a:lnTo>
                      <a:lnTo>
                        <a:pt x="65" y="1134"/>
                      </a:lnTo>
                      <a:lnTo>
                        <a:pt x="97" y="1068"/>
                      </a:lnTo>
                      <a:lnTo>
                        <a:pt x="133" y="1009"/>
                      </a:lnTo>
                      <a:lnTo>
                        <a:pt x="169" y="959"/>
                      </a:lnTo>
                      <a:lnTo>
                        <a:pt x="205" y="919"/>
                      </a:lnTo>
                      <a:lnTo>
                        <a:pt x="237" y="891"/>
                      </a:lnTo>
                      <a:lnTo>
                        <a:pt x="269" y="869"/>
                      </a:lnTo>
                      <a:lnTo>
                        <a:pt x="299" y="853"/>
                      </a:lnTo>
                      <a:lnTo>
                        <a:pt x="327" y="843"/>
                      </a:lnTo>
                      <a:lnTo>
                        <a:pt x="353" y="835"/>
                      </a:lnTo>
                      <a:lnTo>
                        <a:pt x="375" y="831"/>
                      </a:lnTo>
                      <a:lnTo>
                        <a:pt x="396" y="827"/>
                      </a:lnTo>
                      <a:lnTo>
                        <a:pt x="414" y="821"/>
                      </a:lnTo>
                      <a:lnTo>
                        <a:pt x="430" y="815"/>
                      </a:lnTo>
                      <a:lnTo>
                        <a:pt x="442" y="803"/>
                      </a:lnTo>
                      <a:lnTo>
                        <a:pt x="452" y="789"/>
                      </a:lnTo>
                      <a:lnTo>
                        <a:pt x="458" y="767"/>
                      </a:lnTo>
                      <a:lnTo>
                        <a:pt x="458" y="736"/>
                      </a:lnTo>
                      <a:lnTo>
                        <a:pt x="450" y="710"/>
                      </a:lnTo>
                      <a:lnTo>
                        <a:pt x="436" y="688"/>
                      </a:lnTo>
                      <a:lnTo>
                        <a:pt x="418" y="666"/>
                      </a:lnTo>
                      <a:lnTo>
                        <a:pt x="394" y="646"/>
                      </a:lnTo>
                      <a:lnTo>
                        <a:pt x="369" y="626"/>
                      </a:lnTo>
                      <a:lnTo>
                        <a:pt x="341" y="604"/>
                      </a:lnTo>
                      <a:lnTo>
                        <a:pt x="315" y="580"/>
                      </a:lnTo>
                      <a:lnTo>
                        <a:pt x="289" y="554"/>
                      </a:lnTo>
                      <a:lnTo>
                        <a:pt x="267" y="524"/>
                      </a:lnTo>
                      <a:lnTo>
                        <a:pt x="249" y="490"/>
                      </a:lnTo>
                      <a:lnTo>
                        <a:pt x="237" y="448"/>
                      </a:lnTo>
                      <a:lnTo>
                        <a:pt x="233" y="411"/>
                      </a:lnTo>
                      <a:lnTo>
                        <a:pt x="235" y="369"/>
                      </a:lnTo>
                      <a:lnTo>
                        <a:pt x="241" y="327"/>
                      </a:lnTo>
                      <a:lnTo>
                        <a:pt x="253" y="283"/>
                      </a:lnTo>
                      <a:lnTo>
                        <a:pt x="267" y="239"/>
                      </a:lnTo>
                      <a:lnTo>
                        <a:pt x="283" y="199"/>
                      </a:lnTo>
                      <a:lnTo>
                        <a:pt x="301" y="157"/>
                      </a:lnTo>
                      <a:lnTo>
                        <a:pt x="319" y="122"/>
                      </a:lnTo>
                      <a:lnTo>
                        <a:pt x="337" y="88"/>
                      </a:lnTo>
                      <a:lnTo>
                        <a:pt x="353" y="58"/>
                      </a:lnTo>
                      <a:lnTo>
                        <a:pt x="367" y="34"/>
                      </a:lnTo>
                      <a:lnTo>
                        <a:pt x="378" y="16"/>
                      </a:lnTo>
                      <a:lnTo>
                        <a:pt x="386" y="4"/>
                      </a:lnTo>
                      <a:lnTo>
                        <a:pt x="388"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56" name="Freeform 8">
                  <a:extLst>
                    <a:ext uri="{FF2B5EF4-FFF2-40B4-BE49-F238E27FC236}">
                      <a16:creationId xmlns:a16="http://schemas.microsoft.com/office/drawing/2014/main" id="{2047A273-EFC0-4CFD-82C3-09A39FC4B163}"/>
                    </a:ext>
                  </a:extLst>
                </p:cNvPr>
                <p:cNvSpPr>
                  <a:spLocks/>
                </p:cNvSpPr>
                <p:nvPr/>
              </p:nvSpPr>
              <p:spPr bwMode="auto">
                <a:xfrm>
                  <a:off x="8077334" y="3631179"/>
                  <a:ext cx="69861" cy="48766"/>
                </a:xfrm>
                <a:custGeom>
                  <a:avLst/>
                  <a:gdLst>
                    <a:gd name="T0" fmla="*/ 76 w 1125"/>
                    <a:gd name="T1" fmla="*/ 0 h 787"/>
                    <a:gd name="T2" fmla="*/ 265 w 1125"/>
                    <a:gd name="T3" fmla="*/ 55 h 787"/>
                    <a:gd name="T4" fmla="*/ 449 w 1125"/>
                    <a:gd name="T5" fmla="*/ 123 h 787"/>
                    <a:gd name="T6" fmla="*/ 626 w 1125"/>
                    <a:gd name="T7" fmla="*/ 203 h 787"/>
                    <a:gd name="T8" fmla="*/ 800 w 1125"/>
                    <a:gd name="T9" fmla="*/ 291 h 787"/>
                    <a:gd name="T10" fmla="*/ 965 w 1125"/>
                    <a:gd name="T11" fmla="*/ 390 h 787"/>
                    <a:gd name="T12" fmla="*/ 1125 w 1125"/>
                    <a:gd name="T13" fmla="*/ 498 h 787"/>
                    <a:gd name="T14" fmla="*/ 1119 w 1125"/>
                    <a:gd name="T15" fmla="*/ 496 h 787"/>
                    <a:gd name="T16" fmla="*/ 1101 w 1125"/>
                    <a:gd name="T17" fmla="*/ 494 h 787"/>
                    <a:gd name="T18" fmla="*/ 1071 w 1125"/>
                    <a:gd name="T19" fmla="*/ 490 h 787"/>
                    <a:gd name="T20" fmla="*/ 1035 w 1125"/>
                    <a:gd name="T21" fmla="*/ 486 h 787"/>
                    <a:gd name="T22" fmla="*/ 991 w 1125"/>
                    <a:gd name="T23" fmla="*/ 484 h 787"/>
                    <a:gd name="T24" fmla="*/ 943 w 1125"/>
                    <a:gd name="T25" fmla="*/ 482 h 787"/>
                    <a:gd name="T26" fmla="*/ 889 w 1125"/>
                    <a:gd name="T27" fmla="*/ 482 h 787"/>
                    <a:gd name="T28" fmla="*/ 836 w 1125"/>
                    <a:gd name="T29" fmla="*/ 486 h 787"/>
                    <a:gd name="T30" fmla="*/ 782 w 1125"/>
                    <a:gd name="T31" fmla="*/ 492 h 787"/>
                    <a:gd name="T32" fmla="*/ 730 w 1125"/>
                    <a:gd name="T33" fmla="*/ 502 h 787"/>
                    <a:gd name="T34" fmla="*/ 682 w 1125"/>
                    <a:gd name="T35" fmla="*/ 516 h 787"/>
                    <a:gd name="T36" fmla="*/ 638 w 1125"/>
                    <a:gd name="T37" fmla="*/ 538 h 787"/>
                    <a:gd name="T38" fmla="*/ 600 w 1125"/>
                    <a:gd name="T39" fmla="*/ 564 h 787"/>
                    <a:gd name="T40" fmla="*/ 576 w 1125"/>
                    <a:gd name="T41" fmla="*/ 586 h 787"/>
                    <a:gd name="T42" fmla="*/ 550 w 1125"/>
                    <a:gd name="T43" fmla="*/ 612 h 787"/>
                    <a:gd name="T44" fmla="*/ 524 w 1125"/>
                    <a:gd name="T45" fmla="*/ 637 h 787"/>
                    <a:gd name="T46" fmla="*/ 496 w 1125"/>
                    <a:gd name="T47" fmla="*/ 665 h 787"/>
                    <a:gd name="T48" fmla="*/ 467 w 1125"/>
                    <a:gd name="T49" fmla="*/ 691 h 787"/>
                    <a:gd name="T50" fmla="*/ 439 w 1125"/>
                    <a:gd name="T51" fmla="*/ 717 h 787"/>
                    <a:gd name="T52" fmla="*/ 409 w 1125"/>
                    <a:gd name="T53" fmla="*/ 739 h 787"/>
                    <a:gd name="T54" fmla="*/ 379 w 1125"/>
                    <a:gd name="T55" fmla="*/ 759 h 787"/>
                    <a:gd name="T56" fmla="*/ 349 w 1125"/>
                    <a:gd name="T57" fmla="*/ 775 h 787"/>
                    <a:gd name="T58" fmla="*/ 317 w 1125"/>
                    <a:gd name="T59" fmla="*/ 785 h 787"/>
                    <a:gd name="T60" fmla="*/ 287 w 1125"/>
                    <a:gd name="T61" fmla="*/ 787 h 787"/>
                    <a:gd name="T62" fmla="*/ 255 w 1125"/>
                    <a:gd name="T63" fmla="*/ 785 h 787"/>
                    <a:gd name="T64" fmla="*/ 225 w 1125"/>
                    <a:gd name="T65" fmla="*/ 773 h 787"/>
                    <a:gd name="T66" fmla="*/ 193 w 1125"/>
                    <a:gd name="T67" fmla="*/ 753 h 787"/>
                    <a:gd name="T68" fmla="*/ 163 w 1125"/>
                    <a:gd name="T69" fmla="*/ 723 h 787"/>
                    <a:gd name="T70" fmla="*/ 133 w 1125"/>
                    <a:gd name="T71" fmla="*/ 681 h 787"/>
                    <a:gd name="T72" fmla="*/ 106 w 1125"/>
                    <a:gd name="T73" fmla="*/ 629 h 787"/>
                    <a:gd name="T74" fmla="*/ 76 w 1125"/>
                    <a:gd name="T75" fmla="*/ 564 h 787"/>
                    <a:gd name="T76" fmla="*/ 48 w 1125"/>
                    <a:gd name="T77" fmla="*/ 486 h 787"/>
                    <a:gd name="T78" fmla="*/ 28 w 1125"/>
                    <a:gd name="T79" fmla="*/ 414 h 787"/>
                    <a:gd name="T80" fmla="*/ 14 w 1125"/>
                    <a:gd name="T81" fmla="*/ 350 h 787"/>
                    <a:gd name="T82" fmla="*/ 4 w 1125"/>
                    <a:gd name="T83" fmla="*/ 293 h 787"/>
                    <a:gd name="T84" fmla="*/ 0 w 1125"/>
                    <a:gd name="T85" fmla="*/ 241 h 787"/>
                    <a:gd name="T86" fmla="*/ 2 w 1125"/>
                    <a:gd name="T87" fmla="*/ 195 h 787"/>
                    <a:gd name="T88" fmla="*/ 6 w 1125"/>
                    <a:gd name="T89" fmla="*/ 153 h 787"/>
                    <a:gd name="T90" fmla="*/ 12 w 1125"/>
                    <a:gd name="T91" fmla="*/ 119 h 787"/>
                    <a:gd name="T92" fmla="*/ 22 w 1125"/>
                    <a:gd name="T93" fmla="*/ 89 h 787"/>
                    <a:gd name="T94" fmla="*/ 32 w 1125"/>
                    <a:gd name="T95" fmla="*/ 63 h 787"/>
                    <a:gd name="T96" fmla="*/ 42 w 1125"/>
                    <a:gd name="T97" fmla="*/ 41 h 787"/>
                    <a:gd name="T98" fmla="*/ 52 w 1125"/>
                    <a:gd name="T99" fmla="*/ 26 h 787"/>
                    <a:gd name="T100" fmla="*/ 62 w 1125"/>
                    <a:gd name="T101" fmla="*/ 14 h 787"/>
                    <a:gd name="T102" fmla="*/ 70 w 1125"/>
                    <a:gd name="T103" fmla="*/ 6 h 787"/>
                    <a:gd name="T104" fmla="*/ 74 w 1125"/>
                    <a:gd name="T105" fmla="*/ 0 h 787"/>
                    <a:gd name="T106" fmla="*/ 76 w 1125"/>
                    <a:gd name="T107"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5" h="787">
                      <a:moveTo>
                        <a:pt x="76" y="0"/>
                      </a:moveTo>
                      <a:lnTo>
                        <a:pt x="265" y="55"/>
                      </a:lnTo>
                      <a:lnTo>
                        <a:pt x="449" y="123"/>
                      </a:lnTo>
                      <a:lnTo>
                        <a:pt x="626" y="203"/>
                      </a:lnTo>
                      <a:lnTo>
                        <a:pt x="800" y="291"/>
                      </a:lnTo>
                      <a:lnTo>
                        <a:pt x="965" y="390"/>
                      </a:lnTo>
                      <a:lnTo>
                        <a:pt x="1125" y="498"/>
                      </a:lnTo>
                      <a:lnTo>
                        <a:pt x="1119" y="496"/>
                      </a:lnTo>
                      <a:lnTo>
                        <a:pt x="1101" y="494"/>
                      </a:lnTo>
                      <a:lnTo>
                        <a:pt x="1071" y="490"/>
                      </a:lnTo>
                      <a:lnTo>
                        <a:pt x="1035" y="486"/>
                      </a:lnTo>
                      <a:lnTo>
                        <a:pt x="991" y="484"/>
                      </a:lnTo>
                      <a:lnTo>
                        <a:pt x="943" y="482"/>
                      </a:lnTo>
                      <a:lnTo>
                        <a:pt x="889" y="482"/>
                      </a:lnTo>
                      <a:lnTo>
                        <a:pt x="836" y="486"/>
                      </a:lnTo>
                      <a:lnTo>
                        <a:pt x="782" y="492"/>
                      </a:lnTo>
                      <a:lnTo>
                        <a:pt x="730" y="502"/>
                      </a:lnTo>
                      <a:lnTo>
                        <a:pt x="682" y="516"/>
                      </a:lnTo>
                      <a:lnTo>
                        <a:pt x="638" y="538"/>
                      </a:lnTo>
                      <a:lnTo>
                        <a:pt x="600" y="564"/>
                      </a:lnTo>
                      <a:lnTo>
                        <a:pt x="576" y="586"/>
                      </a:lnTo>
                      <a:lnTo>
                        <a:pt x="550" y="612"/>
                      </a:lnTo>
                      <a:lnTo>
                        <a:pt x="524" y="637"/>
                      </a:lnTo>
                      <a:lnTo>
                        <a:pt x="496" y="665"/>
                      </a:lnTo>
                      <a:lnTo>
                        <a:pt x="467" y="691"/>
                      </a:lnTo>
                      <a:lnTo>
                        <a:pt x="439" y="717"/>
                      </a:lnTo>
                      <a:lnTo>
                        <a:pt x="409" y="739"/>
                      </a:lnTo>
                      <a:lnTo>
                        <a:pt x="379" y="759"/>
                      </a:lnTo>
                      <a:lnTo>
                        <a:pt x="349" y="775"/>
                      </a:lnTo>
                      <a:lnTo>
                        <a:pt x="317" y="785"/>
                      </a:lnTo>
                      <a:lnTo>
                        <a:pt x="287" y="787"/>
                      </a:lnTo>
                      <a:lnTo>
                        <a:pt x="255" y="785"/>
                      </a:lnTo>
                      <a:lnTo>
                        <a:pt x="225" y="773"/>
                      </a:lnTo>
                      <a:lnTo>
                        <a:pt x="193" y="753"/>
                      </a:lnTo>
                      <a:lnTo>
                        <a:pt x="163" y="723"/>
                      </a:lnTo>
                      <a:lnTo>
                        <a:pt x="133" y="681"/>
                      </a:lnTo>
                      <a:lnTo>
                        <a:pt x="106" y="629"/>
                      </a:lnTo>
                      <a:lnTo>
                        <a:pt x="76" y="564"/>
                      </a:lnTo>
                      <a:lnTo>
                        <a:pt x="48" y="486"/>
                      </a:lnTo>
                      <a:lnTo>
                        <a:pt x="28" y="414"/>
                      </a:lnTo>
                      <a:lnTo>
                        <a:pt x="14" y="350"/>
                      </a:lnTo>
                      <a:lnTo>
                        <a:pt x="4" y="293"/>
                      </a:lnTo>
                      <a:lnTo>
                        <a:pt x="0" y="241"/>
                      </a:lnTo>
                      <a:lnTo>
                        <a:pt x="2" y="195"/>
                      </a:lnTo>
                      <a:lnTo>
                        <a:pt x="6" y="153"/>
                      </a:lnTo>
                      <a:lnTo>
                        <a:pt x="12" y="119"/>
                      </a:lnTo>
                      <a:lnTo>
                        <a:pt x="22" y="89"/>
                      </a:lnTo>
                      <a:lnTo>
                        <a:pt x="32" y="63"/>
                      </a:lnTo>
                      <a:lnTo>
                        <a:pt x="42" y="41"/>
                      </a:lnTo>
                      <a:lnTo>
                        <a:pt x="52" y="26"/>
                      </a:lnTo>
                      <a:lnTo>
                        <a:pt x="62" y="14"/>
                      </a:lnTo>
                      <a:lnTo>
                        <a:pt x="70" y="6"/>
                      </a:lnTo>
                      <a:lnTo>
                        <a:pt x="74" y="0"/>
                      </a:lnTo>
                      <a:lnTo>
                        <a:pt x="76"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57" name="Freeform 9">
                  <a:extLst>
                    <a:ext uri="{FF2B5EF4-FFF2-40B4-BE49-F238E27FC236}">
                      <a16:creationId xmlns:a16="http://schemas.microsoft.com/office/drawing/2014/main" id="{67565F5D-855D-4E41-85CC-45755BE494FC}"/>
                    </a:ext>
                  </a:extLst>
                </p:cNvPr>
                <p:cNvSpPr>
                  <a:spLocks/>
                </p:cNvSpPr>
                <p:nvPr/>
              </p:nvSpPr>
              <p:spPr bwMode="auto">
                <a:xfrm>
                  <a:off x="7875693" y="3623982"/>
                  <a:ext cx="195561" cy="214051"/>
                </a:xfrm>
                <a:custGeom>
                  <a:avLst/>
                  <a:gdLst>
                    <a:gd name="T0" fmla="*/ 2431 w 3151"/>
                    <a:gd name="T1" fmla="*/ 34 h 3450"/>
                    <a:gd name="T2" fmla="*/ 2421 w 3151"/>
                    <a:gd name="T3" fmla="*/ 157 h 3450"/>
                    <a:gd name="T4" fmla="*/ 2664 w 3151"/>
                    <a:gd name="T5" fmla="*/ 363 h 3450"/>
                    <a:gd name="T6" fmla="*/ 2914 w 3151"/>
                    <a:gd name="T7" fmla="*/ 562 h 3450"/>
                    <a:gd name="T8" fmla="*/ 2892 w 3151"/>
                    <a:gd name="T9" fmla="*/ 694 h 3450"/>
                    <a:gd name="T10" fmla="*/ 2782 w 3151"/>
                    <a:gd name="T11" fmla="*/ 779 h 3450"/>
                    <a:gd name="T12" fmla="*/ 2609 w 3151"/>
                    <a:gd name="T13" fmla="*/ 674 h 3450"/>
                    <a:gd name="T14" fmla="*/ 2437 w 3151"/>
                    <a:gd name="T15" fmla="*/ 452 h 3450"/>
                    <a:gd name="T16" fmla="*/ 2086 w 3151"/>
                    <a:gd name="T17" fmla="*/ 257 h 3450"/>
                    <a:gd name="T18" fmla="*/ 1611 w 3151"/>
                    <a:gd name="T19" fmla="*/ 247 h 3450"/>
                    <a:gd name="T20" fmla="*/ 1189 w 3151"/>
                    <a:gd name="T21" fmla="*/ 407 h 3450"/>
                    <a:gd name="T22" fmla="*/ 1049 w 3151"/>
                    <a:gd name="T23" fmla="*/ 558 h 3450"/>
                    <a:gd name="T24" fmla="*/ 1234 w 3151"/>
                    <a:gd name="T25" fmla="*/ 582 h 3450"/>
                    <a:gd name="T26" fmla="*/ 1573 w 3151"/>
                    <a:gd name="T27" fmla="*/ 510 h 3450"/>
                    <a:gd name="T28" fmla="*/ 1869 w 3151"/>
                    <a:gd name="T29" fmla="*/ 468 h 3450"/>
                    <a:gd name="T30" fmla="*/ 1996 w 3151"/>
                    <a:gd name="T31" fmla="*/ 550 h 3450"/>
                    <a:gd name="T32" fmla="*/ 1853 w 3151"/>
                    <a:gd name="T33" fmla="*/ 728 h 3450"/>
                    <a:gd name="T34" fmla="*/ 1653 w 3151"/>
                    <a:gd name="T35" fmla="*/ 981 h 3450"/>
                    <a:gd name="T36" fmla="*/ 1799 w 3151"/>
                    <a:gd name="T37" fmla="*/ 1218 h 3450"/>
                    <a:gd name="T38" fmla="*/ 2146 w 3151"/>
                    <a:gd name="T39" fmla="*/ 1320 h 3450"/>
                    <a:gd name="T40" fmla="*/ 2331 w 3151"/>
                    <a:gd name="T41" fmla="*/ 1264 h 3450"/>
                    <a:gd name="T42" fmla="*/ 2339 w 3151"/>
                    <a:gd name="T43" fmla="*/ 1126 h 3450"/>
                    <a:gd name="T44" fmla="*/ 2357 w 3151"/>
                    <a:gd name="T45" fmla="*/ 963 h 3450"/>
                    <a:gd name="T46" fmla="*/ 2485 w 3151"/>
                    <a:gd name="T47" fmla="*/ 901 h 3450"/>
                    <a:gd name="T48" fmla="*/ 2808 w 3151"/>
                    <a:gd name="T49" fmla="*/ 1042 h 3450"/>
                    <a:gd name="T50" fmla="*/ 3089 w 3151"/>
                    <a:gd name="T51" fmla="*/ 1218 h 3450"/>
                    <a:gd name="T52" fmla="*/ 3129 w 3151"/>
                    <a:gd name="T53" fmla="*/ 1425 h 3450"/>
                    <a:gd name="T54" fmla="*/ 2804 w 3151"/>
                    <a:gd name="T55" fmla="*/ 1748 h 3450"/>
                    <a:gd name="T56" fmla="*/ 2435 w 3151"/>
                    <a:gd name="T57" fmla="*/ 2119 h 3450"/>
                    <a:gd name="T58" fmla="*/ 2301 w 3151"/>
                    <a:gd name="T59" fmla="*/ 2412 h 3450"/>
                    <a:gd name="T60" fmla="*/ 2357 w 3151"/>
                    <a:gd name="T61" fmla="*/ 2637 h 3450"/>
                    <a:gd name="T62" fmla="*/ 2319 w 3151"/>
                    <a:gd name="T63" fmla="*/ 2715 h 3450"/>
                    <a:gd name="T64" fmla="*/ 2168 w 3151"/>
                    <a:gd name="T65" fmla="*/ 2575 h 3450"/>
                    <a:gd name="T66" fmla="*/ 1930 w 3151"/>
                    <a:gd name="T67" fmla="*/ 2510 h 3450"/>
                    <a:gd name="T68" fmla="*/ 1699 w 3151"/>
                    <a:gd name="T69" fmla="*/ 2585 h 3450"/>
                    <a:gd name="T70" fmla="*/ 1573 w 3151"/>
                    <a:gd name="T71" fmla="*/ 2797 h 3450"/>
                    <a:gd name="T72" fmla="*/ 1755 w 3151"/>
                    <a:gd name="T73" fmla="*/ 2980 h 3450"/>
                    <a:gd name="T74" fmla="*/ 2020 w 3151"/>
                    <a:gd name="T75" fmla="*/ 3032 h 3450"/>
                    <a:gd name="T76" fmla="*/ 2222 w 3151"/>
                    <a:gd name="T77" fmla="*/ 3235 h 3450"/>
                    <a:gd name="T78" fmla="*/ 2286 w 3151"/>
                    <a:gd name="T79" fmla="*/ 3431 h 3450"/>
                    <a:gd name="T80" fmla="*/ 2152 w 3151"/>
                    <a:gd name="T81" fmla="*/ 3393 h 3450"/>
                    <a:gd name="T82" fmla="*/ 1966 w 3151"/>
                    <a:gd name="T83" fmla="*/ 3135 h 3450"/>
                    <a:gd name="T84" fmla="*/ 1755 w 3151"/>
                    <a:gd name="T85" fmla="*/ 3096 h 3450"/>
                    <a:gd name="T86" fmla="*/ 1534 w 3151"/>
                    <a:gd name="T87" fmla="*/ 3092 h 3450"/>
                    <a:gd name="T88" fmla="*/ 1308 w 3151"/>
                    <a:gd name="T89" fmla="*/ 2966 h 3450"/>
                    <a:gd name="T90" fmla="*/ 1061 w 3151"/>
                    <a:gd name="T91" fmla="*/ 2643 h 3450"/>
                    <a:gd name="T92" fmla="*/ 756 w 3151"/>
                    <a:gd name="T93" fmla="*/ 2438 h 3450"/>
                    <a:gd name="T94" fmla="*/ 464 w 3151"/>
                    <a:gd name="T95" fmla="*/ 2095 h 3450"/>
                    <a:gd name="T96" fmla="*/ 313 w 3151"/>
                    <a:gd name="T97" fmla="*/ 1698 h 3450"/>
                    <a:gd name="T98" fmla="*/ 233 w 3151"/>
                    <a:gd name="T99" fmla="*/ 1453 h 3450"/>
                    <a:gd name="T100" fmla="*/ 88 w 3151"/>
                    <a:gd name="T101" fmla="*/ 1232 h 3450"/>
                    <a:gd name="T102" fmla="*/ 0 w 3151"/>
                    <a:gd name="T103" fmla="*/ 1116 h 3450"/>
                    <a:gd name="T104" fmla="*/ 843 w 3151"/>
                    <a:gd name="T105" fmla="*/ 429 h 3450"/>
                    <a:gd name="T106" fmla="*/ 1891 w 3151"/>
                    <a:gd name="T107" fmla="*/ 52 h 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51" h="3450">
                      <a:moveTo>
                        <a:pt x="2465" y="0"/>
                      </a:moveTo>
                      <a:lnTo>
                        <a:pt x="2463" y="2"/>
                      </a:lnTo>
                      <a:lnTo>
                        <a:pt x="2457" y="6"/>
                      </a:lnTo>
                      <a:lnTo>
                        <a:pt x="2449" y="12"/>
                      </a:lnTo>
                      <a:lnTo>
                        <a:pt x="2441" y="22"/>
                      </a:lnTo>
                      <a:lnTo>
                        <a:pt x="2431" y="34"/>
                      </a:lnTo>
                      <a:lnTo>
                        <a:pt x="2421" y="50"/>
                      </a:lnTo>
                      <a:lnTo>
                        <a:pt x="2413" y="66"/>
                      </a:lnTo>
                      <a:lnTo>
                        <a:pt x="2409" y="86"/>
                      </a:lnTo>
                      <a:lnTo>
                        <a:pt x="2407" y="108"/>
                      </a:lnTo>
                      <a:lnTo>
                        <a:pt x="2411" y="132"/>
                      </a:lnTo>
                      <a:lnTo>
                        <a:pt x="2421" y="157"/>
                      </a:lnTo>
                      <a:lnTo>
                        <a:pt x="2437" y="187"/>
                      </a:lnTo>
                      <a:lnTo>
                        <a:pt x="2463" y="219"/>
                      </a:lnTo>
                      <a:lnTo>
                        <a:pt x="2497" y="251"/>
                      </a:lnTo>
                      <a:lnTo>
                        <a:pt x="2541" y="287"/>
                      </a:lnTo>
                      <a:lnTo>
                        <a:pt x="2597" y="325"/>
                      </a:lnTo>
                      <a:lnTo>
                        <a:pt x="2664" y="363"/>
                      </a:lnTo>
                      <a:lnTo>
                        <a:pt x="2732" y="403"/>
                      </a:lnTo>
                      <a:lnTo>
                        <a:pt x="2790" y="439"/>
                      </a:lnTo>
                      <a:lnTo>
                        <a:pt x="2834" y="472"/>
                      </a:lnTo>
                      <a:lnTo>
                        <a:pt x="2870" y="504"/>
                      </a:lnTo>
                      <a:lnTo>
                        <a:pt x="2896" y="534"/>
                      </a:lnTo>
                      <a:lnTo>
                        <a:pt x="2914" y="562"/>
                      </a:lnTo>
                      <a:lnTo>
                        <a:pt x="2924" y="588"/>
                      </a:lnTo>
                      <a:lnTo>
                        <a:pt x="2928" y="614"/>
                      </a:lnTo>
                      <a:lnTo>
                        <a:pt x="2924" y="636"/>
                      </a:lnTo>
                      <a:lnTo>
                        <a:pt x="2918" y="656"/>
                      </a:lnTo>
                      <a:lnTo>
                        <a:pt x="2906" y="676"/>
                      </a:lnTo>
                      <a:lnTo>
                        <a:pt x="2892" y="694"/>
                      </a:lnTo>
                      <a:lnTo>
                        <a:pt x="2876" y="712"/>
                      </a:lnTo>
                      <a:lnTo>
                        <a:pt x="2858" y="726"/>
                      </a:lnTo>
                      <a:lnTo>
                        <a:pt x="2840" y="742"/>
                      </a:lnTo>
                      <a:lnTo>
                        <a:pt x="2822" y="753"/>
                      </a:lnTo>
                      <a:lnTo>
                        <a:pt x="2806" y="767"/>
                      </a:lnTo>
                      <a:lnTo>
                        <a:pt x="2782" y="779"/>
                      </a:lnTo>
                      <a:lnTo>
                        <a:pt x="2756" y="781"/>
                      </a:lnTo>
                      <a:lnTo>
                        <a:pt x="2730" y="773"/>
                      </a:lnTo>
                      <a:lnTo>
                        <a:pt x="2700" y="757"/>
                      </a:lnTo>
                      <a:lnTo>
                        <a:pt x="2670" y="734"/>
                      </a:lnTo>
                      <a:lnTo>
                        <a:pt x="2641" y="706"/>
                      </a:lnTo>
                      <a:lnTo>
                        <a:pt x="2609" y="674"/>
                      </a:lnTo>
                      <a:lnTo>
                        <a:pt x="2579" y="638"/>
                      </a:lnTo>
                      <a:lnTo>
                        <a:pt x="2549" y="600"/>
                      </a:lnTo>
                      <a:lnTo>
                        <a:pt x="2519" y="560"/>
                      </a:lnTo>
                      <a:lnTo>
                        <a:pt x="2491" y="522"/>
                      </a:lnTo>
                      <a:lnTo>
                        <a:pt x="2465" y="486"/>
                      </a:lnTo>
                      <a:lnTo>
                        <a:pt x="2437" y="452"/>
                      </a:lnTo>
                      <a:lnTo>
                        <a:pt x="2397" y="417"/>
                      </a:lnTo>
                      <a:lnTo>
                        <a:pt x="2349" y="383"/>
                      </a:lnTo>
                      <a:lnTo>
                        <a:pt x="2293" y="347"/>
                      </a:lnTo>
                      <a:lnTo>
                        <a:pt x="2230" y="313"/>
                      </a:lnTo>
                      <a:lnTo>
                        <a:pt x="2160" y="283"/>
                      </a:lnTo>
                      <a:lnTo>
                        <a:pt x="2086" y="257"/>
                      </a:lnTo>
                      <a:lnTo>
                        <a:pt x="2008" y="235"/>
                      </a:lnTo>
                      <a:lnTo>
                        <a:pt x="1928" y="221"/>
                      </a:lnTo>
                      <a:lnTo>
                        <a:pt x="1849" y="213"/>
                      </a:lnTo>
                      <a:lnTo>
                        <a:pt x="1767" y="215"/>
                      </a:lnTo>
                      <a:lnTo>
                        <a:pt x="1687" y="225"/>
                      </a:lnTo>
                      <a:lnTo>
                        <a:pt x="1611" y="247"/>
                      </a:lnTo>
                      <a:lnTo>
                        <a:pt x="1530" y="275"/>
                      </a:lnTo>
                      <a:lnTo>
                        <a:pt x="1452" y="303"/>
                      </a:lnTo>
                      <a:lnTo>
                        <a:pt x="1378" y="329"/>
                      </a:lnTo>
                      <a:lnTo>
                        <a:pt x="1308" y="355"/>
                      </a:lnTo>
                      <a:lnTo>
                        <a:pt x="1246" y="381"/>
                      </a:lnTo>
                      <a:lnTo>
                        <a:pt x="1189" y="407"/>
                      </a:lnTo>
                      <a:lnTo>
                        <a:pt x="1141" y="431"/>
                      </a:lnTo>
                      <a:lnTo>
                        <a:pt x="1101" y="454"/>
                      </a:lnTo>
                      <a:lnTo>
                        <a:pt x="1071" y="480"/>
                      </a:lnTo>
                      <a:lnTo>
                        <a:pt x="1051" y="506"/>
                      </a:lnTo>
                      <a:lnTo>
                        <a:pt x="1043" y="532"/>
                      </a:lnTo>
                      <a:lnTo>
                        <a:pt x="1049" y="558"/>
                      </a:lnTo>
                      <a:lnTo>
                        <a:pt x="1061" y="574"/>
                      </a:lnTo>
                      <a:lnTo>
                        <a:pt x="1083" y="584"/>
                      </a:lnTo>
                      <a:lnTo>
                        <a:pt x="1111" y="590"/>
                      </a:lnTo>
                      <a:lnTo>
                        <a:pt x="1147" y="590"/>
                      </a:lnTo>
                      <a:lnTo>
                        <a:pt x="1189" y="588"/>
                      </a:lnTo>
                      <a:lnTo>
                        <a:pt x="1234" y="582"/>
                      </a:lnTo>
                      <a:lnTo>
                        <a:pt x="1286" y="572"/>
                      </a:lnTo>
                      <a:lnTo>
                        <a:pt x="1340" y="562"/>
                      </a:lnTo>
                      <a:lnTo>
                        <a:pt x="1398" y="550"/>
                      </a:lnTo>
                      <a:lnTo>
                        <a:pt x="1456" y="538"/>
                      </a:lnTo>
                      <a:lnTo>
                        <a:pt x="1514" y="524"/>
                      </a:lnTo>
                      <a:lnTo>
                        <a:pt x="1573" y="510"/>
                      </a:lnTo>
                      <a:lnTo>
                        <a:pt x="1629" y="498"/>
                      </a:lnTo>
                      <a:lnTo>
                        <a:pt x="1685" y="488"/>
                      </a:lnTo>
                      <a:lnTo>
                        <a:pt x="1737" y="478"/>
                      </a:lnTo>
                      <a:lnTo>
                        <a:pt x="1787" y="472"/>
                      </a:lnTo>
                      <a:lnTo>
                        <a:pt x="1831" y="468"/>
                      </a:lnTo>
                      <a:lnTo>
                        <a:pt x="1869" y="468"/>
                      </a:lnTo>
                      <a:lnTo>
                        <a:pt x="1913" y="474"/>
                      </a:lnTo>
                      <a:lnTo>
                        <a:pt x="1946" y="482"/>
                      </a:lnTo>
                      <a:lnTo>
                        <a:pt x="1972" y="494"/>
                      </a:lnTo>
                      <a:lnTo>
                        <a:pt x="1988" y="510"/>
                      </a:lnTo>
                      <a:lnTo>
                        <a:pt x="1996" y="528"/>
                      </a:lnTo>
                      <a:lnTo>
                        <a:pt x="1996" y="550"/>
                      </a:lnTo>
                      <a:lnTo>
                        <a:pt x="1988" y="574"/>
                      </a:lnTo>
                      <a:lnTo>
                        <a:pt x="1974" y="602"/>
                      </a:lnTo>
                      <a:lnTo>
                        <a:pt x="1952" y="630"/>
                      </a:lnTo>
                      <a:lnTo>
                        <a:pt x="1924" y="662"/>
                      </a:lnTo>
                      <a:lnTo>
                        <a:pt x="1893" y="694"/>
                      </a:lnTo>
                      <a:lnTo>
                        <a:pt x="1853" y="728"/>
                      </a:lnTo>
                      <a:lnTo>
                        <a:pt x="1811" y="761"/>
                      </a:lnTo>
                      <a:lnTo>
                        <a:pt x="1761" y="803"/>
                      </a:lnTo>
                      <a:lnTo>
                        <a:pt x="1719" y="847"/>
                      </a:lnTo>
                      <a:lnTo>
                        <a:pt x="1687" y="891"/>
                      </a:lnTo>
                      <a:lnTo>
                        <a:pt x="1665" y="937"/>
                      </a:lnTo>
                      <a:lnTo>
                        <a:pt x="1653" y="981"/>
                      </a:lnTo>
                      <a:lnTo>
                        <a:pt x="1651" y="1025"/>
                      </a:lnTo>
                      <a:lnTo>
                        <a:pt x="1659" y="1068"/>
                      </a:lnTo>
                      <a:lnTo>
                        <a:pt x="1677" y="1108"/>
                      </a:lnTo>
                      <a:lnTo>
                        <a:pt x="1705" y="1148"/>
                      </a:lnTo>
                      <a:lnTo>
                        <a:pt x="1747" y="1184"/>
                      </a:lnTo>
                      <a:lnTo>
                        <a:pt x="1799" y="1218"/>
                      </a:lnTo>
                      <a:lnTo>
                        <a:pt x="1857" y="1248"/>
                      </a:lnTo>
                      <a:lnTo>
                        <a:pt x="1917" y="1272"/>
                      </a:lnTo>
                      <a:lnTo>
                        <a:pt x="1976" y="1292"/>
                      </a:lnTo>
                      <a:lnTo>
                        <a:pt x="2034" y="1306"/>
                      </a:lnTo>
                      <a:lnTo>
                        <a:pt x="2092" y="1314"/>
                      </a:lnTo>
                      <a:lnTo>
                        <a:pt x="2146" y="1320"/>
                      </a:lnTo>
                      <a:lnTo>
                        <a:pt x="2194" y="1320"/>
                      </a:lnTo>
                      <a:lnTo>
                        <a:pt x="2238" y="1316"/>
                      </a:lnTo>
                      <a:lnTo>
                        <a:pt x="2276" y="1306"/>
                      </a:lnTo>
                      <a:lnTo>
                        <a:pt x="2305" y="1294"/>
                      </a:lnTo>
                      <a:lnTo>
                        <a:pt x="2325" y="1276"/>
                      </a:lnTo>
                      <a:lnTo>
                        <a:pt x="2331" y="1264"/>
                      </a:lnTo>
                      <a:lnTo>
                        <a:pt x="2335" y="1248"/>
                      </a:lnTo>
                      <a:lnTo>
                        <a:pt x="2339" y="1228"/>
                      </a:lnTo>
                      <a:lnTo>
                        <a:pt x="2339" y="1206"/>
                      </a:lnTo>
                      <a:lnTo>
                        <a:pt x="2339" y="1180"/>
                      </a:lnTo>
                      <a:lnTo>
                        <a:pt x="2339" y="1154"/>
                      </a:lnTo>
                      <a:lnTo>
                        <a:pt x="2339" y="1126"/>
                      </a:lnTo>
                      <a:lnTo>
                        <a:pt x="2339" y="1096"/>
                      </a:lnTo>
                      <a:lnTo>
                        <a:pt x="2339" y="1068"/>
                      </a:lnTo>
                      <a:lnTo>
                        <a:pt x="2341" y="1039"/>
                      </a:lnTo>
                      <a:lnTo>
                        <a:pt x="2345" y="1013"/>
                      </a:lnTo>
                      <a:lnTo>
                        <a:pt x="2349" y="987"/>
                      </a:lnTo>
                      <a:lnTo>
                        <a:pt x="2357" y="963"/>
                      </a:lnTo>
                      <a:lnTo>
                        <a:pt x="2369" y="941"/>
                      </a:lnTo>
                      <a:lnTo>
                        <a:pt x="2383" y="925"/>
                      </a:lnTo>
                      <a:lnTo>
                        <a:pt x="2401" y="911"/>
                      </a:lnTo>
                      <a:lnTo>
                        <a:pt x="2425" y="903"/>
                      </a:lnTo>
                      <a:lnTo>
                        <a:pt x="2451" y="899"/>
                      </a:lnTo>
                      <a:lnTo>
                        <a:pt x="2485" y="901"/>
                      </a:lnTo>
                      <a:lnTo>
                        <a:pt x="2523" y="909"/>
                      </a:lnTo>
                      <a:lnTo>
                        <a:pt x="2567" y="925"/>
                      </a:lnTo>
                      <a:lnTo>
                        <a:pt x="2619" y="949"/>
                      </a:lnTo>
                      <a:lnTo>
                        <a:pt x="2684" y="981"/>
                      </a:lnTo>
                      <a:lnTo>
                        <a:pt x="2748" y="1013"/>
                      </a:lnTo>
                      <a:lnTo>
                        <a:pt x="2808" y="1042"/>
                      </a:lnTo>
                      <a:lnTo>
                        <a:pt x="2866" y="1072"/>
                      </a:lnTo>
                      <a:lnTo>
                        <a:pt x="2922" y="1100"/>
                      </a:lnTo>
                      <a:lnTo>
                        <a:pt x="2972" y="1130"/>
                      </a:lnTo>
                      <a:lnTo>
                        <a:pt x="3016" y="1158"/>
                      </a:lnTo>
                      <a:lnTo>
                        <a:pt x="3055" y="1188"/>
                      </a:lnTo>
                      <a:lnTo>
                        <a:pt x="3089" y="1218"/>
                      </a:lnTo>
                      <a:lnTo>
                        <a:pt x="3117" y="1248"/>
                      </a:lnTo>
                      <a:lnTo>
                        <a:pt x="3135" y="1280"/>
                      </a:lnTo>
                      <a:lnTo>
                        <a:pt x="3147" y="1314"/>
                      </a:lnTo>
                      <a:lnTo>
                        <a:pt x="3151" y="1349"/>
                      </a:lnTo>
                      <a:lnTo>
                        <a:pt x="3145" y="1385"/>
                      </a:lnTo>
                      <a:lnTo>
                        <a:pt x="3129" y="1425"/>
                      </a:lnTo>
                      <a:lnTo>
                        <a:pt x="3103" y="1465"/>
                      </a:lnTo>
                      <a:lnTo>
                        <a:pt x="3065" y="1511"/>
                      </a:lnTo>
                      <a:lnTo>
                        <a:pt x="3016" y="1557"/>
                      </a:lnTo>
                      <a:lnTo>
                        <a:pt x="2946" y="1621"/>
                      </a:lnTo>
                      <a:lnTo>
                        <a:pt x="2874" y="1684"/>
                      </a:lnTo>
                      <a:lnTo>
                        <a:pt x="2804" y="1748"/>
                      </a:lnTo>
                      <a:lnTo>
                        <a:pt x="2734" y="1812"/>
                      </a:lnTo>
                      <a:lnTo>
                        <a:pt x="2666" y="1876"/>
                      </a:lnTo>
                      <a:lnTo>
                        <a:pt x="2601" y="1939"/>
                      </a:lnTo>
                      <a:lnTo>
                        <a:pt x="2541" y="2001"/>
                      </a:lnTo>
                      <a:lnTo>
                        <a:pt x="2485" y="2061"/>
                      </a:lnTo>
                      <a:lnTo>
                        <a:pt x="2435" y="2119"/>
                      </a:lnTo>
                      <a:lnTo>
                        <a:pt x="2391" y="2175"/>
                      </a:lnTo>
                      <a:lnTo>
                        <a:pt x="2355" y="2227"/>
                      </a:lnTo>
                      <a:lnTo>
                        <a:pt x="2327" y="2276"/>
                      </a:lnTo>
                      <a:lnTo>
                        <a:pt x="2309" y="2322"/>
                      </a:lnTo>
                      <a:lnTo>
                        <a:pt x="2301" y="2366"/>
                      </a:lnTo>
                      <a:lnTo>
                        <a:pt x="2301" y="2412"/>
                      </a:lnTo>
                      <a:lnTo>
                        <a:pt x="2305" y="2456"/>
                      </a:lnTo>
                      <a:lnTo>
                        <a:pt x="2313" y="2498"/>
                      </a:lnTo>
                      <a:lnTo>
                        <a:pt x="2325" y="2537"/>
                      </a:lnTo>
                      <a:lnTo>
                        <a:pt x="2335" y="2573"/>
                      </a:lnTo>
                      <a:lnTo>
                        <a:pt x="2347" y="2607"/>
                      </a:lnTo>
                      <a:lnTo>
                        <a:pt x="2357" y="2637"/>
                      </a:lnTo>
                      <a:lnTo>
                        <a:pt x="2365" y="2661"/>
                      </a:lnTo>
                      <a:lnTo>
                        <a:pt x="2369" y="2683"/>
                      </a:lnTo>
                      <a:lnTo>
                        <a:pt x="2369" y="2699"/>
                      </a:lnTo>
                      <a:lnTo>
                        <a:pt x="2363" y="2711"/>
                      </a:lnTo>
                      <a:lnTo>
                        <a:pt x="2349" y="2717"/>
                      </a:lnTo>
                      <a:lnTo>
                        <a:pt x="2319" y="2715"/>
                      </a:lnTo>
                      <a:lnTo>
                        <a:pt x="2289" y="2705"/>
                      </a:lnTo>
                      <a:lnTo>
                        <a:pt x="2262" y="2687"/>
                      </a:lnTo>
                      <a:lnTo>
                        <a:pt x="2236" y="2661"/>
                      </a:lnTo>
                      <a:lnTo>
                        <a:pt x="2212" y="2633"/>
                      </a:lnTo>
                      <a:lnTo>
                        <a:pt x="2188" y="2605"/>
                      </a:lnTo>
                      <a:lnTo>
                        <a:pt x="2168" y="2575"/>
                      </a:lnTo>
                      <a:lnTo>
                        <a:pt x="2146" y="2555"/>
                      </a:lnTo>
                      <a:lnTo>
                        <a:pt x="2114" y="2539"/>
                      </a:lnTo>
                      <a:lnTo>
                        <a:pt x="2074" y="2526"/>
                      </a:lnTo>
                      <a:lnTo>
                        <a:pt x="2028" y="2516"/>
                      </a:lnTo>
                      <a:lnTo>
                        <a:pt x="1980" y="2510"/>
                      </a:lnTo>
                      <a:lnTo>
                        <a:pt x="1930" y="2510"/>
                      </a:lnTo>
                      <a:lnTo>
                        <a:pt x="1883" y="2512"/>
                      </a:lnTo>
                      <a:lnTo>
                        <a:pt x="1837" y="2518"/>
                      </a:lnTo>
                      <a:lnTo>
                        <a:pt x="1799" y="2530"/>
                      </a:lnTo>
                      <a:lnTo>
                        <a:pt x="1767" y="2543"/>
                      </a:lnTo>
                      <a:lnTo>
                        <a:pt x="1733" y="2561"/>
                      </a:lnTo>
                      <a:lnTo>
                        <a:pt x="1699" y="2585"/>
                      </a:lnTo>
                      <a:lnTo>
                        <a:pt x="1665" y="2615"/>
                      </a:lnTo>
                      <a:lnTo>
                        <a:pt x="1635" y="2645"/>
                      </a:lnTo>
                      <a:lnTo>
                        <a:pt x="1607" y="2681"/>
                      </a:lnTo>
                      <a:lnTo>
                        <a:pt x="1587" y="2717"/>
                      </a:lnTo>
                      <a:lnTo>
                        <a:pt x="1575" y="2757"/>
                      </a:lnTo>
                      <a:lnTo>
                        <a:pt x="1573" y="2797"/>
                      </a:lnTo>
                      <a:lnTo>
                        <a:pt x="1581" y="2838"/>
                      </a:lnTo>
                      <a:lnTo>
                        <a:pt x="1605" y="2880"/>
                      </a:lnTo>
                      <a:lnTo>
                        <a:pt x="1639" y="2920"/>
                      </a:lnTo>
                      <a:lnTo>
                        <a:pt x="1677" y="2948"/>
                      </a:lnTo>
                      <a:lnTo>
                        <a:pt x="1715" y="2966"/>
                      </a:lnTo>
                      <a:lnTo>
                        <a:pt x="1755" y="2980"/>
                      </a:lnTo>
                      <a:lnTo>
                        <a:pt x="1797" y="2988"/>
                      </a:lnTo>
                      <a:lnTo>
                        <a:pt x="1841" y="2992"/>
                      </a:lnTo>
                      <a:lnTo>
                        <a:pt x="1885" y="2998"/>
                      </a:lnTo>
                      <a:lnTo>
                        <a:pt x="1930" y="3004"/>
                      </a:lnTo>
                      <a:lnTo>
                        <a:pt x="1974" y="3016"/>
                      </a:lnTo>
                      <a:lnTo>
                        <a:pt x="2020" y="3032"/>
                      </a:lnTo>
                      <a:lnTo>
                        <a:pt x="2058" y="3054"/>
                      </a:lnTo>
                      <a:lnTo>
                        <a:pt x="2096" y="3082"/>
                      </a:lnTo>
                      <a:lnTo>
                        <a:pt x="2130" y="3116"/>
                      </a:lnTo>
                      <a:lnTo>
                        <a:pt x="2164" y="3153"/>
                      </a:lnTo>
                      <a:lnTo>
                        <a:pt x="2194" y="3193"/>
                      </a:lnTo>
                      <a:lnTo>
                        <a:pt x="2222" y="3235"/>
                      </a:lnTo>
                      <a:lnTo>
                        <a:pt x="2246" y="3277"/>
                      </a:lnTo>
                      <a:lnTo>
                        <a:pt x="2264" y="3317"/>
                      </a:lnTo>
                      <a:lnTo>
                        <a:pt x="2278" y="3353"/>
                      </a:lnTo>
                      <a:lnTo>
                        <a:pt x="2288" y="3385"/>
                      </a:lnTo>
                      <a:lnTo>
                        <a:pt x="2289" y="3411"/>
                      </a:lnTo>
                      <a:lnTo>
                        <a:pt x="2286" y="3431"/>
                      </a:lnTo>
                      <a:lnTo>
                        <a:pt x="2274" y="3444"/>
                      </a:lnTo>
                      <a:lnTo>
                        <a:pt x="2258" y="3450"/>
                      </a:lnTo>
                      <a:lnTo>
                        <a:pt x="2236" y="3448"/>
                      </a:lnTo>
                      <a:lnTo>
                        <a:pt x="2210" y="3438"/>
                      </a:lnTo>
                      <a:lnTo>
                        <a:pt x="2182" y="3419"/>
                      </a:lnTo>
                      <a:lnTo>
                        <a:pt x="2152" y="3393"/>
                      </a:lnTo>
                      <a:lnTo>
                        <a:pt x="2120" y="3359"/>
                      </a:lnTo>
                      <a:lnTo>
                        <a:pt x="2086" y="3317"/>
                      </a:lnTo>
                      <a:lnTo>
                        <a:pt x="2054" y="3265"/>
                      </a:lnTo>
                      <a:lnTo>
                        <a:pt x="2020" y="3207"/>
                      </a:lnTo>
                      <a:lnTo>
                        <a:pt x="1994" y="3165"/>
                      </a:lnTo>
                      <a:lnTo>
                        <a:pt x="1966" y="3135"/>
                      </a:lnTo>
                      <a:lnTo>
                        <a:pt x="1934" y="3114"/>
                      </a:lnTo>
                      <a:lnTo>
                        <a:pt x="1901" y="3100"/>
                      </a:lnTo>
                      <a:lnTo>
                        <a:pt x="1865" y="3094"/>
                      </a:lnTo>
                      <a:lnTo>
                        <a:pt x="1829" y="3090"/>
                      </a:lnTo>
                      <a:lnTo>
                        <a:pt x="1793" y="3092"/>
                      </a:lnTo>
                      <a:lnTo>
                        <a:pt x="1755" y="3096"/>
                      </a:lnTo>
                      <a:lnTo>
                        <a:pt x="1717" y="3102"/>
                      </a:lnTo>
                      <a:lnTo>
                        <a:pt x="1679" y="3106"/>
                      </a:lnTo>
                      <a:lnTo>
                        <a:pt x="1643" y="3108"/>
                      </a:lnTo>
                      <a:lnTo>
                        <a:pt x="1609" y="3108"/>
                      </a:lnTo>
                      <a:lnTo>
                        <a:pt x="1575" y="3104"/>
                      </a:lnTo>
                      <a:lnTo>
                        <a:pt x="1534" y="3092"/>
                      </a:lnTo>
                      <a:lnTo>
                        <a:pt x="1496" y="3082"/>
                      </a:lnTo>
                      <a:lnTo>
                        <a:pt x="1456" y="3068"/>
                      </a:lnTo>
                      <a:lnTo>
                        <a:pt x="1420" y="3052"/>
                      </a:lnTo>
                      <a:lnTo>
                        <a:pt x="1382" y="3030"/>
                      </a:lnTo>
                      <a:lnTo>
                        <a:pt x="1346" y="3002"/>
                      </a:lnTo>
                      <a:lnTo>
                        <a:pt x="1308" y="2966"/>
                      </a:lnTo>
                      <a:lnTo>
                        <a:pt x="1270" y="2920"/>
                      </a:lnTo>
                      <a:lnTo>
                        <a:pt x="1230" y="2866"/>
                      </a:lnTo>
                      <a:lnTo>
                        <a:pt x="1189" y="2799"/>
                      </a:lnTo>
                      <a:lnTo>
                        <a:pt x="1151" y="2741"/>
                      </a:lnTo>
                      <a:lnTo>
                        <a:pt x="1109" y="2689"/>
                      </a:lnTo>
                      <a:lnTo>
                        <a:pt x="1061" y="2643"/>
                      </a:lnTo>
                      <a:lnTo>
                        <a:pt x="1011" y="2601"/>
                      </a:lnTo>
                      <a:lnTo>
                        <a:pt x="959" y="2565"/>
                      </a:lnTo>
                      <a:lnTo>
                        <a:pt x="905" y="2532"/>
                      </a:lnTo>
                      <a:lnTo>
                        <a:pt x="853" y="2500"/>
                      </a:lnTo>
                      <a:lnTo>
                        <a:pt x="804" y="2468"/>
                      </a:lnTo>
                      <a:lnTo>
                        <a:pt x="756" y="2438"/>
                      </a:lnTo>
                      <a:lnTo>
                        <a:pt x="712" y="2408"/>
                      </a:lnTo>
                      <a:lnTo>
                        <a:pt x="672" y="2376"/>
                      </a:lnTo>
                      <a:lnTo>
                        <a:pt x="638" y="2342"/>
                      </a:lnTo>
                      <a:lnTo>
                        <a:pt x="570" y="2256"/>
                      </a:lnTo>
                      <a:lnTo>
                        <a:pt x="514" y="2175"/>
                      </a:lnTo>
                      <a:lnTo>
                        <a:pt x="464" y="2095"/>
                      </a:lnTo>
                      <a:lnTo>
                        <a:pt x="425" y="2019"/>
                      </a:lnTo>
                      <a:lnTo>
                        <a:pt x="393" y="1947"/>
                      </a:lnTo>
                      <a:lnTo>
                        <a:pt x="365" y="1880"/>
                      </a:lnTo>
                      <a:lnTo>
                        <a:pt x="345" y="1814"/>
                      </a:lnTo>
                      <a:lnTo>
                        <a:pt x="327" y="1754"/>
                      </a:lnTo>
                      <a:lnTo>
                        <a:pt x="313" y="1698"/>
                      </a:lnTo>
                      <a:lnTo>
                        <a:pt x="299" y="1646"/>
                      </a:lnTo>
                      <a:lnTo>
                        <a:pt x="289" y="1601"/>
                      </a:lnTo>
                      <a:lnTo>
                        <a:pt x="277" y="1557"/>
                      </a:lnTo>
                      <a:lnTo>
                        <a:pt x="265" y="1519"/>
                      </a:lnTo>
                      <a:lnTo>
                        <a:pt x="251" y="1487"/>
                      </a:lnTo>
                      <a:lnTo>
                        <a:pt x="233" y="1453"/>
                      </a:lnTo>
                      <a:lnTo>
                        <a:pt x="213" y="1417"/>
                      </a:lnTo>
                      <a:lnTo>
                        <a:pt x="189" y="1379"/>
                      </a:lnTo>
                      <a:lnTo>
                        <a:pt x="163" y="1341"/>
                      </a:lnTo>
                      <a:lnTo>
                        <a:pt x="137" y="1304"/>
                      </a:lnTo>
                      <a:lnTo>
                        <a:pt x="111" y="1268"/>
                      </a:lnTo>
                      <a:lnTo>
                        <a:pt x="88" y="1232"/>
                      </a:lnTo>
                      <a:lnTo>
                        <a:pt x="64" y="1200"/>
                      </a:lnTo>
                      <a:lnTo>
                        <a:pt x="44" y="1172"/>
                      </a:lnTo>
                      <a:lnTo>
                        <a:pt x="26" y="1150"/>
                      </a:lnTo>
                      <a:lnTo>
                        <a:pt x="12" y="1132"/>
                      </a:lnTo>
                      <a:lnTo>
                        <a:pt x="4" y="1120"/>
                      </a:lnTo>
                      <a:lnTo>
                        <a:pt x="0" y="1116"/>
                      </a:lnTo>
                      <a:lnTo>
                        <a:pt x="123" y="983"/>
                      </a:lnTo>
                      <a:lnTo>
                        <a:pt x="255" y="857"/>
                      </a:lnTo>
                      <a:lnTo>
                        <a:pt x="393" y="738"/>
                      </a:lnTo>
                      <a:lnTo>
                        <a:pt x="536" y="626"/>
                      </a:lnTo>
                      <a:lnTo>
                        <a:pt x="688" y="524"/>
                      </a:lnTo>
                      <a:lnTo>
                        <a:pt x="843" y="429"/>
                      </a:lnTo>
                      <a:lnTo>
                        <a:pt x="1007" y="343"/>
                      </a:lnTo>
                      <a:lnTo>
                        <a:pt x="1175" y="265"/>
                      </a:lnTo>
                      <a:lnTo>
                        <a:pt x="1346" y="197"/>
                      </a:lnTo>
                      <a:lnTo>
                        <a:pt x="1524" y="138"/>
                      </a:lnTo>
                      <a:lnTo>
                        <a:pt x="1705" y="90"/>
                      </a:lnTo>
                      <a:lnTo>
                        <a:pt x="1891" y="52"/>
                      </a:lnTo>
                      <a:lnTo>
                        <a:pt x="2078" y="24"/>
                      </a:lnTo>
                      <a:lnTo>
                        <a:pt x="2272" y="6"/>
                      </a:lnTo>
                      <a:lnTo>
                        <a:pt x="2465"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58" name="Freeform 10">
                  <a:extLst>
                    <a:ext uri="{FF2B5EF4-FFF2-40B4-BE49-F238E27FC236}">
                      <a16:creationId xmlns:a16="http://schemas.microsoft.com/office/drawing/2014/main" id="{E64F52AC-D1C9-4D43-B9D7-2C8F644D1A17}"/>
                    </a:ext>
                  </a:extLst>
                </p:cNvPr>
                <p:cNvSpPr>
                  <a:spLocks/>
                </p:cNvSpPr>
                <p:nvPr/>
              </p:nvSpPr>
              <p:spPr bwMode="auto">
                <a:xfrm>
                  <a:off x="8023232" y="3829719"/>
                  <a:ext cx="105102" cy="180175"/>
                </a:xfrm>
                <a:custGeom>
                  <a:avLst/>
                  <a:gdLst>
                    <a:gd name="T0" fmla="*/ 411 w 1696"/>
                    <a:gd name="T1" fmla="*/ 8 h 2902"/>
                    <a:gd name="T2" fmla="*/ 489 w 1696"/>
                    <a:gd name="T3" fmla="*/ 20 h 2902"/>
                    <a:gd name="T4" fmla="*/ 629 w 1696"/>
                    <a:gd name="T5" fmla="*/ 52 h 2902"/>
                    <a:gd name="T6" fmla="*/ 788 w 1696"/>
                    <a:gd name="T7" fmla="*/ 108 h 2902"/>
                    <a:gd name="T8" fmla="*/ 932 w 1696"/>
                    <a:gd name="T9" fmla="*/ 195 h 2902"/>
                    <a:gd name="T10" fmla="*/ 1059 w 1696"/>
                    <a:gd name="T11" fmla="*/ 309 h 2902"/>
                    <a:gd name="T12" fmla="*/ 1169 w 1696"/>
                    <a:gd name="T13" fmla="*/ 389 h 2902"/>
                    <a:gd name="T14" fmla="*/ 1327 w 1696"/>
                    <a:gd name="T15" fmla="*/ 446 h 2902"/>
                    <a:gd name="T16" fmla="*/ 1514 w 1696"/>
                    <a:gd name="T17" fmla="*/ 498 h 2902"/>
                    <a:gd name="T18" fmla="*/ 1636 w 1696"/>
                    <a:gd name="T19" fmla="*/ 576 h 2902"/>
                    <a:gd name="T20" fmla="*/ 1692 w 1696"/>
                    <a:gd name="T21" fmla="*/ 690 h 2902"/>
                    <a:gd name="T22" fmla="*/ 1672 w 1696"/>
                    <a:gd name="T23" fmla="*/ 843 h 2902"/>
                    <a:gd name="T24" fmla="*/ 1572 w 1696"/>
                    <a:gd name="T25" fmla="*/ 1032 h 2902"/>
                    <a:gd name="T26" fmla="*/ 1434 w 1696"/>
                    <a:gd name="T27" fmla="*/ 1250 h 2902"/>
                    <a:gd name="T28" fmla="*/ 1281 w 1696"/>
                    <a:gd name="T29" fmla="*/ 1475 h 2902"/>
                    <a:gd name="T30" fmla="*/ 1131 w 1696"/>
                    <a:gd name="T31" fmla="*/ 1680 h 2902"/>
                    <a:gd name="T32" fmla="*/ 1002 w 1696"/>
                    <a:gd name="T33" fmla="*/ 1834 h 2902"/>
                    <a:gd name="T34" fmla="*/ 874 w 1696"/>
                    <a:gd name="T35" fmla="*/ 1951 h 2902"/>
                    <a:gd name="T36" fmla="*/ 732 w 1696"/>
                    <a:gd name="T37" fmla="*/ 2081 h 2902"/>
                    <a:gd name="T38" fmla="*/ 613 w 1696"/>
                    <a:gd name="T39" fmla="*/ 2234 h 2902"/>
                    <a:gd name="T40" fmla="*/ 539 w 1696"/>
                    <a:gd name="T41" fmla="*/ 2428 h 2902"/>
                    <a:gd name="T42" fmla="*/ 503 w 1696"/>
                    <a:gd name="T43" fmla="*/ 2599 h 2902"/>
                    <a:gd name="T44" fmla="*/ 523 w 1696"/>
                    <a:gd name="T45" fmla="*/ 2731 h 2902"/>
                    <a:gd name="T46" fmla="*/ 617 w 1696"/>
                    <a:gd name="T47" fmla="*/ 2828 h 2902"/>
                    <a:gd name="T48" fmla="*/ 607 w 1696"/>
                    <a:gd name="T49" fmla="*/ 2848 h 2902"/>
                    <a:gd name="T50" fmla="*/ 575 w 1696"/>
                    <a:gd name="T51" fmla="*/ 2882 h 2902"/>
                    <a:gd name="T52" fmla="*/ 523 w 1696"/>
                    <a:gd name="T53" fmla="*/ 2902 h 2902"/>
                    <a:gd name="T54" fmla="*/ 447 w 1696"/>
                    <a:gd name="T55" fmla="*/ 2876 h 2902"/>
                    <a:gd name="T56" fmla="*/ 347 w 1696"/>
                    <a:gd name="T57" fmla="*/ 2771 h 2902"/>
                    <a:gd name="T58" fmla="*/ 266 w 1696"/>
                    <a:gd name="T59" fmla="*/ 2587 h 2902"/>
                    <a:gd name="T60" fmla="*/ 260 w 1696"/>
                    <a:gd name="T61" fmla="*/ 2402 h 2902"/>
                    <a:gd name="T62" fmla="*/ 293 w 1696"/>
                    <a:gd name="T63" fmla="*/ 2226 h 2902"/>
                    <a:gd name="T64" fmla="*/ 337 w 1696"/>
                    <a:gd name="T65" fmla="*/ 2077 h 2902"/>
                    <a:gd name="T66" fmla="*/ 363 w 1696"/>
                    <a:gd name="T67" fmla="*/ 1945 h 2902"/>
                    <a:gd name="T68" fmla="*/ 393 w 1696"/>
                    <a:gd name="T69" fmla="*/ 1768 h 2902"/>
                    <a:gd name="T70" fmla="*/ 421 w 1696"/>
                    <a:gd name="T71" fmla="*/ 1567 h 2902"/>
                    <a:gd name="T72" fmla="*/ 435 w 1696"/>
                    <a:gd name="T73" fmla="*/ 1375 h 2902"/>
                    <a:gd name="T74" fmla="*/ 427 w 1696"/>
                    <a:gd name="T75" fmla="*/ 1234 h 2902"/>
                    <a:gd name="T76" fmla="*/ 377 w 1696"/>
                    <a:gd name="T77" fmla="*/ 1146 h 2902"/>
                    <a:gd name="T78" fmla="*/ 279 w 1696"/>
                    <a:gd name="T79" fmla="*/ 1060 h 2902"/>
                    <a:gd name="T80" fmla="*/ 164 w 1696"/>
                    <a:gd name="T81" fmla="*/ 963 h 2902"/>
                    <a:gd name="T82" fmla="*/ 64 w 1696"/>
                    <a:gd name="T83" fmla="*/ 833 h 2902"/>
                    <a:gd name="T84" fmla="*/ 8 w 1696"/>
                    <a:gd name="T85" fmla="*/ 676 h 2902"/>
                    <a:gd name="T86" fmla="*/ 0 w 1696"/>
                    <a:gd name="T87" fmla="*/ 514 h 2902"/>
                    <a:gd name="T88" fmla="*/ 26 w 1696"/>
                    <a:gd name="T89" fmla="*/ 343 h 2902"/>
                    <a:gd name="T90" fmla="*/ 84 w 1696"/>
                    <a:gd name="T91" fmla="*/ 185 h 2902"/>
                    <a:gd name="T92" fmla="*/ 176 w 1696"/>
                    <a:gd name="T93" fmla="*/ 64 h 2902"/>
                    <a:gd name="T94" fmla="*/ 301 w 1696"/>
                    <a:gd name="T95" fmla="*/ 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6" h="2902">
                      <a:moveTo>
                        <a:pt x="351" y="0"/>
                      </a:moveTo>
                      <a:lnTo>
                        <a:pt x="405" y="8"/>
                      </a:lnTo>
                      <a:lnTo>
                        <a:pt x="411" y="8"/>
                      </a:lnTo>
                      <a:lnTo>
                        <a:pt x="427" y="10"/>
                      </a:lnTo>
                      <a:lnTo>
                        <a:pt x="455" y="14"/>
                      </a:lnTo>
                      <a:lnTo>
                        <a:pt x="489" y="20"/>
                      </a:lnTo>
                      <a:lnTo>
                        <a:pt x="531" y="28"/>
                      </a:lnTo>
                      <a:lnTo>
                        <a:pt x="579" y="38"/>
                      </a:lnTo>
                      <a:lnTo>
                        <a:pt x="629" y="52"/>
                      </a:lnTo>
                      <a:lnTo>
                        <a:pt x="682" y="68"/>
                      </a:lnTo>
                      <a:lnTo>
                        <a:pt x="736" y="86"/>
                      </a:lnTo>
                      <a:lnTo>
                        <a:pt x="788" y="108"/>
                      </a:lnTo>
                      <a:lnTo>
                        <a:pt x="840" y="133"/>
                      </a:lnTo>
                      <a:lnTo>
                        <a:pt x="888" y="161"/>
                      </a:lnTo>
                      <a:lnTo>
                        <a:pt x="932" y="195"/>
                      </a:lnTo>
                      <a:lnTo>
                        <a:pt x="982" y="239"/>
                      </a:lnTo>
                      <a:lnTo>
                        <a:pt x="1023" y="277"/>
                      </a:lnTo>
                      <a:lnTo>
                        <a:pt x="1059" y="309"/>
                      </a:lnTo>
                      <a:lnTo>
                        <a:pt x="1095" y="339"/>
                      </a:lnTo>
                      <a:lnTo>
                        <a:pt x="1131" y="365"/>
                      </a:lnTo>
                      <a:lnTo>
                        <a:pt x="1169" y="389"/>
                      </a:lnTo>
                      <a:lnTo>
                        <a:pt x="1213" y="409"/>
                      </a:lnTo>
                      <a:lnTo>
                        <a:pt x="1265" y="428"/>
                      </a:lnTo>
                      <a:lnTo>
                        <a:pt x="1327" y="446"/>
                      </a:lnTo>
                      <a:lnTo>
                        <a:pt x="1400" y="464"/>
                      </a:lnTo>
                      <a:lnTo>
                        <a:pt x="1460" y="480"/>
                      </a:lnTo>
                      <a:lnTo>
                        <a:pt x="1514" y="498"/>
                      </a:lnTo>
                      <a:lnTo>
                        <a:pt x="1562" y="520"/>
                      </a:lnTo>
                      <a:lnTo>
                        <a:pt x="1602" y="546"/>
                      </a:lnTo>
                      <a:lnTo>
                        <a:pt x="1636" y="576"/>
                      </a:lnTo>
                      <a:lnTo>
                        <a:pt x="1662" y="610"/>
                      </a:lnTo>
                      <a:lnTo>
                        <a:pt x="1682" y="648"/>
                      </a:lnTo>
                      <a:lnTo>
                        <a:pt x="1692" y="690"/>
                      </a:lnTo>
                      <a:lnTo>
                        <a:pt x="1696" y="735"/>
                      </a:lnTo>
                      <a:lnTo>
                        <a:pt x="1688" y="787"/>
                      </a:lnTo>
                      <a:lnTo>
                        <a:pt x="1672" y="843"/>
                      </a:lnTo>
                      <a:lnTo>
                        <a:pt x="1648" y="903"/>
                      </a:lnTo>
                      <a:lnTo>
                        <a:pt x="1612" y="969"/>
                      </a:lnTo>
                      <a:lnTo>
                        <a:pt x="1572" y="1032"/>
                      </a:lnTo>
                      <a:lnTo>
                        <a:pt x="1528" y="1102"/>
                      </a:lnTo>
                      <a:lnTo>
                        <a:pt x="1482" y="1176"/>
                      </a:lnTo>
                      <a:lnTo>
                        <a:pt x="1434" y="1250"/>
                      </a:lnTo>
                      <a:lnTo>
                        <a:pt x="1382" y="1325"/>
                      </a:lnTo>
                      <a:lnTo>
                        <a:pt x="1333" y="1401"/>
                      </a:lnTo>
                      <a:lnTo>
                        <a:pt x="1281" y="1475"/>
                      </a:lnTo>
                      <a:lnTo>
                        <a:pt x="1229" y="1549"/>
                      </a:lnTo>
                      <a:lnTo>
                        <a:pt x="1179" y="1616"/>
                      </a:lnTo>
                      <a:lnTo>
                        <a:pt x="1131" y="1680"/>
                      </a:lnTo>
                      <a:lnTo>
                        <a:pt x="1085" y="1738"/>
                      </a:lnTo>
                      <a:lnTo>
                        <a:pt x="1041" y="1790"/>
                      </a:lnTo>
                      <a:lnTo>
                        <a:pt x="1002" y="1834"/>
                      </a:lnTo>
                      <a:lnTo>
                        <a:pt x="968" y="1870"/>
                      </a:lnTo>
                      <a:lnTo>
                        <a:pt x="920" y="1911"/>
                      </a:lnTo>
                      <a:lnTo>
                        <a:pt x="874" y="1951"/>
                      </a:lnTo>
                      <a:lnTo>
                        <a:pt x="824" y="1993"/>
                      </a:lnTo>
                      <a:lnTo>
                        <a:pt x="778" y="2035"/>
                      </a:lnTo>
                      <a:lnTo>
                        <a:pt x="732" y="2081"/>
                      </a:lnTo>
                      <a:lnTo>
                        <a:pt x="688" y="2127"/>
                      </a:lnTo>
                      <a:lnTo>
                        <a:pt x="648" y="2179"/>
                      </a:lnTo>
                      <a:lnTo>
                        <a:pt x="613" y="2234"/>
                      </a:lnTo>
                      <a:lnTo>
                        <a:pt x="583" y="2294"/>
                      </a:lnTo>
                      <a:lnTo>
                        <a:pt x="557" y="2362"/>
                      </a:lnTo>
                      <a:lnTo>
                        <a:pt x="539" y="2428"/>
                      </a:lnTo>
                      <a:lnTo>
                        <a:pt x="523" y="2492"/>
                      </a:lnTo>
                      <a:lnTo>
                        <a:pt x="511" y="2547"/>
                      </a:lnTo>
                      <a:lnTo>
                        <a:pt x="503" y="2599"/>
                      </a:lnTo>
                      <a:lnTo>
                        <a:pt x="503" y="2647"/>
                      </a:lnTo>
                      <a:lnTo>
                        <a:pt x="509" y="2691"/>
                      </a:lnTo>
                      <a:lnTo>
                        <a:pt x="523" y="2731"/>
                      </a:lnTo>
                      <a:lnTo>
                        <a:pt x="545" y="2767"/>
                      </a:lnTo>
                      <a:lnTo>
                        <a:pt x="575" y="2801"/>
                      </a:lnTo>
                      <a:lnTo>
                        <a:pt x="617" y="2828"/>
                      </a:lnTo>
                      <a:lnTo>
                        <a:pt x="615" y="2832"/>
                      </a:lnTo>
                      <a:lnTo>
                        <a:pt x="611" y="2838"/>
                      </a:lnTo>
                      <a:lnTo>
                        <a:pt x="607" y="2848"/>
                      </a:lnTo>
                      <a:lnTo>
                        <a:pt x="599" y="2858"/>
                      </a:lnTo>
                      <a:lnTo>
                        <a:pt x="589" y="2870"/>
                      </a:lnTo>
                      <a:lnTo>
                        <a:pt x="575" y="2882"/>
                      </a:lnTo>
                      <a:lnTo>
                        <a:pt x="561" y="2892"/>
                      </a:lnTo>
                      <a:lnTo>
                        <a:pt x="543" y="2900"/>
                      </a:lnTo>
                      <a:lnTo>
                        <a:pt x="523" y="2902"/>
                      </a:lnTo>
                      <a:lnTo>
                        <a:pt x="499" y="2900"/>
                      </a:lnTo>
                      <a:lnTo>
                        <a:pt x="475" y="2892"/>
                      </a:lnTo>
                      <a:lnTo>
                        <a:pt x="447" y="2876"/>
                      </a:lnTo>
                      <a:lnTo>
                        <a:pt x="415" y="2850"/>
                      </a:lnTo>
                      <a:lnTo>
                        <a:pt x="383" y="2816"/>
                      </a:lnTo>
                      <a:lnTo>
                        <a:pt x="347" y="2771"/>
                      </a:lnTo>
                      <a:lnTo>
                        <a:pt x="309" y="2711"/>
                      </a:lnTo>
                      <a:lnTo>
                        <a:pt x="283" y="2649"/>
                      </a:lnTo>
                      <a:lnTo>
                        <a:pt x="266" y="2587"/>
                      </a:lnTo>
                      <a:lnTo>
                        <a:pt x="258" y="2525"/>
                      </a:lnTo>
                      <a:lnTo>
                        <a:pt x="256" y="2464"/>
                      </a:lnTo>
                      <a:lnTo>
                        <a:pt x="260" y="2402"/>
                      </a:lnTo>
                      <a:lnTo>
                        <a:pt x="268" y="2342"/>
                      </a:lnTo>
                      <a:lnTo>
                        <a:pt x="279" y="2282"/>
                      </a:lnTo>
                      <a:lnTo>
                        <a:pt x="293" y="2226"/>
                      </a:lnTo>
                      <a:lnTo>
                        <a:pt x="309" y="2173"/>
                      </a:lnTo>
                      <a:lnTo>
                        <a:pt x="323" y="2123"/>
                      </a:lnTo>
                      <a:lnTo>
                        <a:pt x="337" y="2077"/>
                      </a:lnTo>
                      <a:lnTo>
                        <a:pt x="347" y="2033"/>
                      </a:lnTo>
                      <a:lnTo>
                        <a:pt x="355" y="1993"/>
                      </a:lnTo>
                      <a:lnTo>
                        <a:pt x="363" y="1945"/>
                      </a:lnTo>
                      <a:lnTo>
                        <a:pt x="373" y="1892"/>
                      </a:lnTo>
                      <a:lnTo>
                        <a:pt x="383" y="1832"/>
                      </a:lnTo>
                      <a:lnTo>
                        <a:pt x="393" y="1768"/>
                      </a:lnTo>
                      <a:lnTo>
                        <a:pt x="403" y="1702"/>
                      </a:lnTo>
                      <a:lnTo>
                        <a:pt x="413" y="1634"/>
                      </a:lnTo>
                      <a:lnTo>
                        <a:pt x="421" y="1567"/>
                      </a:lnTo>
                      <a:lnTo>
                        <a:pt x="427" y="1499"/>
                      </a:lnTo>
                      <a:lnTo>
                        <a:pt x="433" y="1435"/>
                      </a:lnTo>
                      <a:lnTo>
                        <a:pt x="435" y="1375"/>
                      </a:lnTo>
                      <a:lnTo>
                        <a:pt x="435" y="1321"/>
                      </a:lnTo>
                      <a:lnTo>
                        <a:pt x="433" y="1274"/>
                      </a:lnTo>
                      <a:lnTo>
                        <a:pt x="427" y="1234"/>
                      </a:lnTo>
                      <a:lnTo>
                        <a:pt x="417" y="1202"/>
                      </a:lnTo>
                      <a:lnTo>
                        <a:pt x="399" y="1174"/>
                      </a:lnTo>
                      <a:lnTo>
                        <a:pt x="377" y="1146"/>
                      </a:lnTo>
                      <a:lnTo>
                        <a:pt x="347" y="1118"/>
                      </a:lnTo>
                      <a:lnTo>
                        <a:pt x="315" y="1090"/>
                      </a:lnTo>
                      <a:lnTo>
                        <a:pt x="279" y="1060"/>
                      </a:lnTo>
                      <a:lnTo>
                        <a:pt x="242" y="1030"/>
                      </a:lnTo>
                      <a:lnTo>
                        <a:pt x="204" y="999"/>
                      </a:lnTo>
                      <a:lnTo>
                        <a:pt x="164" y="963"/>
                      </a:lnTo>
                      <a:lnTo>
                        <a:pt x="128" y="925"/>
                      </a:lnTo>
                      <a:lnTo>
                        <a:pt x="94" y="881"/>
                      </a:lnTo>
                      <a:lnTo>
                        <a:pt x="64" y="833"/>
                      </a:lnTo>
                      <a:lnTo>
                        <a:pt x="38" y="781"/>
                      </a:lnTo>
                      <a:lnTo>
                        <a:pt x="18" y="721"/>
                      </a:lnTo>
                      <a:lnTo>
                        <a:pt x="8" y="676"/>
                      </a:lnTo>
                      <a:lnTo>
                        <a:pt x="2" y="624"/>
                      </a:lnTo>
                      <a:lnTo>
                        <a:pt x="0" y="570"/>
                      </a:lnTo>
                      <a:lnTo>
                        <a:pt x="0" y="514"/>
                      </a:lnTo>
                      <a:lnTo>
                        <a:pt x="4" y="456"/>
                      </a:lnTo>
                      <a:lnTo>
                        <a:pt x="14" y="401"/>
                      </a:lnTo>
                      <a:lnTo>
                        <a:pt x="26" y="343"/>
                      </a:lnTo>
                      <a:lnTo>
                        <a:pt x="40" y="287"/>
                      </a:lnTo>
                      <a:lnTo>
                        <a:pt x="60" y="235"/>
                      </a:lnTo>
                      <a:lnTo>
                        <a:pt x="84" y="185"/>
                      </a:lnTo>
                      <a:lnTo>
                        <a:pt x="110" y="139"/>
                      </a:lnTo>
                      <a:lnTo>
                        <a:pt x="140" y="98"/>
                      </a:lnTo>
                      <a:lnTo>
                        <a:pt x="176" y="64"/>
                      </a:lnTo>
                      <a:lnTo>
                        <a:pt x="214" y="36"/>
                      </a:lnTo>
                      <a:lnTo>
                        <a:pt x="256" y="14"/>
                      </a:lnTo>
                      <a:lnTo>
                        <a:pt x="301" y="2"/>
                      </a:lnTo>
                      <a:lnTo>
                        <a:pt x="351" y="0"/>
                      </a:lnTo>
                      <a:close/>
                    </a:path>
                  </a:pathLst>
                </a:custGeom>
                <a:solidFill>
                  <a:schemeClr val="accent2">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F7FE2000-D4CF-45C3-BB4A-49A606B1E7FB}"/>
                  </a:ext>
                </a:extLst>
              </p:cNvPr>
              <p:cNvGrpSpPr/>
              <p:nvPr/>
            </p:nvGrpSpPr>
            <p:grpSpPr>
              <a:xfrm>
                <a:off x="4930690" y="4066720"/>
                <a:ext cx="369956" cy="268128"/>
                <a:chOff x="-3131723" y="2610829"/>
                <a:chExt cx="6012989" cy="4357947"/>
              </a:xfrm>
            </p:grpSpPr>
            <p:sp>
              <p:nvSpPr>
                <p:cNvPr id="47" name="Freeform 42">
                  <a:extLst>
                    <a:ext uri="{FF2B5EF4-FFF2-40B4-BE49-F238E27FC236}">
                      <a16:creationId xmlns:a16="http://schemas.microsoft.com/office/drawing/2014/main" id="{0569F268-FB3E-488C-9EEB-BEB92A0B616A}"/>
                    </a:ext>
                  </a:extLst>
                </p:cNvPr>
                <p:cNvSpPr>
                  <a:spLocks/>
                </p:cNvSpPr>
                <p:nvPr/>
              </p:nvSpPr>
              <p:spPr bwMode="auto">
                <a:xfrm flipH="1">
                  <a:off x="-820785" y="2610829"/>
                  <a:ext cx="3702051" cy="3543300"/>
                </a:xfrm>
                <a:custGeom>
                  <a:avLst/>
                  <a:gdLst>
                    <a:gd name="T0" fmla="*/ 4143 w 4663"/>
                    <a:gd name="T1" fmla="*/ 0 h 4463"/>
                    <a:gd name="T2" fmla="*/ 4220 w 4663"/>
                    <a:gd name="T3" fmla="*/ 5 h 4463"/>
                    <a:gd name="T4" fmla="*/ 4294 w 4663"/>
                    <a:gd name="T5" fmla="*/ 22 h 4463"/>
                    <a:gd name="T6" fmla="*/ 4361 w 4663"/>
                    <a:gd name="T7" fmla="*/ 49 h 4463"/>
                    <a:gd name="T8" fmla="*/ 4426 w 4663"/>
                    <a:gd name="T9" fmla="*/ 85 h 4463"/>
                    <a:gd name="T10" fmla="*/ 4484 w 4663"/>
                    <a:gd name="T11" fmla="*/ 128 h 4463"/>
                    <a:gd name="T12" fmla="*/ 4537 w 4663"/>
                    <a:gd name="T13" fmla="*/ 181 h 4463"/>
                    <a:gd name="T14" fmla="*/ 4580 w 4663"/>
                    <a:gd name="T15" fmla="*/ 239 h 4463"/>
                    <a:gd name="T16" fmla="*/ 4616 w 4663"/>
                    <a:gd name="T17" fmla="*/ 304 h 4463"/>
                    <a:gd name="T18" fmla="*/ 4643 w 4663"/>
                    <a:gd name="T19" fmla="*/ 372 h 4463"/>
                    <a:gd name="T20" fmla="*/ 4658 w 4663"/>
                    <a:gd name="T21" fmla="*/ 445 h 4463"/>
                    <a:gd name="T22" fmla="*/ 4663 w 4663"/>
                    <a:gd name="T23" fmla="*/ 523 h 4463"/>
                    <a:gd name="T24" fmla="*/ 4663 w 4663"/>
                    <a:gd name="T25" fmla="*/ 2766 h 4463"/>
                    <a:gd name="T26" fmla="*/ 4658 w 4663"/>
                    <a:gd name="T27" fmla="*/ 2843 h 4463"/>
                    <a:gd name="T28" fmla="*/ 4643 w 4663"/>
                    <a:gd name="T29" fmla="*/ 2917 h 4463"/>
                    <a:gd name="T30" fmla="*/ 4616 w 4663"/>
                    <a:gd name="T31" fmla="*/ 2985 h 4463"/>
                    <a:gd name="T32" fmla="*/ 4580 w 4663"/>
                    <a:gd name="T33" fmla="*/ 3049 h 4463"/>
                    <a:gd name="T34" fmla="*/ 4537 w 4663"/>
                    <a:gd name="T35" fmla="*/ 3107 h 4463"/>
                    <a:gd name="T36" fmla="*/ 4484 w 4663"/>
                    <a:gd name="T37" fmla="*/ 3160 h 4463"/>
                    <a:gd name="T38" fmla="*/ 4426 w 4663"/>
                    <a:gd name="T39" fmla="*/ 3204 h 4463"/>
                    <a:gd name="T40" fmla="*/ 4361 w 4663"/>
                    <a:gd name="T41" fmla="*/ 3239 h 4463"/>
                    <a:gd name="T42" fmla="*/ 4294 w 4663"/>
                    <a:gd name="T43" fmla="*/ 3266 h 4463"/>
                    <a:gd name="T44" fmla="*/ 4220 w 4663"/>
                    <a:gd name="T45" fmla="*/ 3283 h 4463"/>
                    <a:gd name="T46" fmla="*/ 4143 w 4663"/>
                    <a:gd name="T47" fmla="*/ 3289 h 4463"/>
                    <a:gd name="T48" fmla="*/ 2333 w 4663"/>
                    <a:gd name="T49" fmla="*/ 3296 h 4463"/>
                    <a:gd name="T50" fmla="*/ 1272 w 4663"/>
                    <a:gd name="T51" fmla="*/ 4463 h 4463"/>
                    <a:gd name="T52" fmla="*/ 1272 w 4663"/>
                    <a:gd name="T53" fmla="*/ 3296 h 4463"/>
                    <a:gd name="T54" fmla="*/ 523 w 4663"/>
                    <a:gd name="T55" fmla="*/ 3296 h 4463"/>
                    <a:gd name="T56" fmla="*/ 445 w 4663"/>
                    <a:gd name="T57" fmla="*/ 3290 h 4463"/>
                    <a:gd name="T58" fmla="*/ 372 w 4663"/>
                    <a:gd name="T59" fmla="*/ 3273 h 4463"/>
                    <a:gd name="T60" fmla="*/ 302 w 4663"/>
                    <a:gd name="T61" fmla="*/ 3247 h 4463"/>
                    <a:gd name="T62" fmla="*/ 238 w 4663"/>
                    <a:gd name="T63" fmla="*/ 3211 h 4463"/>
                    <a:gd name="T64" fmla="*/ 179 w 4663"/>
                    <a:gd name="T65" fmla="*/ 3168 h 4463"/>
                    <a:gd name="T66" fmla="*/ 128 w 4663"/>
                    <a:gd name="T67" fmla="*/ 3115 h 4463"/>
                    <a:gd name="T68" fmla="*/ 85 w 4663"/>
                    <a:gd name="T69" fmla="*/ 3056 h 4463"/>
                    <a:gd name="T70" fmla="*/ 49 w 4663"/>
                    <a:gd name="T71" fmla="*/ 2992 h 4463"/>
                    <a:gd name="T72" fmla="*/ 23 w 4663"/>
                    <a:gd name="T73" fmla="*/ 2924 h 4463"/>
                    <a:gd name="T74" fmla="*/ 6 w 4663"/>
                    <a:gd name="T75" fmla="*/ 2850 h 4463"/>
                    <a:gd name="T76" fmla="*/ 0 w 4663"/>
                    <a:gd name="T77" fmla="*/ 2773 h 4463"/>
                    <a:gd name="T78" fmla="*/ 0 w 4663"/>
                    <a:gd name="T79" fmla="*/ 530 h 4463"/>
                    <a:gd name="T80" fmla="*/ 6 w 4663"/>
                    <a:gd name="T81" fmla="*/ 453 h 4463"/>
                    <a:gd name="T82" fmla="*/ 23 w 4663"/>
                    <a:gd name="T83" fmla="*/ 379 h 4463"/>
                    <a:gd name="T84" fmla="*/ 49 w 4663"/>
                    <a:gd name="T85" fmla="*/ 309 h 4463"/>
                    <a:gd name="T86" fmla="*/ 85 w 4663"/>
                    <a:gd name="T87" fmla="*/ 245 h 4463"/>
                    <a:gd name="T88" fmla="*/ 128 w 4663"/>
                    <a:gd name="T89" fmla="*/ 188 h 4463"/>
                    <a:gd name="T90" fmla="*/ 179 w 4663"/>
                    <a:gd name="T91" fmla="*/ 136 h 4463"/>
                    <a:gd name="T92" fmla="*/ 238 w 4663"/>
                    <a:gd name="T93" fmla="*/ 92 h 4463"/>
                    <a:gd name="T94" fmla="*/ 302 w 4663"/>
                    <a:gd name="T95" fmla="*/ 56 h 4463"/>
                    <a:gd name="T96" fmla="*/ 372 w 4663"/>
                    <a:gd name="T97" fmla="*/ 30 h 4463"/>
                    <a:gd name="T98" fmla="*/ 445 w 4663"/>
                    <a:gd name="T99" fmla="*/ 13 h 4463"/>
                    <a:gd name="T100" fmla="*/ 523 w 4663"/>
                    <a:gd name="T101" fmla="*/ 7 h 4463"/>
                    <a:gd name="T102" fmla="*/ 4143 w 4663"/>
                    <a:gd name="T103" fmla="*/ 0 h 4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63" h="4463">
                      <a:moveTo>
                        <a:pt x="4143" y="0"/>
                      </a:moveTo>
                      <a:lnTo>
                        <a:pt x="4220" y="5"/>
                      </a:lnTo>
                      <a:lnTo>
                        <a:pt x="4294" y="22"/>
                      </a:lnTo>
                      <a:lnTo>
                        <a:pt x="4361" y="49"/>
                      </a:lnTo>
                      <a:lnTo>
                        <a:pt x="4426" y="85"/>
                      </a:lnTo>
                      <a:lnTo>
                        <a:pt x="4484" y="128"/>
                      </a:lnTo>
                      <a:lnTo>
                        <a:pt x="4537" y="181"/>
                      </a:lnTo>
                      <a:lnTo>
                        <a:pt x="4580" y="239"/>
                      </a:lnTo>
                      <a:lnTo>
                        <a:pt x="4616" y="304"/>
                      </a:lnTo>
                      <a:lnTo>
                        <a:pt x="4643" y="372"/>
                      </a:lnTo>
                      <a:lnTo>
                        <a:pt x="4658" y="445"/>
                      </a:lnTo>
                      <a:lnTo>
                        <a:pt x="4663" y="523"/>
                      </a:lnTo>
                      <a:lnTo>
                        <a:pt x="4663" y="2766"/>
                      </a:lnTo>
                      <a:lnTo>
                        <a:pt x="4658" y="2843"/>
                      </a:lnTo>
                      <a:lnTo>
                        <a:pt x="4643" y="2917"/>
                      </a:lnTo>
                      <a:lnTo>
                        <a:pt x="4616" y="2985"/>
                      </a:lnTo>
                      <a:lnTo>
                        <a:pt x="4580" y="3049"/>
                      </a:lnTo>
                      <a:lnTo>
                        <a:pt x="4537" y="3107"/>
                      </a:lnTo>
                      <a:lnTo>
                        <a:pt x="4484" y="3160"/>
                      </a:lnTo>
                      <a:lnTo>
                        <a:pt x="4426" y="3204"/>
                      </a:lnTo>
                      <a:lnTo>
                        <a:pt x="4361" y="3239"/>
                      </a:lnTo>
                      <a:lnTo>
                        <a:pt x="4294" y="3266"/>
                      </a:lnTo>
                      <a:lnTo>
                        <a:pt x="4220" y="3283"/>
                      </a:lnTo>
                      <a:lnTo>
                        <a:pt x="4143" y="3289"/>
                      </a:lnTo>
                      <a:lnTo>
                        <a:pt x="2333" y="3296"/>
                      </a:lnTo>
                      <a:lnTo>
                        <a:pt x="1272" y="4463"/>
                      </a:lnTo>
                      <a:lnTo>
                        <a:pt x="1272" y="3296"/>
                      </a:lnTo>
                      <a:lnTo>
                        <a:pt x="523" y="3296"/>
                      </a:lnTo>
                      <a:lnTo>
                        <a:pt x="445" y="3290"/>
                      </a:lnTo>
                      <a:lnTo>
                        <a:pt x="372" y="3273"/>
                      </a:lnTo>
                      <a:lnTo>
                        <a:pt x="302" y="3247"/>
                      </a:lnTo>
                      <a:lnTo>
                        <a:pt x="238" y="3211"/>
                      </a:lnTo>
                      <a:lnTo>
                        <a:pt x="179" y="3168"/>
                      </a:lnTo>
                      <a:lnTo>
                        <a:pt x="128" y="3115"/>
                      </a:lnTo>
                      <a:lnTo>
                        <a:pt x="85" y="3056"/>
                      </a:lnTo>
                      <a:lnTo>
                        <a:pt x="49" y="2992"/>
                      </a:lnTo>
                      <a:lnTo>
                        <a:pt x="23" y="2924"/>
                      </a:lnTo>
                      <a:lnTo>
                        <a:pt x="6" y="2850"/>
                      </a:lnTo>
                      <a:lnTo>
                        <a:pt x="0" y="2773"/>
                      </a:lnTo>
                      <a:lnTo>
                        <a:pt x="0" y="530"/>
                      </a:lnTo>
                      <a:lnTo>
                        <a:pt x="6" y="453"/>
                      </a:lnTo>
                      <a:lnTo>
                        <a:pt x="23" y="379"/>
                      </a:lnTo>
                      <a:lnTo>
                        <a:pt x="49" y="309"/>
                      </a:lnTo>
                      <a:lnTo>
                        <a:pt x="85" y="245"/>
                      </a:lnTo>
                      <a:lnTo>
                        <a:pt x="128" y="188"/>
                      </a:lnTo>
                      <a:lnTo>
                        <a:pt x="179" y="136"/>
                      </a:lnTo>
                      <a:lnTo>
                        <a:pt x="238" y="92"/>
                      </a:lnTo>
                      <a:lnTo>
                        <a:pt x="302" y="56"/>
                      </a:lnTo>
                      <a:lnTo>
                        <a:pt x="372" y="30"/>
                      </a:lnTo>
                      <a:lnTo>
                        <a:pt x="445" y="13"/>
                      </a:lnTo>
                      <a:lnTo>
                        <a:pt x="523" y="7"/>
                      </a:lnTo>
                      <a:lnTo>
                        <a:pt x="4143" y="0"/>
                      </a:lnTo>
                      <a:close/>
                    </a:path>
                  </a:pathLst>
                </a:custGeom>
                <a:solidFill>
                  <a:schemeClr val="accent3">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nvGrpSpPr>
                <p:cNvPr id="48" name="Group 47">
                  <a:extLst>
                    <a:ext uri="{FF2B5EF4-FFF2-40B4-BE49-F238E27FC236}">
                      <a16:creationId xmlns:a16="http://schemas.microsoft.com/office/drawing/2014/main" id="{01431029-6201-4DA6-B242-7A19315B5A64}"/>
                    </a:ext>
                  </a:extLst>
                </p:cNvPr>
                <p:cNvGrpSpPr/>
                <p:nvPr/>
              </p:nvGrpSpPr>
              <p:grpSpPr>
                <a:xfrm>
                  <a:off x="-3131723" y="3425476"/>
                  <a:ext cx="3702051" cy="3543300"/>
                  <a:chOff x="-3131723" y="3425476"/>
                  <a:chExt cx="3702051" cy="3543300"/>
                </a:xfrm>
              </p:grpSpPr>
              <p:sp>
                <p:nvSpPr>
                  <p:cNvPr id="49" name="Freeform 42">
                    <a:extLst>
                      <a:ext uri="{FF2B5EF4-FFF2-40B4-BE49-F238E27FC236}">
                        <a16:creationId xmlns:a16="http://schemas.microsoft.com/office/drawing/2014/main" id="{BBE87462-3D43-4A71-B0F6-CA701855BED7}"/>
                      </a:ext>
                    </a:extLst>
                  </p:cNvPr>
                  <p:cNvSpPr>
                    <a:spLocks/>
                  </p:cNvSpPr>
                  <p:nvPr/>
                </p:nvSpPr>
                <p:spPr bwMode="auto">
                  <a:xfrm>
                    <a:off x="-3131723" y="3425476"/>
                    <a:ext cx="3702051" cy="3543300"/>
                  </a:xfrm>
                  <a:custGeom>
                    <a:avLst/>
                    <a:gdLst>
                      <a:gd name="T0" fmla="*/ 4143 w 4663"/>
                      <a:gd name="T1" fmla="*/ 0 h 4463"/>
                      <a:gd name="T2" fmla="*/ 4220 w 4663"/>
                      <a:gd name="T3" fmla="*/ 5 h 4463"/>
                      <a:gd name="T4" fmla="*/ 4294 w 4663"/>
                      <a:gd name="T5" fmla="*/ 22 h 4463"/>
                      <a:gd name="T6" fmla="*/ 4361 w 4663"/>
                      <a:gd name="T7" fmla="*/ 49 h 4463"/>
                      <a:gd name="T8" fmla="*/ 4426 w 4663"/>
                      <a:gd name="T9" fmla="*/ 85 h 4463"/>
                      <a:gd name="T10" fmla="*/ 4484 w 4663"/>
                      <a:gd name="T11" fmla="*/ 128 h 4463"/>
                      <a:gd name="T12" fmla="*/ 4537 w 4663"/>
                      <a:gd name="T13" fmla="*/ 181 h 4463"/>
                      <a:gd name="T14" fmla="*/ 4580 w 4663"/>
                      <a:gd name="T15" fmla="*/ 239 h 4463"/>
                      <a:gd name="T16" fmla="*/ 4616 w 4663"/>
                      <a:gd name="T17" fmla="*/ 304 h 4463"/>
                      <a:gd name="T18" fmla="*/ 4643 w 4663"/>
                      <a:gd name="T19" fmla="*/ 372 h 4463"/>
                      <a:gd name="T20" fmla="*/ 4658 w 4663"/>
                      <a:gd name="T21" fmla="*/ 445 h 4463"/>
                      <a:gd name="T22" fmla="*/ 4663 w 4663"/>
                      <a:gd name="T23" fmla="*/ 523 h 4463"/>
                      <a:gd name="T24" fmla="*/ 4663 w 4663"/>
                      <a:gd name="T25" fmla="*/ 2766 h 4463"/>
                      <a:gd name="T26" fmla="*/ 4658 w 4663"/>
                      <a:gd name="T27" fmla="*/ 2843 h 4463"/>
                      <a:gd name="T28" fmla="*/ 4643 w 4663"/>
                      <a:gd name="T29" fmla="*/ 2917 h 4463"/>
                      <a:gd name="T30" fmla="*/ 4616 w 4663"/>
                      <a:gd name="T31" fmla="*/ 2985 h 4463"/>
                      <a:gd name="T32" fmla="*/ 4580 w 4663"/>
                      <a:gd name="T33" fmla="*/ 3049 h 4463"/>
                      <a:gd name="T34" fmla="*/ 4537 w 4663"/>
                      <a:gd name="T35" fmla="*/ 3107 h 4463"/>
                      <a:gd name="T36" fmla="*/ 4484 w 4663"/>
                      <a:gd name="T37" fmla="*/ 3160 h 4463"/>
                      <a:gd name="T38" fmla="*/ 4426 w 4663"/>
                      <a:gd name="T39" fmla="*/ 3204 h 4463"/>
                      <a:gd name="T40" fmla="*/ 4361 w 4663"/>
                      <a:gd name="T41" fmla="*/ 3239 h 4463"/>
                      <a:gd name="T42" fmla="*/ 4294 w 4663"/>
                      <a:gd name="T43" fmla="*/ 3266 h 4463"/>
                      <a:gd name="T44" fmla="*/ 4220 w 4663"/>
                      <a:gd name="T45" fmla="*/ 3283 h 4463"/>
                      <a:gd name="T46" fmla="*/ 4143 w 4663"/>
                      <a:gd name="T47" fmla="*/ 3289 h 4463"/>
                      <a:gd name="T48" fmla="*/ 2333 w 4663"/>
                      <a:gd name="T49" fmla="*/ 3296 h 4463"/>
                      <a:gd name="T50" fmla="*/ 1272 w 4663"/>
                      <a:gd name="T51" fmla="*/ 4463 h 4463"/>
                      <a:gd name="T52" fmla="*/ 1272 w 4663"/>
                      <a:gd name="T53" fmla="*/ 3296 h 4463"/>
                      <a:gd name="T54" fmla="*/ 523 w 4663"/>
                      <a:gd name="T55" fmla="*/ 3296 h 4463"/>
                      <a:gd name="T56" fmla="*/ 445 w 4663"/>
                      <a:gd name="T57" fmla="*/ 3290 h 4463"/>
                      <a:gd name="T58" fmla="*/ 372 w 4663"/>
                      <a:gd name="T59" fmla="*/ 3273 h 4463"/>
                      <a:gd name="T60" fmla="*/ 302 w 4663"/>
                      <a:gd name="T61" fmla="*/ 3247 h 4463"/>
                      <a:gd name="T62" fmla="*/ 238 w 4663"/>
                      <a:gd name="T63" fmla="*/ 3211 h 4463"/>
                      <a:gd name="T64" fmla="*/ 179 w 4663"/>
                      <a:gd name="T65" fmla="*/ 3168 h 4463"/>
                      <a:gd name="T66" fmla="*/ 128 w 4663"/>
                      <a:gd name="T67" fmla="*/ 3115 h 4463"/>
                      <a:gd name="T68" fmla="*/ 85 w 4663"/>
                      <a:gd name="T69" fmla="*/ 3056 h 4463"/>
                      <a:gd name="T70" fmla="*/ 49 w 4663"/>
                      <a:gd name="T71" fmla="*/ 2992 h 4463"/>
                      <a:gd name="T72" fmla="*/ 23 w 4663"/>
                      <a:gd name="T73" fmla="*/ 2924 h 4463"/>
                      <a:gd name="T74" fmla="*/ 6 w 4663"/>
                      <a:gd name="T75" fmla="*/ 2850 h 4463"/>
                      <a:gd name="T76" fmla="*/ 0 w 4663"/>
                      <a:gd name="T77" fmla="*/ 2773 h 4463"/>
                      <a:gd name="T78" fmla="*/ 0 w 4663"/>
                      <a:gd name="T79" fmla="*/ 530 h 4463"/>
                      <a:gd name="T80" fmla="*/ 6 w 4663"/>
                      <a:gd name="T81" fmla="*/ 453 h 4463"/>
                      <a:gd name="T82" fmla="*/ 23 w 4663"/>
                      <a:gd name="T83" fmla="*/ 379 h 4463"/>
                      <a:gd name="T84" fmla="*/ 49 w 4663"/>
                      <a:gd name="T85" fmla="*/ 309 h 4463"/>
                      <a:gd name="T86" fmla="*/ 85 w 4663"/>
                      <a:gd name="T87" fmla="*/ 245 h 4463"/>
                      <a:gd name="T88" fmla="*/ 128 w 4663"/>
                      <a:gd name="T89" fmla="*/ 188 h 4463"/>
                      <a:gd name="T90" fmla="*/ 179 w 4663"/>
                      <a:gd name="T91" fmla="*/ 136 h 4463"/>
                      <a:gd name="T92" fmla="*/ 238 w 4663"/>
                      <a:gd name="T93" fmla="*/ 92 h 4463"/>
                      <a:gd name="T94" fmla="*/ 302 w 4663"/>
                      <a:gd name="T95" fmla="*/ 56 h 4463"/>
                      <a:gd name="T96" fmla="*/ 372 w 4663"/>
                      <a:gd name="T97" fmla="*/ 30 h 4463"/>
                      <a:gd name="T98" fmla="*/ 445 w 4663"/>
                      <a:gd name="T99" fmla="*/ 13 h 4463"/>
                      <a:gd name="T100" fmla="*/ 523 w 4663"/>
                      <a:gd name="T101" fmla="*/ 7 h 4463"/>
                      <a:gd name="T102" fmla="*/ 4143 w 4663"/>
                      <a:gd name="T103" fmla="*/ 0 h 4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63" h="4463">
                        <a:moveTo>
                          <a:pt x="4143" y="0"/>
                        </a:moveTo>
                        <a:lnTo>
                          <a:pt x="4220" y="5"/>
                        </a:lnTo>
                        <a:lnTo>
                          <a:pt x="4294" y="22"/>
                        </a:lnTo>
                        <a:lnTo>
                          <a:pt x="4361" y="49"/>
                        </a:lnTo>
                        <a:lnTo>
                          <a:pt x="4426" y="85"/>
                        </a:lnTo>
                        <a:lnTo>
                          <a:pt x="4484" y="128"/>
                        </a:lnTo>
                        <a:lnTo>
                          <a:pt x="4537" y="181"/>
                        </a:lnTo>
                        <a:lnTo>
                          <a:pt x="4580" y="239"/>
                        </a:lnTo>
                        <a:lnTo>
                          <a:pt x="4616" y="304"/>
                        </a:lnTo>
                        <a:lnTo>
                          <a:pt x="4643" y="372"/>
                        </a:lnTo>
                        <a:lnTo>
                          <a:pt x="4658" y="445"/>
                        </a:lnTo>
                        <a:lnTo>
                          <a:pt x="4663" y="523"/>
                        </a:lnTo>
                        <a:lnTo>
                          <a:pt x="4663" y="2766"/>
                        </a:lnTo>
                        <a:lnTo>
                          <a:pt x="4658" y="2843"/>
                        </a:lnTo>
                        <a:lnTo>
                          <a:pt x="4643" y="2917"/>
                        </a:lnTo>
                        <a:lnTo>
                          <a:pt x="4616" y="2985"/>
                        </a:lnTo>
                        <a:lnTo>
                          <a:pt x="4580" y="3049"/>
                        </a:lnTo>
                        <a:lnTo>
                          <a:pt x="4537" y="3107"/>
                        </a:lnTo>
                        <a:lnTo>
                          <a:pt x="4484" y="3160"/>
                        </a:lnTo>
                        <a:lnTo>
                          <a:pt x="4426" y="3204"/>
                        </a:lnTo>
                        <a:lnTo>
                          <a:pt x="4361" y="3239"/>
                        </a:lnTo>
                        <a:lnTo>
                          <a:pt x="4294" y="3266"/>
                        </a:lnTo>
                        <a:lnTo>
                          <a:pt x="4220" y="3283"/>
                        </a:lnTo>
                        <a:lnTo>
                          <a:pt x="4143" y="3289"/>
                        </a:lnTo>
                        <a:lnTo>
                          <a:pt x="2333" y="3296"/>
                        </a:lnTo>
                        <a:lnTo>
                          <a:pt x="1272" y="4463"/>
                        </a:lnTo>
                        <a:lnTo>
                          <a:pt x="1272" y="3296"/>
                        </a:lnTo>
                        <a:lnTo>
                          <a:pt x="523" y="3296"/>
                        </a:lnTo>
                        <a:lnTo>
                          <a:pt x="445" y="3290"/>
                        </a:lnTo>
                        <a:lnTo>
                          <a:pt x="372" y="3273"/>
                        </a:lnTo>
                        <a:lnTo>
                          <a:pt x="302" y="3247"/>
                        </a:lnTo>
                        <a:lnTo>
                          <a:pt x="238" y="3211"/>
                        </a:lnTo>
                        <a:lnTo>
                          <a:pt x="179" y="3168"/>
                        </a:lnTo>
                        <a:lnTo>
                          <a:pt x="128" y="3115"/>
                        </a:lnTo>
                        <a:lnTo>
                          <a:pt x="85" y="3056"/>
                        </a:lnTo>
                        <a:lnTo>
                          <a:pt x="49" y="2992"/>
                        </a:lnTo>
                        <a:lnTo>
                          <a:pt x="23" y="2924"/>
                        </a:lnTo>
                        <a:lnTo>
                          <a:pt x="6" y="2850"/>
                        </a:lnTo>
                        <a:lnTo>
                          <a:pt x="0" y="2773"/>
                        </a:lnTo>
                        <a:lnTo>
                          <a:pt x="0" y="530"/>
                        </a:lnTo>
                        <a:lnTo>
                          <a:pt x="6" y="453"/>
                        </a:lnTo>
                        <a:lnTo>
                          <a:pt x="23" y="379"/>
                        </a:lnTo>
                        <a:lnTo>
                          <a:pt x="49" y="309"/>
                        </a:lnTo>
                        <a:lnTo>
                          <a:pt x="85" y="245"/>
                        </a:lnTo>
                        <a:lnTo>
                          <a:pt x="128" y="188"/>
                        </a:lnTo>
                        <a:lnTo>
                          <a:pt x="179" y="136"/>
                        </a:lnTo>
                        <a:lnTo>
                          <a:pt x="238" y="92"/>
                        </a:lnTo>
                        <a:lnTo>
                          <a:pt x="302" y="56"/>
                        </a:lnTo>
                        <a:lnTo>
                          <a:pt x="372" y="30"/>
                        </a:lnTo>
                        <a:lnTo>
                          <a:pt x="445" y="13"/>
                        </a:lnTo>
                        <a:lnTo>
                          <a:pt x="523" y="7"/>
                        </a:lnTo>
                        <a:lnTo>
                          <a:pt x="4143"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nvGrpSpPr>
                  <p:cNvPr id="50" name="Group 49">
                    <a:extLst>
                      <a:ext uri="{FF2B5EF4-FFF2-40B4-BE49-F238E27FC236}">
                        <a16:creationId xmlns:a16="http://schemas.microsoft.com/office/drawing/2014/main" id="{A94A4CF7-E239-45A7-A4B9-0EC8374D1292}"/>
                      </a:ext>
                    </a:extLst>
                  </p:cNvPr>
                  <p:cNvGrpSpPr/>
                  <p:nvPr/>
                </p:nvGrpSpPr>
                <p:grpSpPr>
                  <a:xfrm>
                    <a:off x="-2458623" y="4184301"/>
                    <a:ext cx="2355850" cy="1177925"/>
                    <a:chOff x="-2458623" y="4184301"/>
                    <a:chExt cx="2355850" cy="1177925"/>
                  </a:xfrm>
                  <a:solidFill>
                    <a:schemeClr val="bg1"/>
                  </a:solidFill>
                </p:grpSpPr>
                <p:sp>
                  <p:nvSpPr>
                    <p:cNvPr id="51" name="Freeform 43">
                      <a:extLst>
                        <a:ext uri="{FF2B5EF4-FFF2-40B4-BE49-F238E27FC236}">
                          <a16:creationId xmlns:a16="http://schemas.microsoft.com/office/drawing/2014/main" id="{A0EC5B34-039A-499A-BA4B-0CD02F12403F}"/>
                        </a:ext>
                      </a:extLst>
                    </p:cNvPr>
                    <p:cNvSpPr>
                      <a:spLocks/>
                    </p:cNvSpPr>
                    <p:nvPr/>
                  </p:nvSpPr>
                  <p:spPr bwMode="auto">
                    <a:xfrm>
                      <a:off x="-2458623" y="4184301"/>
                      <a:ext cx="1262063" cy="168275"/>
                    </a:xfrm>
                    <a:custGeom>
                      <a:avLst/>
                      <a:gdLst>
                        <a:gd name="T0" fmla="*/ 106 w 1591"/>
                        <a:gd name="T1" fmla="*/ 0 h 211"/>
                        <a:gd name="T2" fmla="*/ 1486 w 1591"/>
                        <a:gd name="T3" fmla="*/ 0 h 211"/>
                        <a:gd name="T4" fmla="*/ 1520 w 1591"/>
                        <a:gd name="T5" fmla="*/ 6 h 211"/>
                        <a:gd name="T6" fmla="*/ 1548 w 1591"/>
                        <a:gd name="T7" fmla="*/ 21 h 211"/>
                        <a:gd name="T8" fmla="*/ 1571 w 1591"/>
                        <a:gd name="T9" fmla="*/ 43 h 211"/>
                        <a:gd name="T10" fmla="*/ 1586 w 1591"/>
                        <a:gd name="T11" fmla="*/ 72 h 211"/>
                        <a:gd name="T12" fmla="*/ 1591 w 1591"/>
                        <a:gd name="T13" fmla="*/ 106 h 211"/>
                        <a:gd name="T14" fmla="*/ 1586 w 1591"/>
                        <a:gd name="T15" fmla="*/ 140 h 211"/>
                        <a:gd name="T16" fmla="*/ 1571 w 1591"/>
                        <a:gd name="T17" fmla="*/ 168 h 211"/>
                        <a:gd name="T18" fmla="*/ 1548 w 1591"/>
                        <a:gd name="T19" fmla="*/ 193 h 211"/>
                        <a:gd name="T20" fmla="*/ 1520 w 1591"/>
                        <a:gd name="T21" fmla="*/ 208 h 211"/>
                        <a:gd name="T22" fmla="*/ 1486 w 1591"/>
                        <a:gd name="T23" fmla="*/ 211 h 211"/>
                        <a:gd name="T24" fmla="*/ 106 w 1591"/>
                        <a:gd name="T25" fmla="*/ 211 h 211"/>
                        <a:gd name="T26" fmla="*/ 74 w 1591"/>
                        <a:gd name="T27" fmla="*/ 208 h 211"/>
                        <a:gd name="T28" fmla="*/ 44 w 1591"/>
                        <a:gd name="T29" fmla="*/ 193 h 211"/>
                        <a:gd name="T30" fmla="*/ 21 w 1591"/>
                        <a:gd name="T31" fmla="*/ 168 h 211"/>
                        <a:gd name="T32" fmla="*/ 6 w 1591"/>
                        <a:gd name="T33" fmla="*/ 140 h 211"/>
                        <a:gd name="T34" fmla="*/ 0 w 1591"/>
                        <a:gd name="T35" fmla="*/ 106 h 211"/>
                        <a:gd name="T36" fmla="*/ 6 w 1591"/>
                        <a:gd name="T37" fmla="*/ 72 h 211"/>
                        <a:gd name="T38" fmla="*/ 21 w 1591"/>
                        <a:gd name="T39" fmla="*/ 43 h 211"/>
                        <a:gd name="T40" fmla="*/ 44 w 1591"/>
                        <a:gd name="T41" fmla="*/ 21 h 211"/>
                        <a:gd name="T42" fmla="*/ 74 w 1591"/>
                        <a:gd name="T43" fmla="*/ 6 h 211"/>
                        <a:gd name="T44" fmla="*/ 106 w 1591"/>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1" h="211">
                          <a:moveTo>
                            <a:pt x="106" y="0"/>
                          </a:moveTo>
                          <a:lnTo>
                            <a:pt x="1486" y="0"/>
                          </a:lnTo>
                          <a:lnTo>
                            <a:pt x="1520" y="6"/>
                          </a:lnTo>
                          <a:lnTo>
                            <a:pt x="1548" y="21"/>
                          </a:lnTo>
                          <a:lnTo>
                            <a:pt x="1571" y="43"/>
                          </a:lnTo>
                          <a:lnTo>
                            <a:pt x="1586" y="72"/>
                          </a:lnTo>
                          <a:lnTo>
                            <a:pt x="1591" y="106"/>
                          </a:lnTo>
                          <a:lnTo>
                            <a:pt x="1586" y="140"/>
                          </a:lnTo>
                          <a:lnTo>
                            <a:pt x="1571" y="168"/>
                          </a:lnTo>
                          <a:lnTo>
                            <a:pt x="1548" y="193"/>
                          </a:lnTo>
                          <a:lnTo>
                            <a:pt x="1520" y="208"/>
                          </a:lnTo>
                          <a:lnTo>
                            <a:pt x="1486" y="211"/>
                          </a:lnTo>
                          <a:lnTo>
                            <a:pt x="106" y="211"/>
                          </a:lnTo>
                          <a:lnTo>
                            <a:pt x="74" y="208"/>
                          </a:lnTo>
                          <a:lnTo>
                            <a:pt x="44" y="193"/>
                          </a:lnTo>
                          <a:lnTo>
                            <a:pt x="21" y="168"/>
                          </a:lnTo>
                          <a:lnTo>
                            <a:pt x="6" y="140"/>
                          </a:lnTo>
                          <a:lnTo>
                            <a:pt x="0" y="106"/>
                          </a:lnTo>
                          <a:lnTo>
                            <a:pt x="6" y="72"/>
                          </a:lnTo>
                          <a:lnTo>
                            <a:pt x="21" y="43"/>
                          </a:lnTo>
                          <a:lnTo>
                            <a:pt x="44" y="21"/>
                          </a:lnTo>
                          <a:lnTo>
                            <a:pt x="74" y="6"/>
                          </a:lnTo>
                          <a:lnTo>
                            <a:pt x="1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52" name="Freeform 44">
                      <a:extLst>
                        <a:ext uri="{FF2B5EF4-FFF2-40B4-BE49-F238E27FC236}">
                          <a16:creationId xmlns:a16="http://schemas.microsoft.com/office/drawing/2014/main" id="{C623BB07-E5C8-47E7-A0C0-947564AED6B9}"/>
                        </a:ext>
                      </a:extLst>
                    </p:cNvPr>
                    <p:cNvSpPr>
                      <a:spLocks/>
                    </p:cNvSpPr>
                    <p:nvPr/>
                  </p:nvSpPr>
                  <p:spPr bwMode="auto">
                    <a:xfrm>
                      <a:off x="-2458623" y="4689126"/>
                      <a:ext cx="2355850" cy="168275"/>
                    </a:xfrm>
                    <a:custGeom>
                      <a:avLst/>
                      <a:gdLst>
                        <a:gd name="T0" fmla="*/ 106 w 2969"/>
                        <a:gd name="T1" fmla="*/ 0 h 212"/>
                        <a:gd name="T2" fmla="*/ 2863 w 2969"/>
                        <a:gd name="T3" fmla="*/ 0 h 212"/>
                        <a:gd name="T4" fmla="*/ 2897 w 2969"/>
                        <a:gd name="T5" fmla="*/ 6 h 212"/>
                        <a:gd name="T6" fmla="*/ 2926 w 2969"/>
                        <a:gd name="T7" fmla="*/ 21 h 212"/>
                        <a:gd name="T8" fmla="*/ 2948 w 2969"/>
                        <a:gd name="T9" fmla="*/ 44 h 212"/>
                        <a:gd name="T10" fmla="*/ 2963 w 2969"/>
                        <a:gd name="T11" fmla="*/ 72 h 212"/>
                        <a:gd name="T12" fmla="*/ 2969 w 2969"/>
                        <a:gd name="T13" fmla="*/ 106 h 212"/>
                        <a:gd name="T14" fmla="*/ 2963 w 2969"/>
                        <a:gd name="T15" fmla="*/ 140 h 212"/>
                        <a:gd name="T16" fmla="*/ 2948 w 2969"/>
                        <a:gd name="T17" fmla="*/ 168 h 212"/>
                        <a:gd name="T18" fmla="*/ 2926 w 2969"/>
                        <a:gd name="T19" fmla="*/ 191 h 212"/>
                        <a:gd name="T20" fmla="*/ 2897 w 2969"/>
                        <a:gd name="T21" fmla="*/ 206 h 212"/>
                        <a:gd name="T22" fmla="*/ 2863 w 2969"/>
                        <a:gd name="T23" fmla="*/ 212 h 212"/>
                        <a:gd name="T24" fmla="*/ 106 w 2969"/>
                        <a:gd name="T25" fmla="*/ 212 h 212"/>
                        <a:gd name="T26" fmla="*/ 74 w 2969"/>
                        <a:gd name="T27" fmla="*/ 206 h 212"/>
                        <a:gd name="T28" fmla="*/ 44 w 2969"/>
                        <a:gd name="T29" fmla="*/ 191 h 212"/>
                        <a:gd name="T30" fmla="*/ 21 w 2969"/>
                        <a:gd name="T31" fmla="*/ 168 h 212"/>
                        <a:gd name="T32" fmla="*/ 6 w 2969"/>
                        <a:gd name="T33" fmla="*/ 140 h 212"/>
                        <a:gd name="T34" fmla="*/ 0 w 2969"/>
                        <a:gd name="T35" fmla="*/ 106 h 212"/>
                        <a:gd name="T36" fmla="*/ 6 w 2969"/>
                        <a:gd name="T37" fmla="*/ 72 h 212"/>
                        <a:gd name="T38" fmla="*/ 21 w 2969"/>
                        <a:gd name="T39" fmla="*/ 44 h 212"/>
                        <a:gd name="T40" fmla="*/ 44 w 2969"/>
                        <a:gd name="T41" fmla="*/ 21 h 212"/>
                        <a:gd name="T42" fmla="*/ 74 w 2969"/>
                        <a:gd name="T43" fmla="*/ 6 h 212"/>
                        <a:gd name="T44" fmla="*/ 106 w 2969"/>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9" h="212">
                          <a:moveTo>
                            <a:pt x="106" y="0"/>
                          </a:moveTo>
                          <a:lnTo>
                            <a:pt x="2863" y="0"/>
                          </a:lnTo>
                          <a:lnTo>
                            <a:pt x="2897" y="6"/>
                          </a:lnTo>
                          <a:lnTo>
                            <a:pt x="2926" y="21"/>
                          </a:lnTo>
                          <a:lnTo>
                            <a:pt x="2948" y="44"/>
                          </a:lnTo>
                          <a:lnTo>
                            <a:pt x="2963" y="72"/>
                          </a:lnTo>
                          <a:lnTo>
                            <a:pt x="2969" y="106"/>
                          </a:lnTo>
                          <a:lnTo>
                            <a:pt x="2963" y="140"/>
                          </a:lnTo>
                          <a:lnTo>
                            <a:pt x="2948" y="168"/>
                          </a:lnTo>
                          <a:lnTo>
                            <a:pt x="2926" y="191"/>
                          </a:lnTo>
                          <a:lnTo>
                            <a:pt x="2897" y="206"/>
                          </a:lnTo>
                          <a:lnTo>
                            <a:pt x="2863" y="212"/>
                          </a:lnTo>
                          <a:lnTo>
                            <a:pt x="106" y="212"/>
                          </a:lnTo>
                          <a:lnTo>
                            <a:pt x="74" y="206"/>
                          </a:lnTo>
                          <a:lnTo>
                            <a:pt x="44" y="191"/>
                          </a:lnTo>
                          <a:lnTo>
                            <a:pt x="21" y="168"/>
                          </a:lnTo>
                          <a:lnTo>
                            <a:pt x="6" y="140"/>
                          </a:lnTo>
                          <a:lnTo>
                            <a:pt x="0" y="106"/>
                          </a:lnTo>
                          <a:lnTo>
                            <a:pt x="6" y="72"/>
                          </a:lnTo>
                          <a:lnTo>
                            <a:pt x="21" y="44"/>
                          </a:lnTo>
                          <a:lnTo>
                            <a:pt x="44" y="21"/>
                          </a:lnTo>
                          <a:lnTo>
                            <a:pt x="74" y="6"/>
                          </a:lnTo>
                          <a:lnTo>
                            <a:pt x="1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53" name="Freeform 45">
                      <a:extLst>
                        <a:ext uri="{FF2B5EF4-FFF2-40B4-BE49-F238E27FC236}">
                          <a16:creationId xmlns:a16="http://schemas.microsoft.com/office/drawing/2014/main" id="{089B7505-8412-4521-A4C9-96CE1E706471}"/>
                        </a:ext>
                      </a:extLst>
                    </p:cNvPr>
                    <p:cNvSpPr>
                      <a:spLocks/>
                    </p:cNvSpPr>
                    <p:nvPr/>
                  </p:nvSpPr>
                  <p:spPr bwMode="auto">
                    <a:xfrm>
                      <a:off x="-2458623" y="5193951"/>
                      <a:ext cx="2355850" cy="168275"/>
                    </a:xfrm>
                    <a:custGeom>
                      <a:avLst/>
                      <a:gdLst>
                        <a:gd name="T0" fmla="*/ 106 w 2969"/>
                        <a:gd name="T1" fmla="*/ 0 h 212"/>
                        <a:gd name="T2" fmla="*/ 2863 w 2969"/>
                        <a:gd name="T3" fmla="*/ 0 h 212"/>
                        <a:gd name="T4" fmla="*/ 2897 w 2969"/>
                        <a:gd name="T5" fmla="*/ 6 h 212"/>
                        <a:gd name="T6" fmla="*/ 2926 w 2969"/>
                        <a:gd name="T7" fmla="*/ 21 h 212"/>
                        <a:gd name="T8" fmla="*/ 2948 w 2969"/>
                        <a:gd name="T9" fmla="*/ 44 h 212"/>
                        <a:gd name="T10" fmla="*/ 2963 w 2969"/>
                        <a:gd name="T11" fmla="*/ 72 h 212"/>
                        <a:gd name="T12" fmla="*/ 2969 w 2969"/>
                        <a:gd name="T13" fmla="*/ 106 h 212"/>
                        <a:gd name="T14" fmla="*/ 2963 w 2969"/>
                        <a:gd name="T15" fmla="*/ 140 h 212"/>
                        <a:gd name="T16" fmla="*/ 2948 w 2969"/>
                        <a:gd name="T17" fmla="*/ 168 h 212"/>
                        <a:gd name="T18" fmla="*/ 2926 w 2969"/>
                        <a:gd name="T19" fmla="*/ 191 h 212"/>
                        <a:gd name="T20" fmla="*/ 2897 w 2969"/>
                        <a:gd name="T21" fmla="*/ 206 h 212"/>
                        <a:gd name="T22" fmla="*/ 2863 w 2969"/>
                        <a:gd name="T23" fmla="*/ 212 h 212"/>
                        <a:gd name="T24" fmla="*/ 106 w 2969"/>
                        <a:gd name="T25" fmla="*/ 212 h 212"/>
                        <a:gd name="T26" fmla="*/ 74 w 2969"/>
                        <a:gd name="T27" fmla="*/ 206 h 212"/>
                        <a:gd name="T28" fmla="*/ 44 w 2969"/>
                        <a:gd name="T29" fmla="*/ 191 h 212"/>
                        <a:gd name="T30" fmla="*/ 21 w 2969"/>
                        <a:gd name="T31" fmla="*/ 168 h 212"/>
                        <a:gd name="T32" fmla="*/ 6 w 2969"/>
                        <a:gd name="T33" fmla="*/ 140 h 212"/>
                        <a:gd name="T34" fmla="*/ 0 w 2969"/>
                        <a:gd name="T35" fmla="*/ 106 h 212"/>
                        <a:gd name="T36" fmla="*/ 6 w 2969"/>
                        <a:gd name="T37" fmla="*/ 72 h 212"/>
                        <a:gd name="T38" fmla="*/ 21 w 2969"/>
                        <a:gd name="T39" fmla="*/ 44 h 212"/>
                        <a:gd name="T40" fmla="*/ 44 w 2969"/>
                        <a:gd name="T41" fmla="*/ 21 h 212"/>
                        <a:gd name="T42" fmla="*/ 74 w 2969"/>
                        <a:gd name="T43" fmla="*/ 6 h 212"/>
                        <a:gd name="T44" fmla="*/ 106 w 2969"/>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9" h="212">
                          <a:moveTo>
                            <a:pt x="106" y="0"/>
                          </a:moveTo>
                          <a:lnTo>
                            <a:pt x="2863" y="0"/>
                          </a:lnTo>
                          <a:lnTo>
                            <a:pt x="2897" y="6"/>
                          </a:lnTo>
                          <a:lnTo>
                            <a:pt x="2926" y="21"/>
                          </a:lnTo>
                          <a:lnTo>
                            <a:pt x="2948" y="44"/>
                          </a:lnTo>
                          <a:lnTo>
                            <a:pt x="2963" y="72"/>
                          </a:lnTo>
                          <a:lnTo>
                            <a:pt x="2969" y="106"/>
                          </a:lnTo>
                          <a:lnTo>
                            <a:pt x="2963" y="140"/>
                          </a:lnTo>
                          <a:lnTo>
                            <a:pt x="2948" y="168"/>
                          </a:lnTo>
                          <a:lnTo>
                            <a:pt x="2926" y="191"/>
                          </a:lnTo>
                          <a:lnTo>
                            <a:pt x="2897" y="206"/>
                          </a:lnTo>
                          <a:lnTo>
                            <a:pt x="2863" y="212"/>
                          </a:lnTo>
                          <a:lnTo>
                            <a:pt x="106" y="212"/>
                          </a:lnTo>
                          <a:lnTo>
                            <a:pt x="74" y="206"/>
                          </a:lnTo>
                          <a:lnTo>
                            <a:pt x="44" y="191"/>
                          </a:lnTo>
                          <a:lnTo>
                            <a:pt x="21" y="168"/>
                          </a:lnTo>
                          <a:lnTo>
                            <a:pt x="6" y="140"/>
                          </a:lnTo>
                          <a:lnTo>
                            <a:pt x="0" y="106"/>
                          </a:lnTo>
                          <a:lnTo>
                            <a:pt x="6" y="72"/>
                          </a:lnTo>
                          <a:lnTo>
                            <a:pt x="21" y="44"/>
                          </a:lnTo>
                          <a:lnTo>
                            <a:pt x="44" y="21"/>
                          </a:lnTo>
                          <a:lnTo>
                            <a:pt x="74" y="6"/>
                          </a:lnTo>
                          <a:lnTo>
                            <a:pt x="1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grpSp>
          </p:grpSp>
          <p:grpSp>
            <p:nvGrpSpPr>
              <p:cNvPr id="34" name="Group 33">
                <a:extLst>
                  <a:ext uri="{FF2B5EF4-FFF2-40B4-BE49-F238E27FC236}">
                    <a16:creationId xmlns:a16="http://schemas.microsoft.com/office/drawing/2014/main" id="{49439BB7-C0FF-4A4C-BA33-D23F099CC7A5}"/>
                  </a:ext>
                </a:extLst>
              </p:cNvPr>
              <p:cNvGrpSpPr/>
              <p:nvPr/>
            </p:nvGrpSpPr>
            <p:grpSpPr>
              <a:xfrm>
                <a:off x="2998021" y="3655516"/>
                <a:ext cx="300065" cy="300284"/>
                <a:chOff x="-6668162" y="1885878"/>
                <a:chExt cx="5431033" cy="5435008"/>
              </a:xfrm>
            </p:grpSpPr>
            <p:sp>
              <p:nvSpPr>
                <p:cNvPr id="44" name="Freeform 18">
                  <a:extLst>
                    <a:ext uri="{FF2B5EF4-FFF2-40B4-BE49-F238E27FC236}">
                      <a16:creationId xmlns:a16="http://schemas.microsoft.com/office/drawing/2014/main" id="{EA45BF68-EEE2-4913-9872-8F28F6DE6683}"/>
                    </a:ext>
                  </a:extLst>
                </p:cNvPr>
                <p:cNvSpPr>
                  <a:spLocks/>
                </p:cNvSpPr>
                <p:nvPr/>
              </p:nvSpPr>
              <p:spPr bwMode="auto">
                <a:xfrm>
                  <a:off x="-3953308" y="1885878"/>
                  <a:ext cx="2716179" cy="2713529"/>
                </a:xfrm>
                <a:custGeom>
                  <a:avLst/>
                  <a:gdLst>
                    <a:gd name="T0" fmla="*/ 86 w 2050"/>
                    <a:gd name="T1" fmla="*/ 0 h 2048"/>
                    <a:gd name="T2" fmla="*/ 209 w 2050"/>
                    <a:gd name="T3" fmla="*/ 4 h 2048"/>
                    <a:gd name="T4" fmla="*/ 331 w 2050"/>
                    <a:gd name="T5" fmla="*/ 15 h 2048"/>
                    <a:gd name="T6" fmla="*/ 452 w 2050"/>
                    <a:gd name="T7" fmla="*/ 35 h 2048"/>
                    <a:gd name="T8" fmla="*/ 569 w 2050"/>
                    <a:gd name="T9" fmla="*/ 60 h 2048"/>
                    <a:gd name="T10" fmla="*/ 684 w 2050"/>
                    <a:gd name="T11" fmla="*/ 94 h 2048"/>
                    <a:gd name="T12" fmla="*/ 796 w 2050"/>
                    <a:gd name="T13" fmla="*/ 134 h 2048"/>
                    <a:gd name="T14" fmla="*/ 904 w 2050"/>
                    <a:gd name="T15" fmla="*/ 178 h 2048"/>
                    <a:gd name="T16" fmla="*/ 1008 w 2050"/>
                    <a:gd name="T17" fmla="*/ 231 h 2048"/>
                    <a:gd name="T18" fmla="*/ 1110 w 2050"/>
                    <a:gd name="T19" fmla="*/ 289 h 2048"/>
                    <a:gd name="T20" fmla="*/ 1208 w 2050"/>
                    <a:gd name="T21" fmla="*/ 353 h 2048"/>
                    <a:gd name="T22" fmla="*/ 1301 w 2050"/>
                    <a:gd name="T23" fmla="*/ 422 h 2048"/>
                    <a:gd name="T24" fmla="*/ 1389 w 2050"/>
                    <a:gd name="T25" fmla="*/ 497 h 2048"/>
                    <a:gd name="T26" fmla="*/ 1474 w 2050"/>
                    <a:gd name="T27" fmla="*/ 576 h 2048"/>
                    <a:gd name="T28" fmla="*/ 1553 w 2050"/>
                    <a:gd name="T29" fmla="*/ 660 h 2048"/>
                    <a:gd name="T30" fmla="*/ 1628 w 2050"/>
                    <a:gd name="T31" fmla="*/ 749 h 2048"/>
                    <a:gd name="T32" fmla="*/ 1697 w 2050"/>
                    <a:gd name="T33" fmla="*/ 843 h 2048"/>
                    <a:gd name="T34" fmla="*/ 1761 w 2050"/>
                    <a:gd name="T35" fmla="*/ 940 h 2048"/>
                    <a:gd name="T36" fmla="*/ 1819 w 2050"/>
                    <a:gd name="T37" fmla="*/ 1042 h 2048"/>
                    <a:gd name="T38" fmla="*/ 1871 w 2050"/>
                    <a:gd name="T39" fmla="*/ 1146 h 2048"/>
                    <a:gd name="T40" fmla="*/ 1917 w 2050"/>
                    <a:gd name="T41" fmla="*/ 1254 h 2048"/>
                    <a:gd name="T42" fmla="*/ 1957 w 2050"/>
                    <a:gd name="T43" fmla="*/ 1366 h 2048"/>
                    <a:gd name="T44" fmla="*/ 1989 w 2050"/>
                    <a:gd name="T45" fmla="*/ 1481 h 2048"/>
                    <a:gd name="T46" fmla="*/ 2015 w 2050"/>
                    <a:gd name="T47" fmla="*/ 1598 h 2048"/>
                    <a:gd name="T48" fmla="*/ 2034 w 2050"/>
                    <a:gd name="T49" fmla="*/ 1717 h 2048"/>
                    <a:gd name="T50" fmla="*/ 2046 w 2050"/>
                    <a:gd name="T51" fmla="*/ 1839 h 2048"/>
                    <a:gd name="T52" fmla="*/ 2050 w 2050"/>
                    <a:gd name="T53" fmla="*/ 1964 h 2048"/>
                    <a:gd name="T54" fmla="*/ 2046 w 2050"/>
                    <a:gd name="T55" fmla="*/ 1986 h 2048"/>
                    <a:gd name="T56" fmla="*/ 2038 w 2050"/>
                    <a:gd name="T57" fmla="*/ 2007 h 2048"/>
                    <a:gd name="T58" fmla="*/ 2025 w 2050"/>
                    <a:gd name="T59" fmla="*/ 2024 h 2048"/>
                    <a:gd name="T60" fmla="*/ 2008 w 2050"/>
                    <a:gd name="T61" fmla="*/ 2037 h 2048"/>
                    <a:gd name="T62" fmla="*/ 1987 w 2050"/>
                    <a:gd name="T63" fmla="*/ 2046 h 2048"/>
                    <a:gd name="T64" fmla="*/ 1964 w 2050"/>
                    <a:gd name="T65" fmla="*/ 2048 h 2048"/>
                    <a:gd name="T66" fmla="*/ 86 w 2050"/>
                    <a:gd name="T67" fmla="*/ 2048 h 2048"/>
                    <a:gd name="T68" fmla="*/ 63 w 2050"/>
                    <a:gd name="T69" fmla="*/ 2046 h 2048"/>
                    <a:gd name="T70" fmla="*/ 43 w 2050"/>
                    <a:gd name="T71" fmla="*/ 2037 h 2048"/>
                    <a:gd name="T72" fmla="*/ 25 w 2050"/>
                    <a:gd name="T73" fmla="*/ 2024 h 2048"/>
                    <a:gd name="T74" fmla="*/ 12 w 2050"/>
                    <a:gd name="T75" fmla="*/ 2007 h 2048"/>
                    <a:gd name="T76" fmla="*/ 3 w 2050"/>
                    <a:gd name="T77" fmla="*/ 1986 h 2048"/>
                    <a:gd name="T78" fmla="*/ 0 w 2050"/>
                    <a:gd name="T79" fmla="*/ 1964 h 2048"/>
                    <a:gd name="T80" fmla="*/ 0 w 2050"/>
                    <a:gd name="T81" fmla="*/ 86 h 2048"/>
                    <a:gd name="T82" fmla="*/ 3 w 2050"/>
                    <a:gd name="T83" fmla="*/ 63 h 2048"/>
                    <a:gd name="T84" fmla="*/ 12 w 2050"/>
                    <a:gd name="T85" fmla="*/ 43 h 2048"/>
                    <a:gd name="T86" fmla="*/ 25 w 2050"/>
                    <a:gd name="T87" fmla="*/ 25 h 2048"/>
                    <a:gd name="T88" fmla="*/ 43 w 2050"/>
                    <a:gd name="T89" fmla="*/ 12 h 2048"/>
                    <a:gd name="T90" fmla="*/ 63 w 2050"/>
                    <a:gd name="T91" fmla="*/ 3 h 2048"/>
                    <a:gd name="T92" fmla="*/ 86 w 2050"/>
                    <a:gd name="T93"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0" h="2048">
                      <a:moveTo>
                        <a:pt x="86" y="0"/>
                      </a:moveTo>
                      <a:lnTo>
                        <a:pt x="209" y="4"/>
                      </a:lnTo>
                      <a:lnTo>
                        <a:pt x="331" y="15"/>
                      </a:lnTo>
                      <a:lnTo>
                        <a:pt x="452" y="35"/>
                      </a:lnTo>
                      <a:lnTo>
                        <a:pt x="569" y="60"/>
                      </a:lnTo>
                      <a:lnTo>
                        <a:pt x="684" y="94"/>
                      </a:lnTo>
                      <a:lnTo>
                        <a:pt x="796" y="134"/>
                      </a:lnTo>
                      <a:lnTo>
                        <a:pt x="904" y="178"/>
                      </a:lnTo>
                      <a:lnTo>
                        <a:pt x="1008" y="231"/>
                      </a:lnTo>
                      <a:lnTo>
                        <a:pt x="1110" y="289"/>
                      </a:lnTo>
                      <a:lnTo>
                        <a:pt x="1208" y="353"/>
                      </a:lnTo>
                      <a:lnTo>
                        <a:pt x="1301" y="422"/>
                      </a:lnTo>
                      <a:lnTo>
                        <a:pt x="1389" y="497"/>
                      </a:lnTo>
                      <a:lnTo>
                        <a:pt x="1474" y="576"/>
                      </a:lnTo>
                      <a:lnTo>
                        <a:pt x="1553" y="660"/>
                      </a:lnTo>
                      <a:lnTo>
                        <a:pt x="1628" y="749"/>
                      </a:lnTo>
                      <a:lnTo>
                        <a:pt x="1697" y="843"/>
                      </a:lnTo>
                      <a:lnTo>
                        <a:pt x="1761" y="940"/>
                      </a:lnTo>
                      <a:lnTo>
                        <a:pt x="1819" y="1042"/>
                      </a:lnTo>
                      <a:lnTo>
                        <a:pt x="1871" y="1146"/>
                      </a:lnTo>
                      <a:lnTo>
                        <a:pt x="1917" y="1254"/>
                      </a:lnTo>
                      <a:lnTo>
                        <a:pt x="1957" y="1366"/>
                      </a:lnTo>
                      <a:lnTo>
                        <a:pt x="1989" y="1481"/>
                      </a:lnTo>
                      <a:lnTo>
                        <a:pt x="2015" y="1598"/>
                      </a:lnTo>
                      <a:lnTo>
                        <a:pt x="2034" y="1717"/>
                      </a:lnTo>
                      <a:lnTo>
                        <a:pt x="2046" y="1839"/>
                      </a:lnTo>
                      <a:lnTo>
                        <a:pt x="2050" y="1964"/>
                      </a:lnTo>
                      <a:lnTo>
                        <a:pt x="2046" y="1986"/>
                      </a:lnTo>
                      <a:lnTo>
                        <a:pt x="2038" y="2007"/>
                      </a:lnTo>
                      <a:lnTo>
                        <a:pt x="2025" y="2024"/>
                      </a:lnTo>
                      <a:lnTo>
                        <a:pt x="2008" y="2037"/>
                      </a:lnTo>
                      <a:lnTo>
                        <a:pt x="1987" y="2046"/>
                      </a:lnTo>
                      <a:lnTo>
                        <a:pt x="1964" y="2048"/>
                      </a:lnTo>
                      <a:lnTo>
                        <a:pt x="86" y="2048"/>
                      </a:lnTo>
                      <a:lnTo>
                        <a:pt x="63" y="2046"/>
                      </a:lnTo>
                      <a:lnTo>
                        <a:pt x="43" y="2037"/>
                      </a:lnTo>
                      <a:lnTo>
                        <a:pt x="25" y="2024"/>
                      </a:lnTo>
                      <a:lnTo>
                        <a:pt x="12" y="2007"/>
                      </a:lnTo>
                      <a:lnTo>
                        <a:pt x="3" y="1986"/>
                      </a:lnTo>
                      <a:lnTo>
                        <a:pt x="0" y="1964"/>
                      </a:lnTo>
                      <a:lnTo>
                        <a:pt x="0" y="86"/>
                      </a:lnTo>
                      <a:lnTo>
                        <a:pt x="3" y="63"/>
                      </a:lnTo>
                      <a:lnTo>
                        <a:pt x="12" y="43"/>
                      </a:lnTo>
                      <a:lnTo>
                        <a:pt x="25" y="25"/>
                      </a:lnTo>
                      <a:lnTo>
                        <a:pt x="43" y="12"/>
                      </a:lnTo>
                      <a:lnTo>
                        <a:pt x="63" y="3"/>
                      </a:lnTo>
                      <a:lnTo>
                        <a:pt x="86" y="0"/>
                      </a:lnTo>
                      <a:close/>
                    </a:path>
                  </a:pathLst>
                </a:custGeom>
                <a:solidFill>
                  <a:schemeClr val="accent1">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45" name="Freeform 19">
                  <a:extLst>
                    <a:ext uri="{FF2B5EF4-FFF2-40B4-BE49-F238E27FC236}">
                      <a16:creationId xmlns:a16="http://schemas.microsoft.com/office/drawing/2014/main" id="{F0418C34-E243-46EE-A19A-98C2A38FCD18}"/>
                    </a:ext>
                  </a:extLst>
                </p:cNvPr>
                <p:cNvSpPr>
                  <a:spLocks/>
                </p:cNvSpPr>
                <p:nvPr/>
              </p:nvSpPr>
              <p:spPr bwMode="auto">
                <a:xfrm>
                  <a:off x="-6668162" y="2112447"/>
                  <a:ext cx="4072943" cy="5208439"/>
                </a:xfrm>
                <a:custGeom>
                  <a:avLst/>
                  <a:gdLst>
                    <a:gd name="T0" fmla="*/ 1815 w 3074"/>
                    <a:gd name="T1" fmla="*/ 4 h 3931"/>
                    <a:gd name="T2" fmla="*/ 1854 w 3074"/>
                    <a:gd name="T3" fmla="*/ 25 h 3931"/>
                    <a:gd name="T4" fmla="*/ 1875 w 3074"/>
                    <a:gd name="T5" fmla="*/ 63 h 3931"/>
                    <a:gd name="T6" fmla="*/ 1879 w 3074"/>
                    <a:gd name="T7" fmla="*/ 1934 h 3931"/>
                    <a:gd name="T8" fmla="*/ 3067 w 3074"/>
                    <a:gd name="T9" fmla="*/ 3467 h 3931"/>
                    <a:gd name="T10" fmla="*/ 3074 w 3074"/>
                    <a:gd name="T11" fmla="*/ 3509 h 3931"/>
                    <a:gd name="T12" fmla="*/ 3059 w 3074"/>
                    <a:gd name="T13" fmla="*/ 3549 h 3931"/>
                    <a:gd name="T14" fmla="*/ 2967 w 3074"/>
                    <a:gd name="T15" fmla="*/ 3629 h 3931"/>
                    <a:gd name="T16" fmla="*/ 2805 w 3074"/>
                    <a:gd name="T17" fmla="*/ 3737 h 3931"/>
                    <a:gd name="T18" fmla="*/ 2631 w 3074"/>
                    <a:gd name="T19" fmla="*/ 3822 h 3931"/>
                    <a:gd name="T20" fmla="*/ 2448 w 3074"/>
                    <a:gd name="T21" fmla="*/ 3884 h 3931"/>
                    <a:gd name="T22" fmla="*/ 2257 w 3074"/>
                    <a:gd name="T23" fmla="*/ 3920 h 3931"/>
                    <a:gd name="T24" fmla="*/ 2062 w 3074"/>
                    <a:gd name="T25" fmla="*/ 3931 h 3931"/>
                    <a:gd name="T26" fmla="*/ 1840 w 3074"/>
                    <a:gd name="T27" fmla="*/ 3922 h 3931"/>
                    <a:gd name="T28" fmla="*/ 1598 w 3074"/>
                    <a:gd name="T29" fmla="*/ 3892 h 3931"/>
                    <a:gd name="T30" fmla="*/ 1366 w 3074"/>
                    <a:gd name="T31" fmla="*/ 3834 h 3931"/>
                    <a:gd name="T32" fmla="*/ 1146 w 3074"/>
                    <a:gd name="T33" fmla="*/ 3748 h 3931"/>
                    <a:gd name="T34" fmla="*/ 939 w 3074"/>
                    <a:gd name="T35" fmla="*/ 3637 h 3931"/>
                    <a:gd name="T36" fmla="*/ 749 w 3074"/>
                    <a:gd name="T37" fmla="*/ 3506 h 3931"/>
                    <a:gd name="T38" fmla="*/ 576 w 3074"/>
                    <a:gd name="T39" fmla="*/ 3351 h 3931"/>
                    <a:gd name="T40" fmla="*/ 422 w 3074"/>
                    <a:gd name="T41" fmla="*/ 3177 h 3931"/>
                    <a:gd name="T42" fmla="*/ 288 w 3074"/>
                    <a:gd name="T43" fmla="*/ 2987 h 3931"/>
                    <a:gd name="T44" fmla="*/ 179 w 3074"/>
                    <a:gd name="T45" fmla="*/ 2782 h 3931"/>
                    <a:gd name="T46" fmla="*/ 93 w 3074"/>
                    <a:gd name="T47" fmla="*/ 2561 h 3931"/>
                    <a:gd name="T48" fmla="*/ 35 w 3074"/>
                    <a:gd name="T49" fmla="*/ 2329 h 3931"/>
                    <a:gd name="T50" fmla="*/ 3 w 3074"/>
                    <a:gd name="T51" fmla="*/ 2087 h 3931"/>
                    <a:gd name="T52" fmla="*/ 3 w 3074"/>
                    <a:gd name="T53" fmla="*/ 1840 h 3931"/>
                    <a:gd name="T54" fmla="*/ 31 w 3074"/>
                    <a:gd name="T55" fmla="*/ 1597 h 3931"/>
                    <a:gd name="T56" fmla="*/ 84 w 3074"/>
                    <a:gd name="T57" fmla="*/ 1366 h 3931"/>
                    <a:gd name="T58" fmla="*/ 163 w 3074"/>
                    <a:gd name="T59" fmla="*/ 1146 h 3931"/>
                    <a:gd name="T60" fmla="*/ 264 w 3074"/>
                    <a:gd name="T61" fmla="*/ 940 h 3931"/>
                    <a:gd name="T62" fmla="*/ 386 w 3074"/>
                    <a:gd name="T63" fmla="*/ 749 h 3931"/>
                    <a:gd name="T64" fmla="*/ 526 w 3074"/>
                    <a:gd name="T65" fmla="*/ 576 h 3931"/>
                    <a:gd name="T66" fmla="*/ 684 w 3074"/>
                    <a:gd name="T67" fmla="*/ 422 h 3931"/>
                    <a:gd name="T68" fmla="*/ 858 w 3074"/>
                    <a:gd name="T69" fmla="*/ 289 h 3931"/>
                    <a:gd name="T70" fmla="*/ 1046 w 3074"/>
                    <a:gd name="T71" fmla="*/ 178 h 3931"/>
                    <a:gd name="T72" fmla="*/ 1248 w 3074"/>
                    <a:gd name="T73" fmla="*/ 93 h 3931"/>
                    <a:gd name="T74" fmla="*/ 1460 w 3074"/>
                    <a:gd name="T75" fmla="*/ 35 h 3931"/>
                    <a:gd name="T76" fmla="*/ 1680 w 3074"/>
                    <a:gd name="T77" fmla="*/ 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4" h="3931">
                      <a:moveTo>
                        <a:pt x="1793" y="0"/>
                      </a:moveTo>
                      <a:lnTo>
                        <a:pt x="1815" y="4"/>
                      </a:lnTo>
                      <a:lnTo>
                        <a:pt x="1837" y="12"/>
                      </a:lnTo>
                      <a:lnTo>
                        <a:pt x="1854" y="25"/>
                      </a:lnTo>
                      <a:lnTo>
                        <a:pt x="1866" y="42"/>
                      </a:lnTo>
                      <a:lnTo>
                        <a:pt x="1875" y="63"/>
                      </a:lnTo>
                      <a:lnTo>
                        <a:pt x="1879" y="86"/>
                      </a:lnTo>
                      <a:lnTo>
                        <a:pt x="1879" y="1934"/>
                      </a:lnTo>
                      <a:lnTo>
                        <a:pt x="3056" y="3447"/>
                      </a:lnTo>
                      <a:lnTo>
                        <a:pt x="3067" y="3467"/>
                      </a:lnTo>
                      <a:lnTo>
                        <a:pt x="3074" y="3488"/>
                      </a:lnTo>
                      <a:lnTo>
                        <a:pt x="3074" y="3509"/>
                      </a:lnTo>
                      <a:lnTo>
                        <a:pt x="3069" y="3530"/>
                      </a:lnTo>
                      <a:lnTo>
                        <a:pt x="3059" y="3549"/>
                      </a:lnTo>
                      <a:lnTo>
                        <a:pt x="3042" y="3565"/>
                      </a:lnTo>
                      <a:lnTo>
                        <a:pt x="2967" y="3629"/>
                      </a:lnTo>
                      <a:lnTo>
                        <a:pt x="2887" y="3685"/>
                      </a:lnTo>
                      <a:lnTo>
                        <a:pt x="2805" y="3737"/>
                      </a:lnTo>
                      <a:lnTo>
                        <a:pt x="2719" y="3782"/>
                      </a:lnTo>
                      <a:lnTo>
                        <a:pt x="2631" y="3822"/>
                      </a:lnTo>
                      <a:lnTo>
                        <a:pt x="2540" y="3855"/>
                      </a:lnTo>
                      <a:lnTo>
                        <a:pt x="2448" y="3884"/>
                      </a:lnTo>
                      <a:lnTo>
                        <a:pt x="2353" y="3905"/>
                      </a:lnTo>
                      <a:lnTo>
                        <a:pt x="2257" y="3920"/>
                      </a:lnTo>
                      <a:lnTo>
                        <a:pt x="2160" y="3929"/>
                      </a:lnTo>
                      <a:lnTo>
                        <a:pt x="2062" y="3931"/>
                      </a:lnTo>
                      <a:lnTo>
                        <a:pt x="1964" y="3926"/>
                      </a:lnTo>
                      <a:lnTo>
                        <a:pt x="1840" y="3922"/>
                      </a:lnTo>
                      <a:lnTo>
                        <a:pt x="1718" y="3911"/>
                      </a:lnTo>
                      <a:lnTo>
                        <a:pt x="1598" y="3892"/>
                      </a:lnTo>
                      <a:lnTo>
                        <a:pt x="1481" y="3866"/>
                      </a:lnTo>
                      <a:lnTo>
                        <a:pt x="1366" y="3834"/>
                      </a:lnTo>
                      <a:lnTo>
                        <a:pt x="1254" y="3794"/>
                      </a:lnTo>
                      <a:lnTo>
                        <a:pt x="1146" y="3748"/>
                      </a:lnTo>
                      <a:lnTo>
                        <a:pt x="1041" y="3696"/>
                      </a:lnTo>
                      <a:lnTo>
                        <a:pt x="939" y="3637"/>
                      </a:lnTo>
                      <a:lnTo>
                        <a:pt x="842" y="3574"/>
                      </a:lnTo>
                      <a:lnTo>
                        <a:pt x="749" y="3506"/>
                      </a:lnTo>
                      <a:lnTo>
                        <a:pt x="661" y="3431"/>
                      </a:lnTo>
                      <a:lnTo>
                        <a:pt x="576" y="3351"/>
                      </a:lnTo>
                      <a:lnTo>
                        <a:pt x="496" y="3267"/>
                      </a:lnTo>
                      <a:lnTo>
                        <a:pt x="422" y="3177"/>
                      </a:lnTo>
                      <a:lnTo>
                        <a:pt x="353" y="3085"/>
                      </a:lnTo>
                      <a:lnTo>
                        <a:pt x="288" y="2987"/>
                      </a:lnTo>
                      <a:lnTo>
                        <a:pt x="231" y="2886"/>
                      </a:lnTo>
                      <a:lnTo>
                        <a:pt x="179" y="2782"/>
                      </a:lnTo>
                      <a:lnTo>
                        <a:pt x="133" y="2672"/>
                      </a:lnTo>
                      <a:lnTo>
                        <a:pt x="93" y="2561"/>
                      </a:lnTo>
                      <a:lnTo>
                        <a:pt x="61" y="2447"/>
                      </a:lnTo>
                      <a:lnTo>
                        <a:pt x="35" y="2329"/>
                      </a:lnTo>
                      <a:lnTo>
                        <a:pt x="16" y="2209"/>
                      </a:lnTo>
                      <a:lnTo>
                        <a:pt x="3" y="2087"/>
                      </a:lnTo>
                      <a:lnTo>
                        <a:pt x="0" y="1963"/>
                      </a:lnTo>
                      <a:lnTo>
                        <a:pt x="3" y="1840"/>
                      </a:lnTo>
                      <a:lnTo>
                        <a:pt x="13" y="1718"/>
                      </a:lnTo>
                      <a:lnTo>
                        <a:pt x="31" y="1597"/>
                      </a:lnTo>
                      <a:lnTo>
                        <a:pt x="55" y="1480"/>
                      </a:lnTo>
                      <a:lnTo>
                        <a:pt x="84" y="1366"/>
                      </a:lnTo>
                      <a:lnTo>
                        <a:pt x="120" y="1254"/>
                      </a:lnTo>
                      <a:lnTo>
                        <a:pt x="163" y="1146"/>
                      </a:lnTo>
                      <a:lnTo>
                        <a:pt x="210" y="1041"/>
                      </a:lnTo>
                      <a:lnTo>
                        <a:pt x="264" y="940"/>
                      </a:lnTo>
                      <a:lnTo>
                        <a:pt x="322" y="842"/>
                      </a:lnTo>
                      <a:lnTo>
                        <a:pt x="386" y="749"/>
                      </a:lnTo>
                      <a:lnTo>
                        <a:pt x="453" y="660"/>
                      </a:lnTo>
                      <a:lnTo>
                        <a:pt x="526" y="576"/>
                      </a:lnTo>
                      <a:lnTo>
                        <a:pt x="603" y="496"/>
                      </a:lnTo>
                      <a:lnTo>
                        <a:pt x="684" y="422"/>
                      </a:lnTo>
                      <a:lnTo>
                        <a:pt x="769" y="352"/>
                      </a:lnTo>
                      <a:lnTo>
                        <a:pt x="858" y="289"/>
                      </a:lnTo>
                      <a:lnTo>
                        <a:pt x="951" y="230"/>
                      </a:lnTo>
                      <a:lnTo>
                        <a:pt x="1046" y="178"/>
                      </a:lnTo>
                      <a:lnTo>
                        <a:pt x="1146" y="133"/>
                      </a:lnTo>
                      <a:lnTo>
                        <a:pt x="1248" y="93"/>
                      </a:lnTo>
                      <a:lnTo>
                        <a:pt x="1352" y="60"/>
                      </a:lnTo>
                      <a:lnTo>
                        <a:pt x="1460" y="35"/>
                      </a:lnTo>
                      <a:lnTo>
                        <a:pt x="1569" y="15"/>
                      </a:lnTo>
                      <a:lnTo>
                        <a:pt x="1680" y="4"/>
                      </a:lnTo>
                      <a:lnTo>
                        <a:pt x="1793"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46" name="Freeform 20">
                  <a:extLst>
                    <a:ext uri="{FF2B5EF4-FFF2-40B4-BE49-F238E27FC236}">
                      <a16:creationId xmlns:a16="http://schemas.microsoft.com/office/drawing/2014/main" id="{FB2DBF3A-216B-49DF-B229-D8C097726954}"/>
                    </a:ext>
                  </a:extLst>
                </p:cNvPr>
                <p:cNvSpPr>
                  <a:spLocks/>
                </p:cNvSpPr>
                <p:nvPr/>
              </p:nvSpPr>
              <p:spPr bwMode="auto">
                <a:xfrm>
                  <a:off x="-3726739" y="4827301"/>
                  <a:ext cx="2489610" cy="2045746"/>
                </a:xfrm>
                <a:custGeom>
                  <a:avLst/>
                  <a:gdLst>
                    <a:gd name="T0" fmla="*/ 86 w 1879"/>
                    <a:gd name="T1" fmla="*/ 0 h 1544"/>
                    <a:gd name="T2" fmla="*/ 1793 w 1879"/>
                    <a:gd name="T3" fmla="*/ 0 h 1544"/>
                    <a:gd name="T4" fmla="*/ 1816 w 1879"/>
                    <a:gd name="T5" fmla="*/ 2 h 1544"/>
                    <a:gd name="T6" fmla="*/ 1837 w 1879"/>
                    <a:gd name="T7" fmla="*/ 11 h 1544"/>
                    <a:gd name="T8" fmla="*/ 1854 w 1879"/>
                    <a:gd name="T9" fmla="*/ 25 h 1544"/>
                    <a:gd name="T10" fmla="*/ 1867 w 1879"/>
                    <a:gd name="T11" fmla="*/ 42 h 1544"/>
                    <a:gd name="T12" fmla="*/ 1875 w 1879"/>
                    <a:gd name="T13" fmla="*/ 62 h 1544"/>
                    <a:gd name="T14" fmla="*/ 1879 w 1879"/>
                    <a:gd name="T15" fmla="*/ 86 h 1544"/>
                    <a:gd name="T16" fmla="*/ 1875 w 1879"/>
                    <a:gd name="T17" fmla="*/ 201 h 1544"/>
                    <a:gd name="T18" fmla="*/ 1865 w 1879"/>
                    <a:gd name="T19" fmla="*/ 317 h 1544"/>
                    <a:gd name="T20" fmla="*/ 1848 w 1879"/>
                    <a:gd name="T21" fmla="*/ 430 h 1544"/>
                    <a:gd name="T22" fmla="*/ 1824 w 1879"/>
                    <a:gd name="T23" fmla="*/ 542 h 1544"/>
                    <a:gd name="T24" fmla="*/ 1794 w 1879"/>
                    <a:gd name="T25" fmla="*/ 653 h 1544"/>
                    <a:gd name="T26" fmla="*/ 1757 w 1879"/>
                    <a:gd name="T27" fmla="*/ 762 h 1544"/>
                    <a:gd name="T28" fmla="*/ 1715 w 1879"/>
                    <a:gd name="T29" fmla="*/ 868 h 1544"/>
                    <a:gd name="T30" fmla="*/ 1666 w 1879"/>
                    <a:gd name="T31" fmla="*/ 971 h 1544"/>
                    <a:gd name="T32" fmla="*/ 1611 w 1879"/>
                    <a:gd name="T33" fmla="*/ 1072 h 1544"/>
                    <a:gd name="T34" fmla="*/ 1552 w 1879"/>
                    <a:gd name="T35" fmla="*/ 1169 h 1544"/>
                    <a:gd name="T36" fmla="*/ 1486 w 1879"/>
                    <a:gd name="T37" fmla="*/ 1262 h 1544"/>
                    <a:gd name="T38" fmla="*/ 1414 w 1879"/>
                    <a:gd name="T39" fmla="*/ 1353 h 1544"/>
                    <a:gd name="T40" fmla="*/ 1336 w 1879"/>
                    <a:gd name="T41" fmla="*/ 1439 h 1544"/>
                    <a:gd name="T42" fmla="*/ 1254 w 1879"/>
                    <a:gd name="T43" fmla="*/ 1521 h 1544"/>
                    <a:gd name="T44" fmla="*/ 1237 w 1879"/>
                    <a:gd name="T45" fmla="*/ 1534 h 1544"/>
                    <a:gd name="T46" fmla="*/ 1217 w 1879"/>
                    <a:gd name="T47" fmla="*/ 1541 h 1544"/>
                    <a:gd name="T48" fmla="*/ 1196 w 1879"/>
                    <a:gd name="T49" fmla="*/ 1544 h 1544"/>
                    <a:gd name="T50" fmla="*/ 1190 w 1879"/>
                    <a:gd name="T51" fmla="*/ 1544 h 1544"/>
                    <a:gd name="T52" fmla="*/ 1167 w 1879"/>
                    <a:gd name="T53" fmla="*/ 1539 h 1544"/>
                    <a:gd name="T54" fmla="*/ 1146 w 1879"/>
                    <a:gd name="T55" fmla="*/ 1529 h 1544"/>
                    <a:gd name="T56" fmla="*/ 1129 w 1879"/>
                    <a:gd name="T57" fmla="*/ 1513 h 1544"/>
                    <a:gd name="T58" fmla="*/ 19 w 1879"/>
                    <a:gd name="T59" fmla="*/ 139 h 1544"/>
                    <a:gd name="T60" fmla="*/ 9 w 1879"/>
                    <a:gd name="T61" fmla="*/ 123 h 1544"/>
                    <a:gd name="T62" fmla="*/ 2 w 1879"/>
                    <a:gd name="T63" fmla="*/ 104 h 1544"/>
                    <a:gd name="T64" fmla="*/ 0 w 1879"/>
                    <a:gd name="T65" fmla="*/ 86 h 1544"/>
                    <a:gd name="T66" fmla="*/ 4 w 1879"/>
                    <a:gd name="T67" fmla="*/ 62 h 1544"/>
                    <a:gd name="T68" fmla="*/ 12 w 1879"/>
                    <a:gd name="T69" fmla="*/ 42 h 1544"/>
                    <a:gd name="T70" fmla="*/ 25 w 1879"/>
                    <a:gd name="T71" fmla="*/ 25 h 1544"/>
                    <a:gd name="T72" fmla="*/ 42 w 1879"/>
                    <a:gd name="T73" fmla="*/ 11 h 1544"/>
                    <a:gd name="T74" fmla="*/ 63 w 1879"/>
                    <a:gd name="T75" fmla="*/ 2 h 1544"/>
                    <a:gd name="T76" fmla="*/ 86 w 1879"/>
                    <a:gd name="T77" fmla="*/ 0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9" h="1544">
                      <a:moveTo>
                        <a:pt x="86" y="0"/>
                      </a:moveTo>
                      <a:lnTo>
                        <a:pt x="1793" y="0"/>
                      </a:lnTo>
                      <a:lnTo>
                        <a:pt x="1816" y="2"/>
                      </a:lnTo>
                      <a:lnTo>
                        <a:pt x="1837" y="11"/>
                      </a:lnTo>
                      <a:lnTo>
                        <a:pt x="1854" y="25"/>
                      </a:lnTo>
                      <a:lnTo>
                        <a:pt x="1867" y="42"/>
                      </a:lnTo>
                      <a:lnTo>
                        <a:pt x="1875" y="62"/>
                      </a:lnTo>
                      <a:lnTo>
                        <a:pt x="1879" y="86"/>
                      </a:lnTo>
                      <a:lnTo>
                        <a:pt x="1875" y="201"/>
                      </a:lnTo>
                      <a:lnTo>
                        <a:pt x="1865" y="317"/>
                      </a:lnTo>
                      <a:lnTo>
                        <a:pt x="1848" y="430"/>
                      </a:lnTo>
                      <a:lnTo>
                        <a:pt x="1824" y="542"/>
                      </a:lnTo>
                      <a:lnTo>
                        <a:pt x="1794" y="653"/>
                      </a:lnTo>
                      <a:lnTo>
                        <a:pt x="1757" y="762"/>
                      </a:lnTo>
                      <a:lnTo>
                        <a:pt x="1715" y="868"/>
                      </a:lnTo>
                      <a:lnTo>
                        <a:pt x="1666" y="971"/>
                      </a:lnTo>
                      <a:lnTo>
                        <a:pt x="1611" y="1072"/>
                      </a:lnTo>
                      <a:lnTo>
                        <a:pt x="1552" y="1169"/>
                      </a:lnTo>
                      <a:lnTo>
                        <a:pt x="1486" y="1262"/>
                      </a:lnTo>
                      <a:lnTo>
                        <a:pt x="1414" y="1353"/>
                      </a:lnTo>
                      <a:lnTo>
                        <a:pt x="1336" y="1439"/>
                      </a:lnTo>
                      <a:lnTo>
                        <a:pt x="1254" y="1521"/>
                      </a:lnTo>
                      <a:lnTo>
                        <a:pt x="1237" y="1534"/>
                      </a:lnTo>
                      <a:lnTo>
                        <a:pt x="1217" y="1541"/>
                      </a:lnTo>
                      <a:lnTo>
                        <a:pt x="1196" y="1544"/>
                      </a:lnTo>
                      <a:lnTo>
                        <a:pt x="1190" y="1544"/>
                      </a:lnTo>
                      <a:lnTo>
                        <a:pt x="1167" y="1539"/>
                      </a:lnTo>
                      <a:lnTo>
                        <a:pt x="1146" y="1529"/>
                      </a:lnTo>
                      <a:lnTo>
                        <a:pt x="1129" y="1513"/>
                      </a:lnTo>
                      <a:lnTo>
                        <a:pt x="19" y="139"/>
                      </a:lnTo>
                      <a:lnTo>
                        <a:pt x="9" y="123"/>
                      </a:lnTo>
                      <a:lnTo>
                        <a:pt x="2" y="104"/>
                      </a:lnTo>
                      <a:lnTo>
                        <a:pt x="0" y="86"/>
                      </a:lnTo>
                      <a:lnTo>
                        <a:pt x="4" y="62"/>
                      </a:lnTo>
                      <a:lnTo>
                        <a:pt x="12" y="42"/>
                      </a:lnTo>
                      <a:lnTo>
                        <a:pt x="25" y="25"/>
                      </a:lnTo>
                      <a:lnTo>
                        <a:pt x="42" y="11"/>
                      </a:lnTo>
                      <a:lnTo>
                        <a:pt x="63" y="2"/>
                      </a:lnTo>
                      <a:lnTo>
                        <a:pt x="86" y="0"/>
                      </a:lnTo>
                      <a:close/>
                    </a:path>
                  </a:pathLst>
                </a:custGeom>
                <a:solidFill>
                  <a:schemeClr val="accent1">
                    <a:lumMod val="40000"/>
                    <a:lumOff val="6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2F3A2AB-CDC3-4901-B630-1F8137560009}"/>
                  </a:ext>
                </a:extLst>
              </p:cNvPr>
              <p:cNvGrpSpPr/>
              <p:nvPr/>
            </p:nvGrpSpPr>
            <p:grpSpPr>
              <a:xfrm>
                <a:off x="3683803" y="2887684"/>
                <a:ext cx="309280" cy="309280"/>
                <a:chOff x="-1466850" y="2665413"/>
                <a:chExt cx="6505576" cy="6505576"/>
              </a:xfrm>
              <a:solidFill>
                <a:schemeClr val="accent5"/>
              </a:solidFill>
            </p:grpSpPr>
            <p:sp>
              <p:nvSpPr>
                <p:cNvPr id="40" name="Freeform 51">
                  <a:extLst>
                    <a:ext uri="{FF2B5EF4-FFF2-40B4-BE49-F238E27FC236}">
                      <a16:creationId xmlns:a16="http://schemas.microsoft.com/office/drawing/2014/main" id="{B23A128E-D0C8-4898-8EE9-8C68129EDC8F}"/>
                    </a:ext>
                  </a:extLst>
                </p:cNvPr>
                <p:cNvSpPr>
                  <a:spLocks noEditPoints="1"/>
                </p:cNvSpPr>
                <p:nvPr/>
              </p:nvSpPr>
              <p:spPr bwMode="auto">
                <a:xfrm>
                  <a:off x="-1466850" y="2665413"/>
                  <a:ext cx="5641968" cy="3252788"/>
                </a:xfrm>
                <a:custGeom>
                  <a:avLst/>
                  <a:gdLst>
                    <a:gd name="T0" fmla="*/ 3272 w 3554"/>
                    <a:gd name="T1" fmla="*/ 1556 h 2049"/>
                    <a:gd name="T2" fmla="*/ 3306 w 3554"/>
                    <a:gd name="T3" fmla="*/ 1557 h 2049"/>
                    <a:gd name="T4" fmla="*/ 3311 w 3554"/>
                    <a:gd name="T5" fmla="*/ 1557 h 2049"/>
                    <a:gd name="T6" fmla="*/ 3291 w 3554"/>
                    <a:gd name="T7" fmla="*/ 1557 h 2049"/>
                    <a:gd name="T8" fmla="*/ 3267 w 3554"/>
                    <a:gd name="T9" fmla="*/ 1556 h 2049"/>
                    <a:gd name="T10" fmla="*/ 3196 w 3554"/>
                    <a:gd name="T11" fmla="*/ 1555 h 2049"/>
                    <a:gd name="T12" fmla="*/ 3251 w 3554"/>
                    <a:gd name="T13" fmla="*/ 1556 h 2049"/>
                    <a:gd name="T14" fmla="*/ 3242 w 3554"/>
                    <a:gd name="T15" fmla="*/ 1556 h 2049"/>
                    <a:gd name="T16" fmla="*/ 3195 w 3554"/>
                    <a:gd name="T17" fmla="*/ 1555 h 2049"/>
                    <a:gd name="T18" fmla="*/ 2048 w 3554"/>
                    <a:gd name="T19" fmla="*/ 0 h 2049"/>
                    <a:gd name="T20" fmla="*/ 2304 w 3554"/>
                    <a:gd name="T21" fmla="*/ 274 h 2049"/>
                    <a:gd name="T22" fmla="*/ 2343 w 3554"/>
                    <a:gd name="T23" fmla="*/ 261 h 2049"/>
                    <a:gd name="T24" fmla="*/ 2399 w 3554"/>
                    <a:gd name="T25" fmla="*/ 241 h 2049"/>
                    <a:gd name="T26" fmla="*/ 2466 w 3554"/>
                    <a:gd name="T27" fmla="*/ 217 h 2049"/>
                    <a:gd name="T28" fmla="*/ 2541 w 3554"/>
                    <a:gd name="T29" fmla="*/ 192 h 2049"/>
                    <a:gd name="T30" fmla="*/ 2614 w 3554"/>
                    <a:gd name="T31" fmla="*/ 168 h 2049"/>
                    <a:gd name="T32" fmla="*/ 2682 w 3554"/>
                    <a:gd name="T33" fmla="*/ 145 h 2049"/>
                    <a:gd name="T34" fmla="*/ 2739 w 3554"/>
                    <a:gd name="T35" fmla="*/ 129 h 2049"/>
                    <a:gd name="T36" fmla="*/ 2780 w 3554"/>
                    <a:gd name="T37" fmla="*/ 119 h 2049"/>
                    <a:gd name="T38" fmla="*/ 2833 w 3554"/>
                    <a:gd name="T39" fmla="*/ 120 h 2049"/>
                    <a:gd name="T40" fmla="*/ 2920 w 3554"/>
                    <a:gd name="T41" fmla="*/ 145 h 2049"/>
                    <a:gd name="T42" fmla="*/ 3013 w 3554"/>
                    <a:gd name="T43" fmla="*/ 191 h 2049"/>
                    <a:gd name="T44" fmla="*/ 3106 w 3554"/>
                    <a:gd name="T45" fmla="*/ 256 h 2049"/>
                    <a:gd name="T46" fmla="*/ 3199 w 3554"/>
                    <a:gd name="T47" fmla="*/ 334 h 2049"/>
                    <a:gd name="T48" fmla="*/ 3287 w 3554"/>
                    <a:gd name="T49" fmla="*/ 422 h 2049"/>
                    <a:gd name="T50" fmla="*/ 3368 w 3554"/>
                    <a:gd name="T51" fmla="*/ 519 h 2049"/>
                    <a:gd name="T52" fmla="*/ 3439 w 3554"/>
                    <a:gd name="T53" fmla="*/ 618 h 2049"/>
                    <a:gd name="T54" fmla="*/ 3494 w 3554"/>
                    <a:gd name="T55" fmla="*/ 719 h 2049"/>
                    <a:gd name="T56" fmla="*/ 3534 w 3554"/>
                    <a:gd name="T57" fmla="*/ 816 h 2049"/>
                    <a:gd name="T58" fmla="*/ 3553 w 3554"/>
                    <a:gd name="T59" fmla="*/ 905 h 2049"/>
                    <a:gd name="T60" fmla="*/ 3550 w 3554"/>
                    <a:gd name="T61" fmla="*/ 976 h 2049"/>
                    <a:gd name="T62" fmla="*/ 3530 w 3554"/>
                    <a:gd name="T63" fmla="*/ 1037 h 2049"/>
                    <a:gd name="T64" fmla="*/ 3496 w 3554"/>
                    <a:gd name="T65" fmla="*/ 1098 h 2049"/>
                    <a:gd name="T66" fmla="*/ 3451 w 3554"/>
                    <a:gd name="T67" fmla="*/ 1160 h 2049"/>
                    <a:gd name="T68" fmla="*/ 3400 w 3554"/>
                    <a:gd name="T69" fmla="*/ 1221 h 2049"/>
                    <a:gd name="T70" fmla="*/ 3344 w 3554"/>
                    <a:gd name="T71" fmla="*/ 1279 h 2049"/>
                    <a:gd name="T72" fmla="*/ 3290 w 3554"/>
                    <a:gd name="T73" fmla="*/ 1335 h 2049"/>
                    <a:gd name="T74" fmla="*/ 3237 w 3554"/>
                    <a:gd name="T75" fmla="*/ 1387 h 2049"/>
                    <a:gd name="T76" fmla="*/ 3194 w 3554"/>
                    <a:gd name="T77" fmla="*/ 1434 h 2049"/>
                    <a:gd name="T78" fmla="*/ 3160 w 3554"/>
                    <a:gd name="T79" fmla="*/ 1475 h 2049"/>
                    <a:gd name="T80" fmla="*/ 3141 w 3554"/>
                    <a:gd name="T81" fmla="*/ 1509 h 2049"/>
                    <a:gd name="T82" fmla="*/ 3139 w 3554"/>
                    <a:gd name="T83" fmla="*/ 1534 h 2049"/>
                    <a:gd name="T84" fmla="*/ 3159 w 3554"/>
                    <a:gd name="T85" fmla="*/ 1550 h 2049"/>
                    <a:gd name="T86" fmla="*/ 3195 w 3554"/>
                    <a:gd name="T87" fmla="*/ 1555 h 2049"/>
                    <a:gd name="T88" fmla="*/ 3132 w 3554"/>
                    <a:gd name="T89" fmla="*/ 1555 h 2049"/>
                    <a:gd name="T90" fmla="*/ 3062 w 3554"/>
                    <a:gd name="T91" fmla="*/ 1552 h 2049"/>
                    <a:gd name="T92" fmla="*/ 2992 w 3554"/>
                    <a:gd name="T93" fmla="*/ 1551 h 2049"/>
                    <a:gd name="T94" fmla="*/ 2926 w 3554"/>
                    <a:gd name="T95" fmla="*/ 1549 h 2049"/>
                    <a:gd name="T96" fmla="*/ 2869 w 3554"/>
                    <a:gd name="T97" fmla="*/ 1546 h 2049"/>
                    <a:gd name="T98" fmla="*/ 2825 w 3554"/>
                    <a:gd name="T99" fmla="*/ 1542 h 2049"/>
                    <a:gd name="T100" fmla="*/ 2802 w 3554"/>
                    <a:gd name="T101" fmla="*/ 1539 h 2049"/>
                    <a:gd name="T102" fmla="*/ 2780 w 3554"/>
                    <a:gd name="T103" fmla="*/ 1540 h 2049"/>
                    <a:gd name="T104" fmla="*/ 2773 w 3554"/>
                    <a:gd name="T105" fmla="*/ 1558 h 2049"/>
                    <a:gd name="T106" fmla="*/ 2777 w 3554"/>
                    <a:gd name="T107" fmla="*/ 1591 h 2049"/>
                    <a:gd name="T108" fmla="*/ 2789 w 3554"/>
                    <a:gd name="T109" fmla="*/ 1635 h 2049"/>
                    <a:gd name="T110" fmla="*/ 2808 w 3554"/>
                    <a:gd name="T111" fmla="*/ 1686 h 2049"/>
                    <a:gd name="T112" fmla="*/ 2828 w 3554"/>
                    <a:gd name="T113" fmla="*/ 1742 h 2049"/>
                    <a:gd name="T114" fmla="*/ 2849 w 3554"/>
                    <a:gd name="T115" fmla="*/ 1798 h 2049"/>
                    <a:gd name="T116" fmla="*/ 2867 w 3554"/>
                    <a:gd name="T117" fmla="*/ 1852 h 2049"/>
                    <a:gd name="T118" fmla="*/ 2880 w 3554"/>
                    <a:gd name="T119" fmla="*/ 1897 h 2049"/>
                    <a:gd name="T120" fmla="*/ 2885 w 3554"/>
                    <a:gd name="T121" fmla="*/ 1935 h 2049"/>
                    <a:gd name="T122" fmla="*/ 0 w 3554"/>
                    <a:gd name="T123" fmla="*/ 2049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4" h="2049">
                      <a:moveTo>
                        <a:pt x="3267" y="1556"/>
                      </a:moveTo>
                      <a:lnTo>
                        <a:pt x="3272" y="1556"/>
                      </a:lnTo>
                      <a:lnTo>
                        <a:pt x="3293" y="1557"/>
                      </a:lnTo>
                      <a:lnTo>
                        <a:pt x="3306" y="1557"/>
                      </a:lnTo>
                      <a:lnTo>
                        <a:pt x="3312" y="1557"/>
                      </a:lnTo>
                      <a:lnTo>
                        <a:pt x="3311" y="1557"/>
                      </a:lnTo>
                      <a:lnTo>
                        <a:pt x="3304" y="1557"/>
                      </a:lnTo>
                      <a:lnTo>
                        <a:pt x="3291" y="1557"/>
                      </a:lnTo>
                      <a:lnTo>
                        <a:pt x="3273" y="1556"/>
                      </a:lnTo>
                      <a:lnTo>
                        <a:pt x="3267" y="1556"/>
                      </a:lnTo>
                      <a:close/>
                      <a:moveTo>
                        <a:pt x="3195" y="1555"/>
                      </a:moveTo>
                      <a:lnTo>
                        <a:pt x="3196" y="1555"/>
                      </a:lnTo>
                      <a:lnTo>
                        <a:pt x="3226" y="1556"/>
                      </a:lnTo>
                      <a:lnTo>
                        <a:pt x="3251" y="1556"/>
                      </a:lnTo>
                      <a:lnTo>
                        <a:pt x="3267" y="1556"/>
                      </a:lnTo>
                      <a:lnTo>
                        <a:pt x="3242" y="1556"/>
                      </a:lnTo>
                      <a:lnTo>
                        <a:pt x="3203" y="1556"/>
                      </a:lnTo>
                      <a:lnTo>
                        <a:pt x="3195" y="1555"/>
                      </a:lnTo>
                      <a:close/>
                      <a:moveTo>
                        <a:pt x="0" y="0"/>
                      </a:moveTo>
                      <a:lnTo>
                        <a:pt x="2048" y="0"/>
                      </a:lnTo>
                      <a:lnTo>
                        <a:pt x="2292" y="278"/>
                      </a:lnTo>
                      <a:lnTo>
                        <a:pt x="2304" y="274"/>
                      </a:lnTo>
                      <a:lnTo>
                        <a:pt x="2321" y="268"/>
                      </a:lnTo>
                      <a:lnTo>
                        <a:pt x="2343" y="261"/>
                      </a:lnTo>
                      <a:lnTo>
                        <a:pt x="2369" y="252"/>
                      </a:lnTo>
                      <a:lnTo>
                        <a:pt x="2399" y="241"/>
                      </a:lnTo>
                      <a:lnTo>
                        <a:pt x="2431" y="230"/>
                      </a:lnTo>
                      <a:lnTo>
                        <a:pt x="2466" y="217"/>
                      </a:lnTo>
                      <a:lnTo>
                        <a:pt x="2504" y="205"/>
                      </a:lnTo>
                      <a:lnTo>
                        <a:pt x="2541" y="192"/>
                      </a:lnTo>
                      <a:lnTo>
                        <a:pt x="2578" y="180"/>
                      </a:lnTo>
                      <a:lnTo>
                        <a:pt x="2614" y="168"/>
                      </a:lnTo>
                      <a:lnTo>
                        <a:pt x="2650" y="156"/>
                      </a:lnTo>
                      <a:lnTo>
                        <a:pt x="2682" y="145"/>
                      </a:lnTo>
                      <a:lnTo>
                        <a:pt x="2713" y="137"/>
                      </a:lnTo>
                      <a:lnTo>
                        <a:pt x="2739" y="129"/>
                      </a:lnTo>
                      <a:lnTo>
                        <a:pt x="2762" y="123"/>
                      </a:lnTo>
                      <a:lnTo>
                        <a:pt x="2780" y="119"/>
                      </a:lnTo>
                      <a:lnTo>
                        <a:pt x="2792" y="118"/>
                      </a:lnTo>
                      <a:lnTo>
                        <a:pt x="2833" y="120"/>
                      </a:lnTo>
                      <a:lnTo>
                        <a:pt x="2875" y="130"/>
                      </a:lnTo>
                      <a:lnTo>
                        <a:pt x="2920" y="145"/>
                      </a:lnTo>
                      <a:lnTo>
                        <a:pt x="2965" y="166"/>
                      </a:lnTo>
                      <a:lnTo>
                        <a:pt x="3013" y="191"/>
                      </a:lnTo>
                      <a:lnTo>
                        <a:pt x="3059" y="221"/>
                      </a:lnTo>
                      <a:lnTo>
                        <a:pt x="3106" y="256"/>
                      </a:lnTo>
                      <a:lnTo>
                        <a:pt x="3153" y="293"/>
                      </a:lnTo>
                      <a:lnTo>
                        <a:pt x="3199" y="334"/>
                      </a:lnTo>
                      <a:lnTo>
                        <a:pt x="3244" y="378"/>
                      </a:lnTo>
                      <a:lnTo>
                        <a:pt x="3287" y="422"/>
                      </a:lnTo>
                      <a:lnTo>
                        <a:pt x="3329" y="469"/>
                      </a:lnTo>
                      <a:lnTo>
                        <a:pt x="3368" y="519"/>
                      </a:lnTo>
                      <a:lnTo>
                        <a:pt x="3405" y="569"/>
                      </a:lnTo>
                      <a:lnTo>
                        <a:pt x="3439" y="618"/>
                      </a:lnTo>
                      <a:lnTo>
                        <a:pt x="3468" y="669"/>
                      </a:lnTo>
                      <a:lnTo>
                        <a:pt x="3494" y="719"/>
                      </a:lnTo>
                      <a:lnTo>
                        <a:pt x="3517" y="767"/>
                      </a:lnTo>
                      <a:lnTo>
                        <a:pt x="3534" y="816"/>
                      </a:lnTo>
                      <a:lnTo>
                        <a:pt x="3547" y="862"/>
                      </a:lnTo>
                      <a:lnTo>
                        <a:pt x="3553" y="905"/>
                      </a:lnTo>
                      <a:lnTo>
                        <a:pt x="3554" y="948"/>
                      </a:lnTo>
                      <a:lnTo>
                        <a:pt x="3550" y="976"/>
                      </a:lnTo>
                      <a:lnTo>
                        <a:pt x="3543" y="1007"/>
                      </a:lnTo>
                      <a:lnTo>
                        <a:pt x="3530" y="1037"/>
                      </a:lnTo>
                      <a:lnTo>
                        <a:pt x="3514" y="1068"/>
                      </a:lnTo>
                      <a:lnTo>
                        <a:pt x="3496" y="1098"/>
                      </a:lnTo>
                      <a:lnTo>
                        <a:pt x="3475" y="1129"/>
                      </a:lnTo>
                      <a:lnTo>
                        <a:pt x="3451" y="1160"/>
                      </a:lnTo>
                      <a:lnTo>
                        <a:pt x="3426" y="1191"/>
                      </a:lnTo>
                      <a:lnTo>
                        <a:pt x="3400" y="1221"/>
                      </a:lnTo>
                      <a:lnTo>
                        <a:pt x="3373" y="1251"/>
                      </a:lnTo>
                      <a:lnTo>
                        <a:pt x="3344" y="1279"/>
                      </a:lnTo>
                      <a:lnTo>
                        <a:pt x="3317" y="1308"/>
                      </a:lnTo>
                      <a:lnTo>
                        <a:pt x="3290" y="1335"/>
                      </a:lnTo>
                      <a:lnTo>
                        <a:pt x="3263" y="1362"/>
                      </a:lnTo>
                      <a:lnTo>
                        <a:pt x="3237" y="1387"/>
                      </a:lnTo>
                      <a:lnTo>
                        <a:pt x="3215" y="1411"/>
                      </a:lnTo>
                      <a:lnTo>
                        <a:pt x="3194" y="1434"/>
                      </a:lnTo>
                      <a:lnTo>
                        <a:pt x="3175" y="1455"/>
                      </a:lnTo>
                      <a:lnTo>
                        <a:pt x="3160" y="1475"/>
                      </a:lnTo>
                      <a:lnTo>
                        <a:pt x="3148" y="1493"/>
                      </a:lnTo>
                      <a:lnTo>
                        <a:pt x="3141" y="1509"/>
                      </a:lnTo>
                      <a:lnTo>
                        <a:pt x="3137" y="1522"/>
                      </a:lnTo>
                      <a:lnTo>
                        <a:pt x="3139" y="1534"/>
                      </a:lnTo>
                      <a:lnTo>
                        <a:pt x="3146" y="1544"/>
                      </a:lnTo>
                      <a:lnTo>
                        <a:pt x="3159" y="1550"/>
                      </a:lnTo>
                      <a:lnTo>
                        <a:pt x="3178" y="1555"/>
                      </a:lnTo>
                      <a:lnTo>
                        <a:pt x="3195" y="1555"/>
                      </a:lnTo>
                      <a:lnTo>
                        <a:pt x="3165" y="1555"/>
                      </a:lnTo>
                      <a:lnTo>
                        <a:pt x="3132" y="1555"/>
                      </a:lnTo>
                      <a:lnTo>
                        <a:pt x="3097" y="1554"/>
                      </a:lnTo>
                      <a:lnTo>
                        <a:pt x="3062" y="1552"/>
                      </a:lnTo>
                      <a:lnTo>
                        <a:pt x="3026" y="1552"/>
                      </a:lnTo>
                      <a:lnTo>
                        <a:pt x="2992" y="1551"/>
                      </a:lnTo>
                      <a:lnTo>
                        <a:pt x="2958" y="1550"/>
                      </a:lnTo>
                      <a:lnTo>
                        <a:pt x="2926" y="1549"/>
                      </a:lnTo>
                      <a:lnTo>
                        <a:pt x="2896" y="1547"/>
                      </a:lnTo>
                      <a:lnTo>
                        <a:pt x="2869" y="1546"/>
                      </a:lnTo>
                      <a:lnTo>
                        <a:pt x="2845" y="1544"/>
                      </a:lnTo>
                      <a:lnTo>
                        <a:pt x="2825" y="1542"/>
                      </a:lnTo>
                      <a:lnTo>
                        <a:pt x="2811" y="1540"/>
                      </a:lnTo>
                      <a:lnTo>
                        <a:pt x="2802" y="1539"/>
                      </a:lnTo>
                      <a:lnTo>
                        <a:pt x="2789" y="1536"/>
                      </a:lnTo>
                      <a:lnTo>
                        <a:pt x="2780" y="1540"/>
                      </a:lnTo>
                      <a:lnTo>
                        <a:pt x="2775" y="1547"/>
                      </a:lnTo>
                      <a:lnTo>
                        <a:pt x="2773" y="1558"/>
                      </a:lnTo>
                      <a:lnTo>
                        <a:pt x="2774" y="1573"/>
                      </a:lnTo>
                      <a:lnTo>
                        <a:pt x="2777" y="1591"/>
                      </a:lnTo>
                      <a:lnTo>
                        <a:pt x="2783" y="1612"/>
                      </a:lnTo>
                      <a:lnTo>
                        <a:pt x="2789" y="1635"/>
                      </a:lnTo>
                      <a:lnTo>
                        <a:pt x="2798" y="1660"/>
                      </a:lnTo>
                      <a:lnTo>
                        <a:pt x="2808" y="1686"/>
                      </a:lnTo>
                      <a:lnTo>
                        <a:pt x="2818" y="1714"/>
                      </a:lnTo>
                      <a:lnTo>
                        <a:pt x="2828" y="1742"/>
                      </a:lnTo>
                      <a:lnTo>
                        <a:pt x="2839" y="1771"/>
                      </a:lnTo>
                      <a:lnTo>
                        <a:pt x="2849" y="1798"/>
                      </a:lnTo>
                      <a:lnTo>
                        <a:pt x="2859" y="1825"/>
                      </a:lnTo>
                      <a:lnTo>
                        <a:pt x="2867" y="1852"/>
                      </a:lnTo>
                      <a:lnTo>
                        <a:pt x="2875" y="1875"/>
                      </a:lnTo>
                      <a:lnTo>
                        <a:pt x="2880" y="1897"/>
                      </a:lnTo>
                      <a:lnTo>
                        <a:pt x="2884" y="1917"/>
                      </a:lnTo>
                      <a:lnTo>
                        <a:pt x="2885" y="1935"/>
                      </a:lnTo>
                      <a:lnTo>
                        <a:pt x="2048" y="2049"/>
                      </a:lnTo>
                      <a:lnTo>
                        <a:pt x="0" y="204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41" name="Freeform 52">
                  <a:extLst>
                    <a:ext uri="{FF2B5EF4-FFF2-40B4-BE49-F238E27FC236}">
                      <a16:creationId xmlns:a16="http://schemas.microsoft.com/office/drawing/2014/main" id="{F7B2F6CA-FDFC-4F29-9F3C-E7E15CBC84A2}"/>
                    </a:ext>
                  </a:extLst>
                </p:cNvPr>
                <p:cNvSpPr>
                  <a:spLocks/>
                </p:cNvSpPr>
                <p:nvPr/>
              </p:nvSpPr>
              <p:spPr bwMode="auto">
                <a:xfrm>
                  <a:off x="-1466850" y="4556126"/>
                  <a:ext cx="3252788" cy="4614863"/>
                </a:xfrm>
                <a:custGeom>
                  <a:avLst/>
                  <a:gdLst>
                    <a:gd name="T0" fmla="*/ 1049 w 2049"/>
                    <a:gd name="T1" fmla="*/ 0 h 2907"/>
                    <a:gd name="T2" fmla="*/ 1109 w 2049"/>
                    <a:gd name="T3" fmla="*/ 6 h 2907"/>
                    <a:gd name="T4" fmla="*/ 1166 w 2049"/>
                    <a:gd name="T5" fmla="*/ 19 h 2907"/>
                    <a:gd name="T6" fmla="*/ 1221 w 2049"/>
                    <a:gd name="T7" fmla="*/ 38 h 2907"/>
                    <a:gd name="T8" fmla="*/ 1272 w 2049"/>
                    <a:gd name="T9" fmla="*/ 63 h 2907"/>
                    <a:gd name="T10" fmla="*/ 1320 w 2049"/>
                    <a:gd name="T11" fmla="*/ 93 h 2907"/>
                    <a:gd name="T12" fmla="*/ 1365 w 2049"/>
                    <a:gd name="T13" fmla="*/ 129 h 2907"/>
                    <a:gd name="T14" fmla="*/ 1404 w 2049"/>
                    <a:gd name="T15" fmla="*/ 169 h 2907"/>
                    <a:gd name="T16" fmla="*/ 1441 w 2049"/>
                    <a:gd name="T17" fmla="*/ 213 h 2907"/>
                    <a:gd name="T18" fmla="*/ 1472 w 2049"/>
                    <a:gd name="T19" fmla="*/ 262 h 2907"/>
                    <a:gd name="T20" fmla="*/ 1496 w 2049"/>
                    <a:gd name="T21" fmla="*/ 313 h 2907"/>
                    <a:gd name="T22" fmla="*/ 1516 w 2049"/>
                    <a:gd name="T23" fmla="*/ 367 h 2907"/>
                    <a:gd name="T24" fmla="*/ 1529 w 2049"/>
                    <a:gd name="T25" fmla="*/ 425 h 2907"/>
                    <a:gd name="T26" fmla="*/ 1535 w 2049"/>
                    <a:gd name="T27" fmla="*/ 484 h 2907"/>
                    <a:gd name="T28" fmla="*/ 1535 w 2049"/>
                    <a:gd name="T29" fmla="*/ 546 h 2907"/>
                    <a:gd name="T30" fmla="*/ 1527 w 2049"/>
                    <a:gd name="T31" fmla="*/ 606 h 2907"/>
                    <a:gd name="T32" fmla="*/ 1513 w 2049"/>
                    <a:gd name="T33" fmla="*/ 663 h 2907"/>
                    <a:gd name="T34" fmla="*/ 1506 w 2049"/>
                    <a:gd name="T35" fmla="*/ 695 h 2907"/>
                    <a:gd name="T36" fmla="*/ 1508 w 2049"/>
                    <a:gd name="T37" fmla="*/ 726 h 2907"/>
                    <a:gd name="T38" fmla="*/ 1514 w 2049"/>
                    <a:gd name="T39" fmla="*/ 756 h 2907"/>
                    <a:gd name="T40" fmla="*/ 1527 w 2049"/>
                    <a:gd name="T41" fmla="*/ 785 h 2907"/>
                    <a:gd name="T42" fmla="*/ 1545 w 2049"/>
                    <a:gd name="T43" fmla="*/ 808 h 2907"/>
                    <a:gd name="T44" fmla="*/ 1567 w 2049"/>
                    <a:gd name="T45" fmla="*/ 829 h 2907"/>
                    <a:gd name="T46" fmla="*/ 1594 w 2049"/>
                    <a:gd name="T47" fmla="*/ 844 h 2907"/>
                    <a:gd name="T48" fmla="*/ 1624 w 2049"/>
                    <a:gd name="T49" fmla="*/ 854 h 2907"/>
                    <a:gd name="T50" fmla="*/ 1657 w 2049"/>
                    <a:gd name="T51" fmla="*/ 858 h 2907"/>
                    <a:gd name="T52" fmla="*/ 2049 w 2049"/>
                    <a:gd name="T53" fmla="*/ 858 h 2907"/>
                    <a:gd name="T54" fmla="*/ 2049 w 2049"/>
                    <a:gd name="T55" fmla="*/ 2907 h 2907"/>
                    <a:gd name="T56" fmla="*/ 0 w 2049"/>
                    <a:gd name="T57" fmla="*/ 2907 h 2907"/>
                    <a:gd name="T58" fmla="*/ 0 w 2049"/>
                    <a:gd name="T59" fmla="*/ 858 h 2907"/>
                    <a:gd name="T60" fmla="*/ 392 w 2049"/>
                    <a:gd name="T61" fmla="*/ 858 h 2907"/>
                    <a:gd name="T62" fmla="*/ 425 w 2049"/>
                    <a:gd name="T63" fmla="*/ 854 h 2907"/>
                    <a:gd name="T64" fmla="*/ 455 w 2049"/>
                    <a:gd name="T65" fmla="*/ 844 h 2907"/>
                    <a:gd name="T66" fmla="*/ 482 w 2049"/>
                    <a:gd name="T67" fmla="*/ 829 h 2907"/>
                    <a:gd name="T68" fmla="*/ 504 w 2049"/>
                    <a:gd name="T69" fmla="*/ 808 h 2907"/>
                    <a:gd name="T70" fmla="*/ 522 w 2049"/>
                    <a:gd name="T71" fmla="*/ 783 h 2907"/>
                    <a:gd name="T72" fmla="*/ 535 w 2049"/>
                    <a:gd name="T73" fmla="*/ 756 h 2907"/>
                    <a:gd name="T74" fmla="*/ 541 w 2049"/>
                    <a:gd name="T75" fmla="*/ 726 h 2907"/>
                    <a:gd name="T76" fmla="*/ 543 w 2049"/>
                    <a:gd name="T77" fmla="*/ 694 h 2907"/>
                    <a:gd name="T78" fmla="*/ 536 w 2049"/>
                    <a:gd name="T79" fmla="*/ 662 h 2907"/>
                    <a:gd name="T80" fmla="*/ 524 w 2049"/>
                    <a:gd name="T81" fmla="*/ 613 h 2907"/>
                    <a:gd name="T82" fmla="*/ 515 w 2049"/>
                    <a:gd name="T83" fmla="*/ 562 h 2907"/>
                    <a:gd name="T84" fmla="*/ 513 w 2049"/>
                    <a:gd name="T85" fmla="*/ 510 h 2907"/>
                    <a:gd name="T86" fmla="*/ 517 w 2049"/>
                    <a:gd name="T87" fmla="*/ 449 h 2907"/>
                    <a:gd name="T88" fmla="*/ 528 w 2049"/>
                    <a:gd name="T89" fmla="*/ 390 h 2907"/>
                    <a:gd name="T90" fmla="*/ 545 w 2049"/>
                    <a:gd name="T91" fmla="*/ 333 h 2907"/>
                    <a:gd name="T92" fmla="*/ 568 w 2049"/>
                    <a:gd name="T93" fmla="*/ 279 h 2907"/>
                    <a:gd name="T94" fmla="*/ 597 w 2049"/>
                    <a:gd name="T95" fmla="*/ 230 h 2907"/>
                    <a:gd name="T96" fmla="*/ 632 w 2049"/>
                    <a:gd name="T97" fmla="*/ 182 h 2907"/>
                    <a:gd name="T98" fmla="*/ 671 w 2049"/>
                    <a:gd name="T99" fmla="*/ 141 h 2907"/>
                    <a:gd name="T100" fmla="*/ 715 w 2049"/>
                    <a:gd name="T101" fmla="*/ 103 h 2907"/>
                    <a:gd name="T102" fmla="*/ 762 w 2049"/>
                    <a:gd name="T103" fmla="*/ 71 h 2907"/>
                    <a:gd name="T104" fmla="*/ 815 w 2049"/>
                    <a:gd name="T105" fmla="*/ 45 h 2907"/>
                    <a:gd name="T106" fmla="*/ 869 w 2049"/>
                    <a:gd name="T107" fmla="*/ 23 h 2907"/>
                    <a:gd name="T108" fmla="*/ 926 w 2049"/>
                    <a:gd name="T109" fmla="*/ 9 h 2907"/>
                    <a:gd name="T110" fmla="*/ 987 w 2049"/>
                    <a:gd name="T111" fmla="*/ 0 h 2907"/>
                    <a:gd name="T112" fmla="*/ 1049 w 2049"/>
                    <a:gd name="T113" fmla="*/ 0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2907">
                      <a:moveTo>
                        <a:pt x="1049" y="0"/>
                      </a:moveTo>
                      <a:lnTo>
                        <a:pt x="1109" y="6"/>
                      </a:lnTo>
                      <a:lnTo>
                        <a:pt x="1166" y="19"/>
                      </a:lnTo>
                      <a:lnTo>
                        <a:pt x="1221" y="38"/>
                      </a:lnTo>
                      <a:lnTo>
                        <a:pt x="1272" y="63"/>
                      </a:lnTo>
                      <a:lnTo>
                        <a:pt x="1320" y="93"/>
                      </a:lnTo>
                      <a:lnTo>
                        <a:pt x="1365" y="129"/>
                      </a:lnTo>
                      <a:lnTo>
                        <a:pt x="1404" y="169"/>
                      </a:lnTo>
                      <a:lnTo>
                        <a:pt x="1441" y="213"/>
                      </a:lnTo>
                      <a:lnTo>
                        <a:pt x="1472" y="262"/>
                      </a:lnTo>
                      <a:lnTo>
                        <a:pt x="1496" y="313"/>
                      </a:lnTo>
                      <a:lnTo>
                        <a:pt x="1516" y="367"/>
                      </a:lnTo>
                      <a:lnTo>
                        <a:pt x="1529" y="425"/>
                      </a:lnTo>
                      <a:lnTo>
                        <a:pt x="1535" y="484"/>
                      </a:lnTo>
                      <a:lnTo>
                        <a:pt x="1535" y="546"/>
                      </a:lnTo>
                      <a:lnTo>
                        <a:pt x="1527" y="606"/>
                      </a:lnTo>
                      <a:lnTo>
                        <a:pt x="1513" y="663"/>
                      </a:lnTo>
                      <a:lnTo>
                        <a:pt x="1506" y="695"/>
                      </a:lnTo>
                      <a:lnTo>
                        <a:pt x="1508" y="726"/>
                      </a:lnTo>
                      <a:lnTo>
                        <a:pt x="1514" y="756"/>
                      </a:lnTo>
                      <a:lnTo>
                        <a:pt x="1527" y="785"/>
                      </a:lnTo>
                      <a:lnTo>
                        <a:pt x="1545" y="808"/>
                      </a:lnTo>
                      <a:lnTo>
                        <a:pt x="1567" y="829"/>
                      </a:lnTo>
                      <a:lnTo>
                        <a:pt x="1594" y="844"/>
                      </a:lnTo>
                      <a:lnTo>
                        <a:pt x="1624" y="854"/>
                      </a:lnTo>
                      <a:lnTo>
                        <a:pt x="1657" y="858"/>
                      </a:lnTo>
                      <a:lnTo>
                        <a:pt x="2049" y="858"/>
                      </a:lnTo>
                      <a:lnTo>
                        <a:pt x="2049" y="2907"/>
                      </a:lnTo>
                      <a:lnTo>
                        <a:pt x="0" y="2907"/>
                      </a:lnTo>
                      <a:lnTo>
                        <a:pt x="0" y="858"/>
                      </a:lnTo>
                      <a:lnTo>
                        <a:pt x="392" y="858"/>
                      </a:lnTo>
                      <a:lnTo>
                        <a:pt x="425" y="854"/>
                      </a:lnTo>
                      <a:lnTo>
                        <a:pt x="455" y="844"/>
                      </a:lnTo>
                      <a:lnTo>
                        <a:pt x="482" y="829"/>
                      </a:lnTo>
                      <a:lnTo>
                        <a:pt x="504" y="808"/>
                      </a:lnTo>
                      <a:lnTo>
                        <a:pt x="522" y="783"/>
                      </a:lnTo>
                      <a:lnTo>
                        <a:pt x="535" y="756"/>
                      </a:lnTo>
                      <a:lnTo>
                        <a:pt x="541" y="726"/>
                      </a:lnTo>
                      <a:lnTo>
                        <a:pt x="543" y="694"/>
                      </a:lnTo>
                      <a:lnTo>
                        <a:pt x="536" y="662"/>
                      </a:lnTo>
                      <a:lnTo>
                        <a:pt x="524" y="613"/>
                      </a:lnTo>
                      <a:lnTo>
                        <a:pt x="515" y="562"/>
                      </a:lnTo>
                      <a:lnTo>
                        <a:pt x="513" y="510"/>
                      </a:lnTo>
                      <a:lnTo>
                        <a:pt x="517" y="449"/>
                      </a:lnTo>
                      <a:lnTo>
                        <a:pt x="528" y="390"/>
                      </a:lnTo>
                      <a:lnTo>
                        <a:pt x="545" y="333"/>
                      </a:lnTo>
                      <a:lnTo>
                        <a:pt x="568" y="279"/>
                      </a:lnTo>
                      <a:lnTo>
                        <a:pt x="597" y="230"/>
                      </a:lnTo>
                      <a:lnTo>
                        <a:pt x="632" y="182"/>
                      </a:lnTo>
                      <a:lnTo>
                        <a:pt x="671" y="141"/>
                      </a:lnTo>
                      <a:lnTo>
                        <a:pt x="715" y="103"/>
                      </a:lnTo>
                      <a:lnTo>
                        <a:pt x="762" y="71"/>
                      </a:lnTo>
                      <a:lnTo>
                        <a:pt x="815" y="45"/>
                      </a:lnTo>
                      <a:lnTo>
                        <a:pt x="869" y="23"/>
                      </a:lnTo>
                      <a:lnTo>
                        <a:pt x="926" y="9"/>
                      </a:lnTo>
                      <a:lnTo>
                        <a:pt x="987" y="0"/>
                      </a:lnTo>
                      <a:lnTo>
                        <a:pt x="1049" y="0"/>
                      </a:lnTo>
                      <a:close/>
                    </a:path>
                  </a:pathLst>
                </a:custGeom>
                <a:solidFill>
                  <a:schemeClr val="accent5">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42" name="Freeform 53">
                  <a:extLst>
                    <a:ext uri="{FF2B5EF4-FFF2-40B4-BE49-F238E27FC236}">
                      <a16:creationId xmlns:a16="http://schemas.microsoft.com/office/drawing/2014/main" id="{0B877054-F271-4C12-A109-004963BFFF7F}"/>
                    </a:ext>
                  </a:extLst>
                </p:cNvPr>
                <p:cNvSpPr>
                  <a:spLocks/>
                </p:cNvSpPr>
                <p:nvPr/>
              </p:nvSpPr>
              <p:spPr bwMode="auto">
                <a:xfrm>
                  <a:off x="423863" y="5918201"/>
                  <a:ext cx="4614863" cy="3252788"/>
                </a:xfrm>
                <a:custGeom>
                  <a:avLst/>
                  <a:gdLst>
                    <a:gd name="T0" fmla="*/ 858 w 2907"/>
                    <a:gd name="T1" fmla="*/ 0 h 2049"/>
                    <a:gd name="T2" fmla="*/ 2907 w 2907"/>
                    <a:gd name="T3" fmla="*/ 0 h 2049"/>
                    <a:gd name="T4" fmla="*/ 2907 w 2907"/>
                    <a:gd name="T5" fmla="*/ 2049 h 2049"/>
                    <a:gd name="T6" fmla="*/ 858 w 2907"/>
                    <a:gd name="T7" fmla="*/ 2049 h 2049"/>
                    <a:gd name="T8" fmla="*/ 858 w 2907"/>
                    <a:gd name="T9" fmla="*/ 1657 h 2049"/>
                    <a:gd name="T10" fmla="*/ 854 w 2907"/>
                    <a:gd name="T11" fmla="*/ 1624 h 2049"/>
                    <a:gd name="T12" fmla="*/ 844 w 2907"/>
                    <a:gd name="T13" fmla="*/ 1594 h 2049"/>
                    <a:gd name="T14" fmla="*/ 829 w 2907"/>
                    <a:gd name="T15" fmla="*/ 1567 h 2049"/>
                    <a:gd name="T16" fmla="*/ 808 w 2907"/>
                    <a:gd name="T17" fmla="*/ 1545 h 2049"/>
                    <a:gd name="T18" fmla="*/ 783 w 2907"/>
                    <a:gd name="T19" fmla="*/ 1527 h 2049"/>
                    <a:gd name="T20" fmla="*/ 756 w 2907"/>
                    <a:gd name="T21" fmla="*/ 1514 h 2049"/>
                    <a:gd name="T22" fmla="*/ 726 w 2907"/>
                    <a:gd name="T23" fmla="*/ 1508 h 2049"/>
                    <a:gd name="T24" fmla="*/ 694 w 2907"/>
                    <a:gd name="T25" fmla="*/ 1506 h 2049"/>
                    <a:gd name="T26" fmla="*/ 662 w 2907"/>
                    <a:gd name="T27" fmla="*/ 1513 h 2049"/>
                    <a:gd name="T28" fmla="*/ 613 w 2907"/>
                    <a:gd name="T29" fmla="*/ 1525 h 2049"/>
                    <a:gd name="T30" fmla="*/ 562 w 2907"/>
                    <a:gd name="T31" fmla="*/ 1534 h 2049"/>
                    <a:gd name="T32" fmla="*/ 510 w 2907"/>
                    <a:gd name="T33" fmla="*/ 1536 h 2049"/>
                    <a:gd name="T34" fmla="*/ 449 w 2907"/>
                    <a:gd name="T35" fmla="*/ 1532 h 2049"/>
                    <a:gd name="T36" fmla="*/ 390 w 2907"/>
                    <a:gd name="T37" fmla="*/ 1521 h 2049"/>
                    <a:gd name="T38" fmla="*/ 333 w 2907"/>
                    <a:gd name="T39" fmla="*/ 1504 h 2049"/>
                    <a:gd name="T40" fmla="*/ 279 w 2907"/>
                    <a:gd name="T41" fmla="*/ 1481 h 2049"/>
                    <a:gd name="T42" fmla="*/ 230 w 2907"/>
                    <a:gd name="T43" fmla="*/ 1452 h 2049"/>
                    <a:gd name="T44" fmla="*/ 182 w 2907"/>
                    <a:gd name="T45" fmla="*/ 1417 h 2049"/>
                    <a:gd name="T46" fmla="*/ 141 w 2907"/>
                    <a:gd name="T47" fmla="*/ 1378 h 2049"/>
                    <a:gd name="T48" fmla="*/ 103 w 2907"/>
                    <a:gd name="T49" fmla="*/ 1334 h 2049"/>
                    <a:gd name="T50" fmla="*/ 71 w 2907"/>
                    <a:gd name="T51" fmla="*/ 1287 h 2049"/>
                    <a:gd name="T52" fmla="*/ 45 w 2907"/>
                    <a:gd name="T53" fmla="*/ 1234 h 2049"/>
                    <a:gd name="T54" fmla="*/ 23 w 2907"/>
                    <a:gd name="T55" fmla="*/ 1180 h 2049"/>
                    <a:gd name="T56" fmla="*/ 9 w 2907"/>
                    <a:gd name="T57" fmla="*/ 1123 h 2049"/>
                    <a:gd name="T58" fmla="*/ 0 w 2907"/>
                    <a:gd name="T59" fmla="*/ 1062 h 2049"/>
                    <a:gd name="T60" fmla="*/ 0 w 2907"/>
                    <a:gd name="T61" fmla="*/ 1000 h 2049"/>
                    <a:gd name="T62" fmla="*/ 6 w 2907"/>
                    <a:gd name="T63" fmla="*/ 940 h 2049"/>
                    <a:gd name="T64" fmla="*/ 19 w 2907"/>
                    <a:gd name="T65" fmla="*/ 883 h 2049"/>
                    <a:gd name="T66" fmla="*/ 38 w 2907"/>
                    <a:gd name="T67" fmla="*/ 828 h 2049"/>
                    <a:gd name="T68" fmla="*/ 63 w 2907"/>
                    <a:gd name="T69" fmla="*/ 777 h 2049"/>
                    <a:gd name="T70" fmla="*/ 93 w 2907"/>
                    <a:gd name="T71" fmla="*/ 729 h 2049"/>
                    <a:gd name="T72" fmla="*/ 129 w 2907"/>
                    <a:gd name="T73" fmla="*/ 684 h 2049"/>
                    <a:gd name="T74" fmla="*/ 169 w 2907"/>
                    <a:gd name="T75" fmla="*/ 645 h 2049"/>
                    <a:gd name="T76" fmla="*/ 213 w 2907"/>
                    <a:gd name="T77" fmla="*/ 608 h 2049"/>
                    <a:gd name="T78" fmla="*/ 262 w 2907"/>
                    <a:gd name="T79" fmla="*/ 577 h 2049"/>
                    <a:gd name="T80" fmla="*/ 313 w 2907"/>
                    <a:gd name="T81" fmla="*/ 553 h 2049"/>
                    <a:gd name="T82" fmla="*/ 367 w 2907"/>
                    <a:gd name="T83" fmla="*/ 533 h 2049"/>
                    <a:gd name="T84" fmla="*/ 425 w 2907"/>
                    <a:gd name="T85" fmla="*/ 520 h 2049"/>
                    <a:gd name="T86" fmla="*/ 484 w 2907"/>
                    <a:gd name="T87" fmla="*/ 514 h 2049"/>
                    <a:gd name="T88" fmla="*/ 546 w 2907"/>
                    <a:gd name="T89" fmla="*/ 514 h 2049"/>
                    <a:gd name="T90" fmla="*/ 606 w 2907"/>
                    <a:gd name="T91" fmla="*/ 522 h 2049"/>
                    <a:gd name="T92" fmla="*/ 663 w 2907"/>
                    <a:gd name="T93" fmla="*/ 536 h 2049"/>
                    <a:gd name="T94" fmla="*/ 695 w 2907"/>
                    <a:gd name="T95" fmla="*/ 543 h 2049"/>
                    <a:gd name="T96" fmla="*/ 726 w 2907"/>
                    <a:gd name="T97" fmla="*/ 541 h 2049"/>
                    <a:gd name="T98" fmla="*/ 756 w 2907"/>
                    <a:gd name="T99" fmla="*/ 535 h 2049"/>
                    <a:gd name="T100" fmla="*/ 783 w 2907"/>
                    <a:gd name="T101" fmla="*/ 522 h 2049"/>
                    <a:gd name="T102" fmla="*/ 808 w 2907"/>
                    <a:gd name="T103" fmla="*/ 504 h 2049"/>
                    <a:gd name="T104" fmla="*/ 829 w 2907"/>
                    <a:gd name="T105" fmla="*/ 482 h 2049"/>
                    <a:gd name="T106" fmla="*/ 844 w 2907"/>
                    <a:gd name="T107" fmla="*/ 455 h 2049"/>
                    <a:gd name="T108" fmla="*/ 854 w 2907"/>
                    <a:gd name="T109" fmla="*/ 425 h 2049"/>
                    <a:gd name="T110" fmla="*/ 858 w 2907"/>
                    <a:gd name="T111" fmla="*/ 392 h 2049"/>
                    <a:gd name="T112" fmla="*/ 858 w 2907"/>
                    <a:gd name="T113" fmla="*/ 0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7" h="2049">
                      <a:moveTo>
                        <a:pt x="858" y="0"/>
                      </a:moveTo>
                      <a:lnTo>
                        <a:pt x="2907" y="0"/>
                      </a:lnTo>
                      <a:lnTo>
                        <a:pt x="2907" y="2049"/>
                      </a:lnTo>
                      <a:lnTo>
                        <a:pt x="858" y="2049"/>
                      </a:lnTo>
                      <a:lnTo>
                        <a:pt x="858" y="1657"/>
                      </a:lnTo>
                      <a:lnTo>
                        <a:pt x="854" y="1624"/>
                      </a:lnTo>
                      <a:lnTo>
                        <a:pt x="844" y="1594"/>
                      </a:lnTo>
                      <a:lnTo>
                        <a:pt x="829" y="1567"/>
                      </a:lnTo>
                      <a:lnTo>
                        <a:pt x="808" y="1545"/>
                      </a:lnTo>
                      <a:lnTo>
                        <a:pt x="783" y="1527"/>
                      </a:lnTo>
                      <a:lnTo>
                        <a:pt x="756" y="1514"/>
                      </a:lnTo>
                      <a:lnTo>
                        <a:pt x="726" y="1508"/>
                      </a:lnTo>
                      <a:lnTo>
                        <a:pt x="694" y="1506"/>
                      </a:lnTo>
                      <a:lnTo>
                        <a:pt x="662" y="1513"/>
                      </a:lnTo>
                      <a:lnTo>
                        <a:pt x="613" y="1525"/>
                      </a:lnTo>
                      <a:lnTo>
                        <a:pt x="562" y="1534"/>
                      </a:lnTo>
                      <a:lnTo>
                        <a:pt x="510" y="1536"/>
                      </a:lnTo>
                      <a:lnTo>
                        <a:pt x="449" y="1532"/>
                      </a:lnTo>
                      <a:lnTo>
                        <a:pt x="390" y="1521"/>
                      </a:lnTo>
                      <a:lnTo>
                        <a:pt x="333" y="1504"/>
                      </a:lnTo>
                      <a:lnTo>
                        <a:pt x="279" y="1481"/>
                      </a:lnTo>
                      <a:lnTo>
                        <a:pt x="230" y="1452"/>
                      </a:lnTo>
                      <a:lnTo>
                        <a:pt x="182" y="1417"/>
                      </a:lnTo>
                      <a:lnTo>
                        <a:pt x="141" y="1378"/>
                      </a:lnTo>
                      <a:lnTo>
                        <a:pt x="103" y="1334"/>
                      </a:lnTo>
                      <a:lnTo>
                        <a:pt x="71" y="1287"/>
                      </a:lnTo>
                      <a:lnTo>
                        <a:pt x="45" y="1234"/>
                      </a:lnTo>
                      <a:lnTo>
                        <a:pt x="23" y="1180"/>
                      </a:lnTo>
                      <a:lnTo>
                        <a:pt x="9" y="1123"/>
                      </a:lnTo>
                      <a:lnTo>
                        <a:pt x="0" y="1062"/>
                      </a:lnTo>
                      <a:lnTo>
                        <a:pt x="0" y="1000"/>
                      </a:lnTo>
                      <a:lnTo>
                        <a:pt x="6" y="940"/>
                      </a:lnTo>
                      <a:lnTo>
                        <a:pt x="19" y="883"/>
                      </a:lnTo>
                      <a:lnTo>
                        <a:pt x="38" y="828"/>
                      </a:lnTo>
                      <a:lnTo>
                        <a:pt x="63" y="777"/>
                      </a:lnTo>
                      <a:lnTo>
                        <a:pt x="93" y="729"/>
                      </a:lnTo>
                      <a:lnTo>
                        <a:pt x="129" y="684"/>
                      </a:lnTo>
                      <a:lnTo>
                        <a:pt x="169" y="645"/>
                      </a:lnTo>
                      <a:lnTo>
                        <a:pt x="213" y="608"/>
                      </a:lnTo>
                      <a:lnTo>
                        <a:pt x="262" y="577"/>
                      </a:lnTo>
                      <a:lnTo>
                        <a:pt x="313" y="553"/>
                      </a:lnTo>
                      <a:lnTo>
                        <a:pt x="367" y="533"/>
                      </a:lnTo>
                      <a:lnTo>
                        <a:pt x="425" y="520"/>
                      </a:lnTo>
                      <a:lnTo>
                        <a:pt x="484" y="514"/>
                      </a:lnTo>
                      <a:lnTo>
                        <a:pt x="546" y="514"/>
                      </a:lnTo>
                      <a:lnTo>
                        <a:pt x="606" y="522"/>
                      </a:lnTo>
                      <a:lnTo>
                        <a:pt x="663" y="536"/>
                      </a:lnTo>
                      <a:lnTo>
                        <a:pt x="695" y="543"/>
                      </a:lnTo>
                      <a:lnTo>
                        <a:pt x="726" y="541"/>
                      </a:lnTo>
                      <a:lnTo>
                        <a:pt x="756" y="535"/>
                      </a:lnTo>
                      <a:lnTo>
                        <a:pt x="783" y="522"/>
                      </a:lnTo>
                      <a:lnTo>
                        <a:pt x="808" y="504"/>
                      </a:lnTo>
                      <a:lnTo>
                        <a:pt x="829" y="482"/>
                      </a:lnTo>
                      <a:lnTo>
                        <a:pt x="844" y="455"/>
                      </a:lnTo>
                      <a:lnTo>
                        <a:pt x="854" y="425"/>
                      </a:lnTo>
                      <a:lnTo>
                        <a:pt x="858" y="392"/>
                      </a:lnTo>
                      <a:lnTo>
                        <a:pt x="858" y="0"/>
                      </a:lnTo>
                      <a:close/>
                    </a:path>
                  </a:pathLst>
                </a:custGeom>
                <a:solidFill>
                  <a:schemeClr val="accent5">
                    <a:lumMod val="40000"/>
                    <a:lumOff val="6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43" name="Freeform 54">
                  <a:extLst>
                    <a:ext uri="{FF2B5EF4-FFF2-40B4-BE49-F238E27FC236}">
                      <a16:creationId xmlns:a16="http://schemas.microsoft.com/office/drawing/2014/main" id="{0A78FC58-76CC-49DB-B140-0CA071FB5583}"/>
                    </a:ext>
                  </a:extLst>
                </p:cNvPr>
                <p:cNvSpPr>
                  <a:spLocks/>
                </p:cNvSpPr>
                <p:nvPr/>
              </p:nvSpPr>
              <p:spPr bwMode="auto">
                <a:xfrm>
                  <a:off x="1784350" y="2665413"/>
                  <a:ext cx="3254375" cy="4614863"/>
                </a:xfrm>
                <a:custGeom>
                  <a:avLst/>
                  <a:gdLst>
                    <a:gd name="T0" fmla="*/ 2050 w 2050"/>
                    <a:gd name="T1" fmla="*/ 0 h 2907"/>
                    <a:gd name="T2" fmla="*/ 1658 w 2050"/>
                    <a:gd name="T3" fmla="*/ 2049 h 2907"/>
                    <a:gd name="T4" fmla="*/ 1595 w 2050"/>
                    <a:gd name="T5" fmla="*/ 2063 h 2907"/>
                    <a:gd name="T6" fmla="*/ 1546 w 2050"/>
                    <a:gd name="T7" fmla="*/ 2099 h 2907"/>
                    <a:gd name="T8" fmla="*/ 1515 w 2050"/>
                    <a:gd name="T9" fmla="*/ 2151 h 2907"/>
                    <a:gd name="T10" fmla="*/ 1507 w 2050"/>
                    <a:gd name="T11" fmla="*/ 2213 h 2907"/>
                    <a:gd name="T12" fmla="*/ 1526 w 2050"/>
                    <a:gd name="T13" fmla="*/ 2294 h 2907"/>
                    <a:gd name="T14" fmla="*/ 1537 w 2050"/>
                    <a:gd name="T15" fmla="*/ 2397 h 2907"/>
                    <a:gd name="T16" fmla="*/ 1522 w 2050"/>
                    <a:gd name="T17" fmla="*/ 2517 h 2907"/>
                    <a:gd name="T18" fmla="*/ 1482 w 2050"/>
                    <a:gd name="T19" fmla="*/ 2628 h 2907"/>
                    <a:gd name="T20" fmla="*/ 1418 w 2050"/>
                    <a:gd name="T21" fmla="*/ 2725 h 2907"/>
                    <a:gd name="T22" fmla="*/ 1335 w 2050"/>
                    <a:gd name="T23" fmla="*/ 2804 h 2907"/>
                    <a:gd name="T24" fmla="*/ 1235 w 2050"/>
                    <a:gd name="T25" fmla="*/ 2862 h 2907"/>
                    <a:gd name="T26" fmla="*/ 1124 w 2050"/>
                    <a:gd name="T27" fmla="*/ 2898 h 2907"/>
                    <a:gd name="T28" fmla="*/ 1001 w 2050"/>
                    <a:gd name="T29" fmla="*/ 2907 h 2907"/>
                    <a:gd name="T30" fmla="*/ 884 w 2050"/>
                    <a:gd name="T31" fmla="*/ 2888 h 2907"/>
                    <a:gd name="T32" fmla="*/ 778 w 2050"/>
                    <a:gd name="T33" fmla="*/ 2844 h 2907"/>
                    <a:gd name="T34" fmla="*/ 685 w 2050"/>
                    <a:gd name="T35" fmla="*/ 2778 h 2907"/>
                    <a:gd name="T36" fmla="*/ 609 w 2050"/>
                    <a:gd name="T37" fmla="*/ 2694 h 2907"/>
                    <a:gd name="T38" fmla="*/ 554 w 2050"/>
                    <a:gd name="T39" fmla="*/ 2594 h 2907"/>
                    <a:gd name="T40" fmla="*/ 521 w 2050"/>
                    <a:gd name="T41" fmla="*/ 2482 h 2907"/>
                    <a:gd name="T42" fmla="*/ 515 w 2050"/>
                    <a:gd name="T43" fmla="*/ 2361 h 2907"/>
                    <a:gd name="T44" fmla="*/ 537 w 2050"/>
                    <a:gd name="T45" fmla="*/ 2244 h 2907"/>
                    <a:gd name="T46" fmla="*/ 542 w 2050"/>
                    <a:gd name="T47" fmla="*/ 2181 h 2907"/>
                    <a:gd name="T48" fmla="*/ 523 w 2050"/>
                    <a:gd name="T49" fmla="*/ 2124 h 2907"/>
                    <a:gd name="T50" fmla="*/ 483 w 2050"/>
                    <a:gd name="T51" fmla="*/ 2078 h 2907"/>
                    <a:gd name="T52" fmla="*/ 426 w 2050"/>
                    <a:gd name="T53" fmla="*/ 2053 h 2907"/>
                    <a:gd name="T54" fmla="*/ 0 w 2050"/>
                    <a:gd name="T55" fmla="*/ 2049 h 2907"/>
                    <a:gd name="T56" fmla="*/ 5 w 2050"/>
                    <a:gd name="T57" fmla="*/ 1624 h 2907"/>
                    <a:gd name="T58" fmla="*/ 30 w 2050"/>
                    <a:gd name="T59" fmla="*/ 1567 h 2907"/>
                    <a:gd name="T60" fmla="*/ 74 w 2050"/>
                    <a:gd name="T61" fmla="*/ 1527 h 2907"/>
                    <a:gd name="T62" fmla="*/ 133 w 2050"/>
                    <a:gd name="T63" fmla="*/ 1508 h 2907"/>
                    <a:gd name="T64" fmla="*/ 196 w 2050"/>
                    <a:gd name="T65" fmla="*/ 1513 h 2907"/>
                    <a:gd name="T66" fmla="*/ 313 w 2050"/>
                    <a:gd name="T67" fmla="*/ 1535 h 2907"/>
                    <a:gd name="T68" fmla="*/ 434 w 2050"/>
                    <a:gd name="T69" fmla="*/ 1529 h 2907"/>
                    <a:gd name="T70" fmla="*/ 546 w 2050"/>
                    <a:gd name="T71" fmla="*/ 1496 h 2907"/>
                    <a:gd name="T72" fmla="*/ 646 w 2050"/>
                    <a:gd name="T73" fmla="*/ 1441 h 2907"/>
                    <a:gd name="T74" fmla="*/ 730 w 2050"/>
                    <a:gd name="T75" fmla="*/ 1365 h 2907"/>
                    <a:gd name="T76" fmla="*/ 796 w 2050"/>
                    <a:gd name="T77" fmla="*/ 1272 h 2907"/>
                    <a:gd name="T78" fmla="*/ 840 w 2050"/>
                    <a:gd name="T79" fmla="*/ 1166 h 2907"/>
                    <a:gd name="T80" fmla="*/ 859 w 2050"/>
                    <a:gd name="T81" fmla="*/ 1049 h 2907"/>
                    <a:gd name="T82" fmla="*/ 850 w 2050"/>
                    <a:gd name="T83" fmla="*/ 926 h 2907"/>
                    <a:gd name="T84" fmla="*/ 814 w 2050"/>
                    <a:gd name="T85" fmla="*/ 815 h 2907"/>
                    <a:gd name="T86" fmla="*/ 756 w 2050"/>
                    <a:gd name="T87" fmla="*/ 715 h 2907"/>
                    <a:gd name="T88" fmla="*/ 677 w 2050"/>
                    <a:gd name="T89" fmla="*/ 632 h 2907"/>
                    <a:gd name="T90" fmla="*/ 580 w 2050"/>
                    <a:gd name="T91" fmla="*/ 568 h 2907"/>
                    <a:gd name="T92" fmla="*/ 469 w 2050"/>
                    <a:gd name="T93" fmla="*/ 528 h 2907"/>
                    <a:gd name="T94" fmla="*/ 349 w 2050"/>
                    <a:gd name="T95" fmla="*/ 513 h 2907"/>
                    <a:gd name="T96" fmla="*/ 246 w 2050"/>
                    <a:gd name="T97" fmla="*/ 524 h 2907"/>
                    <a:gd name="T98" fmla="*/ 165 w 2050"/>
                    <a:gd name="T99" fmla="*/ 543 h 2907"/>
                    <a:gd name="T100" fmla="*/ 103 w 2050"/>
                    <a:gd name="T101" fmla="*/ 535 h 2907"/>
                    <a:gd name="T102" fmla="*/ 51 w 2050"/>
                    <a:gd name="T103" fmla="*/ 504 h 2907"/>
                    <a:gd name="T104" fmla="*/ 15 w 2050"/>
                    <a:gd name="T105" fmla="*/ 455 h 2907"/>
                    <a:gd name="T106" fmla="*/ 0 w 2050"/>
                    <a:gd name="T107" fmla="*/ 392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0" h="2907">
                      <a:moveTo>
                        <a:pt x="0" y="0"/>
                      </a:moveTo>
                      <a:lnTo>
                        <a:pt x="2050" y="0"/>
                      </a:lnTo>
                      <a:lnTo>
                        <a:pt x="2050" y="2049"/>
                      </a:lnTo>
                      <a:lnTo>
                        <a:pt x="1658" y="2049"/>
                      </a:lnTo>
                      <a:lnTo>
                        <a:pt x="1625" y="2053"/>
                      </a:lnTo>
                      <a:lnTo>
                        <a:pt x="1595" y="2063"/>
                      </a:lnTo>
                      <a:lnTo>
                        <a:pt x="1568" y="2079"/>
                      </a:lnTo>
                      <a:lnTo>
                        <a:pt x="1546" y="2099"/>
                      </a:lnTo>
                      <a:lnTo>
                        <a:pt x="1528" y="2124"/>
                      </a:lnTo>
                      <a:lnTo>
                        <a:pt x="1515" y="2151"/>
                      </a:lnTo>
                      <a:lnTo>
                        <a:pt x="1509" y="2181"/>
                      </a:lnTo>
                      <a:lnTo>
                        <a:pt x="1507" y="2213"/>
                      </a:lnTo>
                      <a:lnTo>
                        <a:pt x="1514" y="2245"/>
                      </a:lnTo>
                      <a:lnTo>
                        <a:pt x="1526" y="2294"/>
                      </a:lnTo>
                      <a:lnTo>
                        <a:pt x="1535" y="2345"/>
                      </a:lnTo>
                      <a:lnTo>
                        <a:pt x="1537" y="2397"/>
                      </a:lnTo>
                      <a:lnTo>
                        <a:pt x="1533" y="2458"/>
                      </a:lnTo>
                      <a:lnTo>
                        <a:pt x="1522" y="2517"/>
                      </a:lnTo>
                      <a:lnTo>
                        <a:pt x="1505" y="2574"/>
                      </a:lnTo>
                      <a:lnTo>
                        <a:pt x="1482" y="2628"/>
                      </a:lnTo>
                      <a:lnTo>
                        <a:pt x="1453" y="2677"/>
                      </a:lnTo>
                      <a:lnTo>
                        <a:pt x="1418" y="2725"/>
                      </a:lnTo>
                      <a:lnTo>
                        <a:pt x="1379" y="2766"/>
                      </a:lnTo>
                      <a:lnTo>
                        <a:pt x="1335" y="2804"/>
                      </a:lnTo>
                      <a:lnTo>
                        <a:pt x="1288" y="2836"/>
                      </a:lnTo>
                      <a:lnTo>
                        <a:pt x="1235" y="2862"/>
                      </a:lnTo>
                      <a:lnTo>
                        <a:pt x="1181" y="2884"/>
                      </a:lnTo>
                      <a:lnTo>
                        <a:pt x="1124" y="2898"/>
                      </a:lnTo>
                      <a:lnTo>
                        <a:pt x="1063" y="2907"/>
                      </a:lnTo>
                      <a:lnTo>
                        <a:pt x="1001" y="2907"/>
                      </a:lnTo>
                      <a:lnTo>
                        <a:pt x="941" y="2901"/>
                      </a:lnTo>
                      <a:lnTo>
                        <a:pt x="884" y="2888"/>
                      </a:lnTo>
                      <a:lnTo>
                        <a:pt x="829" y="2869"/>
                      </a:lnTo>
                      <a:lnTo>
                        <a:pt x="778" y="2844"/>
                      </a:lnTo>
                      <a:lnTo>
                        <a:pt x="730" y="2814"/>
                      </a:lnTo>
                      <a:lnTo>
                        <a:pt x="685" y="2778"/>
                      </a:lnTo>
                      <a:lnTo>
                        <a:pt x="646" y="2738"/>
                      </a:lnTo>
                      <a:lnTo>
                        <a:pt x="609" y="2694"/>
                      </a:lnTo>
                      <a:lnTo>
                        <a:pt x="578" y="2645"/>
                      </a:lnTo>
                      <a:lnTo>
                        <a:pt x="554" y="2594"/>
                      </a:lnTo>
                      <a:lnTo>
                        <a:pt x="534" y="2540"/>
                      </a:lnTo>
                      <a:lnTo>
                        <a:pt x="521" y="2482"/>
                      </a:lnTo>
                      <a:lnTo>
                        <a:pt x="515" y="2423"/>
                      </a:lnTo>
                      <a:lnTo>
                        <a:pt x="515" y="2361"/>
                      </a:lnTo>
                      <a:lnTo>
                        <a:pt x="523" y="2301"/>
                      </a:lnTo>
                      <a:lnTo>
                        <a:pt x="537" y="2244"/>
                      </a:lnTo>
                      <a:lnTo>
                        <a:pt x="544" y="2212"/>
                      </a:lnTo>
                      <a:lnTo>
                        <a:pt x="542" y="2181"/>
                      </a:lnTo>
                      <a:lnTo>
                        <a:pt x="536" y="2151"/>
                      </a:lnTo>
                      <a:lnTo>
                        <a:pt x="523" y="2124"/>
                      </a:lnTo>
                      <a:lnTo>
                        <a:pt x="505" y="2099"/>
                      </a:lnTo>
                      <a:lnTo>
                        <a:pt x="483" y="2078"/>
                      </a:lnTo>
                      <a:lnTo>
                        <a:pt x="456" y="2063"/>
                      </a:lnTo>
                      <a:lnTo>
                        <a:pt x="426" y="2053"/>
                      </a:lnTo>
                      <a:lnTo>
                        <a:pt x="393" y="2049"/>
                      </a:lnTo>
                      <a:lnTo>
                        <a:pt x="0" y="2049"/>
                      </a:lnTo>
                      <a:lnTo>
                        <a:pt x="0" y="1657"/>
                      </a:lnTo>
                      <a:lnTo>
                        <a:pt x="5" y="1624"/>
                      </a:lnTo>
                      <a:lnTo>
                        <a:pt x="15" y="1594"/>
                      </a:lnTo>
                      <a:lnTo>
                        <a:pt x="30" y="1567"/>
                      </a:lnTo>
                      <a:lnTo>
                        <a:pt x="51" y="1545"/>
                      </a:lnTo>
                      <a:lnTo>
                        <a:pt x="74" y="1527"/>
                      </a:lnTo>
                      <a:lnTo>
                        <a:pt x="103" y="1514"/>
                      </a:lnTo>
                      <a:lnTo>
                        <a:pt x="133" y="1508"/>
                      </a:lnTo>
                      <a:lnTo>
                        <a:pt x="164" y="1506"/>
                      </a:lnTo>
                      <a:lnTo>
                        <a:pt x="196" y="1513"/>
                      </a:lnTo>
                      <a:lnTo>
                        <a:pt x="253" y="1527"/>
                      </a:lnTo>
                      <a:lnTo>
                        <a:pt x="313" y="1535"/>
                      </a:lnTo>
                      <a:lnTo>
                        <a:pt x="375" y="1535"/>
                      </a:lnTo>
                      <a:lnTo>
                        <a:pt x="434" y="1529"/>
                      </a:lnTo>
                      <a:lnTo>
                        <a:pt x="492" y="1516"/>
                      </a:lnTo>
                      <a:lnTo>
                        <a:pt x="546" y="1496"/>
                      </a:lnTo>
                      <a:lnTo>
                        <a:pt x="597" y="1472"/>
                      </a:lnTo>
                      <a:lnTo>
                        <a:pt x="646" y="1441"/>
                      </a:lnTo>
                      <a:lnTo>
                        <a:pt x="690" y="1404"/>
                      </a:lnTo>
                      <a:lnTo>
                        <a:pt x="730" y="1365"/>
                      </a:lnTo>
                      <a:lnTo>
                        <a:pt x="766" y="1320"/>
                      </a:lnTo>
                      <a:lnTo>
                        <a:pt x="796" y="1272"/>
                      </a:lnTo>
                      <a:lnTo>
                        <a:pt x="821" y="1221"/>
                      </a:lnTo>
                      <a:lnTo>
                        <a:pt x="840" y="1166"/>
                      </a:lnTo>
                      <a:lnTo>
                        <a:pt x="853" y="1109"/>
                      </a:lnTo>
                      <a:lnTo>
                        <a:pt x="859" y="1049"/>
                      </a:lnTo>
                      <a:lnTo>
                        <a:pt x="859" y="987"/>
                      </a:lnTo>
                      <a:lnTo>
                        <a:pt x="850" y="926"/>
                      </a:lnTo>
                      <a:lnTo>
                        <a:pt x="836" y="869"/>
                      </a:lnTo>
                      <a:lnTo>
                        <a:pt x="814" y="815"/>
                      </a:lnTo>
                      <a:lnTo>
                        <a:pt x="788" y="762"/>
                      </a:lnTo>
                      <a:lnTo>
                        <a:pt x="756" y="715"/>
                      </a:lnTo>
                      <a:lnTo>
                        <a:pt x="718" y="671"/>
                      </a:lnTo>
                      <a:lnTo>
                        <a:pt x="677" y="632"/>
                      </a:lnTo>
                      <a:lnTo>
                        <a:pt x="629" y="597"/>
                      </a:lnTo>
                      <a:lnTo>
                        <a:pt x="580" y="568"/>
                      </a:lnTo>
                      <a:lnTo>
                        <a:pt x="526" y="545"/>
                      </a:lnTo>
                      <a:lnTo>
                        <a:pt x="469" y="528"/>
                      </a:lnTo>
                      <a:lnTo>
                        <a:pt x="410" y="517"/>
                      </a:lnTo>
                      <a:lnTo>
                        <a:pt x="349" y="513"/>
                      </a:lnTo>
                      <a:lnTo>
                        <a:pt x="297" y="515"/>
                      </a:lnTo>
                      <a:lnTo>
                        <a:pt x="246" y="524"/>
                      </a:lnTo>
                      <a:lnTo>
                        <a:pt x="197" y="536"/>
                      </a:lnTo>
                      <a:lnTo>
                        <a:pt x="165" y="543"/>
                      </a:lnTo>
                      <a:lnTo>
                        <a:pt x="133" y="541"/>
                      </a:lnTo>
                      <a:lnTo>
                        <a:pt x="103" y="535"/>
                      </a:lnTo>
                      <a:lnTo>
                        <a:pt x="76" y="522"/>
                      </a:lnTo>
                      <a:lnTo>
                        <a:pt x="51" y="504"/>
                      </a:lnTo>
                      <a:lnTo>
                        <a:pt x="30" y="482"/>
                      </a:lnTo>
                      <a:lnTo>
                        <a:pt x="15" y="455"/>
                      </a:lnTo>
                      <a:lnTo>
                        <a:pt x="5" y="425"/>
                      </a:lnTo>
                      <a:lnTo>
                        <a:pt x="0" y="392"/>
                      </a:lnTo>
                      <a:lnTo>
                        <a:pt x="0" y="0"/>
                      </a:lnTo>
                      <a:close/>
                    </a:path>
                  </a:pathLst>
                </a:custGeom>
                <a:solidFill>
                  <a:schemeClr val="accent5">
                    <a:lumMod val="60000"/>
                    <a:lumOff val="4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84C9DE18-15A5-4BB5-B60A-ADB0E2A333F6}"/>
                  </a:ext>
                </a:extLst>
              </p:cNvPr>
              <p:cNvGrpSpPr/>
              <p:nvPr/>
            </p:nvGrpSpPr>
            <p:grpSpPr>
              <a:xfrm>
                <a:off x="2422425" y="2515540"/>
                <a:ext cx="415672" cy="413108"/>
                <a:chOff x="3500437" y="1693863"/>
                <a:chExt cx="5149850" cy="5118100"/>
              </a:xfrm>
            </p:grpSpPr>
            <p:sp>
              <p:nvSpPr>
                <p:cNvPr id="38" name="Freeform 59">
                  <a:extLst>
                    <a:ext uri="{FF2B5EF4-FFF2-40B4-BE49-F238E27FC236}">
                      <a16:creationId xmlns:a16="http://schemas.microsoft.com/office/drawing/2014/main" id="{36D8F40F-9AC7-46FA-8C55-547DBD775418}"/>
                    </a:ext>
                  </a:extLst>
                </p:cNvPr>
                <p:cNvSpPr>
                  <a:spLocks noEditPoints="1"/>
                </p:cNvSpPr>
                <p:nvPr/>
              </p:nvSpPr>
              <p:spPr bwMode="auto">
                <a:xfrm>
                  <a:off x="3500437" y="1693863"/>
                  <a:ext cx="5149850" cy="5118100"/>
                </a:xfrm>
                <a:custGeom>
                  <a:avLst/>
                  <a:gdLst>
                    <a:gd name="T0" fmla="*/ 1535 w 3244"/>
                    <a:gd name="T1" fmla="*/ 1390 h 3224"/>
                    <a:gd name="T2" fmla="*/ 1419 w 3244"/>
                    <a:gd name="T3" fmla="*/ 1491 h 3224"/>
                    <a:gd name="T4" fmla="*/ 1373 w 3244"/>
                    <a:gd name="T5" fmla="*/ 1644 h 3224"/>
                    <a:gd name="T6" fmla="*/ 1419 w 3244"/>
                    <a:gd name="T7" fmla="*/ 1795 h 3224"/>
                    <a:gd name="T8" fmla="*/ 1535 w 3244"/>
                    <a:gd name="T9" fmla="*/ 1896 h 3224"/>
                    <a:gd name="T10" fmla="*/ 1695 w 3244"/>
                    <a:gd name="T11" fmla="*/ 1919 h 3224"/>
                    <a:gd name="T12" fmla="*/ 1838 w 3244"/>
                    <a:gd name="T13" fmla="*/ 1854 h 3224"/>
                    <a:gd name="T14" fmla="*/ 1923 w 3244"/>
                    <a:gd name="T15" fmla="*/ 1723 h 3224"/>
                    <a:gd name="T16" fmla="*/ 1923 w 3244"/>
                    <a:gd name="T17" fmla="*/ 1563 h 3224"/>
                    <a:gd name="T18" fmla="*/ 1838 w 3244"/>
                    <a:gd name="T19" fmla="*/ 1432 h 3224"/>
                    <a:gd name="T20" fmla="*/ 1695 w 3244"/>
                    <a:gd name="T21" fmla="*/ 1368 h 3224"/>
                    <a:gd name="T22" fmla="*/ 1873 w 3244"/>
                    <a:gd name="T23" fmla="*/ 203 h 3224"/>
                    <a:gd name="T24" fmla="*/ 1941 w 3244"/>
                    <a:gd name="T25" fmla="*/ 373 h 3224"/>
                    <a:gd name="T26" fmla="*/ 2070 w 3244"/>
                    <a:gd name="T27" fmla="*/ 489 h 3224"/>
                    <a:gd name="T28" fmla="*/ 2234 w 3244"/>
                    <a:gd name="T29" fmla="*/ 541 h 3224"/>
                    <a:gd name="T30" fmla="*/ 2410 w 3244"/>
                    <a:gd name="T31" fmla="*/ 516 h 3224"/>
                    <a:gd name="T32" fmla="*/ 2923 w 3244"/>
                    <a:gd name="T33" fmla="*/ 625 h 3224"/>
                    <a:gd name="T34" fmla="*/ 2742 w 3244"/>
                    <a:gd name="T35" fmla="*/ 909 h 3224"/>
                    <a:gd name="T36" fmla="*/ 2726 w 3244"/>
                    <a:gd name="T37" fmla="*/ 1075 h 3224"/>
                    <a:gd name="T38" fmla="*/ 2778 w 3244"/>
                    <a:gd name="T39" fmla="*/ 1229 h 3224"/>
                    <a:gd name="T40" fmla="*/ 2889 w 3244"/>
                    <a:gd name="T41" fmla="*/ 1352 h 3224"/>
                    <a:gd name="T42" fmla="*/ 3049 w 3244"/>
                    <a:gd name="T43" fmla="*/ 1420 h 3224"/>
                    <a:gd name="T44" fmla="*/ 2992 w 3244"/>
                    <a:gd name="T45" fmla="*/ 1871 h 3224"/>
                    <a:gd name="T46" fmla="*/ 2834 w 3244"/>
                    <a:gd name="T47" fmla="*/ 1956 h 3224"/>
                    <a:gd name="T48" fmla="*/ 2732 w 3244"/>
                    <a:gd name="T49" fmla="*/ 2095 h 3224"/>
                    <a:gd name="T50" fmla="*/ 2699 w 3244"/>
                    <a:gd name="T51" fmla="*/ 2265 h 3224"/>
                    <a:gd name="T52" fmla="*/ 2744 w 3244"/>
                    <a:gd name="T53" fmla="*/ 2437 h 3224"/>
                    <a:gd name="T54" fmla="*/ 2498 w 3244"/>
                    <a:gd name="T55" fmla="*/ 2820 h 3224"/>
                    <a:gd name="T56" fmla="*/ 2334 w 3244"/>
                    <a:gd name="T57" fmla="*/ 2750 h 3224"/>
                    <a:gd name="T58" fmla="*/ 2165 w 3244"/>
                    <a:gd name="T59" fmla="*/ 2754 h 3224"/>
                    <a:gd name="T60" fmla="*/ 2016 w 3244"/>
                    <a:gd name="T61" fmla="*/ 2825 h 3224"/>
                    <a:gd name="T62" fmla="*/ 1905 w 3244"/>
                    <a:gd name="T63" fmla="*/ 2954 h 3224"/>
                    <a:gd name="T64" fmla="*/ 1841 w 3244"/>
                    <a:gd name="T65" fmla="*/ 3224 h 3224"/>
                    <a:gd name="T66" fmla="*/ 1402 w 3244"/>
                    <a:gd name="T67" fmla="*/ 2945 h 3224"/>
                    <a:gd name="T68" fmla="*/ 1304 w 3244"/>
                    <a:gd name="T69" fmla="*/ 2809 h 3224"/>
                    <a:gd name="T70" fmla="*/ 1162 w 3244"/>
                    <a:gd name="T71" fmla="*/ 2727 h 3224"/>
                    <a:gd name="T72" fmla="*/ 999 w 3244"/>
                    <a:gd name="T73" fmla="*/ 2708 h 3224"/>
                    <a:gd name="T74" fmla="*/ 835 w 3244"/>
                    <a:gd name="T75" fmla="*/ 2760 h 3224"/>
                    <a:gd name="T76" fmla="*/ 477 w 3244"/>
                    <a:gd name="T77" fmla="*/ 2479 h 3224"/>
                    <a:gd name="T78" fmla="*/ 543 w 3244"/>
                    <a:gd name="T79" fmla="*/ 2308 h 3224"/>
                    <a:gd name="T80" fmla="*/ 527 w 3244"/>
                    <a:gd name="T81" fmla="*/ 2135 h 3224"/>
                    <a:gd name="T82" fmla="*/ 442 w 3244"/>
                    <a:gd name="T83" fmla="*/ 1987 h 3224"/>
                    <a:gd name="T84" fmla="*/ 297 w 3244"/>
                    <a:gd name="T85" fmla="*/ 1886 h 3224"/>
                    <a:gd name="T86" fmla="*/ 0 w 3244"/>
                    <a:gd name="T87" fmla="*/ 1458 h 3224"/>
                    <a:gd name="T88" fmla="*/ 326 w 3244"/>
                    <a:gd name="T89" fmla="*/ 1371 h 3224"/>
                    <a:gd name="T90" fmla="*/ 453 w 3244"/>
                    <a:gd name="T91" fmla="*/ 1251 h 3224"/>
                    <a:gd name="T92" fmla="*/ 516 w 3244"/>
                    <a:gd name="T93" fmla="*/ 1090 h 3224"/>
                    <a:gd name="T94" fmla="*/ 506 w 3244"/>
                    <a:gd name="T95" fmla="*/ 916 h 3224"/>
                    <a:gd name="T96" fmla="*/ 321 w 3244"/>
                    <a:gd name="T97" fmla="*/ 625 h 3224"/>
                    <a:gd name="T98" fmla="*/ 881 w 3244"/>
                    <a:gd name="T99" fmla="*/ 549 h 3224"/>
                    <a:gd name="T100" fmla="*/ 1053 w 3244"/>
                    <a:gd name="T101" fmla="*/ 574 h 3224"/>
                    <a:gd name="T102" fmla="*/ 1215 w 3244"/>
                    <a:gd name="T103" fmla="*/ 526 h 3224"/>
                    <a:gd name="T104" fmla="*/ 1345 w 3244"/>
                    <a:gd name="T105" fmla="*/ 414 h 3224"/>
                    <a:gd name="T106" fmla="*/ 1419 w 3244"/>
                    <a:gd name="T107" fmla="*/ 251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4" h="3224">
                      <a:moveTo>
                        <a:pt x="1653" y="1365"/>
                      </a:moveTo>
                      <a:lnTo>
                        <a:pt x="1612" y="1368"/>
                      </a:lnTo>
                      <a:lnTo>
                        <a:pt x="1573" y="1376"/>
                      </a:lnTo>
                      <a:lnTo>
                        <a:pt x="1535" y="1390"/>
                      </a:lnTo>
                      <a:lnTo>
                        <a:pt x="1501" y="1409"/>
                      </a:lnTo>
                      <a:lnTo>
                        <a:pt x="1469" y="1432"/>
                      </a:lnTo>
                      <a:lnTo>
                        <a:pt x="1442" y="1460"/>
                      </a:lnTo>
                      <a:lnTo>
                        <a:pt x="1419" y="1491"/>
                      </a:lnTo>
                      <a:lnTo>
                        <a:pt x="1399" y="1525"/>
                      </a:lnTo>
                      <a:lnTo>
                        <a:pt x="1385" y="1563"/>
                      </a:lnTo>
                      <a:lnTo>
                        <a:pt x="1376" y="1602"/>
                      </a:lnTo>
                      <a:lnTo>
                        <a:pt x="1373" y="1644"/>
                      </a:lnTo>
                      <a:lnTo>
                        <a:pt x="1376" y="1684"/>
                      </a:lnTo>
                      <a:lnTo>
                        <a:pt x="1385" y="1723"/>
                      </a:lnTo>
                      <a:lnTo>
                        <a:pt x="1399" y="1761"/>
                      </a:lnTo>
                      <a:lnTo>
                        <a:pt x="1419" y="1795"/>
                      </a:lnTo>
                      <a:lnTo>
                        <a:pt x="1442" y="1826"/>
                      </a:lnTo>
                      <a:lnTo>
                        <a:pt x="1469" y="1854"/>
                      </a:lnTo>
                      <a:lnTo>
                        <a:pt x="1501" y="1877"/>
                      </a:lnTo>
                      <a:lnTo>
                        <a:pt x="1535" y="1896"/>
                      </a:lnTo>
                      <a:lnTo>
                        <a:pt x="1573" y="1910"/>
                      </a:lnTo>
                      <a:lnTo>
                        <a:pt x="1612" y="1919"/>
                      </a:lnTo>
                      <a:lnTo>
                        <a:pt x="1653" y="1922"/>
                      </a:lnTo>
                      <a:lnTo>
                        <a:pt x="1695" y="1919"/>
                      </a:lnTo>
                      <a:lnTo>
                        <a:pt x="1735" y="1910"/>
                      </a:lnTo>
                      <a:lnTo>
                        <a:pt x="1772" y="1896"/>
                      </a:lnTo>
                      <a:lnTo>
                        <a:pt x="1807" y="1877"/>
                      </a:lnTo>
                      <a:lnTo>
                        <a:pt x="1838" y="1854"/>
                      </a:lnTo>
                      <a:lnTo>
                        <a:pt x="1866" y="1826"/>
                      </a:lnTo>
                      <a:lnTo>
                        <a:pt x="1889" y="1795"/>
                      </a:lnTo>
                      <a:lnTo>
                        <a:pt x="1908" y="1761"/>
                      </a:lnTo>
                      <a:lnTo>
                        <a:pt x="1923" y="1723"/>
                      </a:lnTo>
                      <a:lnTo>
                        <a:pt x="1932" y="1684"/>
                      </a:lnTo>
                      <a:lnTo>
                        <a:pt x="1935" y="1644"/>
                      </a:lnTo>
                      <a:lnTo>
                        <a:pt x="1932" y="1602"/>
                      </a:lnTo>
                      <a:lnTo>
                        <a:pt x="1923" y="1563"/>
                      </a:lnTo>
                      <a:lnTo>
                        <a:pt x="1908" y="1525"/>
                      </a:lnTo>
                      <a:lnTo>
                        <a:pt x="1889" y="1491"/>
                      </a:lnTo>
                      <a:lnTo>
                        <a:pt x="1866" y="1460"/>
                      </a:lnTo>
                      <a:lnTo>
                        <a:pt x="1838" y="1432"/>
                      </a:lnTo>
                      <a:lnTo>
                        <a:pt x="1807" y="1409"/>
                      </a:lnTo>
                      <a:lnTo>
                        <a:pt x="1772" y="1390"/>
                      </a:lnTo>
                      <a:lnTo>
                        <a:pt x="1735" y="1376"/>
                      </a:lnTo>
                      <a:lnTo>
                        <a:pt x="1695" y="1368"/>
                      </a:lnTo>
                      <a:lnTo>
                        <a:pt x="1653" y="1365"/>
                      </a:lnTo>
                      <a:close/>
                      <a:moveTo>
                        <a:pt x="1466" y="0"/>
                      </a:moveTo>
                      <a:lnTo>
                        <a:pt x="1841" y="0"/>
                      </a:lnTo>
                      <a:lnTo>
                        <a:pt x="1873" y="203"/>
                      </a:lnTo>
                      <a:lnTo>
                        <a:pt x="1882" y="251"/>
                      </a:lnTo>
                      <a:lnTo>
                        <a:pt x="1897" y="294"/>
                      </a:lnTo>
                      <a:lnTo>
                        <a:pt x="1917" y="336"/>
                      </a:lnTo>
                      <a:lnTo>
                        <a:pt x="1941" y="373"/>
                      </a:lnTo>
                      <a:lnTo>
                        <a:pt x="1968" y="407"/>
                      </a:lnTo>
                      <a:lnTo>
                        <a:pt x="1999" y="439"/>
                      </a:lnTo>
                      <a:lnTo>
                        <a:pt x="2033" y="466"/>
                      </a:lnTo>
                      <a:lnTo>
                        <a:pt x="2070" y="489"/>
                      </a:lnTo>
                      <a:lnTo>
                        <a:pt x="2108" y="508"/>
                      </a:lnTo>
                      <a:lnTo>
                        <a:pt x="2149" y="523"/>
                      </a:lnTo>
                      <a:lnTo>
                        <a:pt x="2192" y="535"/>
                      </a:lnTo>
                      <a:lnTo>
                        <a:pt x="2234" y="541"/>
                      </a:lnTo>
                      <a:lnTo>
                        <a:pt x="2278" y="543"/>
                      </a:lnTo>
                      <a:lnTo>
                        <a:pt x="2323" y="539"/>
                      </a:lnTo>
                      <a:lnTo>
                        <a:pt x="2367" y="531"/>
                      </a:lnTo>
                      <a:lnTo>
                        <a:pt x="2410" y="516"/>
                      </a:lnTo>
                      <a:lnTo>
                        <a:pt x="2453" y="498"/>
                      </a:lnTo>
                      <a:lnTo>
                        <a:pt x="2495" y="473"/>
                      </a:lnTo>
                      <a:lnTo>
                        <a:pt x="2659" y="363"/>
                      </a:lnTo>
                      <a:lnTo>
                        <a:pt x="2923" y="625"/>
                      </a:lnTo>
                      <a:lnTo>
                        <a:pt x="2801" y="792"/>
                      </a:lnTo>
                      <a:lnTo>
                        <a:pt x="2776" y="830"/>
                      </a:lnTo>
                      <a:lnTo>
                        <a:pt x="2757" y="869"/>
                      </a:lnTo>
                      <a:lnTo>
                        <a:pt x="2742" y="909"/>
                      </a:lnTo>
                      <a:lnTo>
                        <a:pt x="2730" y="951"/>
                      </a:lnTo>
                      <a:lnTo>
                        <a:pt x="2724" y="992"/>
                      </a:lnTo>
                      <a:lnTo>
                        <a:pt x="2723" y="1034"/>
                      </a:lnTo>
                      <a:lnTo>
                        <a:pt x="2726" y="1075"/>
                      </a:lnTo>
                      <a:lnTo>
                        <a:pt x="2733" y="1115"/>
                      </a:lnTo>
                      <a:lnTo>
                        <a:pt x="2745" y="1155"/>
                      </a:lnTo>
                      <a:lnTo>
                        <a:pt x="2759" y="1193"/>
                      </a:lnTo>
                      <a:lnTo>
                        <a:pt x="2778" y="1229"/>
                      </a:lnTo>
                      <a:lnTo>
                        <a:pt x="2800" y="1264"/>
                      </a:lnTo>
                      <a:lnTo>
                        <a:pt x="2827" y="1295"/>
                      </a:lnTo>
                      <a:lnTo>
                        <a:pt x="2856" y="1324"/>
                      </a:lnTo>
                      <a:lnTo>
                        <a:pt x="2889" y="1352"/>
                      </a:lnTo>
                      <a:lnTo>
                        <a:pt x="2924" y="1374"/>
                      </a:lnTo>
                      <a:lnTo>
                        <a:pt x="2963" y="1394"/>
                      </a:lnTo>
                      <a:lnTo>
                        <a:pt x="3005" y="1409"/>
                      </a:lnTo>
                      <a:lnTo>
                        <a:pt x="3049" y="1420"/>
                      </a:lnTo>
                      <a:lnTo>
                        <a:pt x="3244" y="1458"/>
                      </a:lnTo>
                      <a:lnTo>
                        <a:pt x="3244" y="1829"/>
                      </a:lnTo>
                      <a:lnTo>
                        <a:pt x="3039" y="1861"/>
                      </a:lnTo>
                      <a:lnTo>
                        <a:pt x="2992" y="1871"/>
                      </a:lnTo>
                      <a:lnTo>
                        <a:pt x="2948" y="1886"/>
                      </a:lnTo>
                      <a:lnTo>
                        <a:pt x="2907" y="1905"/>
                      </a:lnTo>
                      <a:lnTo>
                        <a:pt x="2869" y="1928"/>
                      </a:lnTo>
                      <a:lnTo>
                        <a:pt x="2834" y="1956"/>
                      </a:lnTo>
                      <a:lnTo>
                        <a:pt x="2802" y="1987"/>
                      </a:lnTo>
                      <a:lnTo>
                        <a:pt x="2775" y="2020"/>
                      </a:lnTo>
                      <a:lnTo>
                        <a:pt x="2752" y="2057"/>
                      </a:lnTo>
                      <a:lnTo>
                        <a:pt x="2732" y="2095"/>
                      </a:lnTo>
                      <a:lnTo>
                        <a:pt x="2717" y="2135"/>
                      </a:lnTo>
                      <a:lnTo>
                        <a:pt x="2706" y="2178"/>
                      </a:lnTo>
                      <a:lnTo>
                        <a:pt x="2700" y="2220"/>
                      </a:lnTo>
                      <a:lnTo>
                        <a:pt x="2699" y="2265"/>
                      </a:lnTo>
                      <a:lnTo>
                        <a:pt x="2702" y="2308"/>
                      </a:lnTo>
                      <a:lnTo>
                        <a:pt x="2711" y="2353"/>
                      </a:lnTo>
                      <a:lnTo>
                        <a:pt x="2724" y="2395"/>
                      </a:lnTo>
                      <a:lnTo>
                        <a:pt x="2744" y="2437"/>
                      </a:lnTo>
                      <a:lnTo>
                        <a:pt x="2768" y="2479"/>
                      </a:lnTo>
                      <a:lnTo>
                        <a:pt x="2880" y="2642"/>
                      </a:lnTo>
                      <a:lnTo>
                        <a:pt x="2614" y="2906"/>
                      </a:lnTo>
                      <a:lnTo>
                        <a:pt x="2498" y="2820"/>
                      </a:lnTo>
                      <a:lnTo>
                        <a:pt x="2458" y="2795"/>
                      </a:lnTo>
                      <a:lnTo>
                        <a:pt x="2417" y="2775"/>
                      </a:lnTo>
                      <a:lnTo>
                        <a:pt x="2376" y="2760"/>
                      </a:lnTo>
                      <a:lnTo>
                        <a:pt x="2334" y="2750"/>
                      </a:lnTo>
                      <a:lnTo>
                        <a:pt x="2291" y="2743"/>
                      </a:lnTo>
                      <a:lnTo>
                        <a:pt x="2249" y="2742"/>
                      </a:lnTo>
                      <a:lnTo>
                        <a:pt x="2207" y="2746"/>
                      </a:lnTo>
                      <a:lnTo>
                        <a:pt x="2165" y="2754"/>
                      </a:lnTo>
                      <a:lnTo>
                        <a:pt x="2126" y="2766"/>
                      </a:lnTo>
                      <a:lnTo>
                        <a:pt x="2087" y="2782"/>
                      </a:lnTo>
                      <a:lnTo>
                        <a:pt x="2051" y="2801"/>
                      </a:lnTo>
                      <a:lnTo>
                        <a:pt x="2016" y="2825"/>
                      </a:lnTo>
                      <a:lnTo>
                        <a:pt x="1983" y="2853"/>
                      </a:lnTo>
                      <a:lnTo>
                        <a:pt x="1954" y="2883"/>
                      </a:lnTo>
                      <a:lnTo>
                        <a:pt x="1928" y="2916"/>
                      </a:lnTo>
                      <a:lnTo>
                        <a:pt x="1905" y="2954"/>
                      </a:lnTo>
                      <a:lnTo>
                        <a:pt x="1887" y="2993"/>
                      </a:lnTo>
                      <a:lnTo>
                        <a:pt x="1873" y="3036"/>
                      </a:lnTo>
                      <a:lnTo>
                        <a:pt x="1863" y="3082"/>
                      </a:lnTo>
                      <a:lnTo>
                        <a:pt x="1841" y="3224"/>
                      </a:lnTo>
                      <a:lnTo>
                        <a:pt x="1466" y="3224"/>
                      </a:lnTo>
                      <a:lnTo>
                        <a:pt x="1429" y="3030"/>
                      </a:lnTo>
                      <a:lnTo>
                        <a:pt x="1417" y="2987"/>
                      </a:lnTo>
                      <a:lnTo>
                        <a:pt x="1402" y="2945"/>
                      </a:lnTo>
                      <a:lnTo>
                        <a:pt x="1383" y="2906"/>
                      </a:lnTo>
                      <a:lnTo>
                        <a:pt x="1360" y="2871"/>
                      </a:lnTo>
                      <a:lnTo>
                        <a:pt x="1333" y="2838"/>
                      </a:lnTo>
                      <a:lnTo>
                        <a:pt x="1304" y="2809"/>
                      </a:lnTo>
                      <a:lnTo>
                        <a:pt x="1271" y="2783"/>
                      </a:lnTo>
                      <a:lnTo>
                        <a:pt x="1237" y="2761"/>
                      </a:lnTo>
                      <a:lnTo>
                        <a:pt x="1200" y="2742"/>
                      </a:lnTo>
                      <a:lnTo>
                        <a:pt x="1162" y="2727"/>
                      </a:lnTo>
                      <a:lnTo>
                        <a:pt x="1123" y="2716"/>
                      </a:lnTo>
                      <a:lnTo>
                        <a:pt x="1082" y="2709"/>
                      </a:lnTo>
                      <a:lnTo>
                        <a:pt x="1041" y="2706"/>
                      </a:lnTo>
                      <a:lnTo>
                        <a:pt x="999" y="2708"/>
                      </a:lnTo>
                      <a:lnTo>
                        <a:pt x="957" y="2714"/>
                      </a:lnTo>
                      <a:lnTo>
                        <a:pt x="916" y="2724"/>
                      </a:lnTo>
                      <a:lnTo>
                        <a:pt x="875" y="2739"/>
                      </a:lnTo>
                      <a:lnTo>
                        <a:pt x="835" y="2760"/>
                      </a:lnTo>
                      <a:lnTo>
                        <a:pt x="797" y="2784"/>
                      </a:lnTo>
                      <a:lnTo>
                        <a:pt x="630" y="2906"/>
                      </a:lnTo>
                      <a:lnTo>
                        <a:pt x="365" y="2642"/>
                      </a:lnTo>
                      <a:lnTo>
                        <a:pt x="477" y="2479"/>
                      </a:lnTo>
                      <a:lnTo>
                        <a:pt x="501" y="2437"/>
                      </a:lnTo>
                      <a:lnTo>
                        <a:pt x="520" y="2395"/>
                      </a:lnTo>
                      <a:lnTo>
                        <a:pt x="534" y="2353"/>
                      </a:lnTo>
                      <a:lnTo>
                        <a:pt x="543" y="2308"/>
                      </a:lnTo>
                      <a:lnTo>
                        <a:pt x="546" y="2265"/>
                      </a:lnTo>
                      <a:lnTo>
                        <a:pt x="545" y="2220"/>
                      </a:lnTo>
                      <a:lnTo>
                        <a:pt x="539" y="2178"/>
                      </a:lnTo>
                      <a:lnTo>
                        <a:pt x="527" y="2135"/>
                      </a:lnTo>
                      <a:lnTo>
                        <a:pt x="512" y="2095"/>
                      </a:lnTo>
                      <a:lnTo>
                        <a:pt x="493" y="2057"/>
                      </a:lnTo>
                      <a:lnTo>
                        <a:pt x="469" y="2020"/>
                      </a:lnTo>
                      <a:lnTo>
                        <a:pt x="442" y="1987"/>
                      </a:lnTo>
                      <a:lnTo>
                        <a:pt x="411" y="1956"/>
                      </a:lnTo>
                      <a:lnTo>
                        <a:pt x="376" y="1928"/>
                      </a:lnTo>
                      <a:lnTo>
                        <a:pt x="338" y="1905"/>
                      </a:lnTo>
                      <a:lnTo>
                        <a:pt x="297" y="1886"/>
                      </a:lnTo>
                      <a:lnTo>
                        <a:pt x="252" y="1871"/>
                      </a:lnTo>
                      <a:lnTo>
                        <a:pt x="205" y="1861"/>
                      </a:lnTo>
                      <a:lnTo>
                        <a:pt x="0" y="1829"/>
                      </a:lnTo>
                      <a:lnTo>
                        <a:pt x="0" y="1458"/>
                      </a:lnTo>
                      <a:lnTo>
                        <a:pt x="196" y="1420"/>
                      </a:lnTo>
                      <a:lnTo>
                        <a:pt x="243" y="1408"/>
                      </a:lnTo>
                      <a:lnTo>
                        <a:pt x="287" y="1392"/>
                      </a:lnTo>
                      <a:lnTo>
                        <a:pt x="326" y="1371"/>
                      </a:lnTo>
                      <a:lnTo>
                        <a:pt x="364" y="1346"/>
                      </a:lnTo>
                      <a:lnTo>
                        <a:pt x="397" y="1317"/>
                      </a:lnTo>
                      <a:lnTo>
                        <a:pt x="428" y="1285"/>
                      </a:lnTo>
                      <a:lnTo>
                        <a:pt x="453" y="1251"/>
                      </a:lnTo>
                      <a:lnTo>
                        <a:pt x="476" y="1213"/>
                      </a:lnTo>
                      <a:lnTo>
                        <a:pt x="494" y="1174"/>
                      </a:lnTo>
                      <a:lnTo>
                        <a:pt x="507" y="1133"/>
                      </a:lnTo>
                      <a:lnTo>
                        <a:pt x="516" y="1090"/>
                      </a:lnTo>
                      <a:lnTo>
                        <a:pt x="521" y="1048"/>
                      </a:lnTo>
                      <a:lnTo>
                        <a:pt x="521" y="1004"/>
                      </a:lnTo>
                      <a:lnTo>
                        <a:pt x="516" y="960"/>
                      </a:lnTo>
                      <a:lnTo>
                        <a:pt x="506" y="916"/>
                      </a:lnTo>
                      <a:lnTo>
                        <a:pt x="491" y="874"/>
                      </a:lnTo>
                      <a:lnTo>
                        <a:pt x="469" y="833"/>
                      </a:lnTo>
                      <a:lnTo>
                        <a:pt x="444" y="792"/>
                      </a:lnTo>
                      <a:lnTo>
                        <a:pt x="321" y="625"/>
                      </a:lnTo>
                      <a:lnTo>
                        <a:pt x="586" y="363"/>
                      </a:lnTo>
                      <a:lnTo>
                        <a:pt x="798" y="505"/>
                      </a:lnTo>
                      <a:lnTo>
                        <a:pt x="838" y="530"/>
                      </a:lnTo>
                      <a:lnTo>
                        <a:pt x="881" y="549"/>
                      </a:lnTo>
                      <a:lnTo>
                        <a:pt x="924" y="562"/>
                      </a:lnTo>
                      <a:lnTo>
                        <a:pt x="966" y="571"/>
                      </a:lnTo>
                      <a:lnTo>
                        <a:pt x="1010" y="574"/>
                      </a:lnTo>
                      <a:lnTo>
                        <a:pt x="1053" y="574"/>
                      </a:lnTo>
                      <a:lnTo>
                        <a:pt x="1095" y="568"/>
                      </a:lnTo>
                      <a:lnTo>
                        <a:pt x="1137" y="558"/>
                      </a:lnTo>
                      <a:lnTo>
                        <a:pt x="1178" y="544"/>
                      </a:lnTo>
                      <a:lnTo>
                        <a:pt x="1215" y="526"/>
                      </a:lnTo>
                      <a:lnTo>
                        <a:pt x="1252" y="503"/>
                      </a:lnTo>
                      <a:lnTo>
                        <a:pt x="1286" y="477"/>
                      </a:lnTo>
                      <a:lnTo>
                        <a:pt x="1317" y="448"/>
                      </a:lnTo>
                      <a:lnTo>
                        <a:pt x="1345" y="414"/>
                      </a:lnTo>
                      <a:lnTo>
                        <a:pt x="1370" y="378"/>
                      </a:lnTo>
                      <a:lnTo>
                        <a:pt x="1390" y="339"/>
                      </a:lnTo>
                      <a:lnTo>
                        <a:pt x="1406" y="296"/>
                      </a:lnTo>
                      <a:lnTo>
                        <a:pt x="1419" y="251"/>
                      </a:lnTo>
                      <a:lnTo>
                        <a:pt x="1466"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sp>
              <p:nvSpPr>
                <p:cNvPr id="39" name="Freeform 60">
                  <a:extLst>
                    <a:ext uri="{FF2B5EF4-FFF2-40B4-BE49-F238E27FC236}">
                      <a16:creationId xmlns:a16="http://schemas.microsoft.com/office/drawing/2014/main" id="{13311772-E676-4A1C-B67E-C5EF25A2EE88}"/>
                    </a:ext>
                  </a:extLst>
                </p:cNvPr>
                <p:cNvSpPr>
                  <a:spLocks noEditPoints="1"/>
                </p:cNvSpPr>
                <p:nvPr/>
              </p:nvSpPr>
              <p:spPr bwMode="auto">
                <a:xfrm>
                  <a:off x="5184775" y="3368675"/>
                  <a:ext cx="1882775" cy="1868487"/>
                </a:xfrm>
                <a:custGeom>
                  <a:avLst/>
                  <a:gdLst>
                    <a:gd name="T0" fmla="*/ 551 w 1186"/>
                    <a:gd name="T1" fmla="*/ 313 h 1177"/>
                    <a:gd name="T2" fmla="*/ 474 w 1186"/>
                    <a:gd name="T3" fmla="*/ 335 h 1177"/>
                    <a:gd name="T4" fmla="*/ 408 w 1186"/>
                    <a:gd name="T5" fmla="*/ 377 h 1177"/>
                    <a:gd name="T6" fmla="*/ 358 w 1186"/>
                    <a:gd name="T7" fmla="*/ 436 h 1177"/>
                    <a:gd name="T8" fmla="*/ 324 w 1186"/>
                    <a:gd name="T9" fmla="*/ 508 h 1177"/>
                    <a:gd name="T10" fmla="*/ 312 w 1186"/>
                    <a:gd name="T11" fmla="*/ 589 h 1177"/>
                    <a:gd name="T12" fmla="*/ 324 w 1186"/>
                    <a:gd name="T13" fmla="*/ 668 h 1177"/>
                    <a:gd name="T14" fmla="*/ 358 w 1186"/>
                    <a:gd name="T15" fmla="*/ 740 h 1177"/>
                    <a:gd name="T16" fmla="*/ 408 w 1186"/>
                    <a:gd name="T17" fmla="*/ 799 h 1177"/>
                    <a:gd name="T18" fmla="*/ 474 w 1186"/>
                    <a:gd name="T19" fmla="*/ 841 h 1177"/>
                    <a:gd name="T20" fmla="*/ 551 w 1186"/>
                    <a:gd name="T21" fmla="*/ 864 h 1177"/>
                    <a:gd name="T22" fmla="*/ 634 w 1186"/>
                    <a:gd name="T23" fmla="*/ 864 h 1177"/>
                    <a:gd name="T24" fmla="*/ 711 w 1186"/>
                    <a:gd name="T25" fmla="*/ 841 h 1177"/>
                    <a:gd name="T26" fmla="*/ 777 w 1186"/>
                    <a:gd name="T27" fmla="*/ 799 h 1177"/>
                    <a:gd name="T28" fmla="*/ 828 w 1186"/>
                    <a:gd name="T29" fmla="*/ 740 h 1177"/>
                    <a:gd name="T30" fmla="*/ 862 w 1186"/>
                    <a:gd name="T31" fmla="*/ 668 h 1177"/>
                    <a:gd name="T32" fmla="*/ 874 w 1186"/>
                    <a:gd name="T33" fmla="*/ 589 h 1177"/>
                    <a:gd name="T34" fmla="*/ 862 w 1186"/>
                    <a:gd name="T35" fmla="*/ 508 h 1177"/>
                    <a:gd name="T36" fmla="*/ 828 w 1186"/>
                    <a:gd name="T37" fmla="*/ 436 h 1177"/>
                    <a:gd name="T38" fmla="*/ 777 w 1186"/>
                    <a:gd name="T39" fmla="*/ 377 h 1177"/>
                    <a:gd name="T40" fmla="*/ 711 w 1186"/>
                    <a:gd name="T41" fmla="*/ 335 h 1177"/>
                    <a:gd name="T42" fmla="*/ 634 w 1186"/>
                    <a:gd name="T43" fmla="*/ 313 h 1177"/>
                    <a:gd name="T44" fmla="*/ 592 w 1186"/>
                    <a:gd name="T45" fmla="*/ 0 h 1177"/>
                    <a:gd name="T46" fmla="*/ 712 w 1186"/>
                    <a:gd name="T47" fmla="*/ 11 h 1177"/>
                    <a:gd name="T48" fmla="*/ 823 w 1186"/>
                    <a:gd name="T49" fmla="*/ 45 h 1177"/>
                    <a:gd name="T50" fmla="*/ 923 w 1186"/>
                    <a:gd name="T51" fmla="*/ 100 h 1177"/>
                    <a:gd name="T52" fmla="*/ 1012 w 1186"/>
                    <a:gd name="T53" fmla="*/ 171 h 1177"/>
                    <a:gd name="T54" fmla="*/ 1084 w 1186"/>
                    <a:gd name="T55" fmla="*/ 259 h 1177"/>
                    <a:gd name="T56" fmla="*/ 1139 w 1186"/>
                    <a:gd name="T57" fmla="*/ 359 h 1177"/>
                    <a:gd name="T58" fmla="*/ 1173 w 1186"/>
                    <a:gd name="T59" fmla="*/ 469 h 1177"/>
                    <a:gd name="T60" fmla="*/ 1186 w 1186"/>
                    <a:gd name="T61" fmla="*/ 589 h 1177"/>
                    <a:gd name="T62" fmla="*/ 1173 w 1186"/>
                    <a:gd name="T63" fmla="*/ 707 h 1177"/>
                    <a:gd name="T64" fmla="*/ 1139 w 1186"/>
                    <a:gd name="T65" fmla="*/ 818 h 1177"/>
                    <a:gd name="T66" fmla="*/ 1084 w 1186"/>
                    <a:gd name="T67" fmla="*/ 918 h 1177"/>
                    <a:gd name="T68" fmla="*/ 1012 w 1186"/>
                    <a:gd name="T69" fmla="*/ 1005 h 1177"/>
                    <a:gd name="T70" fmla="*/ 923 w 1186"/>
                    <a:gd name="T71" fmla="*/ 1076 h 1177"/>
                    <a:gd name="T72" fmla="*/ 823 w 1186"/>
                    <a:gd name="T73" fmla="*/ 1131 h 1177"/>
                    <a:gd name="T74" fmla="*/ 712 w 1186"/>
                    <a:gd name="T75" fmla="*/ 1165 h 1177"/>
                    <a:gd name="T76" fmla="*/ 592 w 1186"/>
                    <a:gd name="T77" fmla="*/ 1177 h 1177"/>
                    <a:gd name="T78" fmla="*/ 473 w 1186"/>
                    <a:gd name="T79" fmla="*/ 1165 h 1177"/>
                    <a:gd name="T80" fmla="*/ 362 w 1186"/>
                    <a:gd name="T81" fmla="*/ 1131 h 1177"/>
                    <a:gd name="T82" fmla="*/ 261 w 1186"/>
                    <a:gd name="T83" fmla="*/ 1076 h 1177"/>
                    <a:gd name="T84" fmla="*/ 174 w 1186"/>
                    <a:gd name="T85" fmla="*/ 1005 h 1177"/>
                    <a:gd name="T86" fmla="*/ 101 w 1186"/>
                    <a:gd name="T87" fmla="*/ 918 h 1177"/>
                    <a:gd name="T88" fmla="*/ 47 w 1186"/>
                    <a:gd name="T89" fmla="*/ 818 h 1177"/>
                    <a:gd name="T90" fmla="*/ 12 w 1186"/>
                    <a:gd name="T91" fmla="*/ 707 h 1177"/>
                    <a:gd name="T92" fmla="*/ 0 w 1186"/>
                    <a:gd name="T93" fmla="*/ 589 h 1177"/>
                    <a:gd name="T94" fmla="*/ 12 w 1186"/>
                    <a:gd name="T95" fmla="*/ 469 h 1177"/>
                    <a:gd name="T96" fmla="*/ 47 w 1186"/>
                    <a:gd name="T97" fmla="*/ 359 h 1177"/>
                    <a:gd name="T98" fmla="*/ 101 w 1186"/>
                    <a:gd name="T99" fmla="*/ 259 h 1177"/>
                    <a:gd name="T100" fmla="*/ 174 w 1186"/>
                    <a:gd name="T101" fmla="*/ 171 h 1177"/>
                    <a:gd name="T102" fmla="*/ 261 w 1186"/>
                    <a:gd name="T103" fmla="*/ 100 h 1177"/>
                    <a:gd name="T104" fmla="*/ 362 w 1186"/>
                    <a:gd name="T105" fmla="*/ 45 h 1177"/>
                    <a:gd name="T106" fmla="*/ 473 w 1186"/>
                    <a:gd name="T107" fmla="*/ 11 h 1177"/>
                    <a:gd name="T108" fmla="*/ 592 w 1186"/>
                    <a:gd name="T109" fmla="*/ 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6" h="1177">
                      <a:moveTo>
                        <a:pt x="592" y="310"/>
                      </a:moveTo>
                      <a:lnTo>
                        <a:pt x="551" y="313"/>
                      </a:lnTo>
                      <a:lnTo>
                        <a:pt x="512" y="321"/>
                      </a:lnTo>
                      <a:lnTo>
                        <a:pt x="474" y="335"/>
                      </a:lnTo>
                      <a:lnTo>
                        <a:pt x="440" y="354"/>
                      </a:lnTo>
                      <a:lnTo>
                        <a:pt x="408" y="377"/>
                      </a:lnTo>
                      <a:lnTo>
                        <a:pt x="381" y="405"/>
                      </a:lnTo>
                      <a:lnTo>
                        <a:pt x="358" y="436"/>
                      </a:lnTo>
                      <a:lnTo>
                        <a:pt x="338" y="470"/>
                      </a:lnTo>
                      <a:lnTo>
                        <a:pt x="324" y="508"/>
                      </a:lnTo>
                      <a:lnTo>
                        <a:pt x="315" y="547"/>
                      </a:lnTo>
                      <a:lnTo>
                        <a:pt x="312" y="589"/>
                      </a:lnTo>
                      <a:lnTo>
                        <a:pt x="315" y="629"/>
                      </a:lnTo>
                      <a:lnTo>
                        <a:pt x="324" y="668"/>
                      </a:lnTo>
                      <a:lnTo>
                        <a:pt x="338" y="706"/>
                      </a:lnTo>
                      <a:lnTo>
                        <a:pt x="358" y="740"/>
                      </a:lnTo>
                      <a:lnTo>
                        <a:pt x="381" y="771"/>
                      </a:lnTo>
                      <a:lnTo>
                        <a:pt x="408" y="799"/>
                      </a:lnTo>
                      <a:lnTo>
                        <a:pt x="440" y="822"/>
                      </a:lnTo>
                      <a:lnTo>
                        <a:pt x="474" y="841"/>
                      </a:lnTo>
                      <a:lnTo>
                        <a:pt x="512" y="855"/>
                      </a:lnTo>
                      <a:lnTo>
                        <a:pt x="551" y="864"/>
                      </a:lnTo>
                      <a:lnTo>
                        <a:pt x="592" y="867"/>
                      </a:lnTo>
                      <a:lnTo>
                        <a:pt x="634" y="864"/>
                      </a:lnTo>
                      <a:lnTo>
                        <a:pt x="674" y="855"/>
                      </a:lnTo>
                      <a:lnTo>
                        <a:pt x="711" y="841"/>
                      </a:lnTo>
                      <a:lnTo>
                        <a:pt x="746" y="822"/>
                      </a:lnTo>
                      <a:lnTo>
                        <a:pt x="777" y="799"/>
                      </a:lnTo>
                      <a:lnTo>
                        <a:pt x="805" y="771"/>
                      </a:lnTo>
                      <a:lnTo>
                        <a:pt x="828" y="740"/>
                      </a:lnTo>
                      <a:lnTo>
                        <a:pt x="847" y="706"/>
                      </a:lnTo>
                      <a:lnTo>
                        <a:pt x="862" y="668"/>
                      </a:lnTo>
                      <a:lnTo>
                        <a:pt x="871" y="629"/>
                      </a:lnTo>
                      <a:lnTo>
                        <a:pt x="874" y="589"/>
                      </a:lnTo>
                      <a:lnTo>
                        <a:pt x="871" y="547"/>
                      </a:lnTo>
                      <a:lnTo>
                        <a:pt x="862" y="508"/>
                      </a:lnTo>
                      <a:lnTo>
                        <a:pt x="847" y="470"/>
                      </a:lnTo>
                      <a:lnTo>
                        <a:pt x="828" y="436"/>
                      </a:lnTo>
                      <a:lnTo>
                        <a:pt x="805" y="405"/>
                      </a:lnTo>
                      <a:lnTo>
                        <a:pt x="777" y="377"/>
                      </a:lnTo>
                      <a:lnTo>
                        <a:pt x="746" y="354"/>
                      </a:lnTo>
                      <a:lnTo>
                        <a:pt x="711" y="335"/>
                      </a:lnTo>
                      <a:lnTo>
                        <a:pt x="674" y="321"/>
                      </a:lnTo>
                      <a:lnTo>
                        <a:pt x="634" y="313"/>
                      </a:lnTo>
                      <a:lnTo>
                        <a:pt x="592" y="310"/>
                      </a:lnTo>
                      <a:close/>
                      <a:moveTo>
                        <a:pt x="592" y="0"/>
                      </a:moveTo>
                      <a:lnTo>
                        <a:pt x="653" y="3"/>
                      </a:lnTo>
                      <a:lnTo>
                        <a:pt x="712" y="11"/>
                      </a:lnTo>
                      <a:lnTo>
                        <a:pt x="769" y="26"/>
                      </a:lnTo>
                      <a:lnTo>
                        <a:pt x="823" y="45"/>
                      </a:lnTo>
                      <a:lnTo>
                        <a:pt x="875" y="70"/>
                      </a:lnTo>
                      <a:lnTo>
                        <a:pt x="923" y="100"/>
                      </a:lnTo>
                      <a:lnTo>
                        <a:pt x="969" y="134"/>
                      </a:lnTo>
                      <a:lnTo>
                        <a:pt x="1012" y="171"/>
                      </a:lnTo>
                      <a:lnTo>
                        <a:pt x="1049" y="214"/>
                      </a:lnTo>
                      <a:lnTo>
                        <a:pt x="1084" y="259"/>
                      </a:lnTo>
                      <a:lnTo>
                        <a:pt x="1114" y="308"/>
                      </a:lnTo>
                      <a:lnTo>
                        <a:pt x="1139" y="359"/>
                      </a:lnTo>
                      <a:lnTo>
                        <a:pt x="1158" y="413"/>
                      </a:lnTo>
                      <a:lnTo>
                        <a:pt x="1173" y="469"/>
                      </a:lnTo>
                      <a:lnTo>
                        <a:pt x="1183" y="528"/>
                      </a:lnTo>
                      <a:lnTo>
                        <a:pt x="1186" y="589"/>
                      </a:lnTo>
                      <a:lnTo>
                        <a:pt x="1183" y="648"/>
                      </a:lnTo>
                      <a:lnTo>
                        <a:pt x="1173" y="707"/>
                      </a:lnTo>
                      <a:lnTo>
                        <a:pt x="1158" y="763"/>
                      </a:lnTo>
                      <a:lnTo>
                        <a:pt x="1139" y="818"/>
                      </a:lnTo>
                      <a:lnTo>
                        <a:pt x="1114" y="869"/>
                      </a:lnTo>
                      <a:lnTo>
                        <a:pt x="1084" y="918"/>
                      </a:lnTo>
                      <a:lnTo>
                        <a:pt x="1049" y="963"/>
                      </a:lnTo>
                      <a:lnTo>
                        <a:pt x="1012" y="1005"/>
                      </a:lnTo>
                      <a:lnTo>
                        <a:pt x="969" y="1043"/>
                      </a:lnTo>
                      <a:lnTo>
                        <a:pt x="923" y="1076"/>
                      </a:lnTo>
                      <a:lnTo>
                        <a:pt x="875" y="1107"/>
                      </a:lnTo>
                      <a:lnTo>
                        <a:pt x="823" y="1131"/>
                      </a:lnTo>
                      <a:lnTo>
                        <a:pt x="769" y="1151"/>
                      </a:lnTo>
                      <a:lnTo>
                        <a:pt x="712" y="1165"/>
                      </a:lnTo>
                      <a:lnTo>
                        <a:pt x="653" y="1174"/>
                      </a:lnTo>
                      <a:lnTo>
                        <a:pt x="592" y="1177"/>
                      </a:lnTo>
                      <a:lnTo>
                        <a:pt x="532" y="1174"/>
                      </a:lnTo>
                      <a:lnTo>
                        <a:pt x="473" y="1165"/>
                      </a:lnTo>
                      <a:lnTo>
                        <a:pt x="416" y="1151"/>
                      </a:lnTo>
                      <a:lnTo>
                        <a:pt x="362" y="1131"/>
                      </a:lnTo>
                      <a:lnTo>
                        <a:pt x="310" y="1107"/>
                      </a:lnTo>
                      <a:lnTo>
                        <a:pt x="261" y="1076"/>
                      </a:lnTo>
                      <a:lnTo>
                        <a:pt x="215" y="1043"/>
                      </a:lnTo>
                      <a:lnTo>
                        <a:pt x="174" y="1005"/>
                      </a:lnTo>
                      <a:lnTo>
                        <a:pt x="135" y="963"/>
                      </a:lnTo>
                      <a:lnTo>
                        <a:pt x="101" y="918"/>
                      </a:lnTo>
                      <a:lnTo>
                        <a:pt x="72" y="869"/>
                      </a:lnTo>
                      <a:lnTo>
                        <a:pt x="47" y="818"/>
                      </a:lnTo>
                      <a:lnTo>
                        <a:pt x="26" y="763"/>
                      </a:lnTo>
                      <a:lnTo>
                        <a:pt x="12" y="707"/>
                      </a:lnTo>
                      <a:lnTo>
                        <a:pt x="3" y="648"/>
                      </a:lnTo>
                      <a:lnTo>
                        <a:pt x="0" y="589"/>
                      </a:lnTo>
                      <a:lnTo>
                        <a:pt x="3" y="528"/>
                      </a:lnTo>
                      <a:lnTo>
                        <a:pt x="12" y="469"/>
                      </a:lnTo>
                      <a:lnTo>
                        <a:pt x="26" y="413"/>
                      </a:lnTo>
                      <a:lnTo>
                        <a:pt x="47" y="359"/>
                      </a:lnTo>
                      <a:lnTo>
                        <a:pt x="72" y="308"/>
                      </a:lnTo>
                      <a:lnTo>
                        <a:pt x="101" y="259"/>
                      </a:lnTo>
                      <a:lnTo>
                        <a:pt x="135" y="214"/>
                      </a:lnTo>
                      <a:lnTo>
                        <a:pt x="174" y="171"/>
                      </a:lnTo>
                      <a:lnTo>
                        <a:pt x="215" y="134"/>
                      </a:lnTo>
                      <a:lnTo>
                        <a:pt x="261" y="100"/>
                      </a:lnTo>
                      <a:lnTo>
                        <a:pt x="310" y="70"/>
                      </a:lnTo>
                      <a:lnTo>
                        <a:pt x="362" y="45"/>
                      </a:lnTo>
                      <a:lnTo>
                        <a:pt x="416" y="26"/>
                      </a:lnTo>
                      <a:lnTo>
                        <a:pt x="473" y="11"/>
                      </a:lnTo>
                      <a:lnTo>
                        <a:pt x="532" y="3"/>
                      </a:lnTo>
                      <a:lnTo>
                        <a:pt x="592"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buClrTx/>
                  </a:pPr>
                  <a:endParaRPr lang="en-IN" sz="1350" kern="1200">
                    <a:solidFill>
                      <a:prstClr val="black"/>
                    </a:solidFill>
                    <a:latin typeface="Calibri" panose="020F0502020204030204"/>
                    <a:ea typeface="+mn-ea"/>
                    <a:cs typeface="+mn-cs"/>
                  </a:endParaRPr>
                </a:p>
              </p:txBody>
            </p:sp>
          </p:grpSp>
          <p:sp>
            <p:nvSpPr>
              <p:cNvPr id="37" name="TextBox 36">
                <a:extLst>
                  <a:ext uri="{FF2B5EF4-FFF2-40B4-BE49-F238E27FC236}">
                    <a16:creationId xmlns:a16="http://schemas.microsoft.com/office/drawing/2014/main" id="{55677B07-8D9A-4CAD-A568-C0587B67C667}"/>
                  </a:ext>
                </a:extLst>
              </p:cNvPr>
              <p:cNvSpPr txBox="1"/>
              <p:nvPr/>
            </p:nvSpPr>
            <p:spPr>
              <a:xfrm>
                <a:off x="507597" y="4535623"/>
                <a:ext cx="1687105" cy="19546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txBody>
              <a:bodyPr wrap="square" rtlCol="0">
                <a:spAutoFit/>
              </a:bodyPr>
              <a:lstStyle/>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Full alignment with City recovery planning</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Needs assessment with LCC and VCSE driving investment plan</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Commence procurement of lead provider and services in scope</a:t>
                </a:r>
              </a:p>
              <a:p>
                <a:pPr marL="128588" indent="-128588" defTabSz="685800">
                  <a:buClrTx/>
                  <a:buFont typeface="Arial" panose="020B0604020202020204" pitchFamily="34" charset="0"/>
                  <a:buChar char="•"/>
                </a:pPr>
                <a:r>
                  <a:rPr lang="en-US" sz="750" dirty="0">
                    <a:solidFill>
                      <a:prstClr val="black">
                        <a:lumMod val="50000"/>
                        <a:lumOff val="50000"/>
                      </a:prstClr>
                    </a:solidFill>
                    <a:latin typeface="Arial" pitchFamily="34" charset="0"/>
                    <a:ea typeface="+mn-ea"/>
                    <a:cs typeface="Arial" pitchFamily="34" charset="0"/>
                  </a:rPr>
                  <a:t>Continue to scale up and evaluate model</a:t>
                </a:r>
              </a:p>
              <a:p>
                <a:pPr marL="128588" indent="-128588" defTabSz="685800">
                  <a:buClrTx/>
                  <a:buFont typeface="Arial" panose="020B0604020202020204" pitchFamily="34" charset="0"/>
                  <a:buChar char="•"/>
                </a:pPr>
                <a:endParaRPr lang="en-US" sz="750" dirty="0">
                  <a:solidFill>
                    <a:prstClr val="black">
                      <a:lumMod val="50000"/>
                      <a:lumOff val="50000"/>
                    </a:prstClr>
                  </a:solidFill>
                  <a:latin typeface="Arial" pitchFamily="34" charset="0"/>
                  <a:ea typeface="+mn-ea"/>
                  <a:cs typeface="Arial" pitchFamily="34" charset="0"/>
                </a:endParaRPr>
              </a:p>
            </p:txBody>
          </p:sp>
        </p:grpSp>
      </p:grpSp>
      <p:graphicFrame>
        <p:nvGraphicFramePr>
          <p:cNvPr id="74" name="Table 73">
            <a:extLst>
              <a:ext uri="{FF2B5EF4-FFF2-40B4-BE49-F238E27FC236}">
                <a16:creationId xmlns:a16="http://schemas.microsoft.com/office/drawing/2014/main" id="{6850DD4B-A63E-4A40-9B7B-8EA90712EA03}"/>
              </a:ext>
            </a:extLst>
          </p:cNvPr>
          <p:cNvGraphicFramePr>
            <a:graphicFrameLocks noGrp="1"/>
          </p:cNvGraphicFramePr>
          <p:nvPr/>
        </p:nvGraphicFramePr>
        <p:xfrm>
          <a:off x="3756825" y="152415"/>
          <a:ext cx="5228870" cy="2926253"/>
        </p:xfrm>
        <a:graphic>
          <a:graphicData uri="http://schemas.openxmlformats.org/drawingml/2006/table">
            <a:tbl>
              <a:tblPr firstRow="1" bandRow="1">
                <a:tableStyleId>{3B4B98B0-60AC-42C2-AFA5-B58CD77FA1E5}</a:tableStyleId>
              </a:tblPr>
              <a:tblGrid>
                <a:gridCol w="828337">
                  <a:extLst>
                    <a:ext uri="{9D8B030D-6E8A-4147-A177-3AD203B41FA5}">
                      <a16:colId xmlns:a16="http://schemas.microsoft.com/office/drawing/2014/main" val="20000"/>
                    </a:ext>
                  </a:extLst>
                </a:gridCol>
                <a:gridCol w="362398">
                  <a:extLst>
                    <a:ext uri="{9D8B030D-6E8A-4147-A177-3AD203B41FA5}">
                      <a16:colId xmlns:a16="http://schemas.microsoft.com/office/drawing/2014/main" val="20001"/>
                    </a:ext>
                  </a:extLst>
                </a:gridCol>
                <a:gridCol w="381223">
                  <a:extLst>
                    <a:ext uri="{9D8B030D-6E8A-4147-A177-3AD203B41FA5}">
                      <a16:colId xmlns:a16="http://schemas.microsoft.com/office/drawing/2014/main" val="20002"/>
                    </a:ext>
                  </a:extLst>
                </a:gridCol>
                <a:gridCol w="522416">
                  <a:extLst>
                    <a:ext uri="{9D8B030D-6E8A-4147-A177-3AD203B41FA5}">
                      <a16:colId xmlns:a16="http://schemas.microsoft.com/office/drawing/2014/main" val="20003"/>
                    </a:ext>
                  </a:extLst>
                </a:gridCol>
                <a:gridCol w="522416">
                  <a:extLst>
                    <a:ext uri="{9D8B030D-6E8A-4147-A177-3AD203B41FA5}">
                      <a16:colId xmlns:a16="http://schemas.microsoft.com/office/drawing/2014/main" val="20004"/>
                    </a:ext>
                  </a:extLst>
                </a:gridCol>
                <a:gridCol w="522416">
                  <a:extLst>
                    <a:ext uri="{9D8B030D-6E8A-4147-A177-3AD203B41FA5}">
                      <a16:colId xmlns:a16="http://schemas.microsoft.com/office/drawing/2014/main" val="20005"/>
                    </a:ext>
                  </a:extLst>
                </a:gridCol>
                <a:gridCol w="522416">
                  <a:extLst>
                    <a:ext uri="{9D8B030D-6E8A-4147-A177-3AD203B41FA5}">
                      <a16:colId xmlns:a16="http://schemas.microsoft.com/office/drawing/2014/main" val="20006"/>
                    </a:ext>
                  </a:extLst>
                </a:gridCol>
                <a:gridCol w="522416">
                  <a:extLst>
                    <a:ext uri="{9D8B030D-6E8A-4147-A177-3AD203B41FA5}">
                      <a16:colId xmlns:a16="http://schemas.microsoft.com/office/drawing/2014/main" val="20007"/>
                    </a:ext>
                  </a:extLst>
                </a:gridCol>
                <a:gridCol w="522416">
                  <a:extLst>
                    <a:ext uri="{9D8B030D-6E8A-4147-A177-3AD203B41FA5}">
                      <a16:colId xmlns:a16="http://schemas.microsoft.com/office/drawing/2014/main" val="20008"/>
                    </a:ext>
                  </a:extLst>
                </a:gridCol>
                <a:gridCol w="522416">
                  <a:extLst>
                    <a:ext uri="{9D8B030D-6E8A-4147-A177-3AD203B41FA5}">
                      <a16:colId xmlns:a16="http://schemas.microsoft.com/office/drawing/2014/main" val="20009"/>
                    </a:ext>
                  </a:extLst>
                </a:gridCol>
              </a:tblGrid>
              <a:tr h="228600">
                <a:tc>
                  <a:txBody>
                    <a:bodyPr/>
                    <a:lstStyle/>
                    <a:p>
                      <a:r>
                        <a:rPr lang="en-GB" sz="1100" dirty="0"/>
                        <a:t>SETTING</a:t>
                      </a:r>
                    </a:p>
                  </a:txBody>
                  <a:tcPr marL="68580" marR="68580" marT="34290" marB="34290"/>
                </a:tc>
                <a:tc>
                  <a:txBody>
                    <a:bodyPr/>
                    <a:lstStyle/>
                    <a:p>
                      <a:r>
                        <a:rPr lang="en-GB" sz="800" dirty="0"/>
                        <a:t>2015</a:t>
                      </a:r>
                    </a:p>
                  </a:txBody>
                  <a:tcPr marL="68580" marR="68580" marT="34290" marB="34290"/>
                </a:tc>
                <a:tc>
                  <a:txBody>
                    <a:bodyPr/>
                    <a:lstStyle/>
                    <a:p>
                      <a:r>
                        <a:rPr lang="en-GB" sz="800" dirty="0"/>
                        <a:t>2016</a:t>
                      </a:r>
                    </a:p>
                  </a:txBody>
                  <a:tcPr marL="68580" marR="68580" marT="34290" marB="34290"/>
                </a:tc>
                <a:tc>
                  <a:txBody>
                    <a:bodyPr/>
                    <a:lstStyle/>
                    <a:p>
                      <a:r>
                        <a:rPr lang="en-GB" sz="800" dirty="0"/>
                        <a:t>2017</a:t>
                      </a:r>
                    </a:p>
                  </a:txBody>
                  <a:tcPr marL="68580" marR="68580" marT="34290" marB="34290"/>
                </a:tc>
                <a:tc>
                  <a:txBody>
                    <a:bodyPr/>
                    <a:lstStyle/>
                    <a:p>
                      <a:r>
                        <a:rPr lang="en-GB" sz="800" dirty="0"/>
                        <a:t>2018</a:t>
                      </a:r>
                    </a:p>
                  </a:txBody>
                  <a:tcPr marL="68580" marR="68580" marT="34290" marB="34290"/>
                </a:tc>
                <a:tc>
                  <a:txBody>
                    <a:bodyPr/>
                    <a:lstStyle/>
                    <a:p>
                      <a:r>
                        <a:rPr lang="en-GB" sz="800" dirty="0"/>
                        <a:t>2019</a:t>
                      </a:r>
                    </a:p>
                  </a:txBody>
                  <a:tcPr marL="68580" marR="68580" marT="34290" marB="34290"/>
                </a:tc>
                <a:tc>
                  <a:txBody>
                    <a:bodyPr/>
                    <a:lstStyle/>
                    <a:p>
                      <a:r>
                        <a:rPr lang="en-GB" sz="800" dirty="0"/>
                        <a:t>2020</a:t>
                      </a:r>
                    </a:p>
                  </a:txBody>
                  <a:tcPr marL="68580" marR="68580" marT="34290" marB="34290"/>
                </a:tc>
                <a:tc>
                  <a:txBody>
                    <a:bodyPr/>
                    <a:lstStyle/>
                    <a:p>
                      <a:r>
                        <a:rPr lang="en-GB" sz="800" dirty="0"/>
                        <a:t>2021</a:t>
                      </a:r>
                    </a:p>
                  </a:txBody>
                  <a:tcPr marL="68580" marR="68580" marT="34290" marB="34290"/>
                </a:tc>
                <a:tc>
                  <a:txBody>
                    <a:bodyPr/>
                    <a:lstStyle/>
                    <a:p>
                      <a:r>
                        <a:rPr lang="en-GB" sz="800" dirty="0"/>
                        <a:t>2022</a:t>
                      </a:r>
                    </a:p>
                  </a:txBody>
                  <a:tcPr marL="68580" marR="68580" marT="34290" marB="34290"/>
                </a:tc>
                <a:tc>
                  <a:txBody>
                    <a:bodyPr/>
                    <a:lstStyle/>
                    <a:p>
                      <a:r>
                        <a:rPr lang="en-GB" sz="800" dirty="0"/>
                        <a:t>2023</a:t>
                      </a:r>
                    </a:p>
                  </a:txBody>
                  <a:tcPr marL="68580" marR="68580" marT="34290" marB="34290"/>
                </a:tc>
                <a:extLst>
                  <a:ext uri="{0D108BD9-81ED-4DB2-BD59-A6C34878D82A}">
                    <a16:rowId xmlns:a16="http://schemas.microsoft.com/office/drawing/2014/main" val="10000"/>
                  </a:ext>
                </a:extLst>
              </a:tr>
              <a:tr h="320040">
                <a:tc>
                  <a:txBody>
                    <a:bodyPr/>
                    <a:lstStyle/>
                    <a:p>
                      <a:r>
                        <a:rPr lang="en-GB" sz="800" b="1" dirty="0"/>
                        <a:t>Primary</a:t>
                      </a:r>
                      <a:r>
                        <a:rPr lang="en-GB" sz="800" b="1" baseline="0" dirty="0"/>
                        <a:t> Care &amp; SMI</a:t>
                      </a:r>
                      <a:endParaRPr lang="en-GB" sz="800" b="1" dirty="0"/>
                    </a:p>
                  </a:txBody>
                  <a:tcPr marL="68580" marR="68580" marT="34290" marB="34290"/>
                </a:tc>
                <a:tc>
                  <a:txBody>
                    <a:bodyPr/>
                    <a:lstStyle/>
                    <a:p>
                      <a:r>
                        <a:rPr lang="en-GB" sz="800" dirty="0"/>
                        <a:t>7043</a:t>
                      </a:r>
                    </a:p>
                  </a:txBody>
                  <a:tcPr marL="68580" marR="68580" marT="34290" marB="34290"/>
                </a:tc>
                <a:tc>
                  <a:txBody>
                    <a:bodyPr/>
                    <a:lstStyle/>
                    <a:p>
                      <a:r>
                        <a:rPr lang="en-GB" sz="800" dirty="0"/>
                        <a:t>8631</a:t>
                      </a:r>
                    </a:p>
                  </a:txBody>
                  <a:tcPr marL="68580" marR="68580" marT="34290" marB="34290"/>
                </a:tc>
                <a:tc>
                  <a:txBody>
                    <a:bodyPr/>
                    <a:lstStyle/>
                    <a:p>
                      <a:r>
                        <a:rPr lang="en-GB" sz="800" dirty="0"/>
                        <a:t>8978</a:t>
                      </a:r>
                    </a:p>
                  </a:txBody>
                  <a:tcPr marL="68580" marR="68580" marT="34290" marB="34290"/>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GB" sz="800" dirty="0"/>
                        <a:t>9000</a:t>
                      </a:r>
                    </a:p>
                    <a:p>
                      <a:endParaRPr lang="en-GB" sz="800" dirty="0"/>
                    </a:p>
                  </a:txBody>
                  <a:tcPr marL="68580" marR="68580" marT="34290" marB="34290"/>
                </a:tc>
                <a:tc>
                  <a:txBody>
                    <a:bodyPr/>
                    <a:lstStyle/>
                    <a:p>
                      <a:r>
                        <a:rPr lang="en-GB" sz="800" dirty="0"/>
                        <a:t>9000</a:t>
                      </a:r>
                    </a:p>
                  </a:txBody>
                  <a:tcPr marL="68580" marR="68580" marT="34290" marB="34290"/>
                </a:tc>
                <a:tc>
                  <a:txBody>
                    <a:bodyPr/>
                    <a:lstStyle/>
                    <a:p>
                      <a:r>
                        <a:rPr lang="en-GB" sz="800" dirty="0"/>
                        <a:t>9000</a:t>
                      </a:r>
                    </a:p>
                  </a:txBody>
                  <a:tcPr marL="68580" marR="68580" marT="34290" marB="34290"/>
                </a:tc>
                <a:tc>
                  <a:txBody>
                    <a:bodyPr/>
                    <a:lstStyle/>
                    <a:p>
                      <a:r>
                        <a:rPr lang="en-GB" sz="800" dirty="0"/>
                        <a:t>8000</a:t>
                      </a:r>
                    </a:p>
                  </a:txBody>
                  <a:tcPr marL="68580" marR="68580" marT="34290" marB="34290"/>
                </a:tc>
                <a:tc>
                  <a:txBody>
                    <a:bodyPr/>
                    <a:lstStyle/>
                    <a:p>
                      <a:r>
                        <a:rPr lang="en-GB" sz="800" dirty="0"/>
                        <a:t>8000</a:t>
                      </a:r>
                    </a:p>
                  </a:txBody>
                  <a:tcPr marL="68580" marR="68580" marT="34290" marB="34290"/>
                </a:tc>
                <a:tc>
                  <a:txBody>
                    <a:bodyPr/>
                    <a:lstStyle/>
                    <a:p>
                      <a:r>
                        <a:rPr lang="en-GB" sz="800" dirty="0"/>
                        <a:t>8000</a:t>
                      </a:r>
                    </a:p>
                  </a:txBody>
                  <a:tcPr marL="68580" marR="68580" marT="34290" marB="34290"/>
                </a:tc>
                <a:extLst>
                  <a:ext uri="{0D108BD9-81ED-4DB2-BD59-A6C34878D82A}">
                    <a16:rowId xmlns:a16="http://schemas.microsoft.com/office/drawing/2014/main" val="10001"/>
                  </a:ext>
                </a:extLst>
              </a:tr>
              <a:tr h="245714">
                <a:tc>
                  <a:txBody>
                    <a:bodyPr/>
                    <a:lstStyle/>
                    <a:p>
                      <a:r>
                        <a:rPr lang="en-GB" sz="800" b="1" dirty="0"/>
                        <a:t>Respiratory</a:t>
                      </a:r>
                    </a:p>
                  </a:txBody>
                  <a:tcPr marL="68580" marR="68580" marT="34290" marB="34290"/>
                </a:tc>
                <a:tc>
                  <a:txBody>
                    <a:bodyPr/>
                    <a:lstStyle/>
                    <a:p>
                      <a:endParaRPr lang="en-GB" sz="800"/>
                    </a:p>
                  </a:txBody>
                  <a:tcPr marL="68580" marR="68580" marT="34290" marB="34290"/>
                </a:tc>
                <a:tc>
                  <a:txBody>
                    <a:bodyPr/>
                    <a:lstStyle/>
                    <a:p>
                      <a:endParaRPr lang="en-GB" sz="800"/>
                    </a:p>
                  </a:txBody>
                  <a:tcPr marL="68580" marR="68580" marT="34290" marB="34290"/>
                </a:tc>
                <a:tc>
                  <a:txBody>
                    <a:bodyPr/>
                    <a:lstStyle/>
                    <a:p>
                      <a:endParaRPr lang="en-GB" sz="800" dirty="0"/>
                    </a:p>
                  </a:txBody>
                  <a:tcPr marL="68580" marR="68580" marT="34290" marB="34290"/>
                </a:tc>
                <a:tc>
                  <a:txBody>
                    <a:bodyPr/>
                    <a:lstStyle/>
                    <a:p>
                      <a:r>
                        <a:rPr lang="en-GB" sz="800" dirty="0"/>
                        <a:t>410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extLst>
                  <a:ext uri="{0D108BD9-81ED-4DB2-BD59-A6C34878D82A}">
                    <a16:rowId xmlns:a16="http://schemas.microsoft.com/office/drawing/2014/main" val="10002"/>
                  </a:ext>
                </a:extLst>
              </a:tr>
              <a:tr h="309316">
                <a:tc>
                  <a:txBody>
                    <a:bodyPr/>
                    <a:lstStyle/>
                    <a:p>
                      <a:r>
                        <a:rPr lang="en-GB" sz="800" b="1" dirty="0"/>
                        <a:t>Perinatal</a:t>
                      </a:r>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a:p>
                  </a:txBody>
                  <a:tcPr marL="68580" marR="68580" marT="34290" marB="34290"/>
                </a:tc>
                <a:tc>
                  <a:txBody>
                    <a:bodyPr/>
                    <a:lstStyle/>
                    <a:p>
                      <a:endParaRPr lang="en-GB" sz="800" dirty="0"/>
                    </a:p>
                  </a:txBody>
                  <a:tcPr marL="68580" marR="68580" marT="34290" marB="34290"/>
                </a:tc>
                <a:tc>
                  <a:txBody>
                    <a:bodyPr/>
                    <a:lstStyle/>
                    <a:p>
                      <a:r>
                        <a:rPr lang="en-GB" sz="800" dirty="0"/>
                        <a:t>250</a:t>
                      </a:r>
                    </a:p>
                  </a:txBody>
                  <a:tcPr marL="68580" marR="68580" marT="34290" marB="34290"/>
                </a:tc>
                <a:tc>
                  <a:txBody>
                    <a:bodyPr/>
                    <a:lstStyle/>
                    <a:p>
                      <a:r>
                        <a:rPr lang="en-GB" sz="800" dirty="0"/>
                        <a:t>1000</a:t>
                      </a:r>
                    </a:p>
                  </a:txBody>
                  <a:tcPr marL="68580" marR="68580" marT="34290" marB="34290"/>
                </a:tc>
                <a:tc>
                  <a:txBody>
                    <a:bodyPr/>
                    <a:lstStyle/>
                    <a:p>
                      <a:r>
                        <a:rPr lang="en-GB" sz="800" dirty="0"/>
                        <a:t>1000</a:t>
                      </a:r>
                    </a:p>
                  </a:txBody>
                  <a:tcPr marL="68580" marR="68580" marT="34290" marB="34290"/>
                </a:tc>
                <a:tc>
                  <a:txBody>
                    <a:bodyPr/>
                    <a:lstStyle/>
                    <a:p>
                      <a:r>
                        <a:rPr lang="en-GB" sz="800" dirty="0"/>
                        <a:t>750</a:t>
                      </a:r>
                    </a:p>
                  </a:txBody>
                  <a:tcPr marL="68580" marR="68580" marT="34290" marB="34290"/>
                </a:tc>
                <a:extLst>
                  <a:ext uri="{0D108BD9-81ED-4DB2-BD59-A6C34878D82A}">
                    <a16:rowId xmlns:a16="http://schemas.microsoft.com/office/drawing/2014/main" val="10003"/>
                  </a:ext>
                </a:extLst>
              </a:tr>
              <a:tr h="261956">
                <a:tc>
                  <a:txBody>
                    <a:bodyPr/>
                    <a:lstStyle/>
                    <a:p>
                      <a:r>
                        <a:rPr lang="en-GB" sz="800" b="1" dirty="0"/>
                        <a:t>Cancer</a:t>
                      </a:r>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a:p>
                  </a:txBody>
                  <a:tcPr marL="68580" marR="68580" marT="34290" marB="34290"/>
                </a:tc>
                <a:tc>
                  <a:txBody>
                    <a:bodyPr/>
                    <a:lstStyle/>
                    <a:p>
                      <a:r>
                        <a:rPr lang="en-GB" sz="800" dirty="0"/>
                        <a:t>350</a:t>
                      </a:r>
                    </a:p>
                  </a:txBody>
                  <a:tcPr marL="68580" marR="68580" marT="34290" marB="34290"/>
                </a:tc>
                <a:tc>
                  <a:txBody>
                    <a:bodyPr/>
                    <a:lstStyle/>
                    <a:p>
                      <a:r>
                        <a:rPr lang="en-GB" sz="800" dirty="0"/>
                        <a:t>500</a:t>
                      </a:r>
                    </a:p>
                  </a:txBody>
                  <a:tcPr marL="68580" marR="68580" marT="34290" marB="34290"/>
                </a:tc>
                <a:tc>
                  <a:txBody>
                    <a:bodyPr/>
                    <a:lstStyle/>
                    <a:p>
                      <a:r>
                        <a:rPr lang="en-GB" sz="800" dirty="0"/>
                        <a:t>600</a:t>
                      </a:r>
                    </a:p>
                  </a:txBody>
                  <a:tcPr marL="68580" marR="68580" marT="34290" marB="34290"/>
                </a:tc>
                <a:tc>
                  <a:txBody>
                    <a:bodyPr/>
                    <a:lstStyle/>
                    <a:p>
                      <a:r>
                        <a:rPr lang="en-GB" sz="800" dirty="0"/>
                        <a:t>600</a:t>
                      </a:r>
                    </a:p>
                  </a:txBody>
                  <a:tcPr marL="68580" marR="68580" marT="34290" marB="34290"/>
                </a:tc>
                <a:extLst>
                  <a:ext uri="{0D108BD9-81ED-4DB2-BD59-A6C34878D82A}">
                    <a16:rowId xmlns:a16="http://schemas.microsoft.com/office/drawing/2014/main" val="10004"/>
                  </a:ext>
                </a:extLst>
              </a:tr>
              <a:tr h="359448">
                <a:tc>
                  <a:txBody>
                    <a:bodyPr/>
                    <a:lstStyle/>
                    <a:p>
                      <a:r>
                        <a:rPr lang="en-GB" sz="800" b="1" dirty="0"/>
                        <a:t>ICCTs</a:t>
                      </a:r>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a:p>
                  </a:txBody>
                  <a:tcPr marL="68580" marR="68580" marT="34290" marB="34290"/>
                </a:tc>
                <a:tc>
                  <a:txBody>
                    <a:bodyPr/>
                    <a:lstStyle/>
                    <a:p>
                      <a:endParaRPr lang="en-GB" sz="800"/>
                    </a:p>
                  </a:txBody>
                  <a:tcPr marL="68580" marR="68580" marT="34290" marB="34290"/>
                </a:tc>
                <a:tc>
                  <a:txBody>
                    <a:bodyPr/>
                    <a:lstStyle/>
                    <a:p>
                      <a:endParaRPr lang="en-GB" sz="800"/>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extLst>
                  <a:ext uri="{0D108BD9-81ED-4DB2-BD59-A6C34878D82A}">
                    <a16:rowId xmlns:a16="http://schemas.microsoft.com/office/drawing/2014/main" val="10005"/>
                  </a:ext>
                </a:extLst>
              </a:tr>
              <a:tr h="445770">
                <a:tc>
                  <a:txBody>
                    <a:bodyPr/>
                    <a:lstStyle/>
                    <a:p>
                      <a:r>
                        <a:rPr lang="en-GB" sz="800" b="1" dirty="0"/>
                        <a:t>Other </a:t>
                      </a:r>
                      <a:r>
                        <a:rPr lang="en-GB" sz="800" b="1" baseline="0" dirty="0"/>
                        <a:t>secondary care, LCC</a:t>
                      </a:r>
                      <a:endParaRPr lang="en-GB" sz="800" b="1" dirty="0"/>
                    </a:p>
                  </a:txBody>
                  <a:tcPr marL="68580" marR="68580" marT="34290" marB="34290"/>
                </a:tc>
                <a:tc>
                  <a:txBody>
                    <a:bodyPr/>
                    <a:lstStyle/>
                    <a:p>
                      <a:endParaRPr lang="en-GB" sz="800"/>
                    </a:p>
                  </a:txBody>
                  <a:tcPr marL="68580" marR="68580" marT="34290" marB="34290"/>
                </a:tc>
                <a:tc>
                  <a:txBody>
                    <a:bodyPr/>
                    <a:lstStyle/>
                    <a:p>
                      <a:endParaRPr lang="en-GB" sz="800"/>
                    </a:p>
                  </a:txBody>
                  <a:tcPr marL="68580" marR="68580" marT="34290" marB="34290"/>
                </a:tc>
                <a:tc>
                  <a:txBody>
                    <a:bodyPr/>
                    <a:lstStyle/>
                    <a:p>
                      <a:endParaRPr lang="en-GB" sz="800" dirty="0"/>
                    </a:p>
                  </a:txBody>
                  <a:tcPr marL="68580" marR="68580" marT="34290" marB="34290"/>
                </a:tc>
                <a:tc>
                  <a:txBody>
                    <a:bodyPr/>
                    <a:lstStyle/>
                    <a:p>
                      <a:endParaRPr lang="en-GB" sz="800" dirty="0"/>
                    </a:p>
                  </a:txBody>
                  <a:tcPr marL="68580" marR="68580" marT="34290" marB="34290"/>
                </a:tc>
                <a:tc>
                  <a:txBody>
                    <a:bodyPr/>
                    <a:lstStyle/>
                    <a:p>
                      <a:endParaRPr lang="en-GB" sz="800"/>
                    </a:p>
                  </a:txBody>
                  <a:tcPr marL="68580" marR="68580" marT="34290" marB="34290"/>
                </a:tc>
                <a:tc>
                  <a:txBody>
                    <a:bodyPr/>
                    <a:lstStyle/>
                    <a:p>
                      <a:endParaRPr lang="en-GB" sz="800" dirty="0"/>
                    </a:p>
                  </a:txBody>
                  <a:tcPr marL="68580" marR="68580" marT="34290" marB="34290"/>
                </a:tc>
                <a:tc>
                  <a:txBody>
                    <a:bodyPr/>
                    <a:lstStyle/>
                    <a:p>
                      <a:r>
                        <a:rPr lang="en-GB" sz="800" dirty="0"/>
                        <a:t>1500</a:t>
                      </a:r>
                    </a:p>
                  </a:txBody>
                  <a:tcPr marL="68580" marR="68580" marT="34290" marB="34290"/>
                </a:tc>
                <a:tc>
                  <a:txBody>
                    <a:bodyPr/>
                    <a:lstStyle/>
                    <a:p>
                      <a:r>
                        <a:rPr lang="en-GB" sz="800" dirty="0"/>
                        <a:t>1500</a:t>
                      </a:r>
                    </a:p>
                  </a:txBody>
                  <a:tcPr marL="68580" marR="68580" marT="34290" marB="34290"/>
                </a:tc>
                <a:tc>
                  <a:txBody>
                    <a:bodyPr/>
                    <a:lstStyle/>
                    <a:p>
                      <a:r>
                        <a:rPr lang="en-GB" sz="800" dirty="0"/>
                        <a:t>1500</a:t>
                      </a:r>
                    </a:p>
                  </a:txBody>
                  <a:tcPr marL="68580" marR="68580" marT="34290" marB="34290"/>
                </a:tc>
                <a:extLst>
                  <a:ext uri="{0D108BD9-81ED-4DB2-BD59-A6C34878D82A}">
                    <a16:rowId xmlns:a16="http://schemas.microsoft.com/office/drawing/2014/main" val="10006"/>
                  </a:ext>
                </a:extLst>
              </a:tr>
              <a:tr h="406192">
                <a:tc>
                  <a:txBody>
                    <a:bodyPr/>
                    <a:lstStyle/>
                    <a:p>
                      <a:r>
                        <a:rPr lang="en-GB" sz="800" b="1" dirty="0"/>
                        <a:t>Urgent Care/A&amp;E</a:t>
                      </a:r>
                    </a:p>
                  </a:txBody>
                  <a:tcPr marL="68580" marR="68580" marT="34290" marB="34290"/>
                </a:tc>
                <a:tc>
                  <a:txBody>
                    <a:bodyPr/>
                    <a:lstStyle/>
                    <a:p>
                      <a:endParaRPr lang="en-GB" sz="800"/>
                    </a:p>
                  </a:txBody>
                  <a:tcPr marL="68580" marR="68580" marT="34290" marB="34290"/>
                </a:tc>
                <a:tc>
                  <a:txBody>
                    <a:bodyPr/>
                    <a:lstStyle/>
                    <a:p>
                      <a:endParaRPr lang="en-GB" sz="800"/>
                    </a:p>
                  </a:txBody>
                  <a:tcPr marL="68580" marR="68580" marT="34290" marB="34290"/>
                </a:tc>
                <a:tc>
                  <a:txBody>
                    <a:bodyPr/>
                    <a:lstStyle/>
                    <a:p>
                      <a:endParaRPr lang="en-GB" sz="800"/>
                    </a:p>
                  </a:txBody>
                  <a:tcPr marL="68580" marR="68580" marT="34290" marB="34290"/>
                </a:tc>
                <a:tc>
                  <a:txBody>
                    <a:bodyPr/>
                    <a:lstStyle/>
                    <a:p>
                      <a:endParaRPr lang="en-GB" sz="800" dirty="0"/>
                    </a:p>
                  </a:txBody>
                  <a:tcPr marL="68580" marR="68580" marT="34290" marB="34290"/>
                </a:tc>
                <a:tc>
                  <a:txBody>
                    <a:bodyPr/>
                    <a:lstStyle/>
                    <a:p>
                      <a:endParaRPr lang="en-GB" sz="800"/>
                    </a:p>
                  </a:txBody>
                  <a:tcPr marL="68580" marR="68580" marT="34290" marB="34290"/>
                </a:tc>
                <a:tc>
                  <a:txBody>
                    <a:bodyPr/>
                    <a:lstStyle/>
                    <a:p>
                      <a:endParaRPr lang="en-GB" sz="800" dirty="0"/>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tc>
                  <a:txBody>
                    <a:bodyPr/>
                    <a:lstStyle/>
                    <a:p>
                      <a:r>
                        <a:rPr lang="en-GB" sz="800" dirty="0"/>
                        <a:t>500</a:t>
                      </a:r>
                    </a:p>
                  </a:txBody>
                  <a:tcPr marL="68580" marR="68580" marT="34290" marB="34290"/>
                </a:tc>
                <a:extLst>
                  <a:ext uri="{0D108BD9-81ED-4DB2-BD59-A6C34878D82A}">
                    <a16:rowId xmlns:a16="http://schemas.microsoft.com/office/drawing/2014/main" val="10007"/>
                  </a:ext>
                </a:extLst>
              </a:tr>
              <a:tr h="341597">
                <a:tc>
                  <a:txBody>
                    <a:bodyPr/>
                    <a:lstStyle/>
                    <a:p>
                      <a:r>
                        <a:rPr lang="en-GB" sz="800" b="1" dirty="0"/>
                        <a:t>TOTALS</a:t>
                      </a:r>
                    </a:p>
                  </a:txBody>
                  <a:tcPr marL="68580" marR="68580" marT="34290" marB="34290"/>
                </a:tc>
                <a:tc>
                  <a:txBody>
                    <a:bodyPr/>
                    <a:lstStyle/>
                    <a:p>
                      <a:r>
                        <a:rPr lang="en-GB" sz="800" dirty="0"/>
                        <a:t>7043</a:t>
                      </a:r>
                    </a:p>
                  </a:txBody>
                  <a:tcPr marL="68580" marR="68580" marT="34290" marB="34290"/>
                </a:tc>
                <a:tc>
                  <a:txBody>
                    <a:bodyPr/>
                    <a:lstStyle/>
                    <a:p>
                      <a:r>
                        <a:rPr lang="en-GB" sz="800" dirty="0"/>
                        <a:t>8631</a:t>
                      </a:r>
                    </a:p>
                  </a:txBody>
                  <a:tcPr marL="68580" marR="68580" marT="34290" marB="34290"/>
                </a:tc>
                <a:tc>
                  <a:txBody>
                    <a:bodyPr/>
                    <a:lstStyle/>
                    <a:p>
                      <a:r>
                        <a:rPr lang="en-GB" sz="800" dirty="0"/>
                        <a:t>8978</a:t>
                      </a:r>
                    </a:p>
                  </a:txBody>
                  <a:tcPr marL="68580" marR="68580" marT="34290" marB="34290"/>
                </a:tc>
                <a:tc>
                  <a:txBody>
                    <a:bodyPr/>
                    <a:lstStyle/>
                    <a:p>
                      <a:r>
                        <a:rPr lang="en-GB" sz="800" dirty="0"/>
                        <a:t>9410</a:t>
                      </a:r>
                    </a:p>
                  </a:txBody>
                  <a:tcPr marL="68580" marR="68580" marT="34290" marB="34290"/>
                </a:tc>
                <a:tc>
                  <a:txBody>
                    <a:bodyPr/>
                    <a:lstStyle/>
                    <a:p>
                      <a:r>
                        <a:rPr lang="en-GB" sz="800" dirty="0"/>
                        <a:t>9500</a:t>
                      </a:r>
                    </a:p>
                  </a:txBody>
                  <a:tcPr marL="68580" marR="68580" marT="34290" marB="34290"/>
                </a:tc>
                <a:tc>
                  <a:txBody>
                    <a:bodyPr/>
                    <a:lstStyle/>
                    <a:p>
                      <a:r>
                        <a:rPr lang="en-GB" sz="800" dirty="0"/>
                        <a:t>10850</a:t>
                      </a:r>
                    </a:p>
                  </a:txBody>
                  <a:tcPr marL="68580" marR="68580" marT="34290" marB="34290"/>
                </a:tc>
                <a:tc>
                  <a:txBody>
                    <a:bodyPr/>
                    <a:lstStyle/>
                    <a:p>
                      <a:r>
                        <a:rPr lang="en-GB" sz="800" dirty="0"/>
                        <a:t>12500</a:t>
                      </a:r>
                    </a:p>
                  </a:txBody>
                  <a:tcPr marL="68580" marR="68580" marT="34290" marB="34290"/>
                </a:tc>
                <a:tc>
                  <a:txBody>
                    <a:bodyPr/>
                    <a:lstStyle/>
                    <a:p>
                      <a:r>
                        <a:rPr lang="en-GB" sz="800" dirty="0"/>
                        <a:t>12500</a:t>
                      </a:r>
                    </a:p>
                  </a:txBody>
                  <a:tcPr marL="68580" marR="68580" marT="34290" marB="34290"/>
                </a:tc>
                <a:tc>
                  <a:txBody>
                    <a:bodyPr/>
                    <a:lstStyle/>
                    <a:p>
                      <a:r>
                        <a:rPr lang="en-GB" sz="800" dirty="0"/>
                        <a:t>13000</a:t>
                      </a:r>
                    </a:p>
                  </a:txBody>
                  <a:tcPr marL="68580" marR="68580" marT="34290" marB="34290"/>
                </a:tc>
                <a:extLst>
                  <a:ext uri="{0D108BD9-81ED-4DB2-BD59-A6C34878D82A}">
                    <a16:rowId xmlns:a16="http://schemas.microsoft.com/office/drawing/2014/main" val="10008"/>
                  </a:ext>
                </a:extLst>
              </a:tr>
            </a:tbl>
          </a:graphicData>
        </a:graphic>
      </p:graphicFrame>
      <p:sp>
        <p:nvSpPr>
          <p:cNvPr id="75" name="Title 1">
            <a:extLst>
              <a:ext uri="{FF2B5EF4-FFF2-40B4-BE49-F238E27FC236}">
                <a16:creationId xmlns:a16="http://schemas.microsoft.com/office/drawing/2014/main" id="{CB0FCC51-1A4E-4F89-965D-45C27FCBC979}"/>
              </a:ext>
            </a:extLst>
          </p:cNvPr>
          <p:cNvSpPr txBox="1">
            <a:spLocks/>
          </p:cNvSpPr>
          <p:nvPr/>
        </p:nvSpPr>
        <p:spPr>
          <a:xfrm>
            <a:off x="150550" y="-115981"/>
            <a:ext cx="4939868" cy="96462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075" b="1" dirty="0">
                <a:solidFill>
                  <a:srgbClr val="4472C4">
                    <a:lumMod val="75000"/>
                  </a:srgbClr>
                </a:solidFill>
                <a:latin typeface="Arial Black" panose="020B0A04020102020204" pitchFamily="34" charset="0"/>
              </a:rPr>
              <a:t>Scale-up model</a:t>
            </a:r>
            <a:endParaRPr lang="en-US" sz="3075" dirty="0">
              <a:solidFill>
                <a:srgbClr val="4472C4">
                  <a:lumMod val="75000"/>
                </a:srgbClr>
              </a:solidFill>
              <a:latin typeface="Arial Black" panose="020B0A04020102020204" pitchFamily="34" charset="0"/>
            </a:endParaRPr>
          </a:p>
        </p:txBody>
      </p:sp>
      <p:pic>
        <p:nvPicPr>
          <p:cNvPr id="76" name="Picture 4" descr="The Health Foundation Logo">
            <a:extLst>
              <a:ext uri="{FF2B5EF4-FFF2-40B4-BE49-F238E27FC236}">
                <a16:creationId xmlns:a16="http://schemas.microsoft.com/office/drawing/2014/main" id="{FE0449DE-0A54-4B4E-901A-650AF18E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349" y="4065678"/>
            <a:ext cx="2066105" cy="64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7812"/>
            <a:ext cx="7783830" cy="1221970"/>
          </a:xfrm>
        </p:spPr>
        <p:txBody>
          <a:bodyPr>
            <a:normAutofit fontScale="90000"/>
          </a:bodyPr>
          <a:lstStyle/>
          <a:p>
            <a:r>
              <a:rPr lang="en-GB" b="1" dirty="0"/>
              <a:t>Evaluating the health impact and cost-effectiveness of Ways-to-Wellbeing, a whole system approach to mitigate poverty over the life course</a:t>
            </a:r>
            <a:br>
              <a:rPr lang="en-GB" dirty="0">
                <a:solidFill>
                  <a:schemeClr val="bg1"/>
                </a:solidFill>
                <a:latin typeface="Arial Black" panose="020B0A04020102020204" pitchFamily="34" charset="0"/>
              </a:rPr>
            </a:br>
            <a:br>
              <a:rPr lang="en-GB" sz="2325" dirty="0"/>
            </a:br>
            <a:br>
              <a:rPr lang="en-GB" sz="2325" dirty="0"/>
            </a:br>
            <a:br>
              <a:rPr lang="en-GB" sz="2325" dirty="0"/>
            </a:br>
            <a:endParaRPr lang="en-GB" sz="2325" dirty="0"/>
          </a:p>
        </p:txBody>
      </p:sp>
      <p:cxnSp>
        <p:nvCxnSpPr>
          <p:cNvPr id="7" name="Straight Connector 6"/>
          <p:cNvCxnSpPr/>
          <p:nvPr/>
        </p:nvCxnSpPr>
        <p:spPr>
          <a:xfrm>
            <a:off x="628650" y="3242321"/>
            <a:ext cx="7783830"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0477579-5ED4-40B3-BA13-495D7B424F8C}"/>
              </a:ext>
            </a:extLst>
          </p:cNvPr>
          <p:cNvSpPr/>
          <p:nvPr/>
        </p:nvSpPr>
        <p:spPr>
          <a:xfrm>
            <a:off x="0" y="4087678"/>
            <a:ext cx="9144000" cy="1055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a:solidFill>
                <a:prstClr val="white"/>
              </a:solidFill>
              <a:latin typeface="Calibri" panose="020F0502020204030204"/>
            </a:endParaRPr>
          </a:p>
        </p:txBody>
      </p:sp>
      <p:pic>
        <p:nvPicPr>
          <p:cNvPr id="5" name="Picture 2" descr="National Institute for Health Research logo | Homepage">
            <a:extLst>
              <a:ext uri="{FF2B5EF4-FFF2-40B4-BE49-F238E27FC236}">
                <a16:creationId xmlns:a16="http://schemas.microsoft.com/office/drawing/2014/main" id="{49C48761-A165-41BE-9403-7124B7B90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828" y="490488"/>
            <a:ext cx="3027550" cy="400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6120DF-2960-4E1D-B57D-11DA6ACAF02D}"/>
              </a:ext>
            </a:extLst>
          </p:cNvPr>
          <p:cNvPicPr>
            <a:picLocks noChangeAspect="1"/>
          </p:cNvPicPr>
          <p:nvPr/>
        </p:nvPicPr>
        <p:blipFill>
          <a:blip r:embed="rId4"/>
          <a:stretch>
            <a:fillRect/>
          </a:stretch>
        </p:blipFill>
        <p:spPr>
          <a:xfrm>
            <a:off x="6962775" y="4080511"/>
            <a:ext cx="2181225" cy="1055817"/>
          </a:xfrm>
          <a:prstGeom prst="rect">
            <a:avLst/>
          </a:prstGeom>
        </p:spPr>
      </p:pic>
      <p:pic>
        <p:nvPicPr>
          <p:cNvPr id="4" name="Picture 3">
            <a:extLst>
              <a:ext uri="{FF2B5EF4-FFF2-40B4-BE49-F238E27FC236}">
                <a16:creationId xmlns:a16="http://schemas.microsoft.com/office/drawing/2014/main" id="{061BD3A9-4633-42C9-A09D-BE06DC3786AF}"/>
              </a:ext>
            </a:extLst>
          </p:cNvPr>
          <p:cNvPicPr>
            <a:picLocks noChangeAspect="1"/>
          </p:cNvPicPr>
          <p:nvPr/>
        </p:nvPicPr>
        <p:blipFill>
          <a:blip r:embed="rId5"/>
          <a:stretch>
            <a:fillRect/>
          </a:stretch>
        </p:blipFill>
        <p:spPr>
          <a:xfrm>
            <a:off x="0" y="4090127"/>
            <a:ext cx="2251129" cy="1053373"/>
          </a:xfrm>
          <a:prstGeom prst="rect">
            <a:avLst/>
          </a:prstGeom>
        </p:spPr>
      </p:pic>
      <p:sp>
        <p:nvSpPr>
          <p:cNvPr id="8" name="AutoShape 2" descr="Home">
            <a:extLst>
              <a:ext uri="{FF2B5EF4-FFF2-40B4-BE49-F238E27FC236}">
                <a16:creationId xmlns:a16="http://schemas.microsoft.com/office/drawing/2014/main" id="{EE85FCF9-EA03-9741-9C88-5DF85B1808E4}"/>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pic>
        <p:nvPicPr>
          <p:cNvPr id="10" name="Picture 9">
            <a:extLst>
              <a:ext uri="{FF2B5EF4-FFF2-40B4-BE49-F238E27FC236}">
                <a16:creationId xmlns:a16="http://schemas.microsoft.com/office/drawing/2014/main" id="{14ADB9BF-9290-EC49-949B-27D098DA0348}"/>
              </a:ext>
            </a:extLst>
          </p:cNvPr>
          <p:cNvPicPr>
            <a:picLocks noChangeAspect="1"/>
          </p:cNvPicPr>
          <p:nvPr/>
        </p:nvPicPr>
        <p:blipFill>
          <a:blip r:embed="rId6"/>
          <a:stretch>
            <a:fillRect/>
          </a:stretch>
        </p:blipFill>
        <p:spPr>
          <a:xfrm>
            <a:off x="2228205" y="4087678"/>
            <a:ext cx="2999994" cy="1062990"/>
          </a:xfrm>
          <a:prstGeom prst="rect">
            <a:avLst/>
          </a:prstGeom>
        </p:spPr>
      </p:pic>
      <p:pic>
        <p:nvPicPr>
          <p:cNvPr id="11" name="Picture 4" descr="The Health Foundation Logo">
            <a:extLst>
              <a:ext uri="{FF2B5EF4-FFF2-40B4-BE49-F238E27FC236}">
                <a16:creationId xmlns:a16="http://schemas.microsoft.com/office/drawing/2014/main" id="{239D37C9-9BA4-3D4F-8503-20045271F9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5799" y="4316101"/>
            <a:ext cx="1461251" cy="45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4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324D00D0-1269-4AC3-B275-2F2409481589}"/>
              </a:ext>
            </a:extLst>
          </p:cNvPr>
          <p:cNvPicPr>
            <a:picLocks noChangeAspect="1"/>
          </p:cNvPicPr>
          <p:nvPr/>
        </p:nvPicPr>
        <p:blipFill>
          <a:blip r:embed="rId2"/>
          <a:stretch>
            <a:fillRect/>
          </a:stretch>
        </p:blipFill>
        <p:spPr>
          <a:xfrm>
            <a:off x="2865120" y="114300"/>
            <a:ext cx="2979420" cy="5029200"/>
          </a:xfrm>
          <a:prstGeom prst="rect">
            <a:avLst/>
          </a:prstGeom>
        </p:spPr>
      </p:pic>
    </p:spTree>
    <p:extLst>
      <p:ext uri="{BB962C8B-B14F-4D97-AF65-F5344CB8AC3E}">
        <p14:creationId xmlns:p14="http://schemas.microsoft.com/office/powerpoint/2010/main" val="243044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41"/>
          <p:cNvSpPr txBox="1">
            <a:spLocks noGrp="1"/>
          </p:cNvSpPr>
          <p:nvPr>
            <p:ph type="body" idx="1"/>
          </p:nvPr>
        </p:nvSpPr>
        <p:spPr>
          <a:xfrm>
            <a:off x="1148300" y="1248425"/>
            <a:ext cx="7436400" cy="3409200"/>
          </a:xfrm>
          <a:prstGeom prst="rect">
            <a:avLst/>
          </a:prstGeom>
          <a:noFill/>
          <a:ln>
            <a:noFill/>
          </a:ln>
        </p:spPr>
        <p:txBody>
          <a:bodyPr spcFirstLastPara="1" wrap="square" lIns="68575" tIns="34275" rIns="68575" bIns="34275" anchor="t" anchorCtr="0">
            <a:normAutofit/>
          </a:bodyPr>
          <a:lstStyle/>
          <a:p>
            <a:pPr marL="0" indent="0" algn="ctr">
              <a:lnSpc>
                <a:spcPct val="90000"/>
              </a:lnSpc>
              <a:buClr>
                <a:schemeClr val="dk1"/>
              </a:buClr>
              <a:buSzPts val="2100"/>
              <a:buNone/>
            </a:pPr>
            <a:r>
              <a:rPr lang="en-GB" sz="2800" dirty="0"/>
              <a:t>Citizens Advice on Prescription Liverpool</a:t>
            </a:r>
          </a:p>
          <a:p>
            <a:pPr marL="0" lvl="0" indent="0" algn="ctr" rtl="0">
              <a:lnSpc>
                <a:spcPct val="90000"/>
              </a:lnSpc>
              <a:spcBef>
                <a:spcPts val="0"/>
              </a:spcBef>
              <a:spcAft>
                <a:spcPts val="0"/>
              </a:spcAft>
              <a:buClr>
                <a:schemeClr val="dk1"/>
              </a:buClr>
              <a:buSzPts val="2100"/>
              <a:buNone/>
            </a:pPr>
            <a:endParaRPr lang="en-GB" sz="2800" dirty="0"/>
          </a:p>
          <a:p>
            <a:pPr marL="0" lvl="0" indent="0" algn="ctr" rtl="0">
              <a:lnSpc>
                <a:spcPct val="90000"/>
              </a:lnSpc>
              <a:spcBef>
                <a:spcPts val="0"/>
              </a:spcBef>
              <a:spcAft>
                <a:spcPts val="0"/>
              </a:spcAft>
              <a:buClr>
                <a:schemeClr val="dk1"/>
              </a:buClr>
              <a:buSzPts val="2100"/>
              <a:buNone/>
            </a:pPr>
            <a:r>
              <a:rPr lang="en-GB" sz="2800" b="1" dirty="0"/>
              <a:t>How it works</a:t>
            </a:r>
            <a:endParaRPr sz="2800" b="1" dirty="0"/>
          </a:p>
        </p:txBody>
      </p:sp>
      <p:sp>
        <p:nvSpPr>
          <p:cNvPr id="253" name="Google Shape;253;p41"/>
          <p:cNvSpPr txBox="1"/>
          <p:nvPr/>
        </p:nvSpPr>
        <p:spPr>
          <a:xfrm>
            <a:off x="1169894" y="3288248"/>
            <a:ext cx="6858000" cy="5955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dk1"/>
              </a:buClr>
              <a:buSzPts val="1800"/>
              <a:buFont typeface="Arial"/>
              <a:buNone/>
            </a:pPr>
            <a:endParaRPr sz="1100" dirty="0"/>
          </a:p>
        </p:txBody>
      </p:sp>
      <p:pic>
        <p:nvPicPr>
          <p:cNvPr id="254" name="Google Shape;254;p41"/>
          <p:cNvPicPr preferRelativeResize="0"/>
          <p:nvPr/>
        </p:nvPicPr>
        <p:blipFill rotWithShape="1">
          <a:blip r:embed="rId3">
            <a:alphaModFix/>
          </a:blip>
          <a:srcRect/>
          <a:stretch/>
        </p:blipFill>
        <p:spPr>
          <a:xfrm>
            <a:off x="371817" y="4184755"/>
            <a:ext cx="2635792" cy="958746"/>
          </a:xfrm>
          <a:prstGeom prst="rect">
            <a:avLst/>
          </a:prstGeom>
          <a:noFill/>
          <a:ln>
            <a:noFill/>
          </a:ln>
        </p:spPr>
      </p:pic>
      <p:pic>
        <p:nvPicPr>
          <p:cNvPr id="255" name="Google Shape;255;p41"/>
          <p:cNvPicPr preferRelativeResize="0"/>
          <p:nvPr/>
        </p:nvPicPr>
        <p:blipFill rotWithShape="1">
          <a:blip r:embed="rId4">
            <a:alphaModFix/>
          </a:blip>
          <a:srcRect/>
          <a:stretch/>
        </p:blipFill>
        <p:spPr>
          <a:xfrm>
            <a:off x="7386323" y="4114927"/>
            <a:ext cx="1586753" cy="9340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body" idx="1"/>
          </p:nvPr>
        </p:nvSpPr>
        <p:spPr>
          <a:xfrm>
            <a:off x="445575" y="1248425"/>
            <a:ext cx="6878100" cy="3533758"/>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800"/>
              </a:spcBef>
              <a:spcAft>
                <a:spcPts val="0"/>
              </a:spcAft>
              <a:buClr>
                <a:schemeClr val="dk1"/>
              </a:buClr>
              <a:buSzPts val="1500"/>
              <a:buNone/>
            </a:pPr>
            <a:r>
              <a:rPr lang="en-GB" sz="1700" dirty="0"/>
              <a:t>An enhanced social prescribing service for Liverpool that provides a blended offer of social welfare and wellbeing support that focuses on reducing health inequalities &amp; removing internal and external barriers to participation in community life:</a:t>
            </a:r>
            <a:endParaRPr sz="1700" dirty="0"/>
          </a:p>
          <a:p>
            <a:pPr marL="0" lvl="0" indent="0" algn="l" rtl="0">
              <a:lnSpc>
                <a:spcPct val="90000"/>
              </a:lnSpc>
              <a:spcBef>
                <a:spcPts val="800"/>
              </a:spcBef>
              <a:spcAft>
                <a:spcPts val="0"/>
              </a:spcAft>
              <a:buClr>
                <a:schemeClr val="dk1"/>
              </a:buClr>
              <a:buSzPts val="1500"/>
              <a:buNone/>
            </a:pPr>
            <a:r>
              <a:rPr lang="en-GB" sz="1700" dirty="0"/>
              <a:t>Two linked but distinct parts: </a:t>
            </a:r>
            <a:endParaRPr sz="1700" dirty="0"/>
          </a:p>
          <a:p>
            <a:pPr marL="457200" lvl="0" indent="-336550" algn="l" rtl="0">
              <a:lnSpc>
                <a:spcPct val="90000"/>
              </a:lnSpc>
              <a:spcBef>
                <a:spcPts val="800"/>
              </a:spcBef>
              <a:spcAft>
                <a:spcPts val="0"/>
              </a:spcAft>
              <a:buSzPts val="1700"/>
              <a:buChar char="●"/>
            </a:pPr>
            <a:r>
              <a:rPr lang="en-GB" sz="1700" dirty="0"/>
              <a:t>Advice on Prescription - a social welfare - practical offer - advice and support in relation to benefits, debt, housing, employment </a:t>
            </a:r>
            <a:endParaRPr sz="1700" dirty="0"/>
          </a:p>
          <a:p>
            <a:pPr marL="457200" lvl="0" indent="-336550" algn="l" rtl="0">
              <a:lnSpc>
                <a:spcPct val="90000"/>
              </a:lnSpc>
              <a:spcBef>
                <a:spcPts val="1000"/>
              </a:spcBef>
              <a:spcAft>
                <a:spcPts val="0"/>
              </a:spcAft>
              <a:buSzPts val="1700"/>
              <a:buChar char="●"/>
            </a:pPr>
            <a:r>
              <a:rPr lang="en-GB" sz="1700" dirty="0"/>
              <a:t>Ways to Wellbeing - a link worker offer provides awareness of and supported access to health enhancing activities in the community </a:t>
            </a:r>
            <a:endParaRPr sz="1700" dirty="0"/>
          </a:p>
          <a:p>
            <a:pPr marL="0" lvl="0" indent="0" algn="l" rtl="0">
              <a:lnSpc>
                <a:spcPct val="90000"/>
              </a:lnSpc>
              <a:spcBef>
                <a:spcPts val="800"/>
              </a:spcBef>
              <a:spcAft>
                <a:spcPts val="1000"/>
              </a:spcAft>
              <a:buClr>
                <a:schemeClr val="dk1"/>
              </a:buClr>
              <a:buSzPts val="2100"/>
              <a:buNone/>
            </a:pPr>
            <a:endParaRPr dirty="0"/>
          </a:p>
        </p:txBody>
      </p:sp>
      <p:sp>
        <p:nvSpPr>
          <p:cNvPr id="264" name="Google Shape;264;p42"/>
          <p:cNvSpPr txBox="1"/>
          <p:nvPr/>
        </p:nvSpPr>
        <p:spPr>
          <a:xfrm>
            <a:off x="445572" y="82266"/>
            <a:ext cx="7886700" cy="796800"/>
          </a:xfrm>
          <a:prstGeom prst="rect">
            <a:avLst/>
          </a:prstGeom>
          <a:noFill/>
          <a:ln>
            <a:noFill/>
          </a:ln>
        </p:spPr>
        <p:txBody>
          <a:bodyPr spcFirstLastPara="1" wrap="square" lIns="68575" tIns="34275" rIns="68575" bIns="34275" anchor="t" anchorCtr="0">
            <a:normAutofit lnSpcReduction="10000"/>
          </a:bodyPr>
          <a:lstStyle/>
          <a:p>
            <a:pPr marL="177800" marR="0" lvl="0" indent="-635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ts val="3300"/>
              <a:buFont typeface="Arial"/>
              <a:buNone/>
            </a:pPr>
            <a:r>
              <a:rPr lang="en-GB" sz="3300" b="1" i="0" u="none" strike="noStrike" cap="none" dirty="0">
                <a:solidFill>
                  <a:schemeClr val="dk1"/>
                </a:solidFill>
                <a:latin typeface="Open Sans"/>
                <a:ea typeface="Open Sans"/>
                <a:cs typeface="Open Sans"/>
                <a:sym typeface="Open Sans"/>
              </a:rPr>
              <a:t>What is it?</a:t>
            </a:r>
            <a:endParaRPr sz="1100" b="1" dirty="0">
              <a:latin typeface="Open Sans"/>
              <a:ea typeface="Open Sans"/>
              <a:cs typeface="Open Sans"/>
              <a:sym typeface="Open Sans"/>
            </a:endParaRPr>
          </a:p>
        </p:txBody>
      </p:sp>
      <p:pic>
        <p:nvPicPr>
          <p:cNvPr id="265" name="Google Shape;265;p42"/>
          <p:cNvPicPr preferRelativeResize="0"/>
          <p:nvPr/>
        </p:nvPicPr>
        <p:blipFill>
          <a:blip r:embed="rId3">
            <a:alphaModFix/>
          </a:blip>
          <a:stretch>
            <a:fillRect/>
          </a:stretch>
        </p:blipFill>
        <p:spPr>
          <a:xfrm>
            <a:off x="6459750" y="1938475"/>
            <a:ext cx="3068099" cy="3068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76A660-6774-42DC-89CB-E660C9055B51}"/>
              </a:ext>
            </a:extLst>
          </p:cNvPr>
          <p:cNvSpPr>
            <a:spLocks noGrp="1"/>
          </p:cNvSpPr>
          <p:nvPr>
            <p:ph type="body" idx="1"/>
          </p:nvPr>
        </p:nvSpPr>
        <p:spPr/>
        <p:txBody>
          <a:bodyPr/>
          <a:lstStyle/>
          <a:p>
            <a:pPr marL="0" lvl="0" indent="0">
              <a:buNone/>
              <a:tabLst>
                <a:tab pos="457200" algn="l"/>
              </a:tabLst>
            </a:pPr>
            <a:endParaRPr lang="en-GB" sz="18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2" tooltip="https://youtu.be/9K6FoldVNOw"/>
            </a:endParaRPr>
          </a:p>
          <a:p>
            <a:pPr marL="0" lvl="0" indent="0">
              <a:buNone/>
              <a:tabLst>
                <a:tab pos="457200" algn="l"/>
              </a:tabLst>
            </a:pPr>
            <a:endParaRPr lang="en-GB" u="sng"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tooltip="https://youtu.be/9K6FoldVNOw"/>
            </a:endParaRPr>
          </a:p>
          <a:p>
            <a:pPr marL="0" lvl="0" indent="0">
              <a:buNone/>
              <a:tabLst>
                <a:tab pos="457200" algn="l"/>
              </a:tabLst>
            </a:pPr>
            <a:r>
              <a:rPr lang="en-GB" sz="18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2" tooltip="https://youtu.be/9K6FoldVNOw"/>
              </a:rPr>
              <a:t>Citizens Advice on Prescription at NHS Liverpool (Short)</a:t>
            </a:r>
            <a:r>
              <a:rPr lang="en-GB" sz="18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40851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2"/>
          <p:cNvPicPr preferRelativeResize="0"/>
          <p:nvPr/>
        </p:nvPicPr>
        <p:blipFill>
          <a:blip r:embed="rId3">
            <a:alphaModFix/>
          </a:blip>
          <a:stretch>
            <a:fillRect/>
          </a:stretch>
        </p:blipFill>
        <p:spPr>
          <a:xfrm>
            <a:off x="1104825" y="184250"/>
            <a:ext cx="6967600" cy="4775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3"/>
          <p:cNvPicPr preferRelativeResize="0"/>
          <p:nvPr/>
        </p:nvPicPr>
        <p:blipFill>
          <a:blip r:embed="rId3">
            <a:alphaModFix/>
          </a:blip>
          <a:stretch>
            <a:fillRect/>
          </a:stretch>
        </p:blipFill>
        <p:spPr>
          <a:xfrm>
            <a:off x="1432163" y="132650"/>
            <a:ext cx="6279676" cy="4878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1A43-ED77-4E97-BCBF-257C47F6229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158B108-522C-4D87-8C7F-250204038E73}"/>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F0AEA7B-F23F-4C1D-8F74-89B1D157D6FA}"/>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F20419D-00FC-4BC4-B353-F0F3C5FDF456}"/>
              </a:ext>
            </a:extLst>
          </p:cNvPr>
          <p:cNvSpPr txBox="1"/>
          <p:nvPr/>
        </p:nvSpPr>
        <p:spPr>
          <a:xfrm>
            <a:off x="2420471" y="2193584"/>
            <a:ext cx="3058246" cy="523220"/>
          </a:xfrm>
          <a:prstGeom prst="rect">
            <a:avLst/>
          </a:prstGeom>
          <a:noFill/>
        </p:spPr>
        <p:txBody>
          <a:bodyPr wrap="square">
            <a:spAutoFit/>
          </a:bodyPr>
          <a:lstStyle/>
          <a:p>
            <a:r>
              <a:rPr lang="en-GB" dirty="0">
                <a:hlinkClick r:id="rId3"/>
              </a:rPr>
              <a:t>https://youtu.be/engv7s2hXjw?t=2</a:t>
            </a:r>
            <a:endParaRPr lang="en-GB" dirty="0"/>
          </a:p>
          <a:p>
            <a:endParaRPr lang="en-GB" dirty="0"/>
          </a:p>
        </p:txBody>
      </p:sp>
    </p:spTree>
    <p:extLst>
      <p:ext uri="{BB962C8B-B14F-4D97-AF65-F5344CB8AC3E}">
        <p14:creationId xmlns:p14="http://schemas.microsoft.com/office/powerpoint/2010/main" val="97300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84F2-5AE9-4E3B-82D8-241F21A686B4}"/>
              </a:ext>
            </a:extLst>
          </p:cNvPr>
          <p:cNvSpPr>
            <a:spLocks noGrp="1"/>
          </p:cNvSpPr>
          <p:nvPr>
            <p:ph type="title"/>
          </p:nvPr>
        </p:nvSpPr>
        <p:spPr/>
        <p:txBody>
          <a:bodyPr/>
          <a:lstStyle/>
          <a:p>
            <a:pPr>
              <a:buNone/>
            </a:pPr>
            <a:r>
              <a:rPr lang="en-GB" dirty="0"/>
              <a:t>CASE STUDIES</a:t>
            </a:r>
          </a:p>
        </p:txBody>
      </p:sp>
      <p:sp>
        <p:nvSpPr>
          <p:cNvPr id="3" name="Text Placeholder 2">
            <a:extLst>
              <a:ext uri="{FF2B5EF4-FFF2-40B4-BE49-F238E27FC236}">
                <a16:creationId xmlns:a16="http://schemas.microsoft.com/office/drawing/2014/main" id="{EE704DF6-C77E-4233-8323-601E44B54677}"/>
              </a:ext>
            </a:extLst>
          </p:cNvPr>
          <p:cNvSpPr>
            <a:spLocks noGrp="1"/>
          </p:cNvSpPr>
          <p:nvPr>
            <p:ph type="body" idx="1"/>
          </p:nvPr>
        </p:nvSpPr>
        <p:spPr>
          <a:xfrm>
            <a:off x="628650" y="804672"/>
            <a:ext cx="7886700" cy="4242816"/>
          </a:xfrm>
        </p:spPr>
        <p:txBody>
          <a:bodyPr>
            <a:normAutofit/>
          </a:bodyPr>
          <a:lstStyle/>
          <a:p>
            <a:pPr marL="139700" indent="0">
              <a:buNone/>
            </a:pPr>
            <a:endParaRPr lang="en-GB" b="1" dirty="0"/>
          </a:p>
          <a:p>
            <a:pPr marL="139700" indent="0">
              <a:buNone/>
            </a:pPr>
            <a:r>
              <a:rPr lang="en-GB" sz="1200" b="1" dirty="0"/>
              <a:t>Referred by GP - Lorna is a lone parent with two small children, working part-time as a carer.  </a:t>
            </a:r>
            <a:endParaRPr lang="en-US" sz="1200" b="1"/>
          </a:p>
          <a:p>
            <a:pPr marL="139700" indent="0">
              <a:buNone/>
            </a:pPr>
            <a:r>
              <a:rPr lang="en-GB" sz="1100" dirty="0"/>
              <a:t>She had presented for the third time in a month for help with headaches and requesting an increase in existing medication for depression and anxiety.  When questioned by her GP it became clear that she had overwhelming debt and was facing eviction from her home.</a:t>
            </a:r>
          </a:p>
          <a:p>
            <a:pPr marL="139700" indent="0">
              <a:buNone/>
            </a:pPr>
            <a:r>
              <a:rPr lang="en-GB" sz="1100" dirty="0"/>
              <a:t>The eviction notice that was due to be heard in the county court in 2 days’ time. She was distraught with worry over losing her home and perhaps because of this, even losing her children to local authority care.</a:t>
            </a:r>
          </a:p>
          <a:p>
            <a:pPr marL="139700" indent="0">
              <a:buNone/>
            </a:pPr>
            <a:r>
              <a:rPr lang="en-GB" sz="1100" dirty="0"/>
              <a:t>The rent arrears were £700 and she had been prioritising payday loans and a bank overdraft and so did not have enough money, in any week, to pay her rent in full.</a:t>
            </a:r>
          </a:p>
          <a:p>
            <a:pPr marL="139700" indent="0">
              <a:buNone/>
            </a:pPr>
            <a:br>
              <a:rPr lang="en-GB" sz="1100" dirty="0"/>
            </a:br>
            <a:r>
              <a:rPr lang="en-GB" sz="1100" dirty="0"/>
              <a:t>We were able to prepare a financial statement and refer her directly to a specialist housing adviser who accompanied her to court and presented her case.  The possession order was suspended but to keep her home she will have to pay full rent and keep up payments on the arrears.</a:t>
            </a:r>
          </a:p>
          <a:p>
            <a:pPr marL="139700" indent="0">
              <a:buNone/>
            </a:pPr>
            <a:r>
              <a:rPr lang="en-GB" sz="1100" dirty="0"/>
              <a:t>Our specialist debt worker supported Lorna to manage her debts and place holds on all pending bailiff action, and to manager other debts.</a:t>
            </a:r>
          </a:p>
          <a:p>
            <a:pPr marL="139700" indent="0">
              <a:buNone/>
            </a:pPr>
            <a:endParaRPr lang="en-GB" sz="1100" dirty="0"/>
          </a:p>
          <a:p>
            <a:pPr marL="139700" indent="0">
              <a:buNone/>
            </a:pPr>
            <a:r>
              <a:rPr lang="en-GB" sz="1100" dirty="0"/>
              <a:t>Lorna was offered support to work with community based agencies to build her confidence and skill base.  She was referred to a local women’s organisation where she was supported to write a cv with a view to looking for better paid work.</a:t>
            </a:r>
          </a:p>
          <a:p>
            <a:pPr marL="139700" indent="0">
              <a:buNone/>
            </a:pPr>
            <a:endParaRPr lang="en-GB" dirty="0"/>
          </a:p>
        </p:txBody>
      </p:sp>
    </p:spTree>
    <p:extLst>
      <p:ext uri="{BB962C8B-B14F-4D97-AF65-F5344CB8AC3E}">
        <p14:creationId xmlns:p14="http://schemas.microsoft.com/office/powerpoint/2010/main" val="26345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84F2-5AE9-4E3B-82D8-241F21A686B4}"/>
              </a:ext>
            </a:extLst>
          </p:cNvPr>
          <p:cNvSpPr>
            <a:spLocks noGrp="1"/>
          </p:cNvSpPr>
          <p:nvPr>
            <p:ph type="title"/>
          </p:nvPr>
        </p:nvSpPr>
        <p:spPr/>
        <p:txBody>
          <a:bodyPr/>
          <a:lstStyle/>
          <a:p>
            <a:pPr>
              <a:buNone/>
            </a:pPr>
            <a:r>
              <a:rPr lang="en-GB" dirty="0"/>
              <a:t>CASE STUDIES</a:t>
            </a:r>
          </a:p>
        </p:txBody>
      </p:sp>
      <p:sp>
        <p:nvSpPr>
          <p:cNvPr id="3" name="Text Placeholder 2">
            <a:extLst>
              <a:ext uri="{FF2B5EF4-FFF2-40B4-BE49-F238E27FC236}">
                <a16:creationId xmlns:a16="http://schemas.microsoft.com/office/drawing/2014/main" id="{EE704DF6-C77E-4233-8323-601E44B54677}"/>
              </a:ext>
            </a:extLst>
          </p:cNvPr>
          <p:cNvSpPr>
            <a:spLocks noGrp="1"/>
          </p:cNvSpPr>
          <p:nvPr>
            <p:ph type="body" idx="1"/>
          </p:nvPr>
        </p:nvSpPr>
        <p:spPr>
          <a:xfrm>
            <a:off x="464058" y="1024128"/>
            <a:ext cx="7886700" cy="4242816"/>
          </a:xfrm>
        </p:spPr>
        <p:txBody>
          <a:bodyPr>
            <a:normAutofit fontScale="32500" lnSpcReduction="20000"/>
          </a:bodyPr>
          <a:lstStyle/>
          <a:p>
            <a:pPr marL="139700" indent="0">
              <a:buNone/>
            </a:pPr>
            <a:r>
              <a:rPr lang="en-GB" sz="3000" b="1" dirty="0"/>
              <a:t>Referral and presenting issues </a:t>
            </a:r>
            <a:endParaRPr lang="en-GB" sz="3000" dirty="0"/>
          </a:p>
          <a:p>
            <a:pPr marL="139700" indent="0">
              <a:buNone/>
            </a:pPr>
            <a:r>
              <a:rPr lang="en-GB" sz="3000" dirty="0"/>
              <a:t>Mark is a 45-year-old man lives alone., no friends and relies on his elderly parents for company.</a:t>
            </a:r>
          </a:p>
          <a:p>
            <a:pPr marL="139700" indent="0">
              <a:buNone/>
            </a:pPr>
            <a:r>
              <a:rPr lang="en-GB" sz="3000" dirty="0"/>
              <a:t>Referred by his GP following a presentation at surgery with his mother who was concerned about his anxiety and low mood.  </a:t>
            </a:r>
          </a:p>
          <a:p>
            <a:pPr marL="139700" indent="0">
              <a:buNone/>
            </a:pPr>
            <a:r>
              <a:rPr lang="en-GB" sz="3000" dirty="0"/>
              <a:t>Health Conditions:</a:t>
            </a:r>
          </a:p>
          <a:p>
            <a:pPr lvl="0"/>
            <a:r>
              <a:rPr lang="en-GB" sz="3000" dirty="0"/>
              <a:t>Autistic Spectrum Disorder, Sleep apnoea, Depression, anxiety and low mood, Type II diabetes</a:t>
            </a:r>
          </a:p>
          <a:p>
            <a:pPr marL="139700" indent="0">
              <a:buNone/>
            </a:pPr>
            <a:r>
              <a:rPr lang="en-GB" sz="3000" dirty="0"/>
              <a:t> </a:t>
            </a:r>
          </a:p>
          <a:p>
            <a:pPr marL="139700" indent="0">
              <a:buNone/>
            </a:pPr>
            <a:r>
              <a:rPr lang="en-GB" sz="3000" dirty="0"/>
              <a:t>PIP award refused on assessment, his income had fallen so drastically -unable to meet his outgoings and was considering moving in with his mother.</a:t>
            </a:r>
          </a:p>
          <a:p>
            <a:pPr marL="139700" indent="0">
              <a:buNone/>
            </a:pPr>
            <a:r>
              <a:rPr lang="en-GB" sz="3000" dirty="0"/>
              <a:t>Mother frail and vulnerable and said that she didn’t feel able to cope with disruption of having her son move back home and so suggested that they visit their GP.</a:t>
            </a:r>
          </a:p>
          <a:p>
            <a:pPr marL="139700" indent="0">
              <a:buNone/>
            </a:pPr>
            <a:r>
              <a:rPr lang="en-GB" sz="3000" dirty="0"/>
              <a:t> </a:t>
            </a:r>
          </a:p>
          <a:p>
            <a:pPr marL="139700" indent="0">
              <a:buNone/>
            </a:pPr>
            <a:r>
              <a:rPr lang="en-GB" sz="3000" b="1" dirty="0"/>
              <a:t>Contact </a:t>
            </a:r>
            <a:endParaRPr lang="en-GB" sz="3000" dirty="0"/>
          </a:p>
          <a:p>
            <a:pPr marL="139700" indent="0">
              <a:buNone/>
            </a:pPr>
            <a:r>
              <a:rPr lang="en-GB" sz="3000" dirty="0"/>
              <a:t>Appointment with welfare caseworker made within days of referral</a:t>
            </a:r>
          </a:p>
          <a:p>
            <a:pPr marL="139700" indent="0">
              <a:buNone/>
            </a:pPr>
            <a:r>
              <a:rPr lang="en-GB" sz="3000" dirty="0"/>
              <a:t> </a:t>
            </a:r>
          </a:p>
          <a:p>
            <a:pPr marL="139700" indent="0">
              <a:buNone/>
            </a:pPr>
            <a:r>
              <a:rPr lang="en-GB" sz="3000" b="1" dirty="0"/>
              <a:t>Practical Advice and Support provided</a:t>
            </a:r>
            <a:endParaRPr lang="en-GB" sz="3000" dirty="0"/>
          </a:p>
          <a:p>
            <a:pPr marL="139700" indent="0">
              <a:buNone/>
            </a:pPr>
            <a:r>
              <a:rPr lang="en-GB" sz="3000" dirty="0"/>
              <a:t>A mandatory reconsideration re. PIP was lodged.  Process can take many months.</a:t>
            </a:r>
          </a:p>
          <a:p>
            <a:pPr marL="139700" indent="0">
              <a:buNone/>
            </a:pPr>
            <a:r>
              <a:rPr lang="en-GB" sz="3000" dirty="0"/>
              <a:t>In an effort to keep mark in his own home, Mark was supported to manage his income by reducing his weekly outgoings and access foodbanks/pantries, he was also being supported by his parents with a £50 a week loan.</a:t>
            </a:r>
          </a:p>
          <a:p>
            <a:pPr marL="139700" indent="0">
              <a:buNone/>
            </a:pPr>
            <a:r>
              <a:rPr lang="en-GB" sz="3000" dirty="0"/>
              <a:t>Challenged DWP decision, award reinstated and income increased by £550 a month – supported by link worker to attend a slow walking group which he still attends weekly</a:t>
            </a:r>
          </a:p>
          <a:p>
            <a:pPr marL="139700" indent="0">
              <a:buNone/>
            </a:pPr>
            <a:endParaRPr lang="en-GB" dirty="0"/>
          </a:p>
        </p:txBody>
      </p:sp>
    </p:spTree>
    <p:extLst>
      <p:ext uri="{BB962C8B-B14F-4D97-AF65-F5344CB8AC3E}">
        <p14:creationId xmlns:p14="http://schemas.microsoft.com/office/powerpoint/2010/main" val="80735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txBox="1">
            <a:spLocks noGrp="1"/>
          </p:cNvSpPr>
          <p:nvPr>
            <p:ph type="body" idx="1"/>
          </p:nvPr>
        </p:nvSpPr>
        <p:spPr>
          <a:xfrm>
            <a:off x="626275" y="1310640"/>
            <a:ext cx="6681305" cy="3347624"/>
          </a:xfrm>
          <a:prstGeom prst="rect">
            <a:avLst/>
          </a:prstGeom>
          <a:noFill/>
          <a:ln>
            <a:noFill/>
          </a:ln>
        </p:spPr>
        <p:txBody>
          <a:bodyPr spcFirstLastPara="1" wrap="square" lIns="68575" tIns="34275" rIns="68575" bIns="34275" anchor="t" anchorCtr="0">
            <a:noAutofit/>
          </a:bodyPr>
          <a:lstStyle/>
          <a:p>
            <a:pPr marL="177800" indent="-165100">
              <a:lnSpc>
                <a:spcPct val="90000"/>
              </a:lnSpc>
              <a:spcBef>
                <a:spcPts val="800"/>
              </a:spcBef>
              <a:buClr>
                <a:schemeClr val="dk1"/>
              </a:buClr>
              <a:buSzPts val="1600"/>
            </a:pPr>
            <a:r>
              <a:rPr lang="en-GB" sz="1600" dirty="0">
                <a:solidFill>
                  <a:schemeClr val="bg2">
                    <a:lumMod val="50000"/>
                  </a:schemeClr>
                </a:solidFill>
              </a:rPr>
              <a:t>System stewardship - collaboration and inclusiveness</a:t>
            </a:r>
          </a:p>
          <a:p>
            <a:pPr marL="177800" indent="-165100">
              <a:lnSpc>
                <a:spcPct val="90000"/>
              </a:lnSpc>
              <a:spcBef>
                <a:spcPts val="800"/>
              </a:spcBef>
              <a:buClr>
                <a:schemeClr val="dk1"/>
              </a:buClr>
              <a:buSzPts val="1600"/>
            </a:pPr>
            <a:endParaRPr lang="en-GB" sz="1600" dirty="0">
              <a:solidFill>
                <a:schemeClr val="bg2">
                  <a:lumMod val="50000"/>
                </a:schemeClr>
              </a:solidFill>
            </a:endParaRPr>
          </a:p>
          <a:p>
            <a:pPr marL="177800" indent="-165100">
              <a:lnSpc>
                <a:spcPct val="90000"/>
              </a:lnSpc>
              <a:spcBef>
                <a:spcPts val="800"/>
              </a:spcBef>
              <a:buClr>
                <a:schemeClr val="dk1"/>
              </a:buClr>
              <a:buSzPts val="1600"/>
            </a:pPr>
            <a:r>
              <a:rPr lang="en-GB" sz="1600" dirty="0">
                <a:solidFill>
                  <a:schemeClr val="bg2">
                    <a:lumMod val="50000"/>
                  </a:schemeClr>
                </a:solidFill>
              </a:rPr>
              <a:t>New service for secondary care</a:t>
            </a:r>
          </a:p>
          <a:p>
            <a:pPr marL="12700" indent="0">
              <a:lnSpc>
                <a:spcPct val="90000"/>
              </a:lnSpc>
              <a:spcBef>
                <a:spcPts val="800"/>
              </a:spcBef>
              <a:buClr>
                <a:schemeClr val="dk1"/>
              </a:buClr>
              <a:buSzPts val="1600"/>
              <a:buNone/>
            </a:pPr>
            <a:endParaRPr lang="en-GB" sz="1600" dirty="0">
              <a:solidFill>
                <a:schemeClr val="bg2">
                  <a:lumMod val="50000"/>
                </a:schemeClr>
              </a:solidFill>
            </a:endParaRPr>
          </a:p>
          <a:p>
            <a:pPr marL="177800" indent="-165100">
              <a:lnSpc>
                <a:spcPct val="90000"/>
              </a:lnSpc>
              <a:spcBef>
                <a:spcPts val="800"/>
              </a:spcBef>
              <a:buClr>
                <a:schemeClr val="dk1"/>
              </a:buClr>
              <a:buSzPts val="1600"/>
            </a:pPr>
            <a:r>
              <a:rPr lang="en-GB" sz="1600" dirty="0">
                <a:solidFill>
                  <a:schemeClr val="bg2">
                    <a:lumMod val="50000"/>
                  </a:schemeClr>
                </a:solidFill>
              </a:rPr>
              <a:t>Embedding social welfare into integrated care teams</a:t>
            </a:r>
          </a:p>
          <a:p>
            <a:pPr marL="12700" indent="0">
              <a:lnSpc>
                <a:spcPct val="90000"/>
              </a:lnSpc>
              <a:spcBef>
                <a:spcPts val="800"/>
              </a:spcBef>
              <a:buClr>
                <a:schemeClr val="dk1"/>
              </a:buClr>
              <a:buSzPts val="1600"/>
              <a:buNone/>
            </a:pPr>
            <a:endParaRPr lang="en-GB" sz="1600" dirty="0">
              <a:solidFill>
                <a:schemeClr val="bg2">
                  <a:lumMod val="50000"/>
                </a:schemeClr>
              </a:solidFill>
            </a:endParaRPr>
          </a:p>
          <a:p>
            <a:pPr marL="177800" indent="-165100">
              <a:lnSpc>
                <a:spcPct val="90000"/>
              </a:lnSpc>
              <a:spcBef>
                <a:spcPts val="800"/>
              </a:spcBef>
              <a:buClr>
                <a:schemeClr val="dk1"/>
              </a:buClr>
              <a:buSzPts val="1600"/>
            </a:pPr>
            <a:r>
              <a:rPr lang="en-GB" sz="1600" dirty="0">
                <a:solidFill>
                  <a:schemeClr val="bg2">
                    <a:lumMod val="50000"/>
                  </a:schemeClr>
                </a:solidFill>
              </a:rPr>
              <a:t>Project to tackle health inequalities through perinatal pathways</a:t>
            </a:r>
          </a:p>
          <a:p>
            <a:pPr marL="177800" indent="-165100">
              <a:lnSpc>
                <a:spcPct val="90000"/>
              </a:lnSpc>
              <a:spcBef>
                <a:spcPts val="800"/>
              </a:spcBef>
              <a:buClr>
                <a:schemeClr val="dk1"/>
              </a:buClr>
              <a:buSzPts val="1600"/>
            </a:pPr>
            <a:endParaRPr lang="en-GB" sz="1600" dirty="0">
              <a:solidFill>
                <a:schemeClr val="bg2">
                  <a:lumMod val="50000"/>
                </a:schemeClr>
              </a:solidFill>
            </a:endParaRPr>
          </a:p>
          <a:p>
            <a:pPr marL="177800" indent="-165100">
              <a:lnSpc>
                <a:spcPct val="90000"/>
              </a:lnSpc>
              <a:spcBef>
                <a:spcPts val="800"/>
              </a:spcBef>
              <a:buClr>
                <a:schemeClr val="dk1"/>
              </a:buClr>
              <a:buSzPts val="1600"/>
            </a:pPr>
            <a:r>
              <a:rPr lang="en-GB" sz="1600" dirty="0">
                <a:solidFill>
                  <a:schemeClr val="bg2">
                    <a:lumMod val="50000"/>
                  </a:schemeClr>
                </a:solidFill>
              </a:rPr>
              <a:t>Communities of practice that bring key stakeholders from along the pathways together</a:t>
            </a:r>
          </a:p>
          <a:p>
            <a:pPr marL="12700" indent="0">
              <a:lnSpc>
                <a:spcPct val="90000"/>
              </a:lnSpc>
              <a:spcBef>
                <a:spcPts val="800"/>
              </a:spcBef>
              <a:buClr>
                <a:schemeClr val="dk1"/>
              </a:buClr>
              <a:buSzPts val="1600"/>
              <a:buNone/>
            </a:pPr>
            <a:endParaRPr lang="en-GB" sz="1600" dirty="0">
              <a:solidFill>
                <a:schemeClr val="bg2">
                  <a:lumMod val="50000"/>
                </a:schemeClr>
              </a:solidFill>
            </a:endParaRPr>
          </a:p>
          <a:p>
            <a:pPr marL="12700" indent="0">
              <a:lnSpc>
                <a:spcPct val="90000"/>
              </a:lnSpc>
              <a:spcBef>
                <a:spcPts val="800"/>
              </a:spcBef>
              <a:buClr>
                <a:schemeClr val="dk1"/>
              </a:buClr>
              <a:buSzPts val="1600"/>
              <a:buNone/>
            </a:pPr>
            <a:endParaRPr lang="en-GB" sz="1600" dirty="0">
              <a:solidFill>
                <a:schemeClr val="bg2">
                  <a:lumMod val="50000"/>
                </a:schemeClr>
              </a:solidFill>
            </a:endParaRPr>
          </a:p>
          <a:p>
            <a:pPr marL="12700" indent="0">
              <a:lnSpc>
                <a:spcPct val="90000"/>
              </a:lnSpc>
              <a:spcBef>
                <a:spcPts val="800"/>
              </a:spcBef>
              <a:buClr>
                <a:schemeClr val="dk1"/>
              </a:buClr>
              <a:buSzPts val="1600"/>
              <a:buNone/>
            </a:pPr>
            <a:endParaRPr lang="en-GB" sz="1600" dirty="0">
              <a:solidFill>
                <a:schemeClr val="bg2">
                  <a:lumMod val="50000"/>
                </a:schemeClr>
              </a:solidFill>
            </a:endParaRPr>
          </a:p>
          <a:p>
            <a:pPr marL="177800" indent="-165100">
              <a:lnSpc>
                <a:spcPct val="90000"/>
              </a:lnSpc>
              <a:spcBef>
                <a:spcPts val="800"/>
              </a:spcBef>
              <a:buClr>
                <a:schemeClr val="dk1"/>
              </a:buClr>
              <a:buSzPts val="1600"/>
            </a:pPr>
            <a:endParaRPr lang="en-GB" sz="1600" dirty="0">
              <a:solidFill>
                <a:schemeClr val="bg2">
                  <a:lumMod val="50000"/>
                </a:schemeClr>
              </a:solidFill>
            </a:endParaRPr>
          </a:p>
          <a:p>
            <a:pPr marL="177800" indent="-165100">
              <a:lnSpc>
                <a:spcPct val="90000"/>
              </a:lnSpc>
              <a:spcBef>
                <a:spcPts val="800"/>
              </a:spcBef>
              <a:buClr>
                <a:schemeClr val="dk1"/>
              </a:buClr>
              <a:buSzPts val="1600"/>
            </a:pPr>
            <a:endParaRPr lang="en-GB" sz="1600" dirty="0">
              <a:solidFill>
                <a:schemeClr val="dk1"/>
              </a:solidFill>
            </a:endParaRPr>
          </a:p>
          <a:p>
            <a:pPr marL="0" lvl="0" indent="0" algn="l" rtl="0">
              <a:lnSpc>
                <a:spcPct val="90000"/>
              </a:lnSpc>
              <a:spcBef>
                <a:spcPts val="800"/>
              </a:spcBef>
              <a:spcAft>
                <a:spcPts val="1000"/>
              </a:spcAft>
              <a:buClr>
                <a:schemeClr val="dk1"/>
              </a:buClr>
              <a:buSzPts val="2200"/>
              <a:buNone/>
            </a:pPr>
            <a:endParaRPr lang="en-GB" sz="1600" dirty="0">
              <a:solidFill>
                <a:schemeClr val="dk1"/>
              </a:solidFill>
            </a:endParaRPr>
          </a:p>
        </p:txBody>
      </p:sp>
      <p:sp>
        <p:nvSpPr>
          <p:cNvPr id="369" name="Google Shape;369;p55"/>
          <p:cNvSpPr txBox="1">
            <a:spLocks noGrp="1"/>
          </p:cNvSpPr>
          <p:nvPr>
            <p:ph type="title"/>
          </p:nvPr>
        </p:nvSpPr>
        <p:spPr>
          <a:xfrm>
            <a:off x="500075" y="333400"/>
            <a:ext cx="8084700" cy="6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else are we most proud of?</a:t>
            </a:r>
            <a:endParaRPr dirty="0"/>
          </a:p>
        </p:txBody>
      </p:sp>
      <p:pic>
        <p:nvPicPr>
          <p:cNvPr id="5" name="Google Shape;265;p42">
            <a:extLst>
              <a:ext uri="{FF2B5EF4-FFF2-40B4-BE49-F238E27FC236}">
                <a16:creationId xmlns:a16="http://schemas.microsoft.com/office/drawing/2014/main" id="{0D2928A7-94F6-4BB6-BFDF-1736CB74BFC9}"/>
              </a:ext>
            </a:extLst>
          </p:cNvPr>
          <p:cNvPicPr preferRelativeResize="0"/>
          <p:nvPr/>
        </p:nvPicPr>
        <p:blipFill>
          <a:blip r:embed="rId3">
            <a:alphaModFix/>
          </a:blip>
          <a:stretch>
            <a:fillRect/>
          </a:stretch>
        </p:blipFill>
        <p:spPr>
          <a:xfrm>
            <a:off x="7383781" y="3284220"/>
            <a:ext cx="2042160" cy="1722354"/>
          </a:xfrm>
          <a:prstGeom prst="rect">
            <a:avLst/>
          </a:prstGeom>
          <a:noFill/>
          <a:ln>
            <a:noFill/>
          </a:ln>
        </p:spPr>
      </p:pic>
    </p:spTree>
    <p:extLst>
      <p:ext uri="{BB962C8B-B14F-4D97-AF65-F5344CB8AC3E}">
        <p14:creationId xmlns:p14="http://schemas.microsoft.com/office/powerpoint/2010/main" val="24738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21D8-6CEB-412C-B32E-7365D5F5408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3AB07EA-7AB6-4150-AB32-A5EC4B7F8B66}"/>
              </a:ext>
            </a:extLst>
          </p:cNvPr>
          <p:cNvSpPr>
            <a:spLocks noGrp="1"/>
          </p:cNvSpPr>
          <p:nvPr>
            <p:ph type="body" idx="1"/>
          </p:nvPr>
        </p:nvSpPr>
        <p:spPr/>
        <p:txBody>
          <a:bodyPr/>
          <a:lstStyle/>
          <a:p>
            <a:endParaRPr lang="en-GB" dirty="0"/>
          </a:p>
        </p:txBody>
      </p:sp>
      <p:pic>
        <p:nvPicPr>
          <p:cNvPr id="4" name="Picture 3">
            <a:extLst>
              <a:ext uri="{FF2B5EF4-FFF2-40B4-BE49-F238E27FC236}">
                <a16:creationId xmlns:a16="http://schemas.microsoft.com/office/drawing/2014/main" id="{42C43B2C-A02A-4A7B-B05B-CF799FD823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3753" cy="5143500"/>
          </a:xfrm>
          <a:prstGeom prst="rect">
            <a:avLst/>
          </a:prstGeom>
          <a:noFill/>
        </p:spPr>
      </p:pic>
    </p:spTree>
    <p:extLst>
      <p:ext uri="{BB962C8B-B14F-4D97-AF65-F5344CB8AC3E}">
        <p14:creationId xmlns:p14="http://schemas.microsoft.com/office/powerpoint/2010/main" val="193574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txBox="1">
            <a:spLocks noGrp="1"/>
          </p:cNvSpPr>
          <p:nvPr>
            <p:ph type="body" idx="1"/>
          </p:nvPr>
        </p:nvSpPr>
        <p:spPr>
          <a:xfrm>
            <a:off x="626275" y="1217700"/>
            <a:ext cx="7436400" cy="3409200"/>
          </a:xfrm>
          <a:prstGeom prst="rect">
            <a:avLst/>
          </a:prstGeom>
          <a:noFill/>
          <a:ln>
            <a:noFill/>
          </a:ln>
        </p:spPr>
        <p:txBody>
          <a:bodyPr spcFirstLastPara="1" wrap="square" lIns="68575" tIns="34275" rIns="68575" bIns="34275" anchor="t" anchorCtr="0">
            <a:noAutofit/>
          </a:bodyPr>
          <a:lstStyle/>
          <a:p>
            <a:pPr marL="177800" indent="-165100">
              <a:lnSpc>
                <a:spcPct val="90000"/>
              </a:lnSpc>
              <a:spcBef>
                <a:spcPts val="800"/>
              </a:spcBef>
              <a:buClr>
                <a:schemeClr val="dk1"/>
              </a:buClr>
              <a:buSzPts val="1600"/>
            </a:pPr>
            <a:r>
              <a:rPr lang="en-GB" sz="1600" dirty="0">
                <a:solidFill>
                  <a:schemeClr val="bg2">
                    <a:lumMod val="50000"/>
                  </a:schemeClr>
                </a:solidFill>
              </a:rPr>
              <a:t>Funding: NHS England £ millions of investment in social prescribing does not currently include a move towards integration poverty mitigation support into health services</a:t>
            </a:r>
          </a:p>
          <a:p>
            <a:pPr marL="177800" indent="-165100">
              <a:lnSpc>
                <a:spcPct val="90000"/>
              </a:lnSpc>
              <a:spcBef>
                <a:spcPts val="800"/>
              </a:spcBef>
              <a:buClr>
                <a:schemeClr val="dk1"/>
              </a:buClr>
              <a:buSzPts val="1600"/>
            </a:pPr>
            <a:r>
              <a:rPr lang="en-GB" sz="1600" dirty="0">
                <a:solidFill>
                  <a:schemeClr val="bg2">
                    <a:lumMod val="50000"/>
                  </a:schemeClr>
                </a:solidFill>
              </a:rPr>
              <a:t>Model assumes that general practice is the most accessible part of the universal health system – but general practice is changing rapidly and its hard to see the patterns</a:t>
            </a:r>
          </a:p>
          <a:p>
            <a:pPr marL="177800" indent="-165100">
              <a:lnSpc>
                <a:spcPct val="90000"/>
              </a:lnSpc>
              <a:spcBef>
                <a:spcPts val="800"/>
              </a:spcBef>
              <a:buClr>
                <a:schemeClr val="dk1"/>
              </a:buClr>
              <a:buSzPts val="1600"/>
            </a:pPr>
            <a:r>
              <a:rPr lang="en-GB" sz="1600" dirty="0">
                <a:solidFill>
                  <a:schemeClr val="bg2">
                    <a:lumMod val="50000"/>
                  </a:schemeClr>
                </a:solidFill>
              </a:rPr>
              <a:t>Impact of digitalisation is significant – drive is towards the digital, but that assumes that patients have access to working kit, that they are literate and digitally savvy etc</a:t>
            </a:r>
          </a:p>
          <a:p>
            <a:pPr marL="177800" indent="-165100">
              <a:lnSpc>
                <a:spcPct val="90000"/>
              </a:lnSpc>
              <a:spcBef>
                <a:spcPts val="800"/>
              </a:spcBef>
              <a:buClr>
                <a:schemeClr val="dk1"/>
              </a:buClr>
              <a:buSzPts val="1600"/>
            </a:pPr>
            <a:r>
              <a:rPr lang="en-GB" sz="1600" dirty="0">
                <a:solidFill>
                  <a:schemeClr val="bg2">
                    <a:lumMod val="50000"/>
                  </a:schemeClr>
                </a:solidFill>
              </a:rPr>
              <a:t>Role of public health? In Liverpool this initiative is sometimes perceived as too far downstream. One of the reasons we introduced the focus into integration along the perinatal pathway</a:t>
            </a:r>
          </a:p>
          <a:p>
            <a:pPr marL="177800" indent="-165100">
              <a:lnSpc>
                <a:spcPct val="90000"/>
              </a:lnSpc>
              <a:spcBef>
                <a:spcPts val="800"/>
              </a:spcBef>
              <a:buClr>
                <a:schemeClr val="dk1"/>
              </a:buClr>
              <a:buSzPts val="1600"/>
            </a:pPr>
            <a:r>
              <a:rPr lang="en-GB" sz="1600" dirty="0">
                <a:solidFill>
                  <a:schemeClr val="bg2">
                    <a:lumMod val="50000"/>
                  </a:schemeClr>
                </a:solidFill>
              </a:rPr>
              <a:t>System complexity – many moving parts</a:t>
            </a:r>
          </a:p>
          <a:p>
            <a:pPr marL="177800" indent="-165100">
              <a:lnSpc>
                <a:spcPct val="90000"/>
              </a:lnSpc>
              <a:spcBef>
                <a:spcPts val="800"/>
              </a:spcBef>
              <a:buClr>
                <a:schemeClr val="dk1"/>
              </a:buClr>
              <a:buSzPts val="1600"/>
            </a:pPr>
            <a:endParaRPr lang="en-GB" sz="1600" dirty="0">
              <a:solidFill>
                <a:schemeClr val="bg2">
                  <a:lumMod val="50000"/>
                </a:schemeClr>
              </a:solidFill>
            </a:endParaRPr>
          </a:p>
          <a:p>
            <a:pPr marL="177800" indent="-165100">
              <a:lnSpc>
                <a:spcPct val="90000"/>
              </a:lnSpc>
              <a:spcBef>
                <a:spcPts val="800"/>
              </a:spcBef>
              <a:buClr>
                <a:schemeClr val="dk1"/>
              </a:buClr>
              <a:buSzPts val="1600"/>
            </a:pPr>
            <a:endParaRPr lang="en-GB" sz="1600" dirty="0">
              <a:solidFill>
                <a:schemeClr val="dk1"/>
              </a:solidFill>
            </a:endParaRPr>
          </a:p>
          <a:p>
            <a:pPr marL="0" lvl="0" indent="0" algn="l" rtl="0">
              <a:lnSpc>
                <a:spcPct val="90000"/>
              </a:lnSpc>
              <a:spcBef>
                <a:spcPts val="800"/>
              </a:spcBef>
              <a:spcAft>
                <a:spcPts val="1000"/>
              </a:spcAft>
              <a:buClr>
                <a:schemeClr val="dk1"/>
              </a:buClr>
              <a:buSzPts val="2200"/>
              <a:buNone/>
            </a:pPr>
            <a:endParaRPr lang="en-GB" sz="1600" dirty="0">
              <a:solidFill>
                <a:schemeClr val="dk1"/>
              </a:solidFill>
            </a:endParaRPr>
          </a:p>
        </p:txBody>
      </p:sp>
      <p:sp>
        <p:nvSpPr>
          <p:cNvPr id="369" name="Google Shape;369;p55"/>
          <p:cNvSpPr txBox="1">
            <a:spLocks noGrp="1"/>
          </p:cNvSpPr>
          <p:nvPr>
            <p:ph type="title"/>
          </p:nvPr>
        </p:nvSpPr>
        <p:spPr>
          <a:xfrm>
            <a:off x="500075" y="333400"/>
            <a:ext cx="8084700" cy="6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Challenges</a:t>
            </a:r>
            <a:endParaRPr dirty="0"/>
          </a:p>
        </p:txBody>
      </p:sp>
      <p:pic>
        <p:nvPicPr>
          <p:cNvPr id="370" name="Google Shape;370;p55"/>
          <p:cNvPicPr preferRelativeResize="0"/>
          <p:nvPr/>
        </p:nvPicPr>
        <p:blipFill>
          <a:blip r:embed="rId3">
            <a:alphaModFix/>
          </a:blip>
          <a:stretch>
            <a:fillRect/>
          </a:stretch>
        </p:blipFill>
        <p:spPr>
          <a:xfrm>
            <a:off x="7368320" y="3441335"/>
            <a:ext cx="1877427" cy="18774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12B0-8014-48A2-A4D6-4054E4E85B95}"/>
              </a:ext>
            </a:extLst>
          </p:cNvPr>
          <p:cNvSpPr>
            <a:spLocks noGrp="1"/>
          </p:cNvSpPr>
          <p:nvPr>
            <p:ph type="title"/>
          </p:nvPr>
        </p:nvSpPr>
        <p:spPr/>
        <p:txBody>
          <a:bodyPr/>
          <a:lstStyle/>
          <a:p>
            <a:pPr>
              <a:buNone/>
            </a:pPr>
            <a:r>
              <a:rPr lang="en-GB" dirty="0"/>
              <a:t>Summary</a:t>
            </a:r>
          </a:p>
        </p:txBody>
      </p:sp>
      <p:sp>
        <p:nvSpPr>
          <p:cNvPr id="3" name="Text Placeholder 2">
            <a:extLst>
              <a:ext uri="{FF2B5EF4-FFF2-40B4-BE49-F238E27FC236}">
                <a16:creationId xmlns:a16="http://schemas.microsoft.com/office/drawing/2014/main" id="{7FD36804-A7C5-4F1C-A8C3-985F8F7ADA51}"/>
              </a:ext>
            </a:extLst>
          </p:cNvPr>
          <p:cNvSpPr>
            <a:spLocks noGrp="1"/>
          </p:cNvSpPr>
          <p:nvPr>
            <p:ph type="body" idx="1"/>
          </p:nvPr>
        </p:nvSpPr>
        <p:spPr>
          <a:xfrm>
            <a:off x="603250" y="1246824"/>
            <a:ext cx="7905900" cy="3549619"/>
          </a:xfrm>
        </p:spPr>
        <p:txBody>
          <a:bodyPr/>
          <a:lstStyle/>
          <a:p>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Our experience </a:t>
            </a: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in Liverpool suggests that cities and towns where</a:t>
            </a:r>
            <a:r>
              <a:rPr lang="en-US"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there are high levels of deprivation, need both elements: a social prescribing model that includes welfare advice at its core, providing the means to help patients mitigate the underlying causes of poverty wherever possible</a:t>
            </a:r>
          </a:p>
          <a:p>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Our ambition </a:t>
            </a: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is to systematically equip all universal and first level health services with rapid access to a core determinants response</a:t>
            </a:r>
          </a:p>
          <a:p>
            <a:r>
              <a:rPr lang="en-GB" b="1" dirty="0">
                <a:solidFill>
                  <a:srgbClr val="002060"/>
                </a:solidFill>
                <a:latin typeface="Arial" panose="020B0604020202020204" pitchFamily="34" charset="0"/>
                <a:ea typeface="Calibri" panose="020F0502020204030204" pitchFamily="34" charset="0"/>
                <a:cs typeface="Times New Roman" panose="02020603050405020304" pitchFamily="18" charset="0"/>
              </a:rPr>
              <a:t>Our challenge </a:t>
            </a:r>
            <a:r>
              <a:rPr lang="en-GB" dirty="0">
                <a:solidFill>
                  <a:srgbClr val="002060"/>
                </a:solidFill>
                <a:latin typeface="Arial" panose="020B0604020202020204" pitchFamily="34" charset="0"/>
                <a:ea typeface="Calibri" panose="020F0502020204030204" pitchFamily="34" charset="0"/>
                <a:cs typeface="Times New Roman" panose="02020603050405020304" pitchFamily="18" charset="0"/>
              </a:rPr>
              <a:t>is to ensure LCAP develops as an adaptive model that </a:t>
            </a: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integrates with the various social prescribing schemes as they come on stream in Liverpool as well as the ever-changing landscape of health-care delivery</a:t>
            </a: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62005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B6A87-197C-41B0-98C5-676E256D9961}"/>
              </a:ext>
            </a:extLst>
          </p:cNvPr>
          <p:cNvSpPr>
            <a:spLocks noGrp="1"/>
          </p:cNvSpPr>
          <p:nvPr>
            <p:ph type="body" idx="1"/>
          </p:nvPr>
        </p:nvSpPr>
        <p:spPr>
          <a:xfrm>
            <a:off x="4754880" y="789709"/>
            <a:ext cx="3754270" cy="3873516"/>
          </a:xfrm>
        </p:spPr>
        <p:txBody>
          <a:bodyPr/>
          <a:lstStyle/>
          <a:p>
            <a:pPr marL="114300" indent="0">
              <a:lnSpc>
                <a:spcPct val="150000"/>
              </a:lnSpc>
              <a:buNone/>
            </a:pPr>
            <a:r>
              <a:rPr lang="en-GB" sz="1800" dirty="0">
                <a:solidFill>
                  <a:srgbClr val="002060"/>
                </a:solidFill>
                <a:latin typeface="Century Gothic" panose="020B0502020202020204" pitchFamily="34" charset="0"/>
              </a:rPr>
              <a:t>“I will remember that I do not treat a fever chart….but a sick human being, whose illness may affect the person's family and economic stability. My responsibility includes these related problems, if I am to care adequately for the sick”</a:t>
            </a:r>
          </a:p>
          <a:p>
            <a:endParaRPr lang="en-GB" dirty="0"/>
          </a:p>
        </p:txBody>
      </p:sp>
      <p:pic>
        <p:nvPicPr>
          <p:cNvPr id="4" name="Picture 4" descr="https://upload.wikimedia.org/wikipedia/commons/thumb/3/32/Hippocrates_rubens.jpg/800px-Hippocrates_rubens.jpg">
            <a:extLst>
              <a:ext uri="{FF2B5EF4-FFF2-40B4-BE49-F238E27FC236}">
                <a16:creationId xmlns:a16="http://schemas.microsoft.com/office/drawing/2014/main" id="{F3A61E8B-266F-4EE9-8A87-5BE4EE628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7" y="723207"/>
            <a:ext cx="3358342"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16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txBox="1">
            <a:spLocks noGrp="1"/>
          </p:cNvSpPr>
          <p:nvPr>
            <p:ph type="title"/>
          </p:nvPr>
        </p:nvSpPr>
        <p:spPr>
          <a:xfrm>
            <a:off x="157161" y="215900"/>
            <a:ext cx="5424600" cy="22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Thank You</a:t>
            </a:r>
            <a:endParaRPr/>
          </a:p>
        </p:txBody>
      </p:sp>
      <p:sp>
        <p:nvSpPr>
          <p:cNvPr id="376" name="Google Shape;376;p56"/>
          <p:cNvSpPr txBox="1">
            <a:spLocks noGrp="1"/>
          </p:cNvSpPr>
          <p:nvPr>
            <p:ph type="body" idx="1"/>
          </p:nvPr>
        </p:nvSpPr>
        <p:spPr>
          <a:xfrm>
            <a:off x="1421476" y="1770611"/>
            <a:ext cx="7049193" cy="2568633"/>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GB" dirty="0"/>
              <a:t>You can find some of the data sets referenced in this presentation here:</a:t>
            </a:r>
          </a:p>
          <a:p>
            <a:pPr marL="0" lvl="0" indent="0" algn="l" rtl="0">
              <a:spcBef>
                <a:spcPts val="400"/>
              </a:spcBef>
              <a:spcAft>
                <a:spcPts val="0"/>
              </a:spcAft>
              <a:buNone/>
            </a:pPr>
            <a:r>
              <a:rPr lang="en-GB" dirty="0"/>
              <a:t>https://www.health.org.uk/improvement-projects/addressing-non-clinical-risk-in-people-with-long-term-conditions-and-multion </a:t>
            </a:r>
          </a:p>
          <a:p>
            <a:pPr marL="0" lvl="0" indent="0" algn="l" rtl="0">
              <a:spcBef>
                <a:spcPts val="400"/>
              </a:spcBef>
              <a:spcAft>
                <a:spcPts val="0"/>
              </a:spcAft>
              <a:buNone/>
            </a:pPr>
            <a:r>
              <a:rPr lang="en-GB" dirty="0"/>
              <a:t>and </a:t>
            </a:r>
            <a:r>
              <a:rPr lang="en-GB" u="sng" dirty="0">
                <a:solidFill>
                  <a:schemeClr val="hlink"/>
                </a:solidFill>
                <a:hlinkClick r:id="rId3"/>
              </a:rPr>
              <a:t>here</a:t>
            </a:r>
            <a:r>
              <a:rPr lang="en-GB" u="sng" dirty="0">
                <a:solidFill>
                  <a:schemeClr val="hlink"/>
                </a:solidFill>
              </a:rPr>
              <a:t> </a:t>
            </a:r>
            <a:endParaRPr dirty="0"/>
          </a:p>
        </p:txBody>
      </p:sp>
      <p:pic>
        <p:nvPicPr>
          <p:cNvPr id="377" name="Google Shape;377;p56"/>
          <p:cNvPicPr preferRelativeResize="0"/>
          <p:nvPr/>
        </p:nvPicPr>
        <p:blipFill>
          <a:blip r:embed="rId4">
            <a:alphaModFix/>
          </a:blip>
          <a:stretch>
            <a:fillRect/>
          </a:stretch>
        </p:blipFill>
        <p:spPr>
          <a:xfrm>
            <a:off x="138175" y="3982325"/>
            <a:ext cx="1038300" cy="1038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body" idx="1"/>
          </p:nvPr>
        </p:nvSpPr>
        <p:spPr>
          <a:xfrm>
            <a:off x="1148300" y="1248425"/>
            <a:ext cx="7436400" cy="3409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Char char="●"/>
            </a:pPr>
            <a:r>
              <a:rPr lang="en-GB" sz="2100" dirty="0">
                <a:solidFill>
                  <a:srgbClr val="002060"/>
                </a:solidFill>
              </a:rPr>
              <a:t>How we started</a:t>
            </a:r>
            <a:endParaRPr sz="2100" dirty="0">
              <a:solidFill>
                <a:srgbClr val="002060"/>
              </a:solidFill>
            </a:endParaRPr>
          </a:p>
          <a:p>
            <a:pPr marL="457200" lvl="0" indent="-361950" algn="l" rtl="0">
              <a:spcBef>
                <a:spcPts val="1000"/>
              </a:spcBef>
              <a:spcAft>
                <a:spcPts val="0"/>
              </a:spcAft>
              <a:buClr>
                <a:schemeClr val="dk1"/>
              </a:buClr>
              <a:buSzPts val="2100"/>
              <a:buChar char="●"/>
            </a:pPr>
            <a:r>
              <a:rPr lang="en-GB" sz="2100" dirty="0">
                <a:solidFill>
                  <a:srgbClr val="002060"/>
                </a:solidFill>
              </a:rPr>
              <a:t>Growing the evidence-base &amp; case for change</a:t>
            </a:r>
          </a:p>
          <a:p>
            <a:pPr marL="457200" lvl="0" indent="-361950" algn="l" rtl="0">
              <a:spcBef>
                <a:spcPts val="1000"/>
              </a:spcBef>
              <a:spcAft>
                <a:spcPts val="0"/>
              </a:spcAft>
              <a:buClr>
                <a:schemeClr val="dk1"/>
              </a:buClr>
              <a:buSzPts val="2100"/>
              <a:buChar char="●"/>
            </a:pPr>
            <a:r>
              <a:rPr lang="en-GB" sz="2100" dirty="0">
                <a:solidFill>
                  <a:srgbClr val="002060"/>
                </a:solidFill>
              </a:rPr>
              <a:t>What we are most proud of</a:t>
            </a:r>
          </a:p>
          <a:p>
            <a:pPr marL="457200" lvl="0" indent="-361950" algn="l" rtl="0">
              <a:spcBef>
                <a:spcPts val="1000"/>
              </a:spcBef>
              <a:spcAft>
                <a:spcPts val="0"/>
              </a:spcAft>
              <a:buClr>
                <a:schemeClr val="dk1"/>
              </a:buClr>
              <a:buSzPts val="2100"/>
              <a:buChar char="●"/>
            </a:pPr>
            <a:r>
              <a:rPr lang="en-GB" sz="2100" dirty="0">
                <a:solidFill>
                  <a:srgbClr val="002060"/>
                </a:solidFill>
              </a:rPr>
              <a:t>Questions and challenges</a:t>
            </a:r>
            <a:endParaRPr sz="2100" dirty="0">
              <a:solidFill>
                <a:srgbClr val="002060"/>
              </a:solidFill>
            </a:endParaRPr>
          </a:p>
          <a:p>
            <a:pPr marL="457200" lvl="0" indent="-361950" algn="l" rtl="0">
              <a:spcBef>
                <a:spcPts val="1000"/>
              </a:spcBef>
              <a:spcAft>
                <a:spcPts val="0"/>
              </a:spcAft>
              <a:buClr>
                <a:schemeClr val="dk1"/>
              </a:buClr>
              <a:buSzPts val="2100"/>
              <a:buChar char="●"/>
            </a:pPr>
            <a:endParaRPr sz="2100" dirty="0">
              <a:solidFill>
                <a:schemeClr val="dk1"/>
              </a:solidFill>
            </a:endParaRPr>
          </a:p>
        </p:txBody>
      </p:sp>
      <p:sp>
        <p:nvSpPr>
          <p:cNvPr id="142" name="Google Shape;142;p30"/>
          <p:cNvSpPr txBox="1">
            <a:spLocks noGrp="1"/>
          </p:cNvSpPr>
          <p:nvPr>
            <p:ph type="title"/>
          </p:nvPr>
        </p:nvSpPr>
        <p:spPr>
          <a:xfrm>
            <a:off x="500075" y="333400"/>
            <a:ext cx="8084700" cy="6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2060"/>
                </a:solidFill>
              </a:rPr>
              <a:t>Outline</a:t>
            </a:r>
            <a:endParaRPr dirty="0">
              <a:solidFill>
                <a:srgbClr val="002060"/>
              </a:solidFill>
            </a:endParaRPr>
          </a:p>
        </p:txBody>
      </p:sp>
      <p:pic>
        <p:nvPicPr>
          <p:cNvPr id="143" name="Google Shape;143;p30"/>
          <p:cNvPicPr preferRelativeResize="0"/>
          <p:nvPr/>
        </p:nvPicPr>
        <p:blipFill>
          <a:blip r:embed="rId3">
            <a:alphaModFix/>
          </a:blip>
          <a:stretch>
            <a:fillRect/>
          </a:stretch>
        </p:blipFill>
        <p:spPr>
          <a:xfrm>
            <a:off x="4572000" y="1484752"/>
            <a:ext cx="3707476" cy="4310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777" y="475636"/>
            <a:ext cx="4939868" cy="964620"/>
          </a:xfrm>
        </p:spPr>
        <p:txBody>
          <a:bodyPr spcFirstLastPara="1" vert="horz" wrap="square" lIns="68580" tIns="34290" rIns="68580" bIns="34290" rtlCol="0" anchor="b" anchorCtr="0">
            <a:normAutofit/>
          </a:bodyPr>
          <a:lstStyle/>
          <a:p>
            <a:pPr>
              <a:buNone/>
            </a:pPr>
            <a:r>
              <a:rPr lang="en-US" sz="3075" b="0" dirty="0">
                <a:solidFill>
                  <a:srgbClr val="002060"/>
                </a:solidFill>
                <a:latin typeface="Open Sans" panose="020B0606030504020204" pitchFamily="34" charset="0"/>
                <a:ea typeface="Open Sans" panose="020B0606030504020204" pitchFamily="34" charset="0"/>
                <a:cs typeface="Open Sans" panose="020B0606030504020204" pitchFamily="34" charset="0"/>
              </a:rPr>
              <a:t>Citizens Advice on Prescription Liverpool</a:t>
            </a:r>
          </a:p>
        </p:txBody>
      </p:sp>
      <p:sp>
        <p:nvSpPr>
          <p:cNvPr id="9" name="Rectangle 8"/>
          <p:cNvSpPr/>
          <p:nvPr/>
        </p:nvSpPr>
        <p:spPr>
          <a:xfrm>
            <a:off x="3724074" y="1828801"/>
            <a:ext cx="4939867" cy="2839064"/>
          </a:xfrm>
          <a:prstGeom prst="rect">
            <a:avLst/>
          </a:prstGeom>
        </p:spPr>
        <p:txBody>
          <a:bodyPr vert="horz" lIns="68580" tIns="34290" rIns="68580" bIns="34290" rtlCol="0">
            <a:normAutofit/>
          </a:bodyPr>
          <a:lstStyle/>
          <a:p>
            <a:pPr indent="-171450">
              <a:lnSpc>
                <a:spcPct val="90000"/>
              </a:lnSpc>
              <a:spcAft>
                <a:spcPts val="450"/>
              </a:spcAft>
              <a:buFont typeface="Arial" panose="020B0604020202020204" pitchFamily="34" charset="0"/>
              <a:buChar char="•"/>
            </a:pPr>
            <a:r>
              <a:rPr lang="en-US" sz="1500" dirty="0">
                <a:solidFill>
                  <a:srgbClr val="002060"/>
                </a:solidFill>
                <a:latin typeface="Open Sans" panose="020B0606030504020204" pitchFamily="34" charset="0"/>
                <a:ea typeface="Open Sans" panose="020B0606030504020204" pitchFamily="34" charset="0"/>
                <a:cs typeface="Open Sans" panose="020B0606030504020204" pitchFamily="34" charset="0"/>
              </a:rPr>
              <a:t>Set up in 2015 for all GPs and mental health services, it provides a response within 2 working days on a wide range of social welfare needs, e.g. debt, housing, income maximization.</a:t>
            </a:r>
          </a:p>
          <a:p>
            <a:pPr indent="-171450">
              <a:lnSpc>
                <a:spcPct val="90000"/>
              </a:lnSpc>
              <a:spcAft>
                <a:spcPts val="450"/>
              </a:spcAft>
              <a:buFont typeface="Arial" panose="020B0604020202020204" pitchFamily="34" charset="0"/>
              <a:buChar char="•"/>
            </a:pPr>
            <a:endParaRPr lang="en-US" sz="15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171450">
              <a:lnSpc>
                <a:spcPct val="90000"/>
              </a:lnSpc>
              <a:spcAft>
                <a:spcPts val="450"/>
              </a:spcAft>
              <a:buFont typeface="Arial" panose="020B0604020202020204" pitchFamily="34" charset="0"/>
              <a:buChar char="•"/>
            </a:pPr>
            <a:r>
              <a:rPr lang="en-US" sz="1500" dirty="0">
                <a:solidFill>
                  <a:srgbClr val="002060"/>
                </a:solidFill>
                <a:latin typeface="Open Sans" panose="020B0606030504020204" pitchFamily="34" charset="0"/>
                <a:ea typeface="Open Sans" panose="020B0606030504020204" pitchFamily="34" charset="0"/>
                <a:cs typeface="Open Sans" panose="020B0606030504020204" pitchFamily="34" charset="0"/>
              </a:rPr>
              <a:t>Focus on reducing health inequalities and the ‘inverse care law’ so that those who have the greatest barriers to receiving support are enabled to connect to people and places in their community of choice. </a:t>
            </a:r>
          </a:p>
          <a:p>
            <a:pPr indent="-171450">
              <a:lnSpc>
                <a:spcPct val="90000"/>
              </a:lnSpc>
              <a:spcAft>
                <a:spcPts val="450"/>
              </a:spcAft>
              <a:buFont typeface="Arial" panose="020B0604020202020204" pitchFamily="34" charset="0"/>
              <a:buChar char="•"/>
            </a:pPr>
            <a:endParaRPr lang="en-US" sz="15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171450">
              <a:lnSpc>
                <a:spcPct val="90000"/>
              </a:lnSpc>
              <a:spcAft>
                <a:spcPts val="450"/>
              </a:spcAft>
              <a:buFont typeface="Arial" panose="020B0604020202020204" pitchFamily="34" charset="0"/>
              <a:buChar char="•"/>
            </a:pPr>
            <a:r>
              <a:rPr lang="en-US" sz="1500" dirty="0">
                <a:solidFill>
                  <a:srgbClr val="002060"/>
                </a:solidFill>
                <a:latin typeface="Open Sans" panose="020B0606030504020204" pitchFamily="34" charset="0"/>
                <a:ea typeface="Open Sans" panose="020B0606030504020204" pitchFamily="34" charset="0"/>
                <a:cs typeface="Open Sans" panose="020B0606030504020204" pitchFamily="34" charset="0"/>
              </a:rPr>
              <a:t>Barriers are conceived as being both internal and external.</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38"/>
          <a:stretch/>
        </p:blipFill>
        <p:spPr bwMode="auto">
          <a:xfrm>
            <a:off x="16" y="7"/>
            <a:ext cx="3476678" cy="514349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nhs logo">
            <a:hlinkClick r:id="rId4"/>
          </p:cNvPr>
          <p:cNvSpPr>
            <a:spLocks noChangeAspect="1" noChangeArrowheads="1"/>
          </p:cNvSpPr>
          <p:nvPr/>
        </p:nvSpPr>
        <p:spPr bwMode="auto">
          <a:xfrm>
            <a:off x="3830639" y="-342900"/>
            <a:ext cx="128587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dirty="0"/>
          </a:p>
        </p:txBody>
      </p:sp>
    </p:spTree>
    <p:extLst>
      <p:ext uri="{BB962C8B-B14F-4D97-AF65-F5344CB8AC3E}">
        <p14:creationId xmlns:p14="http://schemas.microsoft.com/office/powerpoint/2010/main" val="121985105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body" idx="1"/>
          </p:nvPr>
        </p:nvSpPr>
        <p:spPr>
          <a:xfrm>
            <a:off x="598800" y="1248425"/>
            <a:ext cx="7986000" cy="34092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800"/>
              </a:spcBef>
              <a:spcAft>
                <a:spcPts val="0"/>
              </a:spcAft>
              <a:buClr>
                <a:schemeClr val="dk1"/>
              </a:buClr>
              <a:buSzPts val="1800"/>
              <a:buNone/>
            </a:pPr>
            <a:r>
              <a:rPr lang="en-GB" sz="1800" dirty="0">
                <a:solidFill>
                  <a:srgbClr val="002060"/>
                </a:solidFill>
              </a:rPr>
              <a:t>12 month pilot, initial findings showed that the patients referred by GP teams were:</a:t>
            </a:r>
            <a:endParaRPr sz="1800" dirty="0">
              <a:solidFill>
                <a:srgbClr val="002060"/>
              </a:solidFill>
            </a:endParaRPr>
          </a:p>
          <a:p>
            <a:pPr marL="457200" lvl="0" indent="-342900" algn="l" rtl="0">
              <a:lnSpc>
                <a:spcPct val="115000"/>
              </a:lnSpc>
              <a:spcBef>
                <a:spcPts val="800"/>
              </a:spcBef>
              <a:spcAft>
                <a:spcPts val="0"/>
              </a:spcAft>
              <a:buSzPts val="1800"/>
              <a:buChar char="●"/>
            </a:pPr>
            <a:r>
              <a:rPr lang="en-GB" sz="1800" dirty="0">
                <a:solidFill>
                  <a:srgbClr val="002060"/>
                </a:solidFill>
              </a:rPr>
              <a:t>Living in very low-income households (30% on less than £320 pcm)</a:t>
            </a:r>
            <a:endParaRPr sz="1800" dirty="0">
              <a:solidFill>
                <a:srgbClr val="002060"/>
              </a:solidFill>
            </a:endParaRPr>
          </a:p>
          <a:p>
            <a:pPr marL="457200" lvl="0" indent="-342900" algn="l" rtl="0">
              <a:lnSpc>
                <a:spcPct val="115000"/>
              </a:lnSpc>
              <a:spcBef>
                <a:spcPts val="0"/>
              </a:spcBef>
              <a:spcAft>
                <a:spcPts val="0"/>
              </a:spcAft>
              <a:buSzPts val="1800"/>
              <a:buChar char="●"/>
            </a:pPr>
            <a:r>
              <a:rPr lang="en-GB" sz="1800" dirty="0">
                <a:solidFill>
                  <a:srgbClr val="002060"/>
                </a:solidFill>
              </a:rPr>
              <a:t>Less likely to access advice and support on the high street</a:t>
            </a:r>
          </a:p>
          <a:p>
            <a:pPr marL="457200" lvl="0" indent="-342900" algn="l" rtl="0">
              <a:lnSpc>
                <a:spcPct val="115000"/>
              </a:lnSpc>
              <a:spcBef>
                <a:spcPts val="0"/>
              </a:spcBef>
              <a:spcAft>
                <a:spcPts val="0"/>
              </a:spcAft>
              <a:buSzPts val="1800"/>
              <a:buChar char="●"/>
            </a:pPr>
            <a:r>
              <a:rPr lang="en-GB" sz="1800" dirty="0">
                <a:solidFill>
                  <a:srgbClr val="002060"/>
                </a:solidFill>
              </a:rPr>
              <a:t>Likely to have a CMHP or SMI</a:t>
            </a:r>
          </a:p>
          <a:p>
            <a:pPr marL="457200" lvl="0" indent="-342900" algn="l" rtl="0">
              <a:lnSpc>
                <a:spcPct val="115000"/>
              </a:lnSpc>
              <a:spcBef>
                <a:spcPts val="0"/>
              </a:spcBef>
              <a:spcAft>
                <a:spcPts val="0"/>
              </a:spcAft>
              <a:buSzPts val="1800"/>
              <a:buChar char="●"/>
            </a:pPr>
            <a:r>
              <a:rPr lang="en-GB" sz="1800" dirty="0">
                <a:solidFill>
                  <a:srgbClr val="002060"/>
                </a:solidFill>
              </a:rPr>
              <a:t>Significantly poorer and sicker than the average Liverpool resident</a:t>
            </a:r>
          </a:p>
          <a:p>
            <a:pPr marL="457200" lvl="0" indent="-342900" algn="l" rtl="0">
              <a:lnSpc>
                <a:spcPct val="115000"/>
              </a:lnSpc>
              <a:spcBef>
                <a:spcPts val="0"/>
              </a:spcBef>
              <a:spcAft>
                <a:spcPts val="0"/>
              </a:spcAft>
              <a:buSzPts val="1800"/>
              <a:buChar char="●"/>
            </a:pPr>
            <a:endParaRPr lang="en-GB" sz="1800" dirty="0">
              <a:solidFill>
                <a:srgbClr val="002060"/>
              </a:solidFill>
            </a:endParaRPr>
          </a:p>
          <a:p>
            <a:pPr marL="114300" lvl="0" indent="0" algn="l" rtl="0">
              <a:lnSpc>
                <a:spcPct val="115000"/>
              </a:lnSpc>
              <a:spcBef>
                <a:spcPts val="0"/>
              </a:spcBef>
              <a:spcAft>
                <a:spcPts val="0"/>
              </a:spcAft>
              <a:buSzPts val="1800"/>
              <a:buNone/>
            </a:pPr>
            <a:r>
              <a:rPr lang="en-GB" sz="1800" dirty="0">
                <a:solidFill>
                  <a:srgbClr val="002060"/>
                </a:solidFill>
              </a:rPr>
              <a:t>The case for city-wide roll-out using investment £500K pa from LCCG was successfully made.</a:t>
            </a:r>
            <a:endParaRPr sz="1800" dirty="0">
              <a:solidFill>
                <a:srgbClr val="002060"/>
              </a:solidFill>
            </a:endParaRPr>
          </a:p>
          <a:p>
            <a:pPr marL="0" lvl="0" indent="0" algn="l" rtl="0">
              <a:lnSpc>
                <a:spcPct val="90000"/>
              </a:lnSpc>
              <a:spcBef>
                <a:spcPts val="800"/>
              </a:spcBef>
              <a:spcAft>
                <a:spcPts val="0"/>
              </a:spcAft>
              <a:buClr>
                <a:schemeClr val="dk1"/>
              </a:buClr>
              <a:buSzPts val="1800"/>
              <a:buNone/>
            </a:pPr>
            <a:endParaRPr sz="1800" dirty="0">
              <a:solidFill>
                <a:srgbClr val="002060"/>
              </a:solidFill>
            </a:endParaRPr>
          </a:p>
          <a:p>
            <a:pPr marL="0" lvl="0" indent="0" algn="l" rtl="0">
              <a:lnSpc>
                <a:spcPct val="90000"/>
              </a:lnSpc>
              <a:spcBef>
                <a:spcPts val="800"/>
              </a:spcBef>
              <a:spcAft>
                <a:spcPts val="1000"/>
              </a:spcAft>
              <a:buClr>
                <a:schemeClr val="dk1"/>
              </a:buClr>
              <a:buSzPts val="1800"/>
              <a:buNone/>
            </a:pPr>
            <a:endParaRPr sz="1800" dirty="0"/>
          </a:p>
        </p:txBody>
      </p:sp>
      <p:sp>
        <p:nvSpPr>
          <p:cNvPr id="291" name="Google Shape;291;p45"/>
          <p:cNvSpPr txBox="1"/>
          <p:nvPr/>
        </p:nvSpPr>
        <p:spPr>
          <a:xfrm>
            <a:off x="474667" y="272312"/>
            <a:ext cx="7886700" cy="7968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800"/>
              </a:spcBef>
              <a:spcAft>
                <a:spcPts val="0"/>
              </a:spcAft>
              <a:buClr>
                <a:schemeClr val="dk1"/>
              </a:buClr>
              <a:buSzPts val="3300"/>
              <a:buFont typeface="Arial"/>
              <a:buNone/>
            </a:pPr>
            <a:r>
              <a:rPr lang="en-GB" sz="3300"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Calibri"/>
              </a:rPr>
              <a:t>Roll out across general practice</a:t>
            </a:r>
            <a:endParaRPr sz="1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92" name="Google Shape;292;p45"/>
          <p:cNvPicPr preferRelativeResize="0"/>
          <p:nvPr/>
        </p:nvPicPr>
        <p:blipFill>
          <a:blip r:embed="rId3">
            <a:alphaModFix/>
          </a:blip>
          <a:stretch>
            <a:fillRect/>
          </a:stretch>
        </p:blipFill>
        <p:spPr>
          <a:xfrm>
            <a:off x="7513319" y="3304885"/>
            <a:ext cx="1409701" cy="2160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body" idx="1"/>
          </p:nvPr>
        </p:nvSpPr>
        <p:spPr>
          <a:xfrm>
            <a:off x="414875" y="440575"/>
            <a:ext cx="6816600" cy="4595525"/>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800"/>
              <a:buNone/>
            </a:pPr>
            <a:r>
              <a:rPr lang="en-GB" sz="1800" i="1" dirty="0">
                <a:solidFill>
                  <a:srgbClr val="002060"/>
                </a:solidFill>
              </a:rPr>
              <a:t>As a GP it is transformative to be able to say- there is service I can link you to- and to be able to do it so quickly with the simple …referral form.  Advice on Prescription is a win- win.”   </a:t>
            </a:r>
            <a:endParaRPr dirty="0">
              <a:solidFill>
                <a:srgbClr val="002060"/>
              </a:solidFill>
            </a:endParaRPr>
          </a:p>
          <a:p>
            <a:pPr marL="0" lvl="0" indent="0" algn="l" rtl="0">
              <a:lnSpc>
                <a:spcPct val="115000"/>
              </a:lnSpc>
              <a:spcBef>
                <a:spcPts val="800"/>
              </a:spcBef>
              <a:spcAft>
                <a:spcPts val="0"/>
              </a:spcAft>
              <a:buClr>
                <a:schemeClr val="dk1"/>
              </a:buClr>
              <a:buSzPts val="1800"/>
              <a:buNone/>
            </a:pPr>
            <a:r>
              <a:rPr lang="en-GB" sz="1800" b="1" dirty="0"/>
              <a:t>Jane H Roberts GP Aintree Park Group Practice</a:t>
            </a:r>
            <a:endParaRPr sz="1800" dirty="0"/>
          </a:p>
          <a:p>
            <a:pPr marL="0" lvl="0" indent="0" algn="l" rtl="0">
              <a:lnSpc>
                <a:spcPct val="115000"/>
              </a:lnSpc>
              <a:spcBef>
                <a:spcPts val="800"/>
              </a:spcBef>
              <a:spcAft>
                <a:spcPts val="0"/>
              </a:spcAft>
              <a:buClr>
                <a:schemeClr val="dk1"/>
              </a:buClr>
              <a:buSzPts val="1800"/>
              <a:buNone/>
            </a:pPr>
            <a:endParaRPr sz="1800" dirty="0"/>
          </a:p>
          <a:p>
            <a:pPr marL="0" lvl="0" indent="0" algn="l" rtl="0">
              <a:lnSpc>
                <a:spcPct val="115000"/>
              </a:lnSpc>
              <a:spcBef>
                <a:spcPts val="800"/>
              </a:spcBef>
              <a:spcAft>
                <a:spcPts val="0"/>
              </a:spcAft>
              <a:buClr>
                <a:schemeClr val="dk1"/>
              </a:buClr>
              <a:buSzPts val="1800"/>
              <a:buNone/>
            </a:pPr>
            <a:r>
              <a:rPr lang="en-GB" sz="1800" i="1" dirty="0">
                <a:solidFill>
                  <a:srgbClr val="002060"/>
                </a:solidFill>
              </a:rPr>
              <a:t>The Advice on prescription service…“gives our GPs an extra tool in the box for supporting people whose needs may not necessarily be medical but are absolutely impacting on how they feel…Our patients get fantastic support and advice and the feedback has been 100% positive. We see this type of social prescribing as a vitally important part of General Practice now and in the future”.</a:t>
            </a:r>
            <a:r>
              <a:rPr lang="en-GB" sz="1800" dirty="0">
                <a:solidFill>
                  <a:srgbClr val="002060"/>
                </a:solidFill>
              </a:rPr>
              <a:t> </a:t>
            </a:r>
            <a:endParaRPr dirty="0">
              <a:solidFill>
                <a:srgbClr val="002060"/>
              </a:solidFill>
            </a:endParaRPr>
          </a:p>
          <a:p>
            <a:pPr marL="0" lvl="0" indent="0" algn="l" rtl="0">
              <a:lnSpc>
                <a:spcPct val="115000"/>
              </a:lnSpc>
              <a:spcBef>
                <a:spcPts val="800"/>
              </a:spcBef>
              <a:spcAft>
                <a:spcPts val="0"/>
              </a:spcAft>
              <a:buClr>
                <a:schemeClr val="dk1"/>
              </a:buClr>
              <a:buSzPts val="1800"/>
              <a:buNone/>
            </a:pPr>
            <a:r>
              <a:rPr lang="en-GB" sz="1800" b="1" dirty="0"/>
              <a:t>Simon Bowers GP Fulwood Green Medical Centre, Liverpool</a:t>
            </a:r>
            <a:endParaRPr sz="1800" dirty="0"/>
          </a:p>
          <a:p>
            <a:pPr marL="0" lvl="0" indent="0" algn="l" rtl="0">
              <a:lnSpc>
                <a:spcPct val="90000"/>
              </a:lnSpc>
              <a:spcBef>
                <a:spcPts val="800"/>
              </a:spcBef>
              <a:spcAft>
                <a:spcPts val="1000"/>
              </a:spcAft>
              <a:buClr>
                <a:schemeClr val="dk1"/>
              </a:buClr>
              <a:buSzPts val="1800"/>
              <a:buNone/>
            </a:pPr>
            <a:endParaRPr sz="1800" dirty="0"/>
          </a:p>
        </p:txBody>
      </p:sp>
      <p:pic>
        <p:nvPicPr>
          <p:cNvPr id="283" name="Google Shape;283;p44"/>
          <p:cNvPicPr preferRelativeResize="0"/>
          <p:nvPr/>
        </p:nvPicPr>
        <p:blipFill>
          <a:blip r:embed="rId3">
            <a:alphaModFix/>
          </a:blip>
          <a:stretch>
            <a:fillRect/>
          </a:stretch>
        </p:blipFill>
        <p:spPr>
          <a:xfrm>
            <a:off x="6836675" y="3001650"/>
            <a:ext cx="2425902" cy="24259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500075" y="333400"/>
            <a:ext cx="4184700" cy="9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solidFill>
                  <a:srgbClr val="002060"/>
                </a:solidFill>
              </a:rPr>
              <a:t>Citizens Advice case management system</a:t>
            </a:r>
            <a:endParaRPr b="0" dirty="0">
              <a:solidFill>
                <a:srgbClr val="002060"/>
              </a:solidFill>
            </a:endParaRPr>
          </a:p>
        </p:txBody>
      </p:sp>
      <p:sp>
        <p:nvSpPr>
          <p:cNvPr id="166" name="Google Shape;166;p33"/>
          <p:cNvSpPr txBox="1">
            <a:spLocks noGrp="1"/>
          </p:cNvSpPr>
          <p:nvPr>
            <p:ph type="body" idx="2"/>
          </p:nvPr>
        </p:nvSpPr>
        <p:spPr>
          <a:xfrm>
            <a:off x="5025300" y="2065075"/>
            <a:ext cx="2336100" cy="10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Record case data, </a:t>
            </a:r>
            <a:r>
              <a:rPr lang="en-GB"/>
              <a:t>e.g. channel, depth of advice, type of issue, casenotes</a:t>
            </a:r>
            <a:endParaRPr>
              <a:solidFill>
                <a:srgbClr val="9A1D4E"/>
              </a:solidFill>
            </a:endParaRPr>
          </a:p>
        </p:txBody>
      </p:sp>
      <p:sp>
        <p:nvSpPr>
          <p:cNvPr id="167" name="Google Shape;167;p33"/>
          <p:cNvSpPr txBox="1">
            <a:spLocks noGrp="1"/>
          </p:cNvSpPr>
          <p:nvPr>
            <p:ph type="body" idx="1"/>
          </p:nvPr>
        </p:nvSpPr>
        <p:spPr>
          <a:xfrm>
            <a:off x="6757450" y="1121525"/>
            <a:ext cx="2055600" cy="10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Follow up with a sample </a:t>
            </a:r>
            <a:r>
              <a:rPr lang="en-GB"/>
              <a:t>to record outcomes after advice</a:t>
            </a:r>
            <a:endParaRPr>
              <a:solidFill>
                <a:srgbClr val="9A1D4E"/>
              </a:solidFill>
            </a:endParaRPr>
          </a:p>
        </p:txBody>
      </p:sp>
      <p:sp>
        <p:nvSpPr>
          <p:cNvPr id="168" name="Google Shape;168;p33"/>
          <p:cNvSpPr txBox="1">
            <a:spLocks noGrp="1"/>
          </p:cNvSpPr>
          <p:nvPr>
            <p:ph type="body" idx="3"/>
          </p:nvPr>
        </p:nvSpPr>
        <p:spPr>
          <a:xfrm>
            <a:off x="3827800" y="3263850"/>
            <a:ext cx="2336100" cy="8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Capture profile data </a:t>
            </a:r>
            <a:r>
              <a:rPr lang="en-GB"/>
              <a:t>incl. age, gender, ethnicity and health/disability</a:t>
            </a:r>
            <a:endParaRPr>
              <a:solidFill>
                <a:srgbClr val="9A1D4E"/>
              </a:solidFill>
            </a:endParaRPr>
          </a:p>
        </p:txBody>
      </p:sp>
      <p:sp>
        <p:nvSpPr>
          <p:cNvPr id="169" name="Google Shape;169;p33"/>
          <p:cNvSpPr txBox="1">
            <a:spLocks noGrp="1"/>
          </p:cNvSpPr>
          <p:nvPr>
            <p:ph type="body" idx="4"/>
          </p:nvPr>
        </p:nvSpPr>
        <p:spPr>
          <a:xfrm>
            <a:off x="2264875" y="4225600"/>
            <a:ext cx="2649600" cy="8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Create a unique client record </a:t>
            </a:r>
            <a:r>
              <a:rPr lang="en-GB"/>
              <a:t>when someone first presents to the service</a:t>
            </a:r>
            <a:endParaRPr>
              <a:solidFill>
                <a:srgbClr val="9A1D4E"/>
              </a:solidFill>
            </a:endParaRPr>
          </a:p>
        </p:txBody>
      </p:sp>
      <p:sp>
        <p:nvSpPr>
          <p:cNvPr id="170" name="Google Shape;170;p33"/>
          <p:cNvSpPr/>
          <p:nvPr/>
        </p:nvSpPr>
        <p:spPr>
          <a:xfrm>
            <a:off x="1982575" y="4074248"/>
            <a:ext cx="371400" cy="352500"/>
          </a:xfrm>
          <a:prstGeom prst="ellipse">
            <a:avLst/>
          </a:prstGeom>
          <a:solidFill>
            <a:srgbClr val="9A1D4E"/>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3511900" y="3175900"/>
            <a:ext cx="371400" cy="352500"/>
          </a:xfrm>
          <a:prstGeom prst="ellipse">
            <a:avLst/>
          </a:prstGeom>
          <a:solidFill>
            <a:srgbClr val="9A1D4E"/>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5029200" y="1777375"/>
            <a:ext cx="371400" cy="352500"/>
          </a:xfrm>
          <a:prstGeom prst="ellipse">
            <a:avLst/>
          </a:prstGeom>
          <a:solidFill>
            <a:srgbClr val="9A1D4E"/>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6457950" y="891550"/>
            <a:ext cx="371400" cy="352500"/>
          </a:xfrm>
          <a:prstGeom prst="ellipse">
            <a:avLst/>
          </a:prstGeom>
          <a:solidFill>
            <a:srgbClr val="9A1D4E"/>
          </a:solidFill>
          <a:ln w="9525" cap="flat" cmpd="sng">
            <a:solidFill>
              <a:srgbClr val="9A1D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33"/>
          <p:cNvPicPr preferRelativeResize="0"/>
          <p:nvPr/>
        </p:nvPicPr>
        <p:blipFill>
          <a:blip r:embed="rId3">
            <a:alphaModFix/>
          </a:blip>
          <a:stretch>
            <a:fillRect/>
          </a:stretch>
        </p:blipFill>
        <p:spPr>
          <a:xfrm>
            <a:off x="4229562" y="1244038"/>
            <a:ext cx="684886" cy="684886"/>
          </a:xfrm>
          <a:prstGeom prst="rect">
            <a:avLst/>
          </a:prstGeom>
          <a:noFill/>
          <a:ln>
            <a:noFill/>
          </a:ln>
        </p:spPr>
      </p:pic>
      <p:pic>
        <p:nvPicPr>
          <p:cNvPr id="175" name="Google Shape;175;p33"/>
          <p:cNvPicPr preferRelativeResize="0"/>
          <p:nvPr/>
        </p:nvPicPr>
        <p:blipFill>
          <a:blip r:embed="rId4">
            <a:alphaModFix/>
          </a:blip>
          <a:stretch>
            <a:fillRect/>
          </a:stretch>
        </p:blipFill>
        <p:spPr>
          <a:xfrm>
            <a:off x="5676475" y="206650"/>
            <a:ext cx="753240" cy="684900"/>
          </a:xfrm>
          <a:prstGeom prst="rect">
            <a:avLst/>
          </a:prstGeom>
          <a:noFill/>
          <a:ln>
            <a:noFill/>
          </a:ln>
        </p:spPr>
      </p:pic>
      <p:pic>
        <p:nvPicPr>
          <p:cNvPr id="176" name="Google Shape;176;p33"/>
          <p:cNvPicPr preferRelativeResize="0"/>
          <p:nvPr/>
        </p:nvPicPr>
        <p:blipFill>
          <a:blip r:embed="rId5">
            <a:alphaModFix/>
          </a:blip>
          <a:stretch>
            <a:fillRect/>
          </a:stretch>
        </p:blipFill>
        <p:spPr>
          <a:xfrm>
            <a:off x="2683000" y="2347000"/>
            <a:ext cx="828900" cy="828900"/>
          </a:xfrm>
          <a:prstGeom prst="rect">
            <a:avLst/>
          </a:prstGeom>
          <a:noFill/>
          <a:ln>
            <a:noFill/>
          </a:ln>
        </p:spPr>
      </p:pic>
      <p:pic>
        <p:nvPicPr>
          <p:cNvPr id="177" name="Google Shape;177;p33"/>
          <p:cNvPicPr preferRelativeResize="0"/>
          <p:nvPr/>
        </p:nvPicPr>
        <p:blipFill>
          <a:blip r:embed="rId6">
            <a:alphaModFix/>
          </a:blip>
          <a:stretch>
            <a:fillRect/>
          </a:stretch>
        </p:blipFill>
        <p:spPr>
          <a:xfrm>
            <a:off x="1047125" y="3396700"/>
            <a:ext cx="828900" cy="82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4815"/>
            <a:ext cx="7911481" cy="1313410"/>
          </a:xfrm>
        </p:spPr>
        <p:txBody>
          <a:bodyPr>
            <a:normAutofit/>
          </a:bodyPr>
          <a:lstStyle/>
          <a:p>
            <a:pPr algn="ctr">
              <a:buNone/>
            </a:pPr>
            <a:r>
              <a:rPr lang="en-GB" b="0" dirty="0">
                <a:solidFill>
                  <a:srgbClr val="002060"/>
                </a:solidFill>
              </a:rPr>
              <a:t>Inverse care law: reaching patients furthest away from (preventative) care &amp; support?</a:t>
            </a:r>
          </a:p>
        </p:txBody>
      </p:sp>
      <p:sp>
        <p:nvSpPr>
          <p:cNvPr id="3" name="Content Placeholder 2"/>
          <p:cNvSpPr>
            <a:spLocks noGrp="1"/>
          </p:cNvSpPr>
          <p:nvPr>
            <p:ph idx="1"/>
          </p:nvPr>
        </p:nvSpPr>
        <p:spPr>
          <a:xfrm>
            <a:off x="781396" y="1200151"/>
            <a:ext cx="7371364" cy="3394472"/>
          </a:xfrm>
        </p:spPr>
        <p:txBody>
          <a:bodyPr>
            <a:normAutofit lnSpcReduction="10000"/>
          </a:bodyPr>
          <a:lstStyle/>
          <a:p>
            <a:pPr marL="139700" lvl="0" indent="0">
              <a:buNone/>
            </a:pPr>
            <a:endParaRPr lang="en-GB" dirty="0">
              <a:solidFill>
                <a:srgbClr val="002060"/>
              </a:solidFill>
            </a:endParaRPr>
          </a:p>
          <a:p>
            <a:pPr lvl="0"/>
            <a:r>
              <a:rPr lang="en-GB" dirty="0">
                <a:solidFill>
                  <a:srgbClr val="002060"/>
                </a:solidFill>
              </a:rPr>
              <a:t>What is the demographic, socio-economic and health profile of the clients that have utilised the LCAP service?</a:t>
            </a:r>
          </a:p>
          <a:p>
            <a:pPr marL="139700" lvl="0" indent="0">
              <a:buNone/>
            </a:pPr>
            <a:endParaRPr lang="en-GB" dirty="0">
              <a:solidFill>
                <a:srgbClr val="002060"/>
              </a:solidFill>
            </a:endParaRPr>
          </a:p>
          <a:p>
            <a:pPr lvl="0"/>
            <a:r>
              <a:rPr lang="en-GB" dirty="0">
                <a:solidFill>
                  <a:srgbClr val="002060"/>
                </a:solidFill>
              </a:rPr>
              <a:t>What health and social care service utilisation patterns does the population who use the service have?</a:t>
            </a:r>
          </a:p>
          <a:p>
            <a:pPr marL="139700" lvl="0" indent="0">
              <a:buNone/>
            </a:pPr>
            <a:endParaRPr lang="en-GB" dirty="0">
              <a:solidFill>
                <a:srgbClr val="002060"/>
              </a:solidFill>
            </a:endParaRPr>
          </a:p>
          <a:p>
            <a:r>
              <a:rPr lang="en-GB" dirty="0">
                <a:solidFill>
                  <a:srgbClr val="002060"/>
                </a:solidFill>
              </a:rPr>
              <a:t>What impact has the service had on health outcomes and health service utilisation? </a:t>
            </a:r>
          </a:p>
          <a:p>
            <a:pPr marL="139700" indent="0">
              <a:buNone/>
            </a:pPr>
            <a:endParaRPr lang="en-GB" dirty="0">
              <a:solidFill>
                <a:srgbClr val="002060"/>
              </a:solidFill>
            </a:endParaRPr>
          </a:p>
          <a:p>
            <a:r>
              <a:rPr lang="en-GB" dirty="0">
                <a:solidFill>
                  <a:srgbClr val="002060"/>
                </a:solidFill>
              </a:rPr>
              <a:t>Health Foundation grant £75K helped us link data for analysis</a:t>
            </a:r>
          </a:p>
          <a:p>
            <a:pPr lvl="0"/>
            <a:endParaRPr lang="en-GB" dirty="0">
              <a:solidFill>
                <a:srgbClr val="002060"/>
              </a:solidFill>
            </a:endParaRPr>
          </a:p>
        </p:txBody>
      </p:sp>
    </p:spTree>
    <p:extLst>
      <p:ext uri="{BB962C8B-B14F-4D97-AF65-F5344CB8AC3E}">
        <p14:creationId xmlns:p14="http://schemas.microsoft.com/office/powerpoint/2010/main" val="152334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GB" sz="2700" b="0" dirty="0">
                <a:solidFill>
                  <a:srgbClr val="002060"/>
                </a:solidFill>
              </a:rPr>
              <a:t>Linking multiple data-sets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1240" y="1113588"/>
            <a:ext cx="6838790" cy="366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40782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theme/theme1.xml><?xml version="1.0" encoding="utf-8"?>
<a:theme xmlns:a="http://schemas.openxmlformats.org/drawingml/2006/main" name="Text - white">
  <a:themeElements>
    <a:clrScheme name="Simple Light">
      <a:dk1>
        <a:srgbClr val="9A1D4E"/>
      </a:dk1>
      <a:lt1>
        <a:srgbClr val="FFFFFF"/>
      </a:lt1>
      <a:dk2>
        <a:srgbClr val="D4E5EF"/>
      </a:dk2>
      <a:lt2>
        <a:srgbClr val="FFFFFF"/>
      </a:lt2>
      <a:accent1>
        <a:srgbClr val="9A1D4E"/>
      </a:accent1>
      <a:accent2>
        <a:srgbClr val="D4E5EF"/>
      </a:accent2>
      <a:accent3>
        <a:srgbClr val="9A1D4E"/>
      </a:accent3>
      <a:accent4>
        <a:srgbClr val="D4E5EF"/>
      </a:accent4>
      <a:accent5>
        <a:srgbClr val="9A1D4E"/>
      </a:accent5>
      <a:accent6>
        <a:srgbClr val="9A1D4E"/>
      </a:accent6>
      <a:hlink>
        <a:srgbClr val="9A1D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DA569C-7A81-0D43-8490-07A5198C573D}" vid="{29F43398-5CEA-8F45-8F73-53C0FB2437DE}"/>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1944</Words>
  <Application>Microsoft Office PowerPoint</Application>
  <PresentationFormat>On-screen Show (16:9)</PresentationFormat>
  <Paragraphs>220</Paragraphs>
  <Slides>27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Calibri</vt:lpstr>
      <vt:lpstr>Century Gothic</vt:lpstr>
      <vt:lpstr>Open Sans</vt:lpstr>
      <vt:lpstr>Arial</vt:lpstr>
      <vt:lpstr>Arial Black</vt:lpstr>
      <vt:lpstr>Calibri Light</vt:lpstr>
      <vt:lpstr>Text - white</vt:lpstr>
      <vt:lpstr>Office Theme</vt:lpstr>
      <vt:lpstr>1_Office Theme</vt:lpstr>
      <vt:lpstr>Embedding social welfare advice services in primary care</vt:lpstr>
      <vt:lpstr>PowerPoint Presentation</vt:lpstr>
      <vt:lpstr>Outline</vt:lpstr>
      <vt:lpstr>Citizens Advice on Prescription Liverpool</vt:lpstr>
      <vt:lpstr>PowerPoint Presentation</vt:lpstr>
      <vt:lpstr>PowerPoint Presentation</vt:lpstr>
      <vt:lpstr>Citizens Advice case management system</vt:lpstr>
      <vt:lpstr>Inverse care law: reaching patients furthest away from (preventative) care &amp; support?</vt:lpstr>
      <vt:lpstr>Linking multiple data-sets</vt:lpstr>
      <vt:lpstr>Data showed LCAP clients had multiple LTCs</vt:lpstr>
      <vt:lpstr>CA data shows patients have multiple needs  </vt:lpstr>
      <vt:lpstr>PowerPoint Presentation</vt:lpstr>
      <vt:lpstr>Evaluating the health impact and cost-effectiveness of Ways-to-Wellbeing, a whole system approach to mitigate poverty over the life course    </vt:lpstr>
      <vt:lpstr>PowerPoint Presentation</vt:lpstr>
      <vt:lpstr>PowerPoint Presentation</vt:lpstr>
      <vt:lpstr>PowerPoint Presentation</vt:lpstr>
      <vt:lpstr>PowerPoint Presentation</vt:lpstr>
      <vt:lpstr>PowerPoint Presentation</vt:lpstr>
      <vt:lpstr>PowerPoint Presentation</vt:lpstr>
      <vt:lpstr>CASE STUDIES</vt:lpstr>
      <vt:lpstr>CASE STUDIES</vt:lpstr>
      <vt:lpstr>What else are we most proud of?</vt:lpstr>
      <vt:lpstr>PowerPoint Presentation</vt:lpstr>
      <vt:lpstr>Challenges</vt:lpstr>
      <vt:lpstr>Summary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Citizens Advice and our data</dc:title>
  <dc:creator>Debbie Nolan</dc:creator>
  <cp:lastModifiedBy>Clare Mahoney</cp:lastModifiedBy>
  <cp:revision>189</cp:revision>
  <dcterms:modified xsi:type="dcterms:W3CDTF">2022-05-04T15:37:43Z</dcterms:modified>
</cp:coreProperties>
</file>