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50"/>
  </p:notesMasterIdLst>
  <p:sldIdLst>
    <p:sldId id="311" r:id="rId2"/>
    <p:sldId id="257" r:id="rId3"/>
    <p:sldId id="318" r:id="rId4"/>
    <p:sldId id="321" r:id="rId5"/>
    <p:sldId id="322" r:id="rId6"/>
    <p:sldId id="2147327316" r:id="rId7"/>
    <p:sldId id="2147327314" r:id="rId8"/>
    <p:sldId id="319"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4" r:id="rId25"/>
    <p:sldId id="276" r:id="rId26"/>
    <p:sldId id="278" r:id="rId27"/>
    <p:sldId id="279" r:id="rId28"/>
    <p:sldId id="280" r:id="rId29"/>
    <p:sldId id="303" r:id="rId30"/>
    <p:sldId id="281" r:id="rId31"/>
    <p:sldId id="315" r:id="rId32"/>
    <p:sldId id="305" r:id="rId33"/>
    <p:sldId id="309" r:id="rId34"/>
    <p:sldId id="282" r:id="rId35"/>
    <p:sldId id="310"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Dqep1V/UeEO7BMKSymo++ZPH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18D165-5ED1-49B7-91E2-6F08C9AD95CC}">
  <a:tblStyle styleId="{0A18D165-5ED1-49B7-91E2-6F08C9AD95C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749" autoAdjust="0"/>
  </p:normalViewPr>
  <p:slideViewPr>
    <p:cSldViewPr snapToGrid="0">
      <p:cViewPr varScale="1">
        <p:scale>
          <a:sx n="112" d="100"/>
          <a:sy n="112" d="100"/>
        </p:scale>
        <p:origin x="1506" y="102"/>
      </p:cViewPr>
      <p:guideLst>
        <p:guide orient="horz" pos="1620"/>
        <p:guide pos="2880"/>
      </p:guideLst>
    </p:cSldViewPr>
  </p:slideViewPr>
  <p:notesTextViewPr>
    <p:cViewPr>
      <p:scale>
        <a:sx n="1" d="1"/>
        <a:sy n="1" d="1"/>
      </p:scale>
      <p:origin x="0" y="0"/>
    </p:cViewPr>
  </p:notesTextViewPr>
  <p:sorterViewPr>
    <p:cViewPr>
      <p:scale>
        <a:sx n="150" d="100"/>
        <a:sy n="150" d="100"/>
      </p:scale>
      <p:origin x="0" y="-136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A9BEA-7788-4CD7-961B-FA6D31BB409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64DD2B8-ABC0-478E-85EB-2BB88B43C322}">
      <dgm:prSet custT="1"/>
      <dgm:spPr/>
      <dgm:t>
        <a:bodyPr anchor="t"/>
        <a:lstStyle/>
        <a:p>
          <a:pPr algn="ctr"/>
          <a:r>
            <a:rPr lang="en-GB" sz="1800" b="1" dirty="0">
              <a:latin typeface="Arial" panose="020B0604020202020204" pitchFamily="34" charset="0"/>
              <a:cs typeface="Arial" panose="020B0604020202020204" pitchFamily="34" charset="0"/>
            </a:rPr>
            <a:t>Infectious Diseases</a:t>
          </a:r>
        </a:p>
        <a:p>
          <a:pPr algn="ctr"/>
          <a:r>
            <a:rPr lang="en-GB" sz="1200" dirty="0">
              <a:latin typeface="Arial" panose="020B0604020202020204" pitchFamily="34" charset="0"/>
              <a:cs typeface="Arial" panose="020B0604020202020204" pitchFamily="34" charset="0"/>
            </a:rPr>
            <a:t>New COVID-19 pandemic phases; nosocomial transmission; staff sickness absence; monkeypox; influenza and other respiratory infections;  public and staff vaccination programmes</a:t>
          </a:r>
          <a:endParaRPr lang="en-US" sz="1200" dirty="0">
            <a:latin typeface="Arial" panose="020B0604020202020204" pitchFamily="34" charset="0"/>
            <a:cs typeface="Arial" panose="020B0604020202020204" pitchFamily="34" charset="0"/>
          </a:endParaRPr>
        </a:p>
      </dgm:t>
    </dgm:pt>
    <dgm:pt modelId="{195F5687-A706-4F06-8207-C43392200970}" type="parTrans" cxnId="{859EB2B9-769D-4372-8088-6ECA62B3EBBB}">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1D9D0BBB-2544-4245-8C69-D50D8A011A2D}" type="sibTrans" cxnId="{859EB2B9-769D-4372-8088-6ECA62B3EBBB}">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EE8736DB-AD58-406E-9F6A-3C3A72A757E8}">
      <dgm:prSet custT="1"/>
      <dgm:spPr/>
      <dgm:t>
        <a:bodyPr anchor="t"/>
        <a:lstStyle/>
        <a:p>
          <a:pPr algn="ctr"/>
          <a:r>
            <a:rPr lang="en-US" sz="1800" b="1" dirty="0">
              <a:latin typeface="Arial" panose="020B0604020202020204" pitchFamily="34" charset="0"/>
              <a:cs typeface="Arial" panose="020B0604020202020204" pitchFamily="34" charset="0"/>
            </a:rPr>
            <a:t>Rising tide of NCDs</a:t>
          </a:r>
        </a:p>
        <a:p>
          <a:pPr algn="ctr"/>
          <a:r>
            <a:rPr lang="en-US" sz="1200" dirty="0">
              <a:latin typeface="Arial" panose="020B0604020202020204" pitchFamily="34" charset="0"/>
              <a:cs typeface="Arial" panose="020B0604020202020204" pitchFamily="34" charset="0"/>
            </a:rPr>
            <a:t>Pre-pandemic rises now accelerated; concerns about recovery of preventive and treatment services; multi-morbidity; increasing avoidable admissions and deaths</a:t>
          </a:r>
        </a:p>
      </dgm:t>
    </dgm:pt>
    <dgm:pt modelId="{1E1B39C7-90DA-4D9B-9F7A-93E7E33408C1}" type="parTrans" cxnId="{118D5942-FD4D-4F66-A551-211EC985F69B}">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1B04DDDC-56D8-4D96-82DA-E8CC08A18854}" type="sibTrans" cxnId="{118D5942-FD4D-4F66-A551-211EC985F69B}">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0856836E-860B-4F4A-B6A8-AF3206EACCD7}">
      <dgm:prSet custT="1"/>
      <dgm:spPr/>
      <dgm:t>
        <a:bodyPr/>
        <a:lstStyle/>
        <a:p>
          <a:pPr algn="ctr"/>
          <a:r>
            <a:rPr lang="en-GB" sz="1800" b="1" dirty="0">
              <a:latin typeface="Arial" panose="020B0604020202020204" pitchFamily="34" charset="0"/>
              <a:cs typeface="Arial" panose="020B0604020202020204" pitchFamily="34" charset="0"/>
            </a:rPr>
            <a:t>Health Inequalities</a:t>
          </a:r>
        </a:p>
        <a:p>
          <a:pPr algn="ctr"/>
          <a:r>
            <a:rPr lang="en-GB" sz="1200" dirty="0">
              <a:latin typeface="Arial" panose="020B0604020202020204" pitchFamily="34" charset="0"/>
              <a:cs typeface="Arial" panose="020B0604020202020204" pitchFamily="34" charset="0"/>
            </a:rPr>
            <a:t>COVID-19 direct and indirect impacts; vaccine inequities; social and structural drivers which exacerbate risk of morbidity and mortality; need to have resolute focus.</a:t>
          </a:r>
          <a:endParaRPr lang="en-US" sz="900" dirty="0">
            <a:latin typeface="Arial" panose="020B0604020202020204" pitchFamily="34" charset="0"/>
            <a:cs typeface="Arial" panose="020B0604020202020204" pitchFamily="34" charset="0"/>
          </a:endParaRPr>
        </a:p>
      </dgm:t>
    </dgm:pt>
    <dgm:pt modelId="{19AF057E-BAE4-4656-B104-69EF3226CFAC}" type="parTrans" cxnId="{B97FDD45-0113-4B36-B86F-96FD056C14AC}">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68230C7C-93EC-4525-A4BC-E0317AB40783}" type="sibTrans" cxnId="{B97FDD45-0113-4B36-B86F-96FD056C14AC}">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12D51820-0A83-4404-B9E2-DF71E5DCCB1F}">
      <dgm:prSet custT="1"/>
      <dgm:spPr/>
      <dgm:t>
        <a:bodyPr anchor="t"/>
        <a:lstStyle/>
        <a:p>
          <a:pPr algn="ctr"/>
          <a:r>
            <a:rPr lang="en-GB" sz="1800" b="1" dirty="0">
              <a:latin typeface="Arial" panose="020B0604020202020204" pitchFamily="34" charset="0"/>
              <a:cs typeface="Arial" panose="020B0604020202020204" pitchFamily="34" charset="0"/>
            </a:rPr>
            <a:t>Urgent and emergent threats</a:t>
          </a:r>
        </a:p>
        <a:p>
          <a:pPr algn="ctr"/>
          <a:r>
            <a:rPr lang="en-GB" sz="1200" dirty="0">
              <a:latin typeface="Arial" panose="020B0604020202020204" pitchFamily="34" charset="0"/>
              <a:cs typeface="Arial" panose="020B0604020202020204" pitchFamily="34" charset="0"/>
            </a:rPr>
            <a:t>The post-pandemic economic, social and structural challenges; health and care system sustainability. Compounded by the cost-of-living, housing, social cohesion, </a:t>
          </a:r>
          <a:r>
            <a:rPr lang="en-GB" sz="1200" dirty="0">
              <a:solidFill>
                <a:srgbClr val="FFFF00"/>
              </a:solidFill>
              <a:latin typeface="Arial" panose="020B0604020202020204" pitchFamily="34" charset="0"/>
              <a:cs typeface="Arial" panose="020B0604020202020204" pitchFamily="34" charset="0"/>
            </a:rPr>
            <a:t>climate &amp; ecological crises</a:t>
          </a:r>
          <a:r>
            <a:rPr lang="en-GB" sz="1200" dirty="0">
              <a:latin typeface="Arial" panose="020B0604020202020204" pitchFamily="34" charset="0"/>
              <a:cs typeface="Arial" panose="020B0604020202020204" pitchFamily="34" charset="0"/>
            </a:rPr>
            <a:t>  - requires bolder, systems responses from us all</a:t>
          </a:r>
        </a:p>
        <a:p>
          <a:pPr algn="ctr"/>
          <a:endParaRPr lang="en-US" sz="1200" dirty="0">
            <a:latin typeface="Arial" panose="020B0604020202020204" pitchFamily="34" charset="0"/>
            <a:cs typeface="Arial" panose="020B0604020202020204" pitchFamily="34" charset="0"/>
          </a:endParaRPr>
        </a:p>
      </dgm:t>
    </dgm:pt>
    <dgm:pt modelId="{4AEF5933-13E2-4F3F-823E-72CF9BA18F26}" type="parTrans" cxnId="{4557DEAC-5C0E-4DAE-93CC-AB6329FA9273}">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E65467B5-B95A-4B07-86F2-D9632CA78DA5}" type="sibTrans" cxnId="{4557DEAC-5C0E-4DAE-93CC-AB6329FA9273}">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6A0819E7-11F8-49B2-8085-7F3274E90EDE}">
      <dgm:prSet custT="1"/>
      <dgm:spPr/>
      <dgm:t>
        <a:bodyPr anchor="t"/>
        <a:lstStyle/>
        <a:p>
          <a:pPr algn="ctr"/>
          <a:r>
            <a:rPr lang="en-GB" sz="1800" b="1" dirty="0">
              <a:latin typeface="Arial" panose="020B0604020202020204" pitchFamily="34" charset="0"/>
              <a:cs typeface="Arial" panose="020B0604020202020204" pitchFamily="34" charset="0"/>
            </a:rPr>
            <a:t>Building upon the COVID-19 lessons </a:t>
          </a:r>
        </a:p>
        <a:p>
          <a:pPr algn="ctr"/>
          <a:r>
            <a:rPr lang="en-GB" sz="1200" dirty="0">
              <a:latin typeface="Arial" panose="020B0604020202020204" pitchFamily="34" charset="0"/>
              <a:cs typeface="Arial" panose="020B0604020202020204" pitchFamily="34" charset="0"/>
            </a:rPr>
            <a:t>The power of data and insights; multi-sectoral and multi-level partnerships; innovation  engaging and empowering communities; tackling social and structural drivers of health; rebuilding trust and tackling misinformation</a:t>
          </a:r>
          <a:endParaRPr lang="en-US" sz="1200" dirty="0">
            <a:latin typeface="Arial" panose="020B0604020202020204" pitchFamily="34" charset="0"/>
            <a:cs typeface="Arial" panose="020B0604020202020204" pitchFamily="34" charset="0"/>
          </a:endParaRPr>
        </a:p>
      </dgm:t>
    </dgm:pt>
    <dgm:pt modelId="{F3C629E3-26C2-4587-B240-B5798B0BA461}" type="parTrans" cxnId="{74B60A02-D906-44F9-8910-89013B81DAD2}">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796BCE49-630B-49C9-B650-66E6EF024660}" type="sibTrans" cxnId="{74B60A02-D906-44F9-8910-89013B81DAD2}">
      <dgm:prSet/>
      <dgm:spPr/>
      <dgm:t>
        <a:bodyPr/>
        <a:lstStyle/>
        <a:p>
          <a:pPr algn="ctr"/>
          <a:endParaRPr lang="en-US" sz="2000">
            <a:solidFill>
              <a:schemeClr val="tx1"/>
            </a:solidFill>
            <a:latin typeface="Arial" panose="020B0604020202020204" pitchFamily="34" charset="0"/>
            <a:cs typeface="Arial" panose="020B0604020202020204" pitchFamily="34" charset="0"/>
          </a:endParaRPr>
        </a:p>
      </dgm:t>
    </dgm:pt>
    <dgm:pt modelId="{A4574D80-5682-4605-A6D7-2BC62C04E7BB}">
      <dgm:prSet custT="1"/>
      <dgm:spPr/>
      <dgm:t>
        <a:bodyPr anchor="t"/>
        <a:lstStyle/>
        <a:p>
          <a:pPr algn="ctr"/>
          <a:r>
            <a:rPr lang="en-US" sz="1800" b="1" dirty="0">
              <a:latin typeface="Arial" panose="020B0604020202020204" pitchFamily="34" charset="0"/>
              <a:cs typeface="Arial" panose="020B0604020202020204" pitchFamily="34" charset="0"/>
            </a:rPr>
            <a:t>Workforce</a:t>
          </a:r>
        </a:p>
        <a:p>
          <a:pPr algn="ctr"/>
          <a:r>
            <a:rPr lang="en-US" sz="1200" dirty="0">
              <a:latin typeface="Arial" panose="020B0604020202020204" pitchFamily="34" charset="0"/>
              <a:cs typeface="Arial" panose="020B0604020202020204" pitchFamily="34" charset="0"/>
            </a:rPr>
            <a:t>Understanding post-pandemic challenges; future pipeline; workforce resilience; equality, diversity and inclusion; new skills and capabilities; connecting and integrating workforce for the public’s health</a:t>
          </a:r>
        </a:p>
      </dgm:t>
    </dgm:pt>
    <dgm:pt modelId="{A80E6E1B-EDFC-4D22-B8FE-F2D81B9E1C87}" type="parTrans" cxnId="{4646AB5D-E06D-4C25-87E9-0BB9B347FD09}">
      <dgm:prSet/>
      <dgm:spPr/>
      <dgm:t>
        <a:bodyPr/>
        <a:lstStyle/>
        <a:p>
          <a:endParaRPr lang="en-GB"/>
        </a:p>
      </dgm:t>
    </dgm:pt>
    <dgm:pt modelId="{23896A63-42DE-48B1-B97F-4C4D022A6B45}" type="sibTrans" cxnId="{4646AB5D-E06D-4C25-87E9-0BB9B347FD09}">
      <dgm:prSet/>
      <dgm:spPr/>
      <dgm:t>
        <a:bodyPr/>
        <a:lstStyle/>
        <a:p>
          <a:endParaRPr lang="en-GB"/>
        </a:p>
      </dgm:t>
    </dgm:pt>
    <dgm:pt modelId="{EF379801-C822-4FC2-A9BD-4B28BB8283C0}">
      <dgm:prSet custT="1"/>
      <dgm:spPr/>
      <dgm:t>
        <a:bodyPr anchor="t"/>
        <a:lstStyle/>
        <a:p>
          <a:pPr algn="ctr"/>
          <a:endParaRPr lang="en-US" sz="1100" dirty="0">
            <a:latin typeface="Arial" panose="020B0604020202020204" pitchFamily="34" charset="0"/>
            <a:cs typeface="Arial" panose="020B0604020202020204" pitchFamily="34" charset="0"/>
          </a:endParaRPr>
        </a:p>
      </dgm:t>
    </dgm:pt>
    <dgm:pt modelId="{F04B7255-B277-42EC-A964-51D41064CD60}" type="parTrans" cxnId="{20FFF9D8-BE38-47EE-B4C0-FF90413AA8AB}">
      <dgm:prSet/>
      <dgm:spPr/>
      <dgm:t>
        <a:bodyPr/>
        <a:lstStyle/>
        <a:p>
          <a:endParaRPr lang="en-GB"/>
        </a:p>
      </dgm:t>
    </dgm:pt>
    <dgm:pt modelId="{BB77A496-F2FE-4277-AC71-43DD16385404}" type="sibTrans" cxnId="{20FFF9D8-BE38-47EE-B4C0-FF90413AA8AB}">
      <dgm:prSet/>
      <dgm:spPr/>
      <dgm:t>
        <a:bodyPr/>
        <a:lstStyle/>
        <a:p>
          <a:endParaRPr lang="en-GB"/>
        </a:p>
      </dgm:t>
    </dgm:pt>
    <dgm:pt modelId="{B57A4E96-37E5-45DB-BF9C-3498BF2BC924}" type="pres">
      <dgm:prSet presAssocID="{992A9BEA-7788-4CD7-961B-FA6D31BB409C}" presName="diagram" presStyleCnt="0">
        <dgm:presLayoutVars>
          <dgm:dir/>
          <dgm:resizeHandles val="exact"/>
        </dgm:presLayoutVars>
      </dgm:prSet>
      <dgm:spPr/>
    </dgm:pt>
    <dgm:pt modelId="{A6B12B49-6CF2-4E3A-9F11-138300F88FE6}" type="pres">
      <dgm:prSet presAssocID="{264DD2B8-ABC0-478E-85EB-2BB88B43C322}" presName="node" presStyleLbl="node1" presStyleIdx="0" presStyleCnt="6" custScaleX="247744" custScaleY="273455" custLinFactNeighborY="-22722">
        <dgm:presLayoutVars>
          <dgm:bulletEnabled val="1"/>
        </dgm:presLayoutVars>
      </dgm:prSet>
      <dgm:spPr/>
    </dgm:pt>
    <dgm:pt modelId="{31F229E1-AC4E-4247-9E32-FA0BB9DABC3E}" type="pres">
      <dgm:prSet presAssocID="{1D9D0BBB-2544-4245-8C69-D50D8A011A2D}" presName="sibTrans" presStyleCnt="0"/>
      <dgm:spPr/>
    </dgm:pt>
    <dgm:pt modelId="{C3AFE926-2F2C-4B1A-A43A-146630C9E8E3}" type="pres">
      <dgm:prSet presAssocID="{EE8736DB-AD58-406E-9F6A-3C3A72A757E8}" presName="node" presStyleLbl="node1" presStyleIdx="1" presStyleCnt="6" custScaleX="258831" custScaleY="273455" custLinFactNeighborY="-22722">
        <dgm:presLayoutVars>
          <dgm:bulletEnabled val="1"/>
        </dgm:presLayoutVars>
      </dgm:prSet>
      <dgm:spPr/>
    </dgm:pt>
    <dgm:pt modelId="{39C367EB-7DDE-4BD0-B2A8-C97B794C5830}" type="pres">
      <dgm:prSet presAssocID="{1B04DDDC-56D8-4D96-82DA-E8CC08A18854}" presName="sibTrans" presStyleCnt="0"/>
      <dgm:spPr/>
    </dgm:pt>
    <dgm:pt modelId="{5942B207-0951-4366-B648-DD4B26A633A3}" type="pres">
      <dgm:prSet presAssocID="{0856836E-860B-4F4A-B6A8-AF3206EACCD7}" presName="node" presStyleLbl="node1" presStyleIdx="2" presStyleCnt="6" custScaleX="269603" custScaleY="273455" custLinFactNeighborY="-22722">
        <dgm:presLayoutVars>
          <dgm:bulletEnabled val="1"/>
        </dgm:presLayoutVars>
      </dgm:prSet>
      <dgm:spPr/>
    </dgm:pt>
    <dgm:pt modelId="{D02A9073-B47D-4619-8B27-62B55451270E}" type="pres">
      <dgm:prSet presAssocID="{68230C7C-93EC-4525-A4BC-E0317AB40783}" presName="sibTrans" presStyleCnt="0"/>
      <dgm:spPr/>
    </dgm:pt>
    <dgm:pt modelId="{CF553C13-BBCF-47DF-AF7A-7593CFC5ECF5}" type="pres">
      <dgm:prSet presAssocID="{12D51820-0A83-4404-B9E2-DF71E5DCCB1F}" presName="node" presStyleLbl="node1" presStyleIdx="3" presStyleCnt="6" custScaleX="329506" custScaleY="312788" custLinFactNeighborY="-21099">
        <dgm:presLayoutVars>
          <dgm:bulletEnabled val="1"/>
        </dgm:presLayoutVars>
      </dgm:prSet>
      <dgm:spPr/>
    </dgm:pt>
    <dgm:pt modelId="{DBF46BA0-AA4D-4AAC-B961-D0DB6595F272}" type="pres">
      <dgm:prSet presAssocID="{E65467B5-B95A-4B07-86F2-D9632CA78DA5}" presName="sibTrans" presStyleCnt="0"/>
      <dgm:spPr/>
    </dgm:pt>
    <dgm:pt modelId="{6BE7C9AF-0706-46B2-B5A7-044F0E832E2A}" type="pres">
      <dgm:prSet presAssocID="{6A0819E7-11F8-49B2-8085-7F3274E90EDE}" presName="node" presStyleLbl="node1" presStyleIdx="4" presStyleCnt="6" custScaleX="276064" custScaleY="320124" custLinFactNeighborY="-21099">
        <dgm:presLayoutVars>
          <dgm:bulletEnabled val="1"/>
        </dgm:presLayoutVars>
      </dgm:prSet>
      <dgm:spPr/>
    </dgm:pt>
    <dgm:pt modelId="{D1006946-F180-4867-A75A-400BBF72AC7C}" type="pres">
      <dgm:prSet presAssocID="{796BCE49-630B-49C9-B650-66E6EF024660}" presName="sibTrans" presStyleCnt="0"/>
      <dgm:spPr/>
    </dgm:pt>
    <dgm:pt modelId="{B4BB5A10-9689-462B-929D-B71239B5873E}" type="pres">
      <dgm:prSet presAssocID="{A4574D80-5682-4605-A6D7-2BC62C04E7BB}" presName="node" presStyleLbl="node1" presStyleIdx="5" presStyleCnt="6" custScaleX="278157" custScaleY="326302" custLinFactNeighborX="234" custLinFactNeighborY="-19351">
        <dgm:presLayoutVars>
          <dgm:bulletEnabled val="1"/>
        </dgm:presLayoutVars>
      </dgm:prSet>
      <dgm:spPr/>
    </dgm:pt>
  </dgm:ptLst>
  <dgm:cxnLst>
    <dgm:cxn modelId="{74B60A02-D906-44F9-8910-89013B81DAD2}" srcId="{992A9BEA-7788-4CD7-961B-FA6D31BB409C}" destId="{6A0819E7-11F8-49B2-8085-7F3274E90EDE}" srcOrd="4" destOrd="0" parTransId="{F3C629E3-26C2-4587-B240-B5798B0BA461}" sibTransId="{796BCE49-630B-49C9-B650-66E6EF024660}"/>
    <dgm:cxn modelId="{5F07CC21-A60D-4CA9-B3E6-D82C41208160}" type="presOf" srcId="{EE8736DB-AD58-406E-9F6A-3C3A72A757E8}" destId="{C3AFE926-2F2C-4B1A-A43A-146630C9E8E3}" srcOrd="0" destOrd="0" presId="urn:microsoft.com/office/officeart/2005/8/layout/default"/>
    <dgm:cxn modelId="{A397FE22-E531-4892-86ED-1DAAD10362D0}" type="presOf" srcId="{EF379801-C822-4FC2-A9BD-4B28BB8283C0}" destId="{B4BB5A10-9689-462B-929D-B71239B5873E}" srcOrd="0" destOrd="1" presId="urn:microsoft.com/office/officeart/2005/8/layout/default"/>
    <dgm:cxn modelId="{EBA0A728-4FE4-448B-A1E2-D276C0F671AB}" type="presOf" srcId="{992A9BEA-7788-4CD7-961B-FA6D31BB409C}" destId="{B57A4E96-37E5-45DB-BF9C-3498BF2BC924}" srcOrd="0" destOrd="0" presId="urn:microsoft.com/office/officeart/2005/8/layout/default"/>
    <dgm:cxn modelId="{4646AB5D-E06D-4C25-87E9-0BB9B347FD09}" srcId="{992A9BEA-7788-4CD7-961B-FA6D31BB409C}" destId="{A4574D80-5682-4605-A6D7-2BC62C04E7BB}" srcOrd="5" destOrd="0" parTransId="{A80E6E1B-EDFC-4D22-B8FE-F2D81B9E1C87}" sibTransId="{23896A63-42DE-48B1-B97F-4C4D022A6B45}"/>
    <dgm:cxn modelId="{AEF8B75F-C2EB-4572-940B-C47AB5B6229C}" type="presOf" srcId="{A4574D80-5682-4605-A6D7-2BC62C04E7BB}" destId="{B4BB5A10-9689-462B-929D-B71239B5873E}" srcOrd="0" destOrd="0" presId="urn:microsoft.com/office/officeart/2005/8/layout/default"/>
    <dgm:cxn modelId="{118D5942-FD4D-4F66-A551-211EC985F69B}" srcId="{992A9BEA-7788-4CD7-961B-FA6D31BB409C}" destId="{EE8736DB-AD58-406E-9F6A-3C3A72A757E8}" srcOrd="1" destOrd="0" parTransId="{1E1B39C7-90DA-4D9B-9F7A-93E7E33408C1}" sibTransId="{1B04DDDC-56D8-4D96-82DA-E8CC08A18854}"/>
    <dgm:cxn modelId="{B97FDD45-0113-4B36-B86F-96FD056C14AC}" srcId="{992A9BEA-7788-4CD7-961B-FA6D31BB409C}" destId="{0856836E-860B-4F4A-B6A8-AF3206EACCD7}" srcOrd="2" destOrd="0" parTransId="{19AF057E-BAE4-4656-B104-69EF3226CFAC}" sibTransId="{68230C7C-93EC-4525-A4BC-E0317AB40783}"/>
    <dgm:cxn modelId="{6A260093-FCAB-4110-B754-34345594826A}" type="presOf" srcId="{264DD2B8-ABC0-478E-85EB-2BB88B43C322}" destId="{A6B12B49-6CF2-4E3A-9F11-138300F88FE6}" srcOrd="0" destOrd="0" presId="urn:microsoft.com/office/officeart/2005/8/layout/default"/>
    <dgm:cxn modelId="{2F3A959E-663E-4A25-868F-6C75EEAA310F}" type="presOf" srcId="{0856836E-860B-4F4A-B6A8-AF3206EACCD7}" destId="{5942B207-0951-4366-B648-DD4B26A633A3}" srcOrd="0" destOrd="0" presId="urn:microsoft.com/office/officeart/2005/8/layout/default"/>
    <dgm:cxn modelId="{BFA5E3A9-BAED-495A-9B07-295259924F5F}" type="presOf" srcId="{12D51820-0A83-4404-B9E2-DF71E5DCCB1F}" destId="{CF553C13-BBCF-47DF-AF7A-7593CFC5ECF5}" srcOrd="0" destOrd="0" presId="urn:microsoft.com/office/officeart/2005/8/layout/default"/>
    <dgm:cxn modelId="{4557DEAC-5C0E-4DAE-93CC-AB6329FA9273}" srcId="{992A9BEA-7788-4CD7-961B-FA6D31BB409C}" destId="{12D51820-0A83-4404-B9E2-DF71E5DCCB1F}" srcOrd="3" destOrd="0" parTransId="{4AEF5933-13E2-4F3F-823E-72CF9BA18F26}" sibTransId="{E65467B5-B95A-4B07-86F2-D9632CA78DA5}"/>
    <dgm:cxn modelId="{8A09ECB4-29A7-47D7-985B-040F3D4B0F27}" type="presOf" srcId="{6A0819E7-11F8-49B2-8085-7F3274E90EDE}" destId="{6BE7C9AF-0706-46B2-B5A7-044F0E832E2A}" srcOrd="0" destOrd="0" presId="urn:microsoft.com/office/officeart/2005/8/layout/default"/>
    <dgm:cxn modelId="{859EB2B9-769D-4372-8088-6ECA62B3EBBB}" srcId="{992A9BEA-7788-4CD7-961B-FA6D31BB409C}" destId="{264DD2B8-ABC0-478E-85EB-2BB88B43C322}" srcOrd="0" destOrd="0" parTransId="{195F5687-A706-4F06-8207-C43392200970}" sibTransId="{1D9D0BBB-2544-4245-8C69-D50D8A011A2D}"/>
    <dgm:cxn modelId="{20FFF9D8-BE38-47EE-B4C0-FF90413AA8AB}" srcId="{A4574D80-5682-4605-A6D7-2BC62C04E7BB}" destId="{EF379801-C822-4FC2-A9BD-4B28BB8283C0}" srcOrd="0" destOrd="0" parTransId="{F04B7255-B277-42EC-A964-51D41064CD60}" sibTransId="{BB77A496-F2FE-4277-AC71-43DD16385404}"/>
    <dgm:cxn modelId="{156E3636-68FD-4F90-B8A9-AE52A511EE12}" type="presParOf" srcId="{B57A4E96-37E5-45DB-BF9C-3498BF2BC924}" destId="{A6B12B49-6CF2-4E3A-9F11-138300F88FE6}" srcOrd="0" destOrd="0" presId="urn:microsoft.com/office/officeart/2005/8/layout/default"/>
    <dgm:cxn modelId="{89ADE440-7EE1-4BCB-BAAF-799E383F599B}" type="presParOf" srcId="{B57A4E96-37E5-45DB-BF9C-3498BF2BC924}" destId="{31F229E1-AC4E-4247-9E32-FA0BB9DABC3E}" srcOrd="1" destOrd="0" presId="urn:microsoft.com/office/officeart/2005/8/layout/default"/>
    <dgm:cxn modelId="{26F333D5-C567-4B0F-B772-A7081A016596}" type="presParOf" srcId="{B57A4E96-37E5-45DB-BF9C-3498BF2BC924}" destId="{C3AFE926-2F2C-4B1A-A43A-146630C9E8E3}" srcOrd="2" destOrd="0" presId="urn:microsoft.com/office/officeart/2005/8/layout/default"/>
    <dgm:cxn modelId="{D2EFADE3-F58C-45DB-BA56-C651B3380A21}" type="presParOf" srcId="{B57A4E96-37E5-45DB-BF9C-3498BF2BC924}" destId="{39C367EB-7DDE-4BD0-B2A8-C97B794C5830}" srcOrd="3" destOrd="0" presId="urn:microsoft.com/office/officeart/2005/8/layout/default"/>
    <dgm:cxn modelId="{E7079170-7598-4EA4-BDCE-31C23F87D6D0}" type="presParOf" srcId="{B57A4E96-37E5-45DB-BF9C-3498BF2BC924}" destId="{5942B207-0951-4366-B648-DD4B26A633A3}" srcOrd="4" destOrd="0" presId="urn:microsoft.com/office/officeart/2005/8/layout/default"/>
    <dgm:cxn modelId="{5CEC5834-2429-4EA4-948A-D91281E14317}" type="presParOf" srcId="{B57A4E96-37E5-45DB-BF9C-3498BF2BC924}" destId="{D02A9073-B47D-4619-8B27-62B55451270E}" srcOrd="5" destOrd="0" presId="urn:microsoft.com/office/officeart/2005/8/layout/default"/>
    <dgm:cxn modelId="{B7BA8D14-5C0B-42C1-BFC1-79B3DFDAD57A}" type="presParOf" srcId="{B57A4E96-37E5-45DB-BF9C-3498BF2BC924}" destId="{CF553C13-BBCF-47DF-AF7A-7593CFC5ECF5}" srcOrd="6" destOrd="0" presId="urn:microsoft.com/office/officeart/2005/8/layout/default"/>
    <dgm:cxn modelId="{79516C16-6559-4D73-A0D4-7AD1A5E25DA3}" type="presParOf" srcId="{B57A4E96-37E5-45DB-BF9C-3498BF2BC924}" destId="{DBF46BA0-AA4D-4AAC-B961-D0DB6595F272}" srcOrd="7" destOrd="0" presId="urn:microsoft.com/office/officeart/2005/8/layout/default"/>
    <dgm:cxn modelId="{147A158E-5AD5-4138-AEB6-0180915FA6D8}" type="presParOf" srcId="{B57A4E96-37E5-45DB-BF9C-3498BF2BC924}" destId="{6BE7C9AF-0706-46B2-B5A7-044F0E832E2A}" srcOrd="8" destOrd="0" presId="urn:microsoft.com/office/officeart/2005/8/layout/default"/>
    <dgm:cxn modelId="{23D8B662-613D-48B6-B569-BF910FF528E6}" type="presParOf" srcId="{B57A4E96-37E5-45DB-BF9C-3498BF2BC924}" destId="{D1006946-F180-4867-A75A-400BBF72AC7C}" srcOrd="9" destOrd="0" presId="urn:microsoft.com/office/officeart/2005/8/layout/default"/>
    <dgm:cxn modelId="{03A08D57-3CBF-4C3A-9B54-03C4C0BBCA7A}" type="presParOf" srcId="{B57A4E96-37E5-45DB-BF9C-3498BF2BC924}" destId="{B4BB5A10-9689-462B-929D-B71239B5873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800" b="1" dirty="0"/>
            <a:t>Health Services Committee</a:t>
          </a:r>
        </a:p>
      </dgm:t>
    </dgm:pt>
    <dgm:pt modelId="{5EF08340-6957-4C18-9934-0638961B5496}" type="parTrans" cxnId="{577DE7C6-BAD2-4912-9B15-D55748F99C47}">
      <dgm:prSet/>
      <dgm:spPr/>
      <dgm:t>
        <a:bodyPr/>
        <a:lstStyle/>
        <a:p>
          <a:endParaRPr lang="en-GB" sz="600" b="1"/>
        </a:p>
      </dgm:t>
    </dgm:pt>
    <dgm:pt modelId="{71194814-93D2-4193-B194-843F9B16C61E}" type="sibTrans" cxnId="{577DE7C6-BAD2-4912-9B15-D55748F99C47}">
      <dgm:prSet/>
      <dgm:spPr/>
      <dgm:t>
        <a:bodyPr/>
        <a:lstStyle/>
        <a:p>
          <a:endParaRPr lang="en-GB" sz="600" b="1"/>
        </a:p>
      </dgm:t>
    </dgm:pt>
    <dgm:pt modelId="{605C5AE8-9B49-43BC-B2A2-37D5FAF4908F}">
      <dgm:prSet phldrT="[Text]" custT="1"/>
      <dgm:spPr>
        <a:solidFill>
          <a:schemeClr val="accent2">
            <a:lumMod val="75000"/>
          </a:schemeClr>
        </a:solidFill>
      </dgm:spPr>
      <dgm:t>
        <a:bodyPr/>
        <a:lstStyle/>
        <a:p>
          <a:r>
            <a:rPr lang="en-GB" sz="700" b="1" dirty="0"/>
            <a:t>Adult Social Care</a:t>
          </a:r>
        </a:p>
      </dgm:t>
    </dgm:pt>
    <dgm:pt modelId="{84727209-8D37-418D-8476-B19377D1BC1A}" type="parTrans" cxnId="{72471E9A-3A5F-42F7-8259-CA2E15E21A90}">
      <dgm:prSet/>
      <dgm:spPr/>
      <dgm:t>
        <a:bodyPr/>
        <a:lstStyle/>
        <a:p>
          <a:endParaRPr lang="en-GB" sz="600" b="1"/>
        </a:p>
      </dgm:t>
    </dgm:pt>
    <dgm:pt modelId="{097ADB07-9097-405C-80F1-473969D3F64A}" type="sibTrans" cxnId="{72471E9A-3A5F-42F7-8259-CA2E15E21A90}">
      <dgm:prSet/>
      <dgm:spPr/>
      <dgm:t>
        <a:bodyPr/>
        <a:lstStyle/>
        <a:p>
          <a:endParaRPr lang="en-GB" sz="600" b="1"/>
        </a:p>
      </dgm:t>
    </dgm:pt>
    <dgm:pt modelId="{D68A9DB1-7003-4B4A-848B-907F379809BB}">
      <dgm:prSet phldrT="[Text]" custT="1"/>
      <dgm:spPr>
        <a:solidFill>
          <a:schemeClr val="accent2">
            <a:lumMod val="75000"/>
          </a:schemeClr>
        </a:solidFill>
      </dgm:spPr>
      <dgm:t>
        <a:bodyPr/>
        <a:lstStyle/>
        <a:p>
          <a:r>
            <a:rPr lang="en-GB" sz="700" b="1" dirty="0"/>
            <a:t>Primary Care</a:t>
          </a:r>
        </a:p>
      </dgm:t>
    </dgm:pt>
    <dgm:pt modelId="{0FD6C554-D51D-4742-B37D-EA9F7F4AB7FD}" type="parTrans" cxnId="{1E9EC9D7-1395-4AAD-9797-6D13617DFC20}">
      <dgm:prSet/>
      <dgm:spPr/>
      <dgm:t>
        <a:bodyPr/>
        <a:lstStyle/>
        <a:p>
          <a:endParaRPr lang="en-GB" sz="600" b="1"/>
        </a:p>
      </dgm:t>
    </dgm:pt>
    <dgm:pt modelId="{1BD59835-A997-4F41-A262-CDB89B7BE2EE}" type="sibTrans" cxnId="{1E9EC9D7-1395-4AAD-9797-6D13617DFC20}">
      <dgm:prSet/>
      <dgm:spPr/>
      <dgm:t>
        <a:bodyPr/>
        <a:lstStyle/>
        <a:p>
          <a:endParaRPr lang="en-GB" sz="600" b="1"/>
        </a:p>
      </dgm:t>
    </dgm:pt>
    <dgm:pt modelId="{2BC47C2D-355A-4A2D-A656-C3FF03D197B1}">
      <dgm:prSet phldrT="[Text]" custT="1"/>
      <dgm:spPr>
        <a:solidFill>
          <a:schemeClr val="accent2">
            <a:lumMod val="75000"/>
          </a:schemeClr>
        </a:solidFill>
      </dgm:spPr>
      <dgm:t>
        <a:bodyPr/>
        <a:lstStyle/>
        <a:p>
          <a:r>
            <a:rPr lang="en-GB" sz="700" b="1" dirty="0"/>
            <a:t>Sexual  Health </a:t>
          </a:r>
        </a:p>
      </dgm:t>
    </dgm:pt>
    <dgm:pt modelId="{7F5494C7-22D1-4AC6-A7A7-9D1F01FFAE66}" type="parTrans" cxnId="{1FF00E1B-5726-489E-9AE4-15566A67B3DD}">
      <dgm:prSet/>
      <dgm:spPr/>
      <dgm:t>
        <a:bodyPr/>
        <a:lstStyle/>
        <a:p>
          <a:endParaRPr lang="en-GB" sz="600" b="1"/>
        </a:p>
      </dgm:t>
    </dgm:pt>
    <dgm:pt modelId="{6656334B-CEA5-4A97-B34A-089D9F28EBA1}" type="sibTrans" cxnId="{1FF00E1B-5726-489E-9AE4-15566A67B3DD}">
      <dgm:prSet/>
      <dgm:spPr/>
      <dgm:t>
        <a:bodyPr/>
        <a:lstStyle/>
        <a:p>
          <a:endParaRPr lang="en-GB" sz="600" b="1"/>
        </a:p>
      </dgm:t>
    </dgm:pt>
    <dgm:pt modelId="{5FE8CE1A-D6B1-449B-980C-A792D6B54BCE}">
      <dgm:prSet custT="1"/>
      <dgm:spPr>
        <a:solidFill>
          <a:schemeClr val="accent2">
            <a:lumMod val="75000"/>
          </a:schemeClr>
        </a:solidFill>
      </dgm:spPr>
      <dgm:t>
        <a:bodyPr/>
        <a:lstStyle/>
        <a:p>
          <a:r>
            <a:rPr lang="en-GB" sz="700" b="1" dirty="0"/>
            <a:t>Drugs</a:t>
          </a:r>
        </a:p>
      </dgm:t>
    </dgm:pt>
    <dgm:pt modelId="{CD0CAF7D-3287-4DB1-BDBA-2E81CFF34FA8}" type="parTrans" cxnId="{689957B8-DE51-459A-AF37-BF2AE74E14A1}">
      <dgm:prSet/>
      <dgm:spPr/>
      <dgm:t>
        <a:bodyPr/>
        <a:lstStyle/>
        <a:p>
          <a:endParaRPr lang="en-GB" sz="600" b="1"/>
        </a:p>
      </dgm:t>
    </dgm:pt>
    <dgm:pt modelId="{50437A8F-C7E7-457E-ABEE-9D8AC835EF7C}" type="sibTrans" cxnId="{689957B8-DE51-459A-AF37-BF2AE74E14A1}">
      <dgm:prSet/>
      <dgm:spPr/>
      <dgm:t>
        <a:bodyPr/>
        <a:lstStyle/>
        <a:p>
          <a:endParaRPr lang="en-GB" sz="600" b="1"/>
        </a:p>
      </dgm:t>
    </dgm:pt>
    <dgm:pt modelId="{F25C9AE5-640D-4A4B-AEC9-F6843DEAA549}">
      <dgm:prSet custT="1"/>
      <dgm:spPr>
        <a:solidFill>
          <a:schemeClr val="accent2">
            <a:lumMod val="75000"/>
          </a:schemeClr>
        </a:solidFill>
      </dgm:spPr>
      <dgm:t>
        <a:bodyPr/>
        <a:lstStyle/>
        <a:p>
          <a:r>
            <a:rPr lang="en-GB" sz="700" b="1" dirty="0"/>
            <a:t>Genomics</a:t>
          </a:r>
        </a:p>
      </dgm:t>
    </dgm:pt>
    <dgm:pt modelId="{61D9F2FA-AC04-41CD-A4C0-BB0A8F8D963B}" type="parTrans" cxnId="{4D7B1DBA-B12E-4D46-8CBC-3FA76DF7F0BB}">
      <dgm:prSet/>
      <dgm:spPr/>
      <dgm:t>
        <a:bodyPr/>
        <a:lstStyle/>
        <a:p>
          <a:endParaRPr lang="en-GB" sz="600" b="1"/>
        </a:p>
      </dgm:t>
    </dgm:pt>
    <dgm:pt modelId="{C6DB5F7A-CD3C-40F1-8913-A75E204CBE3F}" type="sibTrans" cxnId="{4D7B1DBA-B12E-4D46-8CBC-3FA76DF7F0BB}">
      <dgm:prSet/>
      <dgm:spPr/>
      <dgm:t>
        <a:bodyPr/>
        <a:lstStyle/>
        <a:p>
          <a:endParaRPr lang="en-GB" sz="600" b="1"/>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24168" custScaleY="124168"/>
      <dgm:spPr/>
    </dgm:pt>
    <dgm:pt modelId="{03E8FD7C-0153-4DFC-A35F-CEE3EDED4178}" type="pres">
      <dgm:prSet presAssocID="{605C5AE8-9B49-43BC-B2A2-37D5FAF4908F}" presName="node" presStyleLbl="node1" presStyleIdx="0" presStyleCnt="5" custScaleX="124168" custScaleY="124168">
        <dgm:presLayoutVars>
          <dgm:bulletEnabled val="1"/>
        </dgm:presLayoutVars>
      </dgm:prSet>
      <dgm:spPr/>
    </dgm:pt>
    <dgm:pt modelId="{2190FC7C-6B2E-48A4-BF40-5489E6D62A2B}" type="pres">
      <dgm:prSet presAssocID="{605C5AE8-9B49-43BC-B2A2-37D5FAF4908F}" presName="dummy" presStyleCnt="0"/>
      <dgm:spPr/>
    </dgm:pt>
    <dgm:pt modelId="{DCD6583A-4724-4372-8FFA-3BF7B9EF9BAC}" type="pres">
      <dgm:prSet presAssocID="{097ADB07-9097-405C-80F1-473969D3F64A}" presName="sibTrans" presStyleLbl="sibTrans2D1" presStyleIdx="0" presStyleCnt="5"/>
      <dgm:spPr/>
    </dgm:pt>
    <dgm:pt modelId="{B7A78B4B-B4AF-4A2E-8FA6-EDD4F69B16B8}" type="pres">
      <dgm:prSet presAssocID="{5FE8CE1A-D6B1-449B-980C-A792D6B54BCE}" presName="node" presStyleLbl="node1" presStyleIdx="1" presStyleCnt="5" custScaleX="124168" custScaleY="124168">
        <dgm:presLayoutVars>
          <dgm:bulletEnabled val="1"/>
        </dgm:presLayoutVars>
      </dgm:prSet>
      <dgm:spPr/>
    </dgm:pt>
    <dgm:pt modelId="{29419334-A3D7-4912-9C4E-DBFCB8738BE3}" type="pres">
      <dgm:prSet presAssocID="{5FE8CE1A-D6B1-449B-980C-A792D6B54BCE}" presName="dummy" presStyleCnt="0"/>
      <dgm:spPr/>
    </dgm:pt>
    <dgm:pt modelId="{7E79FCE8-B812-484C-B7BC-D59EA037DEFF}" type="pres">
      <dgm:prSet presAssocID="{50437A8F-C7E7-457E-ABEE-9D8AC835EF7C}" presName="sibTrans" presStyleLbl="sibTrans2D1" presStyleIdx="1" presStyleCnt="5"/>
      <dgm:spPr/>
    </dgm:pt>
    <dgm:pt modelId="{0609A1E8-F9F0-412A-B2D3-1B44E3E12900}" type="pres">
      <dgm:prSet presAssocID="{F25C9AE5-640D-4A4B-AEC9-F6843DEAA549}" presName="node" presStyleLbl="node1" presStyleIdx="2" presStyleCnt="5" custScaleX="124168" custScaleY="124168">
        <dgm:presLayoutVars>
          <dgm:bulletEnabled val="1"/>
        </dgm:presLayoutVars>
      </dgm:prSet>
      <dgm:spPr/>
    </dgm:pt>
    <dgm:pt modelId="{14CE560B-5092-49A8-B9F4-E4D5BA3BC220}" type="pres">
      <dgm:prSet presAssocID="{F25C9AE5-640D-4A4B-AEC9-F6843DEAA549}" presName="dummy" presStyleCnt="0"/>
      <dgm:spPr/>
    </dgm:pt>
    <dgm:pt modelId="{9BB59099-405D-49A7-AA6C-6AF0331108DE}" type="pres">
      <dgm:prSet presAssocID="{C6DB5F7A-CD3C-40F1-8913-A75E204CBE3F}" presName="sibTrans" presStyleLbl="sibTrans2D1" presStyleIdx="2" presStyleCnt="5"/>
      <dgm:spPr/>
    </dgm:pt>
    <dgm:pt modelId="{3A89BBF5-F813-4FDA-9FA4-BE25BE9EB687}" type="pres">
      <dgm:prSet presAssocID="{D68A9DB1-7003-4B4A-848B-907F379809BB}" presName="node" presStyleLbl="node1" presStyleIdx="3" presStyleCnt="5" custScaleX="124168" custScaleY="124168">
        <dgm:presLayoutVars>
          <dgm:bulletEnabled val="1"/>
        </dgm:presLayoutVars>
      </dgm:prSet>
      <dgm:spPr/>
    </dgm:pt>
    <dgm:pt modelId="{4D0504A6-357D-4B56-B4BC-DD620D3DDD6A}" type="pres">
      <dgm:prSet presAssocID="{D68A9DB1-7003-4B4A-848B-907F379809BB}" presName="dummy" presStyleCnt="0"/>
      <dgm:spPr/>
    </dgm:pt>
    <dgm:pt modelId="{15982453-F33E-4A5A-8DEB-E2CB58FC5C74}" type="pres">
      <dgm:prSet presAssocID="{1BD59835-A997-4F41-A262-CDB89B7BE2EE}" presName="sibTrans" presStyleLbl="sibTrans2D1" presStyleIdx="3" presStyleCnt="5"/>
      <dgm:spPr/>
    </dgm:pt>
    <dgm:pt modelId="{D073F94D-83C0-4A93-89AB-8DD8BEF30959}" type="pres">
      <dgm:prSet presAssocID="{2BC47C2D-355A-4A2D-A656-C3FF03D197B1}" presName="node" presStyleLbl="node1" presStyleIdx="4" presStyleCnt="5" custScaleX="124168" custScaleY="124168">
        <dgm:presLayoutVars>
          <dgm:bulletEnabled val="1"/>
        </dgm:presLayoutVars>
      </dgm:prSet>
      <dgm:spPr/>
    </dgm:pt>
    <dgm:pt modelId="{1C7A92EC-3BD4-4BA5-B71C-02D77EBF3A3E}" type="pres">
      <dgm:prSet presAssocID="{2BC47C2D-355A-4A2D-A656-C3FF03D197B1}" presName="dummy" presStyleCnt="0"/>
      <dgm:spPr/>
    </dgm:pt>
    <dgm:pt modelId="{F2BF7780-8F1C-48E2-A85E-23B52A0E2299}" type="pres">
      <dgm:prSet presAssocID="{6656334B-CEA5-4A97-B34A-089D9F28EBA1}" presName="sibTrans" presStyleLbl="sibTrans2D1" presStyleIdx="4" presStyleCnt="5"/>
      <dgm:spPr/>
    </dgm:pt>
  </dgm:ptLst>
  <dgm:cxnLst>
    <dgm:cxn modelId="{1FF00E1B-5726-489E-9AE4-15566A67B3DD}" srcId="{A384D7F5-473F-4507-8A43-71B4BFF997D6}" destId="{2BC47C2D-355A-4A2D-A656-C3FF03D197B1}" srcOrd="4" destOrd="0" parTransId="{7F5494C7-22D1-4AC6-A7A7-9D1F01FFAE66}" sibTransId="{6656334B-CEA5-4A97-B34A-089D9F28EBA1}"/>
    <dgm:cxn modelId="{24D9E231-0022-4D08-886A-84F0438CBF16}" type="presOf" srcId="{5FE8CE1A-D6B1-449B-980C-A792D6B54BCE}" destId="{B7A78B4B-B4AF-4A2E-8FA6-EDD4F69B16B8}" srcOrd="0" destOrd="0" presId="urn:microsoft.com/office/officeart/2005/8/layout/radial6"/>
    <dgm:cxn modelId="{E919CE34-28B4-40E3-9701-A9B14BEF9B8A}" type="presOf" srcId="{097ADB07-9097-405C-80F1-473969D3F64A}" destId="{DCD6583A-4724-4372-8FFA-3BF7B9EF9BAC}" srcOrd="0" destOrd="0" presId="urn:microsoft.com/office/officeart/2005/8/layout/radial6"/>
    <dgm:cxn modelId="{9450B43B-89AC-4FD0-ABD6-A9A931E1B848}" type="presOf" srcId="{F25C9AE5-640D-4A4B-AEC9-F6843DEAA549}" destId="{0609A1E8-F9F0-412A-B2D3-1B44E3E12900}" srcOrd="0" destOrd="0" presId="urn:microsoft.com/office/officeart/2005/8/layout/radial6"/>
    <dgm:cxn modelId="{A578AD5B-71C4-4D27-A376-60DB102658DE}" type="presOf" srcId="{D68A9DB1-7003-4B4A-848B-907F379809BB}" destId="{3A89BBF5-F813-4FDA-9FA4-BE25BE9EB687}" srcOrd="0" destOrd="0" presId="urn:microsoft.com/office/officeart/2005/8/layout/radial6"/>
    <dgm:cxn modelId="{E6C2265E-9CD0-4622-84E9-2249D510F542}" type="presOf" srcId="{A384D7F5-473F-4507-8A43-71B4BFF997D6}" destId="{108E4480-7930-4C9B-94D4-B2C4CF1ABBD3}" srcOrd="0" destOrd="0" presId="urn:microsoft.com/office/officeart/2005/8/layout/radial6"/>
    <dgm:cxn modelId="{A58FE560-22F6-459F-AA25-2A5CD7BAE240}" type="presOf" srcId="{605C5AE8-9B49-43BC-B2A2-37D5FAF4908F}" destId="{03E8FD7C-0153-4DFC-A35F-CEE3EDED4178}" srcOrd="0" destOrd="0" presId="urn:microsoft.com/office/officeart/2005/8/layout/radial6"/>
    <dgm:cxn modelId="{B3A09067-9F2E-4E4D-ABFA-4D7A44437389}" type="presOf" srcId="{6656334B-CEA5-4A97-B34A-089D9F28EBA1}" destId="{F2BF7780-8F1C-48E2-A85E-23B52A0E2299}" srcOrd="0" destOrd="0" presId="urn:microsoft.com/office/officeart/2005/8/layout/radial6"/>
    <dgm:cxn modelId="{23557F76-4BA5-4BF8-8611-7EF8A0ED240B}" type="presOf" srcId="{1BD59835-A997-4F41-A262-CDB89B7BE2EE}" destId="{15982453-F33E-4A5A-8DEB-E2CB58FC5C74}" srcOrd="0" destOrd="0" presId="urn:microsoft.com/office/officeart/2005/8/layout/radial6"/>
    <dgm:cxn modelId="{B3B3177A-4549-48F1-BCD3-8A45AE1FC0C4}" type="presOf" srcId="{C6DB5F7A-CD3C-40F1-8913-A75E204CBE3F}" destId="{9BB59099-405D-49A7-AA6C-6AF0331108DE}"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72471E9A-3A5F-42F7-8259-CA2E15E21A90}" srcId="{A384D7F5-473F-4507-8A43-71B4BFF997D6}" destId="{605C5AE8-9B49-43BC-B2A2-37D5FAF4908F}" srcOrd="0" destOrd="0" parTransId="{84727209-8D37-418D-8476-B19377D1BC1A}" sibTransId="{097ADB07-9097-405C-80F1-473969D3F64A}"/>
    <dgm:cxn modelId="{689957B8-DE51-459A-AF37-BF2AE74E14A1}" srcId="{A384D7F5-473F-4507-8A43-71B4BFF997D6}" destId="{5FE8CE1A-D6B1-449B-980C-A792D6B54BCE}" srcOrd="1" destOrd="0" parTransId="{CD0CAF7D-3287-4DB1-BDBA-2E81CFF34FA8}" sibTransId="{50437A8F-C7E7-457E-ABEE-9D8AC835EF7C}"/>
    <dgm:cxn modelId="{4D7B1DBA-B12E-4D46-8CBC-3FA76DF7F0BB}" srcId="{A384D7F5-473F-4507-8A43-71B4BFF997D6}" destId="{F25C9AE5-640D-4A4B-AEC9-F6843DEAA549}" srcOrd="2" destOrd="0" parTransId="{61D9F2FA-AC04-41CD-A4C0-BB0A8F8D963B}" sibTransId="{C6DB5F7A-CD3C-40F1-8913-A75E204CBE3F}"/>
    <dgm:cxn modelId="{577DE7C6-BAD2-4912-9B15-D55748F99C47}" srcId="{274932E3-FCB3-473B-8D39-739D9734D3A5}" destId="{A384D7F5-473F-4507-8A43-71B4BFF997D6}" srcOrd="0" destOrd="0" parTransId="{5EF08340-6957-4C18-9934-0638961B5496}" sibTransId="{71194814-93D2-4193-B194-843F9B16C61E}"/>
    <dgm:cxn modelId="{1E9EC9D7-1395-4AAD-9797-6D13617DFC20}" srcId="{A384D7F5-473F-4507-8A43-71B4BFF997D6}" destId="{D68A9DB1-7003-4B4A-848B-907F379809BB}" srcOrd="3" destOrd="0" parTransId="{0FD6C554-D51D-4742-B37D-EA9F7F4AB7FD}" sibTransId="{1BD59835-A997-4F41-A262-CDB89B7BE2EE}"/>
    <dgm:cxn modelId="{CC983CD9-3506-40A5-87D5-9142E5A7ECEE}" type="presOf" srcId="{2BC47C2D-355A-4A2D-A656-C3FF03D197B1}" destId="{D073F94D-83C0-4A93-89AB-8DD8BEF30959}" srcOrd="0" destOrd="0" presId="urn:microsoft.com/office/officeart/2005/8/layout/radial6"/>
    <dgm:cxn modelId="{5F3364EA-7D4B-4B6C-AD3C-E3AEFFA24CFD}" type="presOf" srcId="{50437A8F-C7E7-457E-ABEE-9D8AC835EF7C}" destId="{7E79FCE8-B812-484C-B7BC-D59EA037DEFF}"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32C3967E-666C-4F0C-BEC5-611CFE78D678}" type="presParOf" srcId="{2283A29F-0898-4D72-A5EB-46C225D8B972}" destId="{03E8FD7C-0153-4DFC-A35F-CEE3EDED4178}" srcOrd="1" destOrd="0" presId="urn:microsoft.com/office/officeart/2005/8/layout/radial6"/>
    <dgm:cxn modelId="{6BE0564C-DA5F-4D22-B769-A5BD52B0BA48}" type="presParOf" srcId="{2283A29F-0898-4D72-A5EB-46C225D8B972}" destId="{2190FC7C-6B2E-48A4-BF40-5489E6D62A2B}" srcOrd="2" destOrd="0" presId="urn:microsoft.com/office/officeart/2005/8/layout/radial6"/>
    <dgm:cxn modelId="{25512D93-9726-43BC-9670-4CE5D5501DA1}" type="presParOf" srcId="{2283A29F-0898-4D72-A5EB-46C225D8B972}" destId="{DCD6583A-4724-4372-8FFA-3BF7B9EF9BAC}" srcOrd="3" destOrd="0" presId="urn:microsoft.com/office/officeart/2005/8/layout/radial6"/>
    <dgm:cxn modelId="{AB136980-A8A7-4ACF-B1F3-B9D08EAE54EC}" type="presParOf" srcId="{2283A29F-0898-4D72-A5EB-46C225D8B972}" destId="{B7A78B4B-B4AF-4A2E-8FA6-EDD4F69B16B8}" srcOrd="4" destOrd="0" presId="urn:microsoft.com/office/officeart/2005/8/layout/radial6"/>
    <dgm:cxn modelId="{0835B919-0E93-48E7-B260-CCBF60CF31F6}" type="presParOf" srcId="{2283A29F-0898-4D72-A5EB-46C225D8B972}" destId="{29419334-A3D7-4912-9C4E-DBFCB8738BE3}" srcOrd="5" destOrd="0" presId="urn:microsoft.com/office/officeart/2005/8/layout/radial6"/>
    <dgm:cxn modelId="{7EC4BEE5-5953-4D1A-B1A7-320941A53C5F}" type="presParOf" srcId="{2283A29F-0898-4D72-A5EB-46C225D8B972}" destId="{7E79FCE8-B812-484C-B7BC-D59EA037DEFF}" srcOrd="6" destOrd="0" presId="urn:microsoft.com/office/officeart/2005/8/layout/radial6"/>
    <dgm:cxn modelId="{884D6C00-7CDD-4C8C-8C08-5F30724652CF}" type="presParOf" srcId="{2283A29F-0898-4D72-A5EB-46C225D8B972}" destId="{0609A1E8-F9F0-412A-B2D3-1B44E3E12900}" srcOrd="7" destOrd="0" presId="urn:microsoft.com/office/officeart/2005/8/layout/radial6"/>
    <dgm:cxn modelId="{82805803-897B-4C0B-B6DC-7ECDA1EF3913}" type="presParOf" srcId="{2283A29F-0898-4D72-A5EB-46C225D8B972}" destId="{14CE560B-5092-49A8-B9F4-E4D5BA3BC220}" srcOrd="8" destOrd="0" presId="urn:microsoft.com/office/officeart/2005/8/layout/radial6"/>
    <dgm:cxn modelId="{31DC69C7-1914-436E-92DA-10742E766EFF}" type="presParOf" srcId="{2283A29F-0898-4D72-A5EB-46C225D8B972}" destId="{9BB59099-405D-49A7-AA6C-6AF0331108DE}" srcOrd="9" destOrd="0" presId="urn:microsoft.com/office/officeart/2005/8/layout/radial6"/>
    <dgm:cxn modelId="{093BE1EA-4DEF-4275-937C-F3DEAC71180A}" type="presParOf" srcId="{2283A29F-0898-4D72-A5EB-46C225D8B972}" destId="{3A89BBF5-F813-4FDA-9FA4-BE25BE9EB687}" srcOrd="10" destOrd="0" presId="urn:microsoft.com/office/officeart/2005/8/layout/radial6"/>
    <dgm:cxn modelId="{F3CF403B-2563-4748-BE12-9292E13BF98B}" type="presParOf" srcId="{2283A29F-0898-4D72-A5EB-46C225D8B972}" destId="{4D0504A6-357D-4B56-B4BC-DD620D3DDD6A}" srcOrd="11" destOrd="0" presId="urn:microsoft.com/office/officeart/2005/8/layout/radial6"/>
    <dgm:cxn modelId="{F421FFFD-0AD5-4EB1-95CB-990F48658582}" type="presParOf" srcId="{2283A29F-0898-4D72-A5EB-46C225D8B972}" destId="{15982453-F33E-4A5A-8DEB-E2CB58FC5C74}" srcOrd="12" destOrd="0" presId="urn:microsoft.com/office/officeart/2005/8/layout/radial6"/>
    <dgm:cxn modelId="{839C5CCD-724F-45A2-A6E2-8A44CE6B9A1E}" type="presParOf" srcId="{2283A29F-0898-4D72-A5EB-46C225D8B972}" destId="{D073F94D-83C0-4A93-89AB-8DD8BEF30959}" srcOrd="13" destOrd="0" presId="urn:microsoft.com/office/officeart/2005/8/layout/radial6"/>
    <dgm:cxn modelId="{B641508C-1E10-427A-B32A-96F48AB75213}" type="presParOf" srcId="{2283A29F-0898-4D72-A5EB-46C225D8B972}" destId="{1C7A92EC-3BD4-4BA5-B71C-02D77EBF3A3E}" srcOrd="14" destOrd="0" presId="urn:microsoft.com/office/officeart/2005/8/layout/radial6"/>
    <dgm:cxn modelId="{A401A25B-D765-42B2-8A62-E5025E4B972F}" type="presParOf" srcId="{2283A29F-0898-4D72-A5EB-46C225D8B972}" destId="{F2BF7780-8F1C-48E2-A85E-23B52A0E2299}" srcOrd="15" destOrd="0" presId="urn:microsoft.com/office/officeart/2005/8/layout/radial6"/>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800" b="1" dirty="0"/>
            <a:t>Global Health Committee</a:t>
          </a:r>
        </a:p>
      </dgm:t>
    </dgm:pt>
    <dgm:pt modelId="{5EF08340-6957-4C18-9934-0638961B5496}" type="parTrans" cxnId="{577DE7C6-BAD2-4912-9B15-D55748F99C47}">
      <dgm:prSet/>
      <dgm:spPr/>
      <dgm:t>
        <a:bodyPr/>
        <a:lstStyle/>
        <a:p>
          <a:endParaRPr lang="en-GB" sz="600" b="1"/>
        </a:p>
      </dgm:t>
    </dgm:pt>
    <dgm:pt modelId="{71194814-93D2-4193-B194-843F9B16C61E}" type="sibTrans" cxnId="{577DE7C6-BAD2-4912-9B15-D55748F99C47}">
      <dgm:prSet/>
      <dgm:spPr/>
      <dgm:t>
        <a:bodyPr/>
        <a:lstStyle/>
        <a:p>
          <a:endParaRPr lang="en-GB" sz="600" b="1"/>
        </a:p>
      </dgm:t>
    </dgm:pt>
    <dgm:pt modelId="{605C5AE8-9B49-43BC-B2A2-37D5FAF4908F}">
      <dgm:prSet phldrT="[Text]" custT="1"/>
      <dgm:spPr>
        <a:solidFill>
          <a:schemeClr val="bg2">
            <a:lumMod val="50000"/>
          </a:schemeClr>
        </a:solidFill>
      </dgm:spPr>
      <dgm:t>
        <a:bodyPr/>
        <a:lstStyle/>
        <a:p>
          <a:r>
            <a:rPr lang="en-GB" sz="800" b="1" dirty="0"/>
            <a:t>Sudan</a:t>
          </a:r>
        </a:p>
      </dgm:t>
    </dgm:pt>
    <dgm:pt modelId="{84727209-8D37-418D-8476-B19377D1BC1A}" type="parTrans" cxnId="{72471E9A-3A5F-42F7-8259-CA2E15E21A90}">
      <dgm:prSet/>
      <dgm:spPr/>
      <dgm:t>
        <a:bodyPr/>
        <a:lstStyle/>
        <a:p>
          <a:endParaRPr lang="en-GB" sz="600" b="1"/>
        </a:p>
      </dgm:t>
    </dgm:pt>
    <dgm:pt modelId="{097ADB07-9097-405C-80F1-473969D3F64A}" type="sibTrans" cxnId="{72471E9A-3A5F-42F7-8259-CA2E15E21A90}">
      <dgm:prSet/>
      <dgm:spPr/>
      <dgm:t>
        <a:bodyPr/>
        <a:lstStyle/>
        <a:p>
          <a:endParaRPr lang="en-GB" sz="600" b="1"/>
        </a:p>
      </dgm:t>
    </dgm:pt>
    <dgm:pt modelId="{1EF2F8AA-726A-4C88-9987-0CA385B005C6}">
      <dgm:prSet phldrT="[Text]" custT="1"/>
      <dgm:spPr>
        <a:solidFill>
          <a:schemeClr val="bg2">
            <a:lumMod val="50000"/>
          </a:schemeClr>
        </a:solidFill>
      </dgm:spPr>
      <dgm:t>
        <a:bodyPr lIns="0" tIns="0" rIns="0" bIns="0"/>
        <a:lstStyle/>
        <a:p>
          <a:r>
            <a:rPr lang="en-GB" sz="800" b="1" dirty="0"/>
            <a:t>Global Violence</a:t>
          </a:r>
        </a:p>
      </dgm:t>
    </dgm:pt>
    <dgm:pt modelId="{199D0CE8-9AE0-49BD-885C-E92D7E89ABA2}" type="parTrans" cxnId="{F0779119-9A8A-4F12-B0EA-9626CC57D7B3}">
      <dgm:prSet/>
      <dgm:spPr/>
      <dgm:t>
        <a:bodyPr/>
        <a:lstStyle/>
        <a:p>
          <a:endParaRPr lang="en-GB" sz="600" b="1"/>
        </a:p>
      </dgm:t>
    </dgm:pt>
    <dgm:pt modelId="{85DF2B12-A83B-492E-94A6-5327B7CF6139}" type="sibTrans" cxnId="{F0779119-9A8A-4F12-B0EA-9626CC57D7B3}">
      <dgm:prSet/>
      <dgm:spPr/>
      <dgm:t>
        <a:bodyPr/>
        <a:lstStyle/>
        <a:p>
          <a:endParaRPr lang="en-GB" sz="600" b="1"/>
        </a:p>
      </dgm:t>
    </dgm:pt>
    <dgm:pt modelId="{D68A9DB1-7003-4B4A-848B-907F379809BB}">
      <dgm:prSet phldrT="[Text]" custT="1"/>
      <dgm:spPr>
        <a:solidFill>
          <a:schemeClr val="bg2">
            <a:lumMod val="50000"/>
          </a:schemeClr>
        </a:solidFill>
      </dgm:spPr>
      <dgm:t>
        <a:bodyPr/>
        <a:lstStyle/>
        <a:p>
          <a:r>
            <a:rPr lang="en-GB" sz="800" b="1" dirty="0"/>
            <a:t>Europe</a:t>
          </a:r>
        </a:p>
      </dgm:t>
    </dgm:pt>
    <dgm:pt modelId="{0FD6C554-D51D-4742-B37D-EA9F7F4AB7FD}" type="parTrans" cxnId="{1E9EC9D7-1395-4AAD-9797-6D13617DFC20}">
      <dgm:prSet/>
      <dgm:spPr/>
      <dgm:t>
        <a:bodyPr/>
        <a:lstStyle/>
        <a:p>
          <a:endParaRPr lang="en-GB" sz="600" b="1"/>
        </a:p>
      </dgm:t>
    </dgm:pt>
    <dgm:pt modelId="{1BD59835-A997-4F41-A262-CDB89B7BE2EE}" type="sibTrans" cxnId="{1E9EC9D7-1395-4AAD-9797-6D13617DFC20}">
      <dgm:prSet/>
      <dgm:spPr/>
      <dgm:t>
        <a:bodyPr/>
        <a:lstStyle/>
        <a:p>
          <a:endParaRPr lang="en-GB" sz="600" b="1"/>
        </a:p>
      </dgm:t>
    </dgm:pt>
    <dgm:pt modelId="{2BC47C2D-355A-4A2D-A656-C3FF03D197B1}">
      <dgm:prSet phldrT="[Text]" custT="1"/>
      <dgm:spPr>
        <a:solidFill>
          <a:schemeClr val="bg2">
            <a:lumMod val="50000"/>
          </a:schemeClr>
        </a:solidFill>
      </dgm:spPr>
      <dgm:t>
        <a:bodyPr/>
        <a:lstStyle/>
        <a:p>
          <a:r>
            <a:rPr lang="en-GB" sz="800" b="1" dirty="0"/>
            <a:t>Africa</a:t>
          </a:r>
        </a:p>
      </dgm:t>
    </dgm:pt>
    <dgm:pt modelId="{7F5494C7-22D1-4AC6-A7A7-9D1F01FFAE66}" type="parTrans" cxnId="{1FF00E1B-5726-489E-9AE4-15566A67B3DD}">
      <dgm:prSet/>
      <dgm:spPr/>
      <dgm:t>
        <a:bodyPr/>
        <a:lstStyle/>
        <a:p>
          <a:endParaRPr lang="en-GB" sz="600" b="1"/>
        </a:p>
      </dgm:t>
    </dgm:pt>
    <dgm:pt modelId="{6656334B-CEA5-4A97-B34A-089D9F28EBA1}" type="sibTrans" cxnId="{1FF00E1B-5726-489E-9AE4-15566A67B3DD}">
      <dgm:prSet/>
      <dgm:spPr/>
      <dgm:t>
        <a:bodyPr/>
        <a:lstStyle/>
        <a:p>
          <a:endParaRPr lang="en-GB" sz="600" b="1"/>
        </a:p>
      </dgm:t>
    </dgm:pt>
    <dgm:pt modelId="{5FE8CE1A-D6B1-449B-980C-A792D6B54BCE}">
      <dgm:prSet custT="1"/>
      <dgm:spPr>
        <a:solidFill>
          <a:schemeClr val="bg2">
            <a:lumMod val="50000"/>
          </a:schemeClr>
        </a:solidFill>
      </dgm:spPr>
      <dgm:t>
        <a:bodyPr/>
        <a:lstStyle/>
        <a:p>
          <a:r>
            <a:rPr lang="en-GB" sz="800" b="1" dirty="0"/>
            <a:t>India</a:t>
          </a:r>
        </a:p>
      </dgm:t>
    </dgm:pt>
    <dgm:pt modelId="{CD0CAF7D-3287-4DB1-BDBA-2E81CFF34FA8}" type="parTrans" cxnId="{689957B8-DE51-459A-AF37-BF2AE74E14A1}">
      <dgm:prSet/>
      <dgm:spPr/>
      <dgm:t>
        <a:bodyPr/>
        <a:lstStyle/>
        <a:p>
          <a:endParaRPr lang="en-GB" sz="600" b="1"/>
        </a:p>
      </dgm:t>
    </dgm:pt>
    <dgm:pt modelId="{50437A8F-C7E7-457E-ABEE-9D8AC835EF7C}" type="sibTrans" cxnId="{689957B8-DE51-459A-AF37-BF2AE74E14A1}">
      <dgm:prSet/>
      <dgm:spPr/>
      <dgm:t>
        <a:bodyPr/>
        <a:lstStyle/>
        <a:p>
          <a:endParaRPr lang="en-GB" sz="600" b="1"/>
        </a:p>
      </dgm:t>
    </dgm:pt>
    <dgm:pt modelId="{3AFB8496-8ADE-4A91-B07E-837A8C5CE3A1}">
      <dgm:prSet custT="1"/>
      <dgm:spPr>
        <a:solidFill>
          <a:schemeClr val="bg2">
            <a:lumMod val="50000"/>
          </a:schemeClr>
        </a:solidFill>
      </dgm:spPr>
      <dgm:t>
        <a:bodyPr/>
        <a:lstStyle/>
        <a:p>
          <a:r>
            <a:rPr lang="en-GB" sz="800" b="1" dirty="0"/>
            <a:t>Yemen</a:t>
          </a:r>
        </a:p>
      </dgm:t>
    </dgm:pt>
    <dgm:pt modelId="{D6150A43-1667-40CD-AE19-0BFB9EB7E40F}" type="parTrans" cxnId="{CD079AD5-DF89-4556-A4F4-BA23E1EDA1E8}">
      <dgm:prSet/>
      <dgm:spPr/>
      <dgm:t>
        <a:bodyPr/>
        <a:lstStyle/>
        <a:p>
          <a:endParaRPr lang="en-GB" sz="600" b="1"/>
        </a:p>
      </dgm:t>
    </dgm:pt>
    <dgm:pt modelId="{D697ACE2-5B32-45B4-9304-FDE511450A1C}" type="sibTrans" cxnId="{CD079AD5-DF89-4556-A4F4-BA23E1EDA1E8}">
      <dgm:prSet/>
      <dgm:spPr/>
      <dgm:t>
        <a:bodyPr/>
        <a:lstStyle/>
        <a:p>
          <a:endParaRPr lang="en-GB" sz="600" b="1"/>
        </a:p>
      </dgm:t>
    </dgm:pt>
    <dgm:pt modelId="{F25C9AE5-640D-4A4B-AEC9-F6843DEAA549}">
      <dgm:prSet custT="1"/>
      <dgm:spPr>
        <a:solidFill>
          <a:schemeClr val="bg2">
            <a:lumMod val="50000"/>
          </a:schemeClr>
        </a:solidFill>
      </dgm:spPr>
      <dgm:t>
        <a:bodyPr/>
        <a:lstStyle/>
        <a:p>
          <a:r>
            <a:rPr lang="en-GB" sz="800" b="1" dirty="0"/>
            <a:t>Pakistan</a:t>
          </a:r>
        </a:p>
      </dgm:t>
    </dgm:pt>
    <dgm:pt modelId="{61D9F2FA-AC04-41CD-A4C0-BB0A8F8D963B}" type="parTrans" cxnId="{4D7B1DBA-B12E-4D46-8CBC-3FA76DF7F0BB}">
      <dgm:prSet/>
      <dgm:spPr/>
      <dgm:t>
        <a:bodyPr/>
        <a:lstStyle/>
        <a:p>
          <a:endParaRPr lang="en-GB" sz="600" b="1"/>
        </a:p>
      </dgm:t>
    </dgm:pt>
    <dgm:pt modelId="{C6DB5F7A-CD3C-40F1-8913-A75E204CBE3F}" type="sibTrans" cxnId="{4D7B1DBA-B12E-4D46-8CBC-3FA76DF7F0BB}">
      <dgm:prSet/>
      <dgm:spPr/>
      <dgm:t>
        <a:bodyPr/>
        <a:lstStyle/>
        <a:p>
          <a:endParaRPr lang="en-GB" sz="600" b="1"/>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29880" custScaleY="129880"/>
      <dgm:spPr/>
    </dgm:pt>
    <dgm:pt modelId="{03E8FD7C-0153-4DFC-A35F-CEE3EDED4178}" type="pres">
      <dgm:prSet presAssocID="{605C5AE8-9B49-43BC-B2A2-37D5FAF4908F}" presName="node" presStyleLbl="node1" presStyleIdx="0" presStyleCnt="7" custScaleX="129880" custScaleY="129880">
        <dgm:presLayoutVars>
          <dgm:bulletEnabled val="1"/>
        </dgm:presLayoutVars>
      </dgm:prSet>
      <dgm:spPr/>
    </dgm:pt>
    <dgm:pt modelId="{2190FC7C-6B2E-48A4-BF40-5489E6D62A2B}" type="pres">
      <dgm:prSet presAssocID="{605C5AE8-9B49-43BC-B2A2-37D5FAF4908F}" presName="dummy" presStyleCnt="0"/>
      <dgm:spPr/>
    </dgm:pt>
    <dgm:pt modelId="{DCD6583A-4724-4372-8FFA-3BF7B9EF9BAC}" type="pres">
      <dgm:prSet presAssocID="{097ADB07-9097-405C-80F1-473969D3F64A}" presName="sibTrans" presStyleLbl="sibTrans2D1" presStyleIdx="0" presStyleCnt="7"/>
      <dgm:spPr/>
    </dgm:pt>
    <dgm:pt modelId="{B7A78B4B-B4AF-4A2E-8FA6-EDD4F69B16B8}" type="pres">
      <dgm:prSet presAssocID="{5FE8CE1A-D6B1-449B-980C-A792D6B54BCE}" presName="node" presStyleLbl="node1" presStyleIdx="1" presStyleCnt="7" custScaleX="129880" custScaleY="129880">
        <dgm:presLayoutVars>
          <dgm:bulletEnabled val="1"/>
        </dgm:presLayoutVars>
      </dgm:prSet>
      <dgm:spPr/>
    </dgm:pt>
    <dgm:pt modelId="{29419334-A3D7-4912-9C4E-DBFCB8738BE3}" type="pres">
      <dgm:prSet presAssocID="{5FE8CE1A-D6B1-449B-980C-A792D6B54BCE}" presName="dummy" presStyleCnt="0"/>
      <dgm:spPr/>
    </dgm:pt>
    <dgm:pt modelId="{7E79FCE8-B812-484C-B7BC-D59EA037DEFF}" type="pres">
      <dgm:prSet presAssocID="{50437A8F-C7E7-457E-ABEE-9D8AC835EF7C}" presName="sibTrans" presStyleLbl="sibTrans2D1" presStyleIdx="1" presStyleCnt="7"/>
      <dgm:spPr/>
    </dgm:pt>
    <dgm:pt modelId="{0609A1E8-F9F0-412A-B2D3-1B44E3E12900}" type="pres">
      <dgm:prSet presAssocID="{F25C9AE5-640D-4A4B-AEC9-F6843DEAA549}" presName="node" presStyleLbl="node1" presStyleIdx="2" presStyleCnt="7" custScaleX="129880" custScaleY="129880">
        <dgm:presLayoutVars>
          <dgm:bulletEnabled val="1"/>
        </dgm:presLayoutVars>
      </dgm:prSet>
      <dgm:spPr/>
    </dgm:pt>
    <dgm:pt modelId="{14CE560B-5092-49A8-B9F4-E4D5BA3BC220}" type="pres">
      <dgm:prSet presAssocID="{F25C9AE5-640D-4A4B-AEC9-F6843DEAA549}" presName="dummy" presStyleCnt="0"/>
      <dgm:spPr/>
    </dgm:pt>
    <dgm:pt modelId="{9BB59099-405D-49A7-AA6C-6AF0331108DE}" type="pres">
      <dgm:prSet presAssocID="{C6DB5F7A-CD3C-40F1-8913-A75E204CBE3F}" presName="sibTrans" presStyleLbl="sibTrans2D1" presStyleIdx="2" presStyleCnt="7"/>
      <dgm:spPr/>
    </dgm:pt>
    <dgm:pt modelId="{2D5E9524-FD9F-4BB8-800B-5E9D7ACB14EF}" type="pres">
      <dgm:prSet presAssocID="{1EF2F8AA-726A-4C88-9987-0CA385B005C6}" presName="node" presStyleLbl="node1" presStyleIdx="3" presStyleCnt="7" custScaleX="129880" custScaleY="129880">
        <dgm:presLayoutVars>
          <dgm:bulletEnabled val="1"/>
        </dgm:presLayoutVars>
      </dgm:prSet>
      <dgm:spPr/>
    </dgm:pt>
    <dgm:pt modelId="{C6247DB7-93CB-45B7-B999-7E477863E201}" type="pres">
      <dgm:prSet presAssocID="{1EF2F8AA-726A-4C88-9987-0CA385B005C6}" presName="dummy" presStyleCnt="0"/>
      <dgm:spPr/>
    </dgm:pt>
    <dgm:pt modelId="{E174DC1E-0E26-496D-AD4B-634BC8EDED8F}" type="pres">
      <dgm:prSet presAssocID="{85DF2B12-A83B-492E-94A6-5327B7CF6139}" presName="sibTrans" presStyleLbl="sibTrans2D1" presStyleIdx="3" presStyleCnt="7"/>
      <dgm:spPr/>
    </dgm:pt>
    <dgm:pt modelId="{3A89BBF5-F813-4FDA-9FA4-BE25BE9EB687}" type="pres">
      <dgm:prSet presAssocID="{D68A9DB1-7003-4B4A-848B-907F379809BB}" presName="node" presStyleLbl="node1" presStyleIdx="4" presStyleCnt="7" custScaleX="129880" custScaleY="129880">
        <dgm:presLayoutVars>
          <dgm:bulletEnabled val="1"/>
        </dgm:presLayoutVars>
      </dgm:prSet>
      <dgm:spPr/>
    </dgm:pt>
    <dgm:pt modelId="{4D0504A6-357D-4B56-B4BC-DD620D3DDD6A}" type="pres">
      <dgm:prSet presAssocID="{D68A9DB1-7003-4B4A-848B-907F379809BB}" presName="dummy" presStyleCnt="0"/>
      <dgm:spPr/>
    </dgm:pt>
    <dgm:pt modelId="{15982453-F33E-4A5A-8DEB-E2CB58FC5C74}" type="pres">
      <dgm:prSet presAssocID="{1BD59835-A997-4F41-A262-CDB89B7BE2EE}" presName="sibTrans" presStyleLbl="sibTrans2D1" presStyleIdx="4" presStyleCnt="7"/>
      <dgm:spPr/>
    </dgm:pt>
    <dgm:pt modelId="{D073F94D-83C0-4A93-89AB-8DD8BEF30959}" type="pres">
      <dgm:prSet presAssocID="{2BC47C2D-355A-4A2D-A656-C3FF03D197B1}" presName="node" presStyleLbl="node1" presStyleIdx="5" presStyleCnt="7" custScaleX="129880" custScaleY="129880">
        <dgm:presLayoutVars>
          <dgm:bulletEnabled val="1"/>
        </dgm:presLayoutVars>
      </dgm:prSet>
      <dgm:spPr/>
    </dgm:pt>
    <dgm:pt modelId="{1C7A92EC-3BD4-4BA5-B71C-02D77EBF3A3E}" type="pres">
      <dgm:prSet presAssocID="{2BC47C2D-355A-4A2D-A656-C3FF03D197B1}" presName="dummy" presStyleCnt="0"/>
      <dgm:spPr/>
    </dgm:pt>
    <dgm:pt modelId="{F2BF7780-8F1C-48E2-A85E-23B52A0E2299}" type="pres">
      <dgm:prSet presAssocID="{6656334B-CEA5-4A97-B34A-089D9F28EBA1}" presName="sibTrans" presStyleLbl="sibTrans2D1" presStyleIdx="5" presStyleCnt="7"/>
      <dgm:spPr/>
    </dgm:pt>
    <dgm:pt modelId="{98EEEFA8-4295-43A4-A6E8-1516B66833CD}" type="pres">
      <dgm:prSet presAssocID="{3AFB8496-8ADE-4A91-B07E-837A8C5CE3A1}" presName="node" presStyleLbl="node1" presStyleIdx="6" presStyleCnt="7" custScaleX="129880" custScaleY="129880">
        <dgm:presLayoutVars>
          <dgm:bulletEnabled val="1"/>
        </dgm:presLayoutVars>
      </dgm:prSet>
      <dgm:spPr/>
    </dgm:pt>
    <dgm:pt modelId="{72D68BBE-5E5C-4637-A78C-68A123EAB5DC}" type="pres">
      <dgm:prSet presAssocID="{3AFB8496-8ADE-4A91-B07E-837A8C5CE3A1}" presName="dummy" presStyleCnt="0"/>
      <dgm:spPr/>
    </dgm:pt>
    <dgm:pt modelId="{71582AEE-8091-4F7B-B8F1-9BDA01F759FD}" type="pres">
      <dgm:prSet presAssocID="{D697ACE2-5B32-45B4-9304-FDE511450A1C}" presName="sibTrans" presStyleLbl="sibTrans2D1" presStyleIdx="6" presStyleCnt="7"/>
      <dgm:spPr/>
    </dgm:pt>
  </dgm:ptLst>
  <dgm:cxnLst>
    <dgm:cxn modelId="{F0779119-9A8A-4F12-B0EA-9626CC57D7B3}" srcId="{A384D7F5-473F-4507-8A43-71B4BFF997D6}" destId="{1EF2F8AA-726A-4C88-9987-0CA385B005C6}" srcOrd="3" destOrd="0" parTransId="{199D0CE8-9AE0-49BD-885C-E92D7E89ABA2}" sibTransId="{85DF2B12-A83B-492E-94A6-5327B7CF6139}"/>
    <dgm:cxn modelId="{1FF00E1B-5726-489E-9AE4-15566A67B3DD}" srcId="{A384D7F5-473F-4507-8A43-71B4BFF997D6}" destId="{2BC47C2D-355A-4A2D-A656-C3FF03D197B1}" srcOrd="5" destOrd="0" parTransId="{7F5494C7-22D1-4AC6-A7A7-9D1F01FFAE66}" sibTransId="{6656334B-CEA5-4A97-B34A-089D9F28EBA1}"/>
    <dgm:cxn modelId="{C2610C31-1C98-4032-9EF3-4814314DAB38}" type="presOf" srcId="{D697ACE2-5B32-45B4-9304-FDE511450A1C}" destId="{71582AEE-8091-4F7B-B8F1-9BDA01F759FD}" srcOrd="0" destOrd="0" presId="urn:microsoft.com/office/officeart/2005/8/layout/radial6"/>
    <dgm:cxn modelId="{24D9E231-0022-4D08-886A-84F0438CBF16}" type="presOf" srcId="{5FE8CE1A-D6B1-449B-980C-A792D6B54BCE}" destId="{B7A78B4B-B4AF-4A2E-8FA6-EDD4F69B16B8}" srcOrd="0" destOrd="0" presId="urn:microsoft.com/office/officeart/2005/8/layout/radial6"/>
    <dgm:cxn modelId="{E919CE34-28B4-40E3-9701-A9B14BEF9B8A}" type="presOf" srcId="{097ADB07-9097-405C-80F1-473969D3F64A}" destId="{DCD6583A-4724-4372-8FFA-3BF7B9EF9BAC}" srcOrd="0" destOrd="0" presId="urn:microsoft.com/office/officeart/2005/8/layout/radial6"/>
    <dgm:cxn modelId="{9450B43B-89AC-4FD0-ABD6-A9A931E1B848}" type="presOf" srcId="{F25C9AE5-640D-4A4B-AEC9-F6843DEAA549}" destId="{0609A1E8-F9F0-412A-B2D3-1B44E3E12900}" srcOrd="0" destOrd="0" presId="urn:microsoft.com/office/officeart/2005/8/layout/radial6"/>
    <dgm:cxn modelId="{3CBA313E-6B15-4D32-A91C-AB6BABF83306}" type="presOf" srcId="{85DF2B12-A83B-492E-94A6-5327B7CF6139}" destId="{E174DC1E-0E26-496D-AD4B-634BC8EDED8F}" srcOrd="0" destOrd="0" presId="urn:microsoft.com/office/officeart/2005/8/layout/radial6"/>
    <dgm:cxn modelId="{A578AD5B-71C4-4D27-A376-60DB102658DE}" type="presOf" srcId="{D68A9DB1-7003-4B4A-848B-907F379809BB}" destId="{3A89BBF5-F813-4FDA-9FA4-BE25BE9EB687}" srcOrd="0" destOrd="0" presId="urn:microsoft.com/office/officeart/2005/8/layout/radial6"/>
    <dgm:cxn modelId="{E6C2265E-9CD0-4622-84E9-2249D510F542}" type="presOf" srcId="{A384D7F5-473F-4507-8A43-71B4BFF997D6}" destId="{108E4480-7930-4C9B-94D4-B2C4CF1ABBD3}" srcOrd="0" destOrd="0" presId="urn:microsoft.com/office/officeart/2005/8/layout/radial6"/>
    <dgm:cxn modelId="{A58FE560-22F6-459F-AA25-2A5CD7BAE240}" type="presOf" srcId="{605C5AE8-9B49-43BC-B2A2-37D5FAF4908F}" destId="{03E8FD7C-0153-4DFC-A35F-CEE3EDED4178}" srcOrd="0" destOrd="0" presId="urn:microsoft.com/office/officeart/2005/8/layout/radial6"/>
    <dgm:cxn modelId="{B3A09067-9F2E-4E4D-ABFA-4D7A44437389}" type="presOf" srcId="{6656334B-CEA5-4A97-B34A-089D9F28EBA1}" destId="{F2BF7780-8F1C-48E2-A85E-23B52A0E2299}" srcOrd="0" destOrd="0" presId="urn:microsoft.com/office/officeart/2005/8/layout/radial6"/>
    <dgm:cxn modelId="{23557F76-4BA5-4BF8-8611-7EF8A0ED240B}" type="presOf" srcId="{1BD59835-A997-4F41-A262-CDB89B7BE2EE}" destId="{15982453-F33E-4A5A-8DEB-E2CB58FC5C74}" srcOrd="0" destOrd="0" presId="urn:microsoft.com/office/officeart/2005/8/layout/radial6"/>
    <dgm:cxn modelId="{B3B3177A-4549-48F1-BCD3-8A45AE1FC0C4}" type="presOf" srcId="{C6DB5F7A-CD3C-40F1-8913-A75E204CBE3F}" destId="{9BB59099-405D-49A7-AA6C-6AF0331108DE}"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873B4A82-09B8-4DCC-976D-7344DFD9D8B8}" type="presOf" srcId="{1EF2F8AA-726A-4C88-9987-0CA385B005C6}" destId="{2D5E9524-FD9F-4BB8-800B-5E9D7ACB14EF}" srcOrd="0" destOrd="0" presId="urn:microsoft.com/office/officeart/2005/8/layout/radial6"/>
    <dgm:cxn modelId="{91E83E97-EF05-4B8D-846B-A80CE272D87D}" type="presOf" srcId="{3AFB8496-8ADE-4A91-B07E-837A8C5CE3A1}" destId="{98EEEFA8-4295-43A4-A6E8-1516B66833CD}" srcOrd="0" destOrd="0" presId="urn:microsoft.com/office/officeart/2005/8/layout/radial6"/>
    <dgm:cxn modelId="{72471E9A-3A5F-42F7-8259-CA2E15E21A90}" srcId="{A384D7F5-473F-4507-8A43-71B4BFF997D6}" destId="{605C5AE8-9B49-43BC-B2A2-37D5FAF4908F}" srcOrd="0" destOrd="0" parTransId="{84727209-8D37-418D-8476-B19377D1BC1A}" sibTransId="{097ADB07-9097-405C-80F1-473969D3F64A}"/>
    <dgm:cxn modelId="{689957B8-DE51-459A-AF37-BF2AE74E14A1}" srcId="{A384D7F5-473F-4507-8A43-71B4BFF997D6}" destId="{5FE8CE1A-D6B1-449B-980C-A792D6B54BCE}" srcOrd="1" destOrd="0" parTransId="{CD0CAF7D-3287-4DB1-BDBA-2E81CFF34FA8}" sibTransId="{50437A8F-C7E7-457E-ABEE-9D8AC835EF7C}"/>
    <dgm:cxn modelId="{4D7B1DBA-B12E-4D46-8CBC-3FA76DF7F0BB}" srcId="{A384D7F5-473F-4507-8A43-71B4BFF997D6}" destId="{F25C9AE5-640D-4A4B-AEC9-F6843DEAA549}" srcOrd="2" destOrd="0" parTransId="{61D9F2FA-AC04-41CD-A4C0-BB0A8F8D963B}" sibTransId="{C6DB5F7A-CD3C-40F1-8913-A75E204CBE3F}"/>
    <dgm:cxn modelId="{577DE7C6-BAD2-4912-9B15-D55748F99C47}" srcId="{274932E3-FCB3-473B-8D39-739D9734D3A5}" destId="{A384D7F5-473F-4507-8A43-71B4BFF997D6}" srcOrd="0" destOrd="0" parTransId="{5EF08340-6957-4C18-9934-0638961B5496}" sibTransId="{71194814-93D2-4193-B194-843F9B16C61E}"/>
    <dgm:cxn modelId="{CD079AD5-DF89-4556-A4F4-BA23E1EDA1E8}" srcId="{A384D7F5-473F-4507-8A43-71B4BFF997D6}" destId="{3AFB8496-8ADE-4A91-B07E-837A8C5CE3A1}" srcOrd="6" destOrd="0" parTransId="{D6150A43-1667-40CD-AE19-0BFB9EB7E40F}" sibTransId="{D697ACE2-5B32-45B4-9304-FDE511450A1C}"/>
    <dgm:cxn modelId="{1E9EC9D7-1395-4AAD-9797-6D13617DFC20}" srcId="{A384D7F5-473F-4507-8A43-71B4BFF997D6}" destId="{D68A9DB1-7003-4B4A-848B-907F379809BB}" srcOrd="4" destOrd="0" parTransId="{0FD6C554-D51D-4742-B37D-EA9F7F4AB7FD}" sibTransId="{1BD59835-A997-4F41-A262-CDB89B7BE2EE}"/>
    <dgm:cxn modelId="{CC983CD9-3506-40A5-87D5-9142E5A7ECEE}" type="presOf" srcId="{2BC47C2D-355A-4A2D-A656-C3FF03D197B1}" destId="{D073F94D-83C0-4A93-89AB-8DD8BEF30959}" srcOrd="0" destOrd="0" presId="urn:microsoft.com/office/officeart/2005/8/layout/radial6"/>
    <dgm:cxn modelId="{5F3364EA-7D4B-4B6C-AD3C-E3AEFFA24CFD}" type="presOf" srcId="{50437A8F-C7E7-457E-ABEE-9D8AC835EF7C}" destId="{7E79FCE8-B812-484C-B7BC-D59EA037DEFF}"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32C3967E-666C-4F0C-BEC5-611CFE78D678}" type="presParOf" srcId="{2283A29F-0898-4D72-A5EB-46C225D8B972}" destId="{03E8FD7C-0153-4DFC-A35F-CEE3EDED4178}" srcOrd="1" destOrd="0" presId="urn:microsoft.com/office/officeart/2005/8/layout/radial6"/>
    <dgm:cxn modelId="{6BE0564C-DA5F-4D22-B769-A5BD52B0BA48}" type="presParOf" srcId="{2283A29F-0898-4D72-A5EB-46C225D8B972}" destId="{2190FC7C-6B2E-48A4-BF40-5489E6D62A2B}" srcOrd="2" destOrd="0" presId="urn:microsoft.com/office/officeart/2005/8/layout/radial6"/>
    <dgm:cxn modelId="{25512D93-9726-43BC-9670-4CE5D5501DA1}" type="presParOf" srcId="{2283A29F-0898-4D72-A5EB-46C225D8B972}" destId="{DCD6583A-4724-4372-8FFA-3BF7B9EF9BAC}" srcOrd="3" destOrd="0" presId="urn:microsoft.com/office/officeart/2005/8/layout/radial6"/>
    <dgm:cxn modelId="{AB136980-A8A7-4ACF-B1F3-B9D08EAE54EC}" type="presParOf" srcId="{2283A29F-0898-4D72-A5EB-46C225D8B972}" destId="{B7A78B4B-B4AF-4A2E-8FA6-EDD4F69B16B8}" srcOrd="4" destOrd="0" presId="urn:microsoft.com/office/officeart/2005/8/layout/radial6"/>
    <dgm:cxn modelId="{0835B919-0E93-48E7-B260-CCBF60CF31F6}" type="presParOf" srcId="{2283A29F-0898-4D72-A5EB-46C225D8B972}" destId="{29419334-A3D7-4912-9C4E-DBFCB8738BE3}" srcOrd="5" destOrd="0" presId="urn:microsoft.com/office/officeart/2005/8/layout/radial6"/>
    <dgm:cxn modelId="{7EC4BEE5-5953-4D1A-B1A7-320941A53C5F}" type="presParOf" srcId="{2283A29F-0898-4D72-A5EB-46C225D8B972}" destId="{7E79FCE8-B812-484C-B7BC-D59EA037DEFF}" srcOrd="6" destOrd="0" presId="urn:microsoft.com/office/officeart/2005/8/layout/radial6"/>
    <dgm:cxn modelId="{884D6C00-7CDD-4C8C-8C08-5F30724652CF}" type="presParOf" srcId="{2283A29F-0898-4D72-A5EB-46C225D8B972}" destId="{0609A1E8-F9F0-412A-B2D3-1B44E3E12900}" srcOrd="7" destOrd="0" presId="urn:microsoft.com/office/officeart/2005/8/layout/radial6"/>
    <dgm:cxn modelId="{82805803-897B-4C0B-B6DC-7ECDA1EF3913}" type="presParOf" srcId="{2283A29F-0898-4D72-A5EB-46C225D8B972}" destId="{14CE560B-5092-49A8-B9F4-E4D5BA3BC220}" srcOrd="8" destOrd="0" presId="urn:microsoft.com/office/officeart/2005/8/layout/radial6"/>
    <dgm:cxn modelId="{31DC69C7-1914-436E-92DA-10742E766EFF}" type="presParOf" srcId="{2283A29F-0898-4D72-A5EB-46C225D8B972}" destId="{9BB59099-405D-49A7-AA6C-6AF0331108DE}" srcOrd="9" destOrd="0" presId="urn:microsoft.com/office/officeart/2005/8/layout/radial6"/>
    <dgm:cxn modelId="{F7311308-32FD-4142-AAF0-5F2FAFCAC8AF}" type="presParOf" srcId="{2283A29F-0898-4D72-A5EB-46C225D8B972}" destId="{2D5E9524-FD9F-4BB8-800B-5E9D7ACB14EF}" srcOrd="10" destOrd="0" presId="urn:microsoft.com/office/officeart/2005/8/layout/radial6"/>
    <dgm:cxn modelId="{564136FA-4F06-4D63-BC5F-5DAB7BC1A58B}" type="presParOf" srcId="{2283A29F-0898-4D72-A5EB-46C225D8B972}" destId="{C6247DB7-93CB-45B7-B999-7E477863E201}" srcOrd="11" destOrd="0" presId="urn:microsoft.com/office/officeart/2005/8/layout/radial6"/>
    <dgm:cxn modelId="{D7B7D8A1-B3BC-4EE2-AA06-698495888F79}" type="presParOf" srcId="{2283A29F-0898-4D72-A5EB-46C225D8B972}" destId="{E174DC1E-0E26-496D-AD4B-634BC8EDED8F}" srcOrd="12" destOrd="0" presId="urn:microsoft.com/office/officeart/2005/8/layout/radial6"/>
    <dgm:cxn modelId="{093BE1EA-4DEF-4275-937C-F3DEAC71180A}" type="presParOf" srcId="{2283A29F-0898-4D72-A5EB-46C225D8B972}" destId="{3A89BBF5-F813-4FDA-9FA4-BE25BE9EB687}" srcOrd="13" destOrd="0" presId="urn:microsoft.com/office/officeart/2005/8/layout/radial6"/>
    <dgm:cxn modelId="{F3CF403B-2563-4748-BE12-9292E13BF98B}" type="presParOf" srcId="{2283A29F-0898-4D72-A5EB-46C225D8B972}" destId="{4D0504A6-357D-4B56-B4BC-DD620D3DDD6A}" srcOrd="14" destOrd="0" presId="urn:microsoft.com/office/officeart/2005/8/layout/radial6"/>
    <dgm:cxn modelId="{F421FFFD-0AD5-4EB1-95CB-990F48658582}" type="presParOf" srcId="{2283A29F-0898-4D72-A5EB-46C225D8B972}" destId="{15982453-F33E-4A5A-8DEB-E2CB58FC5C74}" srcOrd="15" destOrd="0" presId="urn:microsoft.com/office/officeart/2005/8/layout/radial6"/>
    <dgm:cxn modelId="{839C5CCD-724F-45A2-A6E2-8A44CE6B9A1E}" type="presParOf" srcId="{2283A29F-0898-4D72-A5EB-46C225D8B972}" destId="{D073F94D-83C0-4A93-89AB-8DD8BEF30959}" srcOrd="16" destOrd="0" presId="urn:microsoft.com/office/officeart/2005/8/layout/radial6"/>
    <dgm:cxn modelId="{B641508C-1E10-427A-B32A-96F48AB75213}" type="presParOf" srcId="{2283A29F-0898-4D72-A5EB-46C225D8B972}" destId="{1C7A92EC-3BD4-4BA5-B71C-02D77EBF3A3E}" srcOrd="17" destOrd="0" presId="urn:microsoft.com/office/officeart/2005/8/layout/radial6"/>
    <dgm:cxn modelId="{A401A25B-D765-42B2-8A62-E5025E4B972F}" type="presParOf" srcId="{2283A29F-0898-4D72-A5EB-46C225D8B972}" destId="{F2BF7780-8F1C-48E2-A85E-23B52A0E2299}" srcOrd="18" destOrd="0" presId="urn:microsoft.com/office/officeart/2005/8/layout/radial6"/>
    <dgm:cxn modelId="{0AE8ACBE-6A6A-4065-8428-BAEA2A4AEE75}" type="presParOf" srcId="{2283A29F-0898-4D72-A5EB-46C225D8B972}" destId="{98EEEFA8-4295-43A4-A6E8-1516B66833CD}" srcOrd="19" destOrd="0" presId="urn:microsoft.com/office/officeart/2005/8/layout/radial6"/>
    <dgm:cxn modelId="{04990426-C0AC-4662-BC4D-0CB2AFD5A8FF}" type="presParOf" srcId="{2283A29F-0898-4D72-A5EB-46C225D8B972}" destId="{72D68BBE-5E5C-4637-A78C-68A123EAB5DC}" srcOrd="20" destOrd="0" presId="urn:microsoft.com/office/officeart/2005/8/layout/radial6"/>
    <dgm:cxn modelId="{B1CEE43E-09E7-4D79-A9AC-0A4C4B10186D}" type="presParOf" srcId="{2283A29F-0898-4D72-A5EB-46C225D8B972}" destId="{71582AEE-8091-4F7B-B8F1-9BDA01F759FD}"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800" b="1" dirty="0"/>
            <a:t>Climate &amp; Health </a:t>
          </a:r>
          <a:r>
            <a:rPr lang="en-GB" sz="800" b="1" dirty="0" err="1"/>
            <a:t>C’ttee</a:t>
          </a:r>
          <a:endParaRPr lang="en-GB" sz="800" b="1" dirty="0"/>
        </a:p>
      </dgm:t>
    </dgm:pt>
    <dgm:pt modelId="{5EF08340-6957-4C18-9934-0638961B5496}" type="parTrans" cxnId="{577DE7C6-BAD2-4912-9B15-D55748F99C47}">
      <dgm:prSet/>
      <dgm:spPr/>
      <dgm:t>
        <a:bodyPr/>
        <a:lstStyle/>
        <a:p>
          <a:endParaRPr lang="en-GB" sz="600" b="1"/>
        </a:p>
      </dgm:t>
    </dgm:pt>
    <dgm:pt modelId="{71194814-93D2-4193-B194-843F9B16C61E}" type="sibTrans" cxnId="{577DE7C6-BAD2-4912-9B15-D55748F99C47}">
      <dgm:prSet/>
      <dgm:spPr/>
      <dgm:t>
        <a:bodyPr/>
        <a:lstStyle/>
        <a:p>
          <a:endParaRPr lang="en-GB" sz="600" b="1"/>
        </a:p>
      </dgm:t>
    </dgm:pt>
    <dgm:pt modelId="{3AFB8496-8ADE-4A91-B07E-837A8C5CE3A1}">
      <dgm:prSet custT="1"/>
      <dgm:spPr>
        <a:solidFill>
          <a:schemeClr val="accent3">
            <a:lumMod val="75000"/>
          </a:schemeClr>
        </a:solidFill>
      </dgm:spPr>
      <dgm:t>
        <a:bodyPr/>
        <a:lstStyle/>
        <a:p>
          <a:r>
            <a:rPr lang="en-GB" sz="800" b="1" dirty="0"/>
            <a:t>Sust  </a:t>
          </a:r>
          <a:r>
            <a:rPr lang="en-GB" sz="800" b="1" dirty="0" err="1"/>
            <a:t>Devt</a:t>
          </a:r>
          <a:endParaRPr lang="en-GB" sz="800" b="1" dirty="0"/>
        </a:p>
      </dgm:t>
    </dgm:pt>
    <dgm:pt modelId="{D6150A43-1667-40CD-AE19-0BFB9EB7E40F}" type="parTrans" cxnId="{CD079AD5-DF89-4556-A4F4-BA23E1EDA1E8}">
      <dgm:prSet/>
      <dgm:spPr/>
      <dgm:t>
        <a:bodyPr/>
        <a:lstStyle/>
        <a:p>
          <a:endParaRPr lang="en-GB" sz="600" b="1"/>
        </a:p>
      </dgm:t>
    </dgm:pt>
    <dgm:pt modelId="{D697ACE2-5B32-45B4-9304-FDE511450A1C}" type="sibTrans" cxnId="{CD079AD5-DF89-4556-A4F4-BA23E1EDA1E8}">
      <dgm:prSet/>
      <dgm:spPr/>
      <dgm:t>
        <a:bodyPr/>
        <a:lstStyle/>
        <a:p>
          <a:endParaRPr lang="en-GB" sz="600" b="1"/>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28927" custScaleY="128927"/>
      <dgm:spPr/>
    </dgm:pt>
    <dgm:pt modelId="{930F6ED0-9F5B-4BFD-86B0-DE768FDD8A66}" type="pres">
      <dgm:prSet presAssocID="{3AFB8496-8ADE-4A91-B07E-837A8C5CE3A1}" presName="oneComp" presStyleCnt="0"/>
      <dgm:spPr/>
    </dgm:pt>
    <dgm:pt modelId="{D2778067-E5E8-42BB-8C05-0609779508A3}" type="pres">
      <dgm:prSet presAssocID="{3AFB8496-8ADE-4A91-B07E-837A8C5CE3A1}" presName="dummyConnPt" presStyleCnt="0"/>
      <dgm:spPr/>
    </dgm:pt>
    <dgm:pt modelId="{2830AD72-BEB7-4232-BE6F-569A5D4626F1}" type="pres">
      <dgm:prSet presAssocID="{3AFB8496-8ADE-4A91-B07E-837A8C5CE3A1}" presName="oneNode" presStyleLbl="node1" presStyleIdx="0" presStyleCnt="1" custScaleX="131047" custScaleY="128112">
        <dgm:presLayoutVars>
          <dgm:bulletEnabled val="1"/>
        </dgm:presLayoutVars>
      </dgm:prSet>
      <dgm:spPr/>
    </dgm:pt>
    <dgm:pt modelId="{3B3C9D35-FEB3-4CDD-A991-D619F7F47603}" type="pres">
      <dgm:prSet presAssocID="{3AFB8496-8ADE-4A91-B07E-837A8C5CE3A1}" presName="dummya" presStyleCnt="0"/>
      <dgm:spPr/>
    </dgm:pt>
    <dgm:pt modelId="{3BC8278F-054C-47FA-83C7-408DDEEF1DD6}" type="pres">
      <dgm:prSet presAssocID="{3AFB8496-8ADE-4A91-B07E-837A8C5CE3A1}" presName="dummyb" presStyleCnt="0"/>
      <dgm:spPr/>
    </dgm:pt>
    <dgm:pt modelId="{B2D75A19-16FD-49AE-A5C9-8D992F1CB13C}" type="pres">
      <dgm:prSet presAssocID="{3AFB8496-8ADE-4A91-B07E-837A8C5CE3A1}" presName="dummyc" presStyleCnt="0"/>
      <dgm:spPr/>
    </dgm:pt>
    <dgm:pt modelId="{6E9145B4-FA9A-4472-A6AA-9B9BD957B5C1}" type="pres">
      <dgm:prSet presAssocID="{D697ACE2-5B32-45B4-9304-FDE511450A1C}" presName="singleconn" presStyleLbl="sibTrans2D1" presStyleIdx="0" presStyleCnt="1"/>
      <dgm:spPr/>
    </dgm:pt>
  </dgm:ptLst>
  <dgm:cxnLst>
    <dgm:cxn modelId="{E6C2265E-9CD0-4622-84E9-2249D510F542}" type="presOf" srcId="{A384D7F5-473F-4507-8A43-71B4BFF997D6}" destId="{108E4480-7930-4C9B-94D4-B2C4CF1ABBD3}" srcOrd="0" destOrd="0" presId="urn:microsoft.com/office/officeart/2005/8/layout/radial6"/>
    <dgm:cxn modelId="{2B9C7E6D-1636-45C1-B2A0-A2E58C20DFA4}" type="presOf" srcId="{D697ACE2-5B32-45B4-9304-FDE511450A1C}" destId="{6E9145B4-FA9A-4472-A6AA-9B9BD957B5C1}"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577DE7C6-BAD2-4912-9B15-D55748F99C47}" srcId="{274932E3-FCB3-473B-8D39-739D9734D3A5}" destId="{A384D7F5-473F-4507-8A43-71B4BFF997D6}" srcOrd="0" destOrd="0" parTransId="{5EF08340-6957-4C18-9934-0638961B5496}" sibTransId="{71194814-93D2-4193-B194-843F9B16C61E}"/>
    <dgm:cxn modelId="{CD079AD5-DF89-4556-A4F4-BA23E1EDA1E8}" srcId="{A384D7F5-473F-4507-8A43-71B4BFF997D6}" destId="{3AFB8496-8ADE-4A91-B07E-837A8C5CE3A1}" srcOrd="0" destOrd="0" parTransId="{D6150A43-1667-40CD-AE19-0BFB9EB7E40F}" sibTransId="{D697ACE2-5B32-45B4-9304-FDE511450A1C}"/>
    <dgm:cxn modelId="{D17F09D8-64C7-4DAF-A15A-3CB5F7AF25F7}" type="presOf" srcId="{3AFB8496-8ADE-4A91-B07E-837A8C5CE3A1}" destId="{2830AD72-BEB7-4232-BE6F-569A5D4626F1}"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687608A2-A460-416D-8786-3428E41FD40A}" type="presParOf" srcId="{2283A29F-0898-4D72-A5EB-46C225D8B972}" destId="{930F6ED0-9F5B-4BFD-86B0-DE768FDD8A66}" srcOrd="1" destOrd="0" presId="urn:microsoft.com/office/officeart/2005/8/layout/radial6"/>
    <dgm:cxn modelId="{CC54FF29-32DF-426C-B17B-DEEEA0EBCEFB}" type="presParOf" srcId="{930F6ED0-9F5B-4BFD-86B0-DE768FDD8A66}" destId="{D2778067-E5E8-42BB-8C05-0609779508A3}" srcOrd="0" destOrd="0" presId="urn:microsoft.com/office/officeart/2005/8/layout/radial6"/>
    <dgm:cxn modelId="{B496FA8C-B74A-4F14-AD31-567B0C5138B6}" type="presParOf" srcId="{930F6ED0-9F5B-4BFD-86B0-DE768FDD8A66}" destId="{2830AD72-BEB7-4232-BE6F-569A5D4626F1}" srcOrd="1" destOrd="0" presId="urn:microsoft.com/office/officeart/2005/8/layout/radial6"/>
    <dgm:cxn modelId="{E5F286E9-A06F-4EA2-81B2-5CE55F767DE1}" type="presParOf" srcId="{2283A29F-0898-4D72-A5EB-46C225D8B972}" destId="{3B3C9D35-FEB3-4CDD-A991-D619F7F47603}" srcOrd="2" destOrd="0" presId="urn:microsoft.com/office/officeart/2005/8/layout/radial6"/>
    <dgm:cxn modelId="{27ADB130-D1A2-426A-8C1B-417250704CDF}" type="presParOf" srcId="{2283A29F-0898-4D72-A5EB-46C225D8B972}" destId="{3BC8278F-054C-47FA-83C7-408DDEEF1DD6}" srcOrd="3" destOrd="0" presId="urn:microsoft.com/office/officeart/2005/8/layout/radial6"/>
    <dgm:cxn modelId="{2C8F7C63-8CBF-44AC-8749-D056BD396ECC}" type="presParOf" srcId="{2283A29F-0898-4D72-A5EB-46C225D8B972}" destId="{B2D75A19-16FD-49AE-A5C9-8D992F1CB13C}" srcOrd="4" destOrd="0" presId="urn:microsoft.com/office/officeart/2005/8/layout/radial6"/>
    <dgm:cxn modelId="{5F0084AC-A270-48E8-9F99-DDEE9F7B796B}" type="presParOf" srcId="{2283A29F-0898-4D72-A5EB-46C225D8B972}" destId="{6E9145B4-FA9A-4472-A6AA-9B9BD957B5C1}" srcOrd="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lIns="0" rIns="0"/>
        <a:lstStyle/>
        <a:p>
          <a:r>
            <a:rPr lang="en-GB" sz="800" b="1" dirty="0"/>
            <a:t>Health Improvement </a:t>
          </a:r>
          <a:r>
            <a:rPr lang="en-GB" sz="800" b="1" dirty="0" err="1"/>
            <a:t>C’ttee</a:t>
          </a:r>
          <a:endParaRPr lang="en-GB" sz="800" b="1" dirty="0"/>
        </a:p>
      </dgm:t>
    </dgm:pt>
    <dgm:pt modelId="{5EF08340-6957-4C18-9934-0638961B5496}" type="parTrans" cxnId="{577DE7C6-BAD2-4912-9B15-D55748F99C47}">
      <dgm:prSet/>
      <dgm:spPr/>
      <dgm:t>
        <a:bodyPr/>
        <a:lstStyle/>
        <a:p>
          <a:endParaRPr lang="en-GB" sz="700" b="1"/>
        </a:p>
      </dgm:t>
    </dgm:pt>
    <dgm:pt modelId="{71194814-93D2-4193-B194-843F9B16C61E}" type="sibTrans" cxnId="{577DE7C6-BAD2-4912-9B15-D55748F99C47}">
      <dgm:prSet/>
      <dgm:spPr/>
      <dgm:t>
        <a:bodyPr/>
        <a:lstStyle/>
        <a:p>
          <a:endParaRPr lang="en-GB" sz="700" b="1"/>
        </a:p>
      </dgm:t>
    </dgm:pt>
    <dgm:pt modelId="{605C5AE8-9B49-43BC-B2A2-37D5FAF4908F}">
      <dgm:prSet phldrT="[Text]" custT="1"/>
      <dgm:spPr/>
      <dgm:t>
        <a:bodyPr/>
        <a:lstStyle/>
        <a:p>
          <a:r>
            <a:rPr lang="en-GB" sz="700" b="1" dirty="0"/>
            <a:t>Alcohol</a:t>
          </a:r>
        </a:p>
      </dgm:t>
    </dgm:pt>
    <dgm:pt modelId="{84727209-8D37-418D-8476-B19377D1BC1A}" type="parTrans" cxnId="{72471E9A-3A5F-42F7-8259-CA2E15E21A90}">
      <dgm:prSet/>
      <dgm:spPr/>
      <dgm:t>
        <a:bodyPr/>
        <a:lstStyle/>
        <a:p>
          <a:endParaRPr lang="en-GB" sz="700" b="1"/>
        </a:p>
      </dgm:t>
    </dgm:pt>
    <dgm:pt modelId="{097ADB07-9097-405C-80F1-473969D3F64A}" type="sibTrans" cxnId="{72471E9A-3A5F-42F7-8259-CA2E15E21A90}">
      <dgm:prSet/>
      <dgm:spPr/>
      <dgm:t>
        <a:bodyPr/>
        <a:lstStyle/>
        <a:p>
          <a:endParaRPr lang="en-GB" sz="700" b="1"/>
        </a:p>
      </dgm:t>
    </dgm:pt>
    <dgm:pt modelId="{1EF2F8AA-726A-4C88-9987-0CA385B005C6}">
      <dgm:prSet phldrT="[Text]" custT="1"/>
      <dgm:spPr/>
      <dgm:t>
        <a:bodyPr lIns="0" tIns="0" rIns="0" bIns="0"/>
        <a:lstStyle/>
        <a:p>
          <a:r>
            <a:rPr lang="en-GB" sz="700" b="1" dirty="0"/>
            <a:t>Health Economics</a:t>
          </a:r>
        </a:p>
      </dgm:t>
    </dgm:pt>
    <dgm:pt modelId="{199D0CE8-9AE0-49BD-885C-E92D7E89ABA2}" type="parTrans" cxnId="{F0779119-9A8A-4F12-B0EA-9626CC57D7B3}">
      <dgm:prSet/>
      <dgm:spPr/>
      <dgm:t>
        <a:bodyPr/>
        <a:lstStyle/>
        <a:p>
          <a:endParaRPr lang="en-GB" sz="700" b="1"/>
        </a:p>
      </dgm:t>
    </dgm:pt>
    <dgm:pt modelId="{85DF2B12-A83B-492E-94A6-5327B7CF6139}" type="sibTrans" cxnId="{F0779119-9A8A-4F12-B0EA-9626CC57D7B3}">
      <dgm:prSet/>
      <dgm:spPr/>
      <dgm:t>
        <a:bodyPr/>
        <a:lstStyle/>
        <a:p>
          <a:endParaRPr lang="en-GB" sz="700" b="1"/>
        </a:p>
      </dgm:t>
    </dgm:pt>
    <dgm:pt modelId="{D68A9DB1-7003-4B4A-848B-907F379809BB}">
      <dgm:prSet phldrT="[Text]" custT="1"/>
      <dgm:spPr/>
      <dgm:t>
        <a:bodyPr/>
        <a:lstStyle/>
        <a:p>
          <a:r>
            <a:rPr lang="en-GB" sz="700" b="1" dirty="0"/>
            <a:t>Food</a:t>
          </a:r>
        </a:p>
      </dgm:t>
    </dgm:pt>
    <dgm:pt modelId="{0FD6C554-D51D-4742-B37D-EA9F7F4AB7FD}" type="parTrans" cxnId="{1E9EC9D7-1395-4AAD-9797-6D13617DFC20}">
      <dgm:prSet/>
      <dgm:spPr/>
      <dgm:t>
        <a:bodyPr/>
        <a:lstStyle/>
        <a:p>
          <a:endParaRPr lang="en-GB" sz="700" b="1"/>
        </a:p>
      </dgm:t>
    </dgm:pt>
    <dgm:pt modelId="{1BD59835-A997-4F41-A262-CDB89B7BE2EE}" type="sibTrans" cxnId="{1E9EC9D7-1395-4AAD-9797-6D13617DFC20}">
      <dgm:prSet/>
      <dgm:spPr/>
      <dgm:t>
        <a:bodyPr/>
        <a:lstStyle/>
        <a:p>
          <a:endParaRPr lang="en-GB" sz="700" b="1"/>
        </a:p>
      </dgm:t>
    </dgm:pt>
    <dgm:pt modelId="{2BC47C2D-355A-4A2D-A656-C3FF03D197B1}">
      <dgm:prSet phldrT="[Text]" custT="1"/>
      <dgm:spPr/>
      <dgm:t>
        <a:bodyPr/>
        <a:lstStyle/>
        <a:p>
          <a:r>
            <a:rPr lang="en-GB" sz="700" b="1" dirty="0"/>
            <a:t>Healthy Places</a:t>
          </a:r>
        </a:p>
      </dgm:t>
    </dgm:pt>
    <dgm:pt modelId="{7F5494C7-22D1-4AC6-A7A7-9D1F01FFAE66}" type="parTrans" cxnId="{1FF00E1B-5726-489E-9AE4-15566A67B3DD}">
      <dgm:prSet/>
      <dgm:spPr/>
      <dgm:t>
        <a:bodyPr/>
        <a:lstStyle/>
        <a:p>
          <a:endParaRPr lang="en-GB" sz="700" b="1"/>
        </a:p>
      </dgm:t>
    </dgm:pt>
    <dgm:pt modelId="{6656334B-CEA5-4A97-B34A-089D9F28EBA1}" type="sibTrans" cxnId="{1FF00E1B-5726-489E-9AE4-15566A67B3DD}">
      <dgm:prSet/>
      <dgm:spPr/>
      <dgm:t>
        <a:bodyPr/>
        <a:lstStyle/>
        <a:p>
          <a:endParaRPr lang="en-GB" sz="700" b="1"/>
        </a:p>
      </dgm:t>
    </dgm:pt>
    <dgm:pt modelId="{5FE8CE1A-D6B1-449B-980C-A792D6B54BCE}">
      <dgm:prSet custT="1"/>
      <dgm:spPr/>
      <dgm:t>
        <a:bodyPr/>
        <a:lstStyle/>
        <a:p>
          <a:r>
            <a:rPr lang="en-GB" sz="700" b="1" dirty="0"/>
            <a:t>Arts &amp; Health</a:t>
          </a:r>
        </a:p>
      </dgm:t>
    </dgm:pt>
    <dgm:pt modelId="{CD0CAF7D-3287-4DB1-BDBA-2E81CFF34FA8}" type="parTrans" cxnId="{689957B8-DE51-459A-AF37-BF2AE74E14A1}">
      <dgm:prSet/>
      <dgm:spPr/>
      <dgm:t>
        <a:bodyPr/>
        <a:lstStyle/>
        <a:p>
          <a:endParaRPr lang="en-GB" sz="700" b="1"/>
        </a:p>
      </dgm:t>
    </dgm:pt>
    <dgm:pt modelId="{50437A8F-C7E7-457E-ABEE-9D8AC835EF7C}" type="sibTrans" cxnId="{689957B8-DE51-459A-AF37-BF2AE74E14A1}">
      <dgm:prSet/>
      <dgm:spPr/>
      <dgm:t>
        <a:bodyPr/>
        <a:lstStyle/>
        <a:p>
          <a:endParaRPr lang="en-GB" sz="700" b="1"/>
        </a:p>
      </dgm:t>
    </dgm:pt>
    <dgm:pt modelId="{3AFB8496-8ADE-4A91-B07E-837A8C5CE3A1}">
      <dgm:prSet custT="1"/>
      <dgm:spPr/>
      <dgm:t>
        <a:bodyPr/>
        <a:lstStyle/>
        <a:p>
          <a:r>
            <a:rPr lang="en-GB" sz="700" b="1" dirty="0"/>
            <a:t>Spatial Planning</a:t>
          </a:r>
        </a:p>
      </dgm:t>
    </dgm:pt>
    <dgm:pt modelId="{D6150A43-1667-40CD-AE19-0BFB9EB7E40F}" type="parTrans" cxnId="{CD079AD5-DF89-4556-A4F4-BA23E1EDA1E8}">
      <dgm:prSet/>
      <dgm:spPr/>
      <dgm:t>
        <a:bodyPr/>
        <a:lstStyle/>
        <a:p>
          <a:endParaRPr lang="en-GB" sz="700" b="1"/>
        </a:p>
      </dgm:t>
    </dgm:pt>
    <dgm:pt modelId="{D697ACE2-5B32-45B4-9304-FDE511450A1C}" type="sibTrans" cxnId="{CD079AD5-DF89-4556-A4F4-BA23E1EDA1E8}">
      <dgm:prSet/>
      <dgm:spPr/>
      <dgm:t>
        <a:bodyPr/>
        <a:lstStyle/>
        <a:p>
          <a:endParaRPr lang="en-GB" sz="700" b="1"/>
        </a:p>
      </dgm:t>
    </dgm:pt>
    <dgm:pt modelId="{486CC419-4273-4295-81B9-2FA391215EB1}">
      <dgm:prSet custT="1"/>
      <dgm:spPr/>
      <dgm:t>
        <a:bodyPr/>
        <a:lstStyle/>
        <a:p>
          <a:r>
            <a:rPr lang="en-GB" sz="700" b="1" dirty="0"/>
            <a:t>MSK</a:t>
          </a:r>
        </a:p>
      </dgm:t>
    </dgm:pt>
    <dgm:pt modelId="{796FFC7D-F391-4729-B918-E14CD39CCB71}" type="parTrans" cxnId="{904FC3CC-044E-458E-9922-1EB6B0BBF682}">
      <dgm:prSet/>
      <dgm:spPr/>
      <dgm:t>
        <a:bodyPr/>
        <a:lstStyle/>
        <a:p>
          <a:endParaRPr lang="en-GB" sz="700" b="1"/>
        </a:p>
      </dgm:t>
    </dgm:pt>
    <dgm:pt modelId="{05CB5AE7-7FDC-46DD-9FCF-BAF6CAFB7C1B}" type="sibTrans" cxnId="{904FC3CC-044E-458E-9922-1EB6B0BBF682}">
      <dgm:prSet/>
      <dgm:spPr/>
      <dgm:t>
        <a:bodyPr/>
        <a:lstStyle/>
        <a:p>
          <a:endParaRPr lang="en-GB" sz="700" b="1"/>
        </a:p>
      </dgm:t>
    </dgm:pt>
    <dgm:pt modelId="{37CAEDAF-0786-4B62-B193-0521188672CE}">
      <dgm:prSet custT="1"/>
      <dgm:spPr/>
      <dgm:t>
        <a:bodyPr/>
        <a:lstStyle/>
        <a:p>
          <a:r>
            <a:rPr lang="en-GB" sz="700" b="1" dirty="0"/>
            <a:t>Oral Health</a:t>
          </a:r>
        </a:p>
      </dgm:t>
    </dgm:pt>
    <dgm:pt modelId="{8CC7231B-3EDB-4F34-A388-FA34AA73DD89}" type="parTrans" cxnId="{40A92FE2-A1A6-4F38-AAA7-742633A598E5}">
      <dgm:prSet/>
      <dgm:spPr/>
      <dgm:t>
        <a:bodyPr/>
        <a:lstStyle/>
        <a:p>
          <a:endParaRPr lang="en-GB" sz="700" b="1"/>
        </a:p>
      </dgm:t>
    </dgm:pt>
    <dgm:pt modelId="{5E68E5A9-F5FA-4E6B-B9FC-B41F76424364}" type="sibTrans" cxnId="{40A92FE2-A1A6-4F38-AAA7-742633A598E5}">
      <dgm:prSet/>
      <dgm:spPr/>
      <dgm:t>
        <a:bodyPr/>
        <a:lstStyle/>
        <a:p>
          <a:endParaRPr lang="en-GB" sz="700" b="1"/>
        </a:p>
      </dgm:t>
    </dgm:pt>
    <dgm:pt modelId="{2CFE955D-FFF8-4762-A221-0FE3F3624C3A}">
      <dgm:prSet custT="1"/>
      <dgm:spPr/>
      <dgm:t>
        <a:bodyPr/>
        <a:lstStyle/>
        <a:p>
          <a:r>
            <a:rPr lang="en-GB" sz="700" b="1" dirty="0"/>
            <a:t>Public Health Film</a:t>
          </a:r>
        </a:p>
      </dgm:t>
    </dgm:pt>
    <dgm:pt modelId="{BC576064-93E7-4399-9F7E-B20F392B0344}" type="parTrans" cxnId="{746B02D5-FED0-41C2-8F47-A71162787F2E}">
      <dgm:prSet/>
      <dgm:spPr/>
      <dgm:t>
        <a:bodyPr/>
        <a:lstStyle/>
        <a:p>
          <a:endParaRPr lang="en-GB" sz="700" b="1"/>
        </a:p>
      </dgm:t>
    </dgm:pt>
    <dgm:pt modelId="{2E6210F5-FD01-429D-92AC-A2B07B2B4273}" type="sibTrans" cxnId="{746B02D5-FED0-41C2-8F47-A71162787F2E}">
      <dgm:prSet/>
      <dgm:spPr/>
      <dgm:t>
        <a:bodyPr/>
        <a:lstStyle/>
        <a:p>
          <a:endParaRPr lang="en-GB" sz="700" b="1"/>
        </a:p>
      </dgm:t>
    </dgm:pt>
    <dgm:pt modelId="{80267F24-7A40-4415-95F1-B3DEC741FFDC}">
      <dgm:prSet custT="1"/>
      <dgm:spPr/>
      <dgm:t>
        <a:bodyPr/>
        <a:lstStyle/>
        <a:p>
          <a:r>
            <a:rPr lang="en-GB" sz="700" b="1" dirty="0"/>
            <a:t>Transport</a:t>
          </a:r>
        </a:p>
      </dgm:t>
    </dgm:pt>
    <dgm:pt modelId="{2B8A23F0-563F-4598-831F-6B3257F3A660}" type="parTrans" cxnId="{6493920C-6210-41C9-B3DA-7E406AA119B4}">
      <dgm:prSet/>
      <dgm:spPr/>
      <dgm:t>
        <a:bodyPr/>
        <a:lstStyle/>
        <a:p>
          <a:endParaRPr lang="en-GB" sz="700" b="1"/>
        </a:p>
      </dgm:t>
    </dgm:pt>
    <dgm:pt modelId="{399BA275-7D05-440E-A3E0-9024776FABB1}" type="sibTrans" cxnId="{6493920C-6210-41C9-B3DA-7E406AA119B4}">
      <dgm:prSet/>
      <dgm:spPr/>
      <dgm:t>
        <a:bodyPr/>
        <a:lstStyle/>
        <a:p>
          <a:endParaRPr lang="en-GB" sz="700" b="1"/>
        </a:p>
      </dgm:t>
    </dgm:pt>
    <dgm:pt modelId="{A8A2B18A-6BB0-443A-A5B6-97C7B7727100}">
      <dgm:prSet custT="1"/>
      <dgm:spPr/>
      <dgm:t>
        <a:bodyPr/>
        <a:lstStyle/>
        <a:p>
          <a:r>
            <a:rPr lang="en-GB" sz="700" b="1" dirty="0"/>
            <a:t>Poverty</a:t>
          </a:r>
        </a:p>
      </dgm:t>
    </dgm:pt>
    <dgm:pt modelId="{A2AB29F8-9F58-411E-9B71-588A2826BC76}" type="parTrans" cxnId="{50611B7D-B59F-4459-A824-8123EBC39B10}">
      <dgm:prSet/>
      <dgm:spPr/>
      <dgm:t>
        <a:bodyPr/>
        <a:lstStyle/>
        <a:p>
          <a:endParaRPr lang="en-GB"/>
        </a:p>
      </dgm:t>
    </dgm:pt>
    <dgm:pt modelId="{934D1E4C-7FF4-420E-9C07-7152B3DF73D0}" type="sibTrans" cxnId="{50611B7D-B59F-4459-A824-8123EBC39B10}">
      <dgm:prSet/>
      <dgm:spPr/>
      <dgm:t>
        <a:bodyPr/>
        <a:lstStyle/>
        <a:p>
          <a:endParaRPr lang="en-GB"/>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72330" custScaleY="172330"/>
      <dgm:spPr/>
    </dgm:pt>
    <dgm:pt modelId="{03E8FD7C-0153-4DFC-A35F-CEE3EDED4178}" type="pres">
      <dgm:prSet presAssocID="{605C5AE8-9B49-43BC-B2A2-37D5FAF4908F}" presName="node" presStyleLbl="node1" presStyleIdx="0" presStyleCnt="11" custScaleX="138955" custScaleY="138955">
        <dgm:presLayoutVars>
          <dgm:bulletEnabled val="1"/>
        </dgm:presLayoutVars>
      </dgm:prSet>
      <dgm:spPr/>
    </dgm:pt>
    <dgm:pt modelId="{2190FC7C-6B2E-48A4-BF40-5489E6D62A2B}" type="pres">
      <dgm:prSet presAssocID="{605C5AE8-9B49-43BC-B2A2-37D5FAF4908F}" presName="dummy" presStyleCnt="0"/>
      <dgm:spPr/>
    </dgm:pt>
    <dgm:pt modelId="{DCD6583A-4724-4372-8FFA-3BF7B9EF9BAC}" type="pres">
      <dgm:prSet presAssocID="{097ADB07-9097-405C-80F1-473969D3F64A}" presName="sibTrans" presStyleLbl="sibTrans2D1" presStyleIdx="0" presStyleCnt="11"/>
      <dgm:spPr/>
    </dgm:pt>
    <dgm:pt modelId="{B7A78B4B-B4AF-4A2E-8FA6-EDD4F69B16B8}" type="pres">
      <dgm:prSet presAssocID="{5FE8CE1A-D6B1-449B-980C-A792D6B54BCE}" presName="node" presStyleLbl="node1" presStyleIdx="1" presStyleCnt="11" custScaleX="138955" custScaleY="138955">
        <dgm:presLayoutVars>
          <dgm:bulletEnabled val="1"/>
        </dgm:presLayoutVars>
      </dgm:prSet>
      <dgm:spPr/>
    </dgm:pt>
    <dgm:pt modelId="{29419334-A3D7-4912-9C4E-DBFCB8738BE3}" type="pres">
      <dgm:prSet presAssocID="{5FE8CE1A-D6B1-449B-980C-A792D6B54BCE}" presName="dummy" presStyleCnt="0"/>
      <dgm:spPr/>
    </dgm:pt>
    <dgm:pt modelId="{7E79FCE8-B812-484C-B7BC-D59EA037DEFF}" type="pres">
      <dgm:prSet presAssocID="{50437A8F-C7E7-457E-ABEE-9D8AC835EF7C}" presName="sibTrans" presStyleLbl="sibTrans2D1" presStyleIdx="1" presStyleCnt="11"/>
      <dgm:spPr/>
    </dgm:pt>
    <dgm:pt modelId="{2D5E9524-FD9F-4BB8-800B-5E9D7ACB14EF}" type="pres">
      <dgm:prSet presAssocID="{1EF2F8AA-726A-4C88-9987-0CA385B005C6}" presName="node" presStyleLbl="node1" presStyleIdx="2" presStyleCnt="11" custScaleX="149902" custScaleY="144158">
        <dgm:presLayoutVars>
          <dgm:bulletEnabled val="1"/>
        </dgm:presLayoutVars>
      </dgm:prSet>
      <dgm:spPr/>
    </dgm:pt>
    <dgm:pt modelId="{C6247DB7-93CB-45B7-B999-7E477863E201}" type="pres">
      <dgm:prSet presAssocID="{1EF2F8AA-726A-4C88-9987-0CA385B005C6}" presName="dummy" presStyleCnt="0"/>
      <dgm:spPr/>
    </dgm:pt>
    <dgm:pt modelId="{E174DC1E-0E26-496D-AD4B-634BC8EDED8F}" type="pres">
      <dgm:prSet presAssocID="{85DF2B12-A83B-492E-94A6-5327B7CF6139}" presName="sibTrans" presStyleLbl="sibTrans2D1" presStyleIdx="2" presStyleCnt="11"/>
      <dgm:spPr/>
    </dgm:pt>
    <dgm:pt modelId="{3A89BBF5-F813-4FDA-9FA4-BE25BE9EB687}" type="pres">
      <dgm:prSet presAssocID="{D68A9DB1-7003-4B4A-848B-907F379809BB}" presName="node" presStyleLbl="node1" presStyleIdx="3" presStyleCnt="11" custScaleX="138955" custScaleY="138955">
        <dgm:presLayoutVars>
          <dgm:bulletEnabled val="1"/>
        </dgm:presLayoutVars>
      </dgm:prSet>
      <dgm:spPr/>
    </dgm:pt>
    <dgm:pt modelId="{4D0504A6-357D-4B56-B4BC-DD620D3DDD6A}" type="pres">
      <dgm:prSet presAssocID="{D68A9DB1-7003-4B4A-848B-907F379809BB}" presName="dummy" presStyleCnt="0"/>
      <dgm:spPr/>
    </dgm:pt>
    <dgm:pt modelId="{15982453-F33E-4A5A-8DEB-E2CB58FC5C74}" type="pres">
      <dgm:prSet presAssocID="{1BD59835-A997-4F41-A262-CDB89B7BE2EE}" presName="sibTrans" presStyleLbl="sibTrans2D1" presStyleIdx="3" presStyleCnt="11"/>
      <dgm:spPr/>
    </dgm:pt>
    <dgm:pt modelId="{D073F94D-83C0-4A93-89AB-8DD8BEF30959}" type="pres">
      <dgm:prSet presAssocID="{2BC47C2D-355A-4A2D-A656-C3FF03D197B1}" presName="node" presStyleLbl="node1" presStyleIdx="4" presStyleCnt="11" custScaleX="138955" custScaleY="138955">
        <dgm:presLayoutVars>
          <dgm:bulletEnabled val="1"/>
        </dgm:presLayoutVars>
      </dgm:prSet>
      <dgm:spPr/>
    </dgm:pt>
    <dgm:pt modelId="{1C7A92EC-3BD4-4BA5-B71C-02D77EBF3A3E}" type="pres">
      <dgm:prSet presAssocID="{2BC47C2D-355A-4A2D-A656-C3FF03D197B1}" presName="dummy" presStyleCnt="0"/>
      <dgm:spPr/>
    </dgm:pt>
    <dgm:pt modelId="{F2BF7780-8F1C-48E2-A85E-23B52A0E2299}" type="pres">
      <dgm:prSet presAssocID="{6656334B-CEA5-4A97-B34A-089D9F28EBA1}" presName="sibTrans" presStyleLbl="sibTrans2D1" presStyleIdx="4" presStyleCnt="11"/>
      <dgm:spPr/>
    </dgm:pt>
    <dgm:pt modelId="{8FD5B4A0-C213-460C-8FC4-03CDDF975578}" type="pres">
      <dgm:prSet presAssocID="{80267F24-7A40-4415-95F1-B3DEC741FFDC}" presName="node" presStyleLbl="node1" presStyleIdx="5" presStyleCnt="11" custScaleX="138955" custScaleY="138955">
        <dgm:presLayoutVars>
          <dgm:bulletEnabled val="1"/>
        </dgm:presLayoutVars>
      </dgm:prSet>
      <dgm:spPr/>
    </dgm:pt>
    <dgm:pt modelId="{C6B35706-E6E5-4C69-A6E0-D970E50CCFFD}" type="pres">
      <dgm:prSet presAssocID="{80267F24-7A40-4415-95F1-B3DEC741FFDC}" presName="dummy" presStyleCnt="0"/>
      <dgm:spPr/>
    </dgm:pt>
    <dgm:pt modelId="{FEEAD054-1DA8-41E1-8587-948F22E24FBD}" type="pres">
      <dgm:prSet presAssocID="{399BA275-7D05-440E-A3E0-9024776FABB1}" presName="sibTrans" presStyleLbl="sibTrans2D1" presStyleIdx="5" presStyleCnt="11"/>
      <dgm:spPr/>
    </dgm:pt>
    <dgm:pt modelId="{86C3CC7B-A407-4546-B751-EE592857A48D}" type="pres">
      <dgm:prSet presAssocID="{2CFE955D-FFF8-4762-A221-0FE3F3624C3A}" presName="node" presStyleLbl="node1" presStyleIdx="6" presStyleCnt="11" custScaleX="138955" custScaleY="138955">
        <dgm:presLayoutVars>
          <dgm:bulletEnabled val="1"/>
        </dgm:presLayoutVars>
      </dgm:prSet>
      <dgm:spPr/>
    </dgm:pt>
    <dgm:pt modelId="{04A1A50D-5C32-4C06-BA82-33C403518046}" type="pres">
      <dgm:prSet presAssocID="{2CFE955D-FFF8-4762-A221-0FE3F3624C3A}" presName="dummy" presStyleCnt="0"/>
      <dgm:spPr/>
    </dgm:pt>
    <dgm:pt modelId="{F131D831-77E5-47A9-9679-7FE248A42FBC}" type="pres">
      <dgm:prSet presAssocID="{2E6210F5-FD01-429D-92AC-A2B07B2B4273}" presName="sibTrans" presStyleLbl="sibTrans2D1" presStyleIdx="6" presStyleCnt="11"/>
      <dgm:spPr/>
    </dgm:pt>
    <dgm:pt modelId="{D12032DB-0C9F-42D2-87D3-3076A00BF495}" type="pres">
      <dgm:prSet presAssocID="{37CAEDAF-0786-4B62-B193-0521188672CE}" presName="node" presStyleLbl="node1" presStyleIdx="7" presStyleCnt="11" custScaleX="138955" custScaleY="138955">
        <dgm:presLayoutVars>
          <dgm:bulletEnabled val="1"/>
        </dgm:presLayoutVars>
      </dgm:prSet>
      <dgm:spPr/>
    </dgm:pt>
    <dgm:pt modelId="{BEB6172F-E096-4180-8D00-E87761D0BE8B}" type="pres">
      <dgm:prSet presAssocID="{37CAEDAF-0786-4B62-B193-0521188672CE}" presName="dummy" presStyleCnt="0"/>
      <dgm:spPr/>
    </dgm:pt>
    <dgm:pt modelId="{D3815234-F41C-4EB9-9651-8DB0505FF02A}" type="pres">
      <dgm:prSet presAssocID="{5E68E5A9-F5FA-4E6B-B9FC-B41F76424364}" presName="sibTrans" presStyleLbl="sibTrans2D1" presStyleIdx="7" presStyleCnt="11"/>
      <dgm:spPr/>
    </dgm:pt>
    <dgm:pt modelId="{AA3DABF7-5959-4896-8533-8E463F40B621}" type="pres">
      <dgm:prSet presAssocID="{486CC419-4273-4295-81B9-2FA391215EB1}" presName="node" presStyleLbl="node1" presStyleIdx="8" presStyleCnt="11" custScaleX="138955" custScaleY="138955">
        <dgm:presLayoutVars>
          <dgm:bulletEnabled val="1"/>
        </dgm:presLayoutVars>
      </dgm:prSet>
      <dgm:spPr/>
    </dgm:pt>
    <dgm:pt modelId="{CF66936A-722B-4E2B-98F2-83F2E7E61F86}" type="pres">
      <dgm:prSet presAssocID="{486CC419-4273-4295-81B9-2FA391215EB1}" presName="dummy" presStyleCnt="0"/>
      <dgm:spPr/>
    </dgm:pt>
    <dgm:pt modelId="{35D2CF58-638C-4F24-AB46-2ECEA3394096}" type="pres">
      <dgm:prSet presAssocID="{05CB5AE7-7FDC-46DD-9FCF-BAF6CAFB7C1B}" presName="sibTrans" presStyleLbl="sibTrans2D1" presStyleIdx="8" presStyleCnt="11"/>
      <dgm:spPr/>
    </dgm:pt>
    <dgm:pt modelId="{9A07B106-A65F-47F1-B4BF-240B8CB28601}" type="pres">
      <dgm:prSet presAssocID="{A8A2B18A-6BB0-443A-A5B6-97C7B7727100}" presName="node" presStyleLbl="node1" presStyleIdx="9" presStyleCnt="11" custScaleX="137881" custScaleY="137881">
        <dgm:presLayoutVars>
          <dgm:bulletEnabled val="1"/>
        </dgm:presLayoutVars>
      </dgm:prSet>
      <dgm:spPr/>
    </dgm:pt>
    <dgm:pt modelId="{3BB0284A-C9DF-4781-BFFD-9D44F995C86E}" type="pres">
      <dgm:prSet presAssocID="{A8A2B18A-6BB0-443A-A5B6-97C7B7727100}" presName="dummy" presStyleCnt="0"/>
      <dgm:spPr/>
    </dgm:pt>
    <dgm:pt modelId="{13B6DD0E-CA78-44F9-ABBF-29D42F420F01}" type="pres">
      <dgm:prSet presAssocID="{934D1E4C-7FF4-420E-9C07-7152B3DF73D0}" presName="sibTrans" presStyleLbl="sibTrans2D1" presStyleIdx="9" presStyleCnt="11"/>
      <dgm:spPr/>
    </dgm:pt>
    <dgm:pt modelId="{98EEEFA8-4295-43A4-A6E8-1516B66833CD}" type="pres">
      <dgm:prSet presAssocID="{3AFB8496-8ADE-4A91-B07E-837A8C5CE3A1}" presName="node" presStyleLbl="node1" presStyleIdx="10" presStyleCnt="11" custScaleX="138955" custScaleY="138955">
        <dgm:presLayoutVars>
          <dgm:bulletEnabled val="1"/>
        </dgm:presLayoutVars>
      </dgm:prSet>
      <dgm:spPr/>
    </dgm:pt>
    <dgm:pt modelId="{72D68BBE-5E5C-4637-A78C-68A123EAB5DC}" type="pres">
      <dgm:prSet presAssocID="{3AFB8496-8ADE-4A91-B07E-837A8C5CE3A1}" presName="dummy" presStyleCnt="0"/>
      <dgm:spPr/>
    </dgm:pt>
    <dgm:pt modelId="{71582AEE-8091-4F7B-B8F1-9BDA01F759FD}" type="pres">
      <dgm:prSet presAssocID="{D697ACE2-5B32-45B4-9304-FDE511450A1C}" presName="sibTrans" presStyleLbl="sibTrans2D1" presStyleIdx="10" presStyleCnt="11"/>
      <dgm:spPr/>
    </dgm:pt>
  </dgm:ptLst>
  <dgm:cxnLst>
    <dgm:cxn modelId="{A988D501-0F7A-4223-B03F-0933EE85BC4A}" type="presOf" srcId="{2CFE955D-FFF8-4762-A221-0FE3F3624C3A}" destId="{86C3CC7B-A407-4546-B751-EE592857A48D}" srcOrd="0" destOrd="0" presId="urn:microsoft.com/office/officeart/2005/8/layout/radial6"/>
    <dgm:cxn modelId="{F6ACF30B-AB25-4A0E-9458-130FF23B2A5B}" type="presOf" srcId="{A8A2B18A-6BB0-443A-A5B6-97C7B7727100}" destId="{9A07B106-A65F-47F1-B4BF-240B8CB28601}" srcOrd="0" destOrd="0" presId="urn:microsoft.com/office/officeart/2005/8/layout/radial6"/>
    <dgm:cxn modelId="{6493920C-6210-41C9-B3DA-7E406AA119B4}" srcId="{A384D7F5-473F-4507-8A43-71B4BFF997D6}" destId="{80267F24-7A40-4415-95F1-B3DEC741FFDC}" srcOrd="5" destOrd="0" parTransId="{2B8A23F0-563F-4598-831F-6B3257F3A660}" sibTransId="{399BA275-7D05-440E-A3E0-9024776FABB1}"/>
    <dgm:cxn modelId="{F0779119-9A8A-4F12-B0EA-9626CC57D7B3}" srcId="{A384D7F5-473F-4507-8A43-71B4BFF997D6}" destId="{1EF2F8AA-726A-4C88-9987-0CA385B005C6}" srcOrd="2" destOrd="0" parTransId="{199D0CE8-9AE0-49BD-885C-E92D7E89ABA2}" sibTransId="{85DF2B12-A83B-492E-94A6-5327B7CF6139}"/>
    <dgm:cxn modelId="{1FF00E1B-5726-489E-9AE4-15566A67B3DD}" srcId="{A384D7F5-473F-4507-8A43-71B4BFF997D6}" destId="{2BC47C2D-355A-4A2D-A656-C3FF03D197B1}" srcOrd="4" destOrd="0" parTransId="{7F5494C7-22D1-4AC6-A7A7-9D1F01FFAE66}" sibTransId="{6656334B-CEA5-4A97-B34A-089D9F28EBA1}"/>
    <dgm:cxn modelId="{C2610C31-1C98-4032-9EF3-4814314DAB38}" type="presOf" srcId="{D697ACE2-5B32-45B4-9304-FDE511450A1C}" destId="{71582AEE-8091-4F7B-B8F1-9BDA01F759FD}" srcOrd="0" destOrd="0" presId="urn:microsoft.com/office/officeart/2005/8/layout/radial6"/>
    <dgm:cxn modelId="{24D9E231-0022-4D08-886A-84F0438CBF16}" type="presOf" srcId="{5FE8CE1A-D6B1-449B-980C-A792D6B54BCE}" destId="{B7A78B4B-B4AF-4A2E-8FA6-EDD4F69B16B8}" srcOrd="0" destOrd="0" presId="urn:microsoft.com/office/officeart/2005/8/layout/radial6"/>
    <dgm:cxn modelId="{E919CE34-28B4-40E3-9701-A9B14BEF9B8A}" type="presOf" srcId="{097ADB07-9097-405C-80F1-473969D3F64A}" destId="{DCD6583A-4724-4372-8FFA-3BF7B9EF9BAC}" srcOrd="0" destOrd="0" presId="urn:microsoft.com/office/officeart/2005/8/layout/radial6"/>
    <dgm:cxn modelId="{3CBA313E-6B15-4D32-A91C-AB6BABF83306}" type="presOf" srcId="{85DF2B12-A83B-492E-94A6-5327B7CF6139}" destId="{E174DC1E-0E26-496D-AD4B-634BC8EDED8F}" srcOrd="0" destOrd="0" presId="urn:microsoft.com/office/officeart/2005/8/layout/radial6"/>
    <dgm:cxn modelId="{A578AD5B-71C4-4D27-A376-60DB102658DE}" type="presOf" srcId="{D68A9DB1-7003-4B4A-848B-907F379809BB}" destId="{3A89BBF5-F813-4FDA-9FA4-BE25BE9EB687}" srcOrd="0" destOrd="0" presId="urn:microsoft.com/office/officeart/2005/8/layout/radial6"/>
    <dgm:cxn modelId="{E6C2265E-9CD0-4622-84E9-2249D510F542}" type="presOf" srcId="{A384D7F5-473F-4507-8A43-71B4BFF997D6}" destId="{108E4480-7930-4C9B-94D4-B2C4CF1ABBD3}" srcOrd="0" destOrd="0" presId="urn:microsoft.com/office/officeart/2005/8/layout/radial6"/>
    <dgm:cxn modelId="{A58FE560-22F6-459F-AA25-2A5CD7BAE240}" type="presOf" srcId="{605C5AE8-9B49-43BC-B2A2-37D5FAF4908F}" destId="{03E8FD7C-0153-4DFC-A35F-CEE3EDED4178}" srcOrd="0" destOrd="0" presId="urn:microsoft.com/office/officeart/2005/8/layout/radial6"/>
    <dgm:cxn modelId="{B3A09067-9F2E-4E4D-ABFA-4D7A44437389}" type="presOf" srcId="{6656334B-CEA5-4A97-B34A-089D9F28EBA1}" destId="{F2BF7780-8F1C-48E2-A85E-23B52A0E2299}" srcOrd="0" destOrd="0" presId="urn:microsoft.com/office/officeart/2005/8/layout/radial6"/>
    <dgm:cxn modelId="{EBC2D44A-0007-4C55-BAE9-D8FC48C10DA3}" type="presOf" srcId="{05CB5AE7-7FDC-46DD-9FCF-BAF6CAFB7C1B}" destId="{35D2CF58-638C-4F24-AB46-2ECEA3394096}" srcOrd="0" destOrd="0" presId="urn:microsoft.com/office/officeart/2005/8/layout/radial6"/>
    <dgm:cxn modelId="{23557F76-4BA5-4BF8-8611-7EF8A0ED240B}" type="presOf" srcId="{1BD59835-A997-4F41-A262-CDB89B7BE2EE}" destId="{15982453-F33E-4A5A-8DEB-E2CB58FC5C74}"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50611B7D-B59F-4459-A824-8123EBC39B10}" srcId="{A384D7F5-473F-4507-8A43-71B4BFF997D6}" destId="{A8A2B18A-6BB0-443A-A5B6-97C7B7727100}" srcOrd="9" destOrd="0" parTransId="{A2AB29F8-9F58-411E-9B71-588A2826BC76}" sibTransId="{934D1E4C-7FF4-420E-9C07-7152B3DF73D0}"/>
    <dgm:cxn modelId="{873B4A82-09B8-4DCC-976D-7344DFD9D8B8}" type="presOf" srcId="{1EF2F8AA-726A-4C88-9987-0CA385B005C6}" destId="{2D5E9524-FD9F-4BB8-800B-5E9D7ACB14EF}" srcOrd="0" destOrd="0" presId="urn:microsoft.com/office/officeart/2005/8/layout/radial6"/>
    <dgm:cxn modelId="{91E83E97-EF05-4B8D-846B-A80CE272D87D}" type="presOf" srcId="{3AFB8496-8ADE-4A91-B07E-837A8C5CE3A1}" destId="{98EEEFA8-4295-43A4-A6E8-1516B66833CD}" srcOrd="0" destOrd="0" presId="urn:microsoft.com/office/officeart/2005/8/layout/radial6"/>
    <dgm:cxn modelId="{72471E9A-3A5F-42F7-8259-CA2E15E21A90}" srcId="{A384D7F5-473F-4507-8A43-71B4BFF997D6}" destId="{605C5AE8-9B49-43BC-B2A2-37D5FAF4908F}" srcOrd="0" destOrd="0" parTransId="{84727209-8D37-418D-8476-B19377D1BC1A}" sibTransId="{097ADB07-9097-405C-80F1-473969D3F64A}"/>
    <dgm:cxn modelId="{1DEF8D9F-22A4-42BE-9F8D-CD5F0D5A6F30}" type="presOf" srcId="{80267F24-7A40-4415-95F1-B3DEC741FFDC}" destId="{8FD5B4A0-C213-460C-8FC4-03CDDF975578}" srcOrd="0" destOrd="0" presId="urn:microsoft.com/office/officeart/2005/8/layout/radial6"/>
    <dgm:cxn modelId="{689957B8-DE51-459A-AF37-BF2AE74E14A1}" srcId="{A384D7F5-473F-4507-8A43-71B4BFF997D6}" destId="{5FE8CE1A-D6B1-449B-980C-A792D6B54BCE}" srcOrd="1" destOrd="0" parTransId="{CD0CAF7D-3287-4DB1-BDBA-2E81CFF34FA8}" sibTransId="{50437A8F-C7E7-457E-ABEE-9D8AC835EF7C}"/>
    <dgm:cxn modelId="{BD1C17BB-B3CE-40E7-A843-BBCE8C7F6423}" type="presOf" srcId="{2E6210F5-FD01-429D-92AC-A2B07B2B4273}" destId="{F131D831-77E5-47A9-9679-7FE248A42FBC}" srcOrd="0" destOrd="0" presId="urn:microsoft.com/office/officeart/2005/8/layout/radial6"/>
    <dgm:cxn modelId="{577DE7C6-BAD2-4912-9B15-D55748F99C47}" srcId="{274932E3-FCB3-473B-8D39-739D9734D3A5}" destId="{A384D7F5-473F-4507-8A43-71B4BFF997D6}" srcOrd="0" destOrd="0" parTransId="{5EF08340-6957-4C18-9934-0638961B5496}" sibTransId="{71194814-93D2-4193-B194-843F9B16C61E}"/>
    <dgm:cxn modelId="{904FC3CC-044E-458E-9922-1EB6B0BBF682}" srcId="{A384D7F5-473F-4507-8A43-71B4BFF997D6}" destId="{486CC419-4273-4295-81B9-2FA391215EB1}" srcOrd="8" destOrd="0" parTransId="{796FFC7D-F391-4729-B918-E14CD39CCB71}" sibTransId="{05CB5AE7-7FDC-46DD-9FCF-BAF6CAFB7C1B}"/>
    <dgm:cxn modelId="{746B02D5-FED0-41C2-8F47-A71162787F2E}" srcId="{A384D7F5-473F-4507-8A43-71B4BFF997D6}" destId="{2CFE955D-FFF8-4762-A221-0FE3F3624C3A}" srcOrd="6" destOrd="0" parTransId="{BC576064-93E7-4399-9F7E-B20F392B0344}" sibTransId="{2E6210F5-FD01-429D-92AC-A2B07B2B4273}"/>
    <dgm:cxn modelId="{CD079AD5-DF89-4556-A4F4-BA23E1EDA1E8}" srcId="{A384D7F5-473F-4507-8A43-71B4BFF997D6}" destId="{3AFB8496-8ADE-4A91-B07E-837A8C5CE3A1}" srcOrd="10" destOrd="0" parTransId="{D6150A43-1667-40CD-AE19-0BFB9EB7E40F}" sibTransId="{D697ACE2-5B32-45B4-9304-FDE511450A1C}"/>
    <dgm:cxn modelId="{1E9EC9D7-1395-4AAD-9797-6D13617DFC20}" srcId="{A384D7F5-473F-4507-8A43-71B4BFF997D6}" destId="{D68A9DB1-7003-4B4A-848B-907F379809BB}" srcOrd="3" destOrd="0" parTransId="{0FD6C554-D51D-4742-B37D-EA9F7F4AB7FD}" sibTransId="{1BD59835-A997-4F41-A262-CDB89B7BE2EE}"/>
    <dgm:cxn modelId="{84F13AD9-438E-486A-9531-6142650BB967}" type="presOf" srcId="{486CC419-4273-4295-81B9-2FA391215EB1}" destId="{AA3DABF7-5959-4896-8533-8E463F40B621}" srcOrd="0" destOrd="0" presId="urn:microsoft.com/office/officeart/2005/8/layout/radial6"/>
    <dgm:cxn modelId="{CC983CD9-3506-40A5-87D5-9142E5A7ECEE}" type="presOf" srcId="{2BC47C2D-355A-4A2D-A656-C3FF03D197B1}" destId="{D073F94D-83C0-4A93-89AB-8DD8BEF30959}" srcOrd="0" destOrd="0" presId="urn:microsoft.com/office/officeart/2005/8/layout/radial6"/>
    <dgm:cxn modelId="{E1B77AE1-A933-4030-B677-1F3E6445D678}" type="presOf" srcId="{934D1E4C-7FF4-420E-9C07-7152B3DF73D0}" destId="{13B6DD0E-CA78-44F9-ABBF-29D42F420F01}" srcOrd="0" destOrd="0" presId="urn:microsoft.com/office/officeart/2005/8/layout/radial6"/>
    <dgm:cxn modelId="{40A92FE2-A1A6-4F38-AAA7-742633A598E5}" srcId="{A384D7F5-473F-4507-8A43-71B4BFF997D6}" destId="{37CAEDAF-0786-4B62-B193-0521188672CE}" srcOrd="7" destOrd="0" parTransId="{8CC7231B-3EDB-4F34-A388-FA34AA73DD89}" sibTransId="{5E68E5A9-F5FA-4E6B-B9FC-B41F76424364}"/>
    <dgm:cxn modelId="{5F3364EA-7D4B-4B6C-AD3C-E3AEFFA24CFD}" type="presOf" srcId="{50437A8F-C7E7-457E-ABEE-9D8AC835EF7C}" destId="{7E79FCE8-B812-484C-B7BC-D59EA037DEFF}" srcOrd="0" destOrd="0" presId="urn:microsoft.com/office/officeart/2005/8/layout/radial6"/>
    <dgm:cxn modelId="{9F9095EB-74F9-48EE-89B7-4281D79C7CB2}" type="presOf" srcId="{399BA275-7D05-440E-A3E0-9024776FABB1}" destId="{FEEAD054-1DA8-41E1-8587-948F22E24FBD}" srcOrd="0" destOrd="0" presId="urn:microsoft.com/office/officeart/2005/8/layout/radial6"/>
    <dgm:cxn modelId="{D58BA2EE-3922-4D62-A093-90349EA1D11E}" type="presOf" srcId="{5E68E5A9-F5FA-4E6B-B9FC-B41F76424364}" destId="{D3815234-F41C-4EB9-9651-8DB0505FF02A}" srcOrd="0" destOrd="0" presId="urn:microsoft.com/office/officeart/2005/8/layout/radial6"/>
    <dgm:cxn modelId="{58EE8FF7-2C11-41B9-8ABF-8E8F13E69770}" type="presOf" srcId="{37CAEDAF-0786-4B62-B193-0521188672CE}" destId="{D12032DB-0C9F-42D2-87D3-3076A00BF495}"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32C3967E-666C-4F0C-BEC5-611CFE78D678}" type="presParOf" srcId="{2283A29F-0898-4D72-A5EB-46C225D8B972}" destId="{03E8FD7C-0153-4DFC-A35F-CEE3EDED4178}" srcOrd="1" destOrd="0" presId="urn:microsoft.com/office/officeart/2005/8/layout/radial6"/>
    <dgm:cxn modelId="{6BE0564C-DA5F-4D22-B769-A5BD52B0BA48}" type="presParOf" srcId="{2283A29F-0898-4D72-A5EB-46C225D8B972}" destId="{2190FC7C-6B2E-48A4-BF40-5489E6D62A2B}" srcOrd="2" destOrd="0" presId="urn:microsoft.com/office/officeart/2005/8/layout/radial6"/>
    <dgm:cxn modelId="{25512D93-9726-43BC-9670-4CE5D5501DA1}" type="presParOf" srcId="{2283A29F-0898-4D72-A5EB-46C225D8B972}" destId="{DCD6583A-4724-4372-8FFA-3BF7B9EF9BAC}" srcOrd="3" destOrd="0" presId="urn:microsoft.com/office/officeart/2005/8/layout/radial6"/>
    <dgm:cxn modelId="{AB136980-A8A7-4ACF-B1F3-B9D08EAE54EC}" type="presParOf" srcId="{2283A29F-0898-4D72-A5EB-46C225D8B972}" destId="{B7A78B4B-B4AF-4A2E-8FA6-EDD4F69B16B8}" srcOrd="4" destOrd="0" presId="urn:microsoft.com/office/officeart/2005/8/layout/radial6"/>
    <dgm:cxn modelId="{0835B919-0E93-48E7-B260-CCBF60CF31F6}" type="presParOf" srcId="{2283A29F-0898-4D72-A5EB-46C225D8B972}" destId="{29419334-A3D7-4912-9C4E-DBFCB8738BE3}" srcOrd="5" destOrd="0" presId="urn:microsoft.com/office/officeart/2005/8/layout/radial6"/>
    <dgm:cxn modelId="{7EC4BEE5-5953-4D1A-B1A7-320941A53C5F}" type="presParOf" srcId="{2283A29F-0898-4D72-A5EB-46C225D8B972}" destId="{7E79FCE8-B812-484C-B7BC-D59EA037DEFF}" srcOrd="6" destOrd="0" presId="urn:microsoft.com/office/officeart/2005/8/layout/radial6"/>
    <dgm:cxn modelId="{F7311308-32FD-4142-AAF0-5F2FAFCAC8AF}" type="presParOf" srcId="{2283A29F-0898-4D72-A5EB-46C225D8B972}" destId="{2D5E9524-FD9F-4BB8-800B-5E9D7ACB14EF}" srcOrd="7" destOrd="0" presId="urn:microsoft.com/office/officeart/2005/8/layout/radial6"/>
    <dgm:cxn modelId="{564136FA-4F06-4D63-BC5F-5DAB7BC1A58B}" type="presParOf" srcId="{2283A29F-0898-4D72-A5EB-46C225D8B972}" destId="{C6247DB7-93CB-45B7-B999-7E477863E201}" srcOrd="8" destOrd="0" presId="urn:microsoft.com/office/officeart/2005/8/layout/radial6"/>
    <dgm:cxn modelId="{D7B7D8A1-B3BC-4EE2-AA06-698495888F79}" type="presParOf" srcId="{2283A29F-0898-4D72-A5EB-46C225D8B972}" destId="{E174DC1E-0E26-496D-AD4B-634BC8EDED8F}" srcOrd="9" destOrd="0" presId="urn:microsoft.com/office/officeart/2005/8/layout/radial6"/>
    <dgm:cxn modelId="{093BE1EA-4DEF-4275-937C-F3DEAC71180A}" type="presParOf" srcId="{2283A29F-0898-4D72-A5EB-46C225D8B972}" destId="{3A89BBF5-F813-4FDA-9FA4-BE25BE9EB687}" srcOrd="10" destOrd="0" presId="urn:microsoft.com/office/officeart/2005/8/layout/radial6"/>
    <dgm:cxn modelId="{F3CF403B-2563-4748-BE12-9292E13BF98B}" type="presParOf" srcId="{2283A29F-0898-4D72-A5EB-46C225D8B972}" destId="{4D0504A6-357D-4B56-B4BC-DD620D3DDD6A}" srcOrd="11" destOrd="0" presId="urn:microsoft.com/office/officeart/2005/8/layout/radial6"/>
    <dgm:cxn modelId="{F421FFFD-0AD5-4EB1-95CB-990F48658582}" type="presParOf" srcId="{2283A29F-0898-4D72-A5EB-46C225D8B972}" destId="{15982453-F33E-4A5A-8DEB-E2CB58FC5C74}" srcOrd="12" destOrd="0" presId="urn:microsoft.com/office/officeart/2005/8/layout/radial6"/>
    <dgm:cxn modelId="{839C5CCD-724F-45A2-A6E2-8A44CE6B9A1E}" type="presParOf" srcId="{2283A29F-0898-4D72-A5EB-46C225D8B972}" destId="{D073F94D-83C0-4A93-89AB-8DD8BEF30959}" srcOrd="13" destOrd="0" presId="urn:microsoft.com/office/officeart/2005/8/layout/radial6"/>
    <dgm:cxn modelId="{B641508C-1E10-427A-B32A-96F48AB75213}" type="presParOf" srcId="{2283A29F-0898-4D72-A5EB-46C225D8B972}" destId="{1C7A92EC-3BD4-4BA5-B71C-02D77EBF3A3E}" srcOrd="14" destOrd="0" presId="urn:microsoft.com/office/officeart/2005/8/layout/radial6"/>
    <dgm:cxn modelId="{A401A25B-D765-42B2-8A62-E5025E4B972F}" type="presParOf" srcId="{2283A29F-0898-4D72-A5EB-46C225D8B972}" destId="{F2BF7780-8F1C-48E2-A85E-23B52A0E2299}" srcOrd="15" destOrd="0" presId="urn:microsoft.com/office/officeart/2005/8/layout/radial6"/>
    <dgm:cxn modelId="{25D6F1C9-789E-4BB3-9FDA-7F2B17110C00}" type="presParOf" srcId="{2283A29F-0898-4D72-A5EB-46C225D8B972}" destId="{8FD5B4A0-C213-460C-8FC4-03CDDF975578}" srcOrd="16" destOrd="0" presId="urn:microsoft.com/office/officeart/2005/8/layout/radial6"/>
    <dgm:cxn modelId="{AC148AFD-24E0-44FA-9BF6-ADF23B59377B}" type="presParOf" srcId="{2283A29F-0898-4D72-A5EB-46C225D8B972}" destId="{C6B35706-E6E5-4C69-A6E0-D970E50CCFFD}" srcOrd="17" destOrd="0" presId="urn:microsoft.com/office/officeart/2005/8/layout/radial6"/>
    <dgm:cxn modelId="{B306812F-76F7-4B09-9CD6-54E0C9CAA81A}" type="presParOf" srcId="{2283A29F-0898-4D72-A5EB-46C225D8B972}" destId="{FEEAD054-1DA8-41E1-8587-948F22E24FBD}" srcOrd="18" destOrd="0" presId="urn:microsoft.com/office/officeart/2005/8/layout/radial6"/>
    <dgm:cxn modelId="{F8185417-22C4-429E-A812-CC0CBD7CD7FB}" type="presParOf" srcId="{2283A29F-0898-4D72-A5EB-46C225D8B972}" destId="{86C3CC7B-A407-4546-B751-EE592857A48D}" srcOrd="19" destOrd="0" presId="urn:microsoft.com/office/officeart/2005/8/layout/radial6"/>
    <dgm:cxn modelId="{23B9B5A8-C1A4-40B9-A4B0-2871D6536605}" type="presParOf" srcId="{2283A29F-0898-4D72-A5EB-46C225D8B972}" destId="{04A1A50D-5C32-4C06-BA82-33C403518046}" srcOrd="20" destOrd="0" presId="urn:microsoft.com/office/officeart/2005/8/layout/radial6"/>
    <dgm:cxn modelId="{E39456E7-14F3-43FE-8250-0544FCBC70E2}" type="presParOf" srcId="{2283A29F-0898-4D72-A5EB-46C225D8B972}" destId="{F131D831-77E5-47A9-9679-7FE248A42FBC}" srcOrd="21" destOrd="0" presId="urn:microsoft.com/office/officeart/2005/8/layout/radial6"/>
    <dgm:cxn modelId="{084ABBE2-FD6A-4F14-AE0E-B3C9A07C773D}" type="presParOf" srcId="{2283A29F-0898-4D72-A5EB-46C225D8B972}" destId="{D12032DB-0C9F-42D2-87D3-3076A00BF495}" srcOrd="22" destOrd="0" presId="urn:microsoft.com/office/officeart/2005/8/layout/radial6"/>
    <dgm:cxn modelId="{057374DD-BAB3-4409-A7BD-C53C299AD1CF}" type="presParOf" srcId="{2283A29F-0898-4D72-A5EB-46C225D8B972}" destId="{BEB6172F-E096-4180-8D00-E87761D0BE8B}" srcOrd="23" destOrd="0" presId="urn:microsoft.com/office/officeart/2005/8/layout/radial6"/>
    <dgm:cxn modelId="{E3FA99B6-642C-46A3-92BD-2A07EF715D08}" type="presParOf" srcId="{2283A29F-0898-4D72-A5EB-46C225D8B972}" destId="{D3815234-F41C-4EB9-9651-8DB0505FF02A}" srcOrd="24" destOrd="0" presId="urn:microsoft.com/office/officeart/2005/8/layout/radial6"/>
    <dgm:cxn modelId="{3A18E806-D24F-4F2A-AC85-C2D7283B412E}" type="presParOf" srcId="{2283A29F-0898-4D72-A5EB-46C225D8B972}" destId="{AA3DABF7-5959-4896-8533-8E463F40B621}" srcOrd="25" destOrd="0" presId="urn:microsoft.com/office/officeart/2005/8/layout/radial6"/>
    <dgm:cxn modelId="{487A6275-594C-4BFD-BB68-C5E6FF28F877}" type="presParOf" srcId="{2283A29F-0898-4D72-A5EB-46C225D8B972}" destId="{CF66936A-722B-4E2B-98F2-83F2E7E61F86}" srcOrd="26" destOrd="0" presId="urn:microsoft.com/office/officeart/2005/8/layout/radial6"/>
    <dgm:cxn modelId="{CA7D3CFB-C20A-430D-9523-C745695536F4}" type="presParOf" srcId="{2283A29F-0898-4D72-A5EB-46C225D8B972}" destId="{35D2CF58-638C-4F24-AB46-2ECEA3394096}" srcOrd="27" destOrd="0" presId="urn:microsoft.com/office/officeart/2005/8/layout/radial6"/>
    <dgm:cxn modelId="{3CFE7CC6-2849-4B48-82A2-424C28BE7529}" type="presParOf" srcId="{2283A29F-0898-4D72-A5EB-46C225D8B972}" destId="{9A07B106-A65F-47F1-B4BF-240B8CB28601}" srcOrd="28" destOrd="0" presId="urn:microsoft.com/office/officeart/2005/8/layout/radial6"/>
    <dgm:cxn modelId="{411488D7-17EC-40F4-AAA0-EDE40E3192EC}" type="presParOf" srcId="{2283A29F-0898-4D72-A5EB-46C225D8B972}" destId="{3BB0284A-C9DF-4781-BFFD-9D44F995C86E}" srcOrd="29" destOrd="0" presId="urn:microsoft.com/office/officeart/2005/8/layout/radial6"/>
    <dgm:cxn modelId="{AADFEAD0-1055-473A-BC1D-122CBA19A6AD}" type="presParOf" srcId="{2283A29F-0898-4D72-A5EB-46C225D8B972}" destId="{13B6DD0E-CA78-44F9-ABBF-29D42F420F01}" srcOrd="30" destOrd="0" presId="urn:microsoft.com/office/officeart/2005/8/layout/radial6"/>
    <dgm:cxn modelId="{0AE8ACBE-6A6A-4065-8428-BAEA2A4AEE75}" type="presParOf" srcId="{2283A29F-0898-4D72-A5EB-46C225D8B972}" destId="{98EEEFA8-4295-43A4-A6E8-1516B66833CD}" srcOrd="31" destOrd="0" presId="urn:microsoft.com/office/officeart/2005/8/layout/radial6"/>
    <dgm:cxn modelId="{04990426-C0AC-4662-BC4D-0CB2AFD5A8FF}" type="presParOf" srcId="{2283A29F-0898-4D72-A5EB-46C225D8B972}" destId="{72D68BBE-5E5C-4637-A78C-68A123EAB5DC}" srcOrd="32" destOrd="0" presId="urn:microsoft.com/office/officeart/2005/8/layout/radial6"/>
    <dgm:cxn modelId="{B1CEE43E-09E7-4D79-A9AC-0A4C4B10186D}" type="presParOf" srcId="{2283A29F-0898-4D72-A5EB-46C225D8B972}" destId="{71582AEE-8091-4F7B-B8F1-9BDA01F759FD}" srcOrd="33"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700" b="1" dirty="0"/>
            <a:t>Advocacy &amp; Policy Committee</a:t>
          </a:r>
        </a:p>
      </dgm:t>
    </dgm:pt>
    <dgm:pt modelId="{5EF08340-6957-4C18-9934-0638961B5496}" type="parTrans" cxnId="{577DE7C6-BAD2-4912-9B15-D55748F99C47}">
      <dgm:prSet/>
      <dgm:spPr/>
      <dgm:t>
        <a:bodyPr/>
        <a:lstStyle/>
        <a:p>
          <a:endParaRPr lang="en-GB" sz="600" b="1"/>
        </a:p>
      </dgm:t>
    </dgm:pt>
    <dgm:pt modelId="{71194814-93D2-4193-B194-843F9B16C61E}" type="sibTrans" cxnId="{577DE7C6-BAD2-4912-9B15-D55748F99C47}">
      <dgm:prSet/>
      <dgm:spPr/>
      <dgm:t>
        <a:bodyPr/>
        <a:lstStyle/>
        <a:p>
          <a:endParaRPr lang="en-GB" sz="600" b="1"/>
        </a:p>
      </dgm:t>
    </dgm:pt>
    <dgm:pt modelId="{3AFB8496-8ADE-4A91-B07E-837A8C5CE3A1}">
      <dgm:prSet custT="1"/>
      <dgm:spPr>
        <a:solidFill>
          <a:schemeClr val="accent5">
            <a:lumMod val="75000"/>
          </a:schemeClr>
        </a:solidFill>
      </dgm:spPr>
      <dgm:t>
        <a:bodyPr/>
        <a:lstStyle/>
        <a:p>
          <a:r>
            <a:rPr lang="en-GB" sz="600" b="1" dirty="0"/>
            <a:t>CYP and BACAPH</a:t>
          </a:r>
        </a:p>
      </dgm:t>
    </dgm:pt>
    <dgm:pt modelId="{D6150A43-1667-40CD-AE19-0BFB9EB7E40F}" type="parTrans" cxnId="{CD079AD5-DF89-4556-A4F4-BA23E1EDA1E8}">
      <dgm:prSet/>
      <dgm:spPr/>
      <dgm:t>
        <a:bodyPr/>
        <a:lstStyle/>
        <a:p>
          <a:endParaRPr lang="en-GB" sz="600" b="1"/>
        </a:p>
      </dgm:t>
    </dgm:pt>
    <dgm:pt modelId="{D697ACE2-5B32-45B4-9304-FDE511450A1C}" type="sibTrans" cxnId="{CD079AD5-DF89-4556-A4F4-BA23E1EDA1E8}">
      <dgm:prSet/>
      <dgm:spPr/>
      <dgm:t>
        <a:bodyPr/>
        <a:lstStyle/>
        <a:p>
          <a:endParaRPr lang="en-GB" sz="600" b="1"/>
        </a:p>
      </dgm:t>
    </dgm:pt>
    <dgm:pt modelId="{4647646B-DA28-4D7A-8FCA-E0DE32D63808}">
      <dgm:prSet custT="1"/>
      <dgm:spPr>
        <a:solidFill>
          <a:schemeClr val="accent5">
            <a:lumMod val="75000"/>
          </a:schemeClr>
        </a:solidFill>
      </dgm:spPr>
      <dgm:t>
        <a:bodyPr/>
        <a:lstStyle/>
        <a:p>
          <a:r>
            <a:rPr lang="en-GB" sz="700" b="1" dirty="0"/>
            <a:t>Mental Health</a:t>
          </a:r>
        </a:p>
      </dgm:t>
    </dgm:pt>
    <dgm:pt modelId="{4913C550-A1A3-4872-AF85-10BA95E1EE64}" type="parTrans" cxnId="{8516C04C-B2CE-4492-BD38-31CF79E572B1}">
      <dgm:prSet/>
      <dgm:spPr/>
      <dgm:t>
        <a:bodyPr/>
        <a:lstStyle/>
        <a:p>
          <a:endParaRPr lang="en-GB"/>
        </a:p>
      </dgm:t>
    </dgm:pt>
    <dgm:pt modelId="{DC9FE7FE-69E5-4AC2-8911-23D672E066B0}" type="sibTrans" cxnId="{8516C04C-B2CE-4492-BD38-31CF79E572B1}">
      <dgm:prSet/>
      <dgm:spPr/>
      <dgm:t>
        <a:bodyPr/>
        <a:lstStyle/>
        <a:p>
          <a:endParaRPr lang="en-GB"/>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18388" custScaleY="118388"/>
      <dgm:spPr/>
    </dgm:pt>
    <dgm:pt modelId="{0FEDEFA2-BAEA-47AD-A5F3-3BC9E3E03CDC}" type="pres">
      <dgm:prSet presAssocID="{3AFB8496-8ADE-4A91-B07E-837A8C5CE3A1}" presName="node" presStyleLbl="node1" presStyleIdx="0" presStyleCnt="2" custScaleX="120450" custScaleY="120449">
        <dgm:presLayoutVars>
          <dgm:bulletEnabled val="1"/>
        </dgm:presLayoutVars>
      </dgm:prSet>
      <dgm:spPr/>
    </dgm:pt>
    <dgm:pt modelId="{3EA3A1CF-6699-435E-88A7-C672FF80A829}" type="pres">
      <dgm:prSet presAssocID="{3AFB8496-8ADE-4A91-B07E-837A8C5CE3A1}" presName="dummy" presStyleCnt="0"/>
      <dgm:spPr/>
    </dgm:pt>
    <dgm:pt modelId="{867E5BDC-B643-4DA9-A55E-7EE99C9F59B9}" type="pres">
      <dgm:prSet presAssocID="{D697ACE2-5B32-45B4-9304-FDE511450A1C}" presName="sibTrans" presStyleLbl="sibTrans2D1" presStyleIdx="0" presStyleCnt="2"/>
      <dgm:spPr/>
    </dgm:pt>
    <dgm:pt modelId="{A73D9F44-CF3B-4259-A248-56D233A62BE6}" type="pres">
      <dgm:prSet presAssocID="{4647646B-DA28-4D7A-8FCA-E0DE32D63808}" presName="node" presStyleLbl="node1" presStyleIdx="1" presStyleCnt="2" custScaleX="120450" custScaleY="120449">
        <dgm:presLayoutVars>
          <dgm:bulletEnabled val="1"/>
        </dgm:presLayoutVars>
      </dgm:prSet>
      <dgm:spPr/>
    </dgm:pt>
    <dgm:pt modelId="{5589068B-B6C5-4036-9A1F-CF07812024FA}" type="pres">
      <dgm:prSet presAssocID="{4647646B-DA28-4D7A-8FCA-E0DE32D63808}" presName="dummy" presStyleCnt="0"/>
      <dgm:spPr/>
    </dgm:pt>
    <dgm:pt modelId="{0C6DF373-70B5-49F0-A21C-19C00BFD1C56}" type="pres">
      <dgm:prSet presAssocID="{DC9FE7FE-69E5-4AC2-8911-23D672E066B0}" presName="sibTrans" presStyleLbl="sibTrans2D1" presStyleIdx="1" presStyleCnt="2"/>
      <dgm:spPr/>
    </dgm:pt>
  </dgm:ptLst>
  <dgm:cxnLst>
    <dgm:cxn modelId="{A6898A0F-678E-4161-BE9C-1196444E9683}" type="presOf" srcId="{D697ACE2-5B32-45B4-9304-FDE511450A1C}" destId="{867E5BDC-B643-4DA9-A55E-7EE99C9F59B9}" srcOrd="0" destOrd="0" presId="urn:microsoft.com/office/officeart/2005/8/layout/radial6"/>
    <dgm:cxn modelId="{A7689537-88C4-4A49-B6C4-440E2367CD68}" type="presOf" srcId="{DC9FE7FE-69E5-4AC2-8911-23D672E066B0}" destId="{0C6DF373-70B5-49F0-A21C-19C00BFD1C56}" srcOrd="0" destOrd="0" presId="urn:microsoft.com/office/officeart/2005/8/layout/radial6"/>
    <dgm:cxn modelId="{E6C2265E-9CD0-4622-84E9-2249D510F542}" type="presOf" srcId="{A384D7F5-473F-4507-8A43-71B4BFF997D6}" destId="{108E4480-7930-4C9B-94D4-B2C4CF1ABBD3}" srcOrd="0" destOrd="0" presId="urn:microsoft.com/office/officeart/2005/8/layout/radial6"/>
    <dgm:cxn modelId="{7E5BA869-108E-46F0-B5C9-25ED15B3AB68}" type="presOf" srcId="{3AFB8496-8ADE-4A91-B07E-837A8C5CE3A1}" destId="{0FEDEFA2-BAEA-47AD-A5F3-3BC9E3E03CDC}" srcOrd="0" destOrd="0" presId="urn:microsoft.com/office/officeart/2005/8/layout/radial6"/>
    <dgm:cxn modelId="{8516C04C-B2CE-4492-BD38-31CF79E572B1}" srcId="{A384D7F5-473F-4507-8A43-71B4BFF997D6}" destId="{4647646B-DA28-4D7A-8FCA-E0DE32D63808}" srcOrd="1" destOrd="0" parTransId="{4913C550-A1A3-4872-AF85-10BA95E1EE64}" sibTransId="{DC9FE7FE-69E5-4AC2-8911-23D672E066B0}"/>
    <dgm:cxn modelId="{1206B85A-5A8E-4391-AB67-2EFF92680CC9}" type="presOf" srcId="{274932E3-FCB3-473B-8D39-739D9734D3A5}" destId="{2283A29F-0898-4D72-A5EB-46C225D8B972}" srcOrd="0" destOrd="0" presId="urn:microsoft.com/office/officeart/2005/8/layout/radial6"/>
    <dgm:cxn modelId="{424911C0-D8F6-4E29-9B8A-46C0E7AE5A7A}" type="presOf" srcId="{4647646B-DA28-4D7A-8FCA-E0DE32D63808}" destId="{A73D9F44-CF3B-4259-A248-56D233A62BE6}" srcOrd="0" destOrd="0" presId="urn:microsoft.com/office/officeart/2005/8/layout/radial6"/>
    <dgm:cxn modelId="{577DE7C6-BAD2-4912-9B15-D55748F99C47}" srcId="{274932E3-FCB3-473B-8D39-739D9734D3A5}" destId="{A384D7F5-473F-4507-8A43-71B4BFF997D6}" srcOrd="0" destOrd="0" parTransId="{5EF08340-6957-4C18-9934-0638961B5496}" sibTransId="{71194814-93D2-4193-B194-843F9B16C61E}"/>
    <dgm:cxn modelId="{CD079AD5-DF89-4556-A4F4-BA23E1EDA1E8}" srcId="{A384D7F5-473F-4507-8A43-71B4BFF997D6}" destId="{3AFB8496-8ADE-4A91-B07E-837A8C5CE3A1}" srcOrd="0" destOrd="0" parTransId="{D6150A43-1667-40CD-AE19-0BFB9EB7E40F}" sibTransId="{D697ACE2-5B32-45B4-9304-FDE511450A1C}"/>
    <dgm:cxn modelId="{1CBB9CD3-67D9-4973-99E7-304C1C252D88}" type="presParOf" srcId="{2283A29F-0898-4D72-A5EB-46C225D8B972}" destId="{108E4480-7930-4C9B-94D4-B2C4CF1ABBD3}" srcOrd="0" destOrd="0" presId="urn:microsoft.com/office/officeart/2005/8/layout/radial6"/>
    <dgm:cxn modelId="{F4B3739B-6B6D-4885-BB49-4BDAF49D003B}" type="presParOf" srcId="{2283A29F-0898-4D72-A5EB-46C225D8B972}" destId="{0FEDEFA2-BAEA-47AD-A5F3-3BC9E3E03CDC}" srcOrd="1" destOrd="0" presId="urn:microsoft.com/office/officeart/2005/8/layout/radial6"/>
    <dgm:cxn modelId="{3EF64E8C-A4C0-4EAE-BEEB-C108751CF8BA}" type="presParOf" srcId="{2283A29F-0898-4D72-A5EB-46C225D8B972}" destId="{3EA3A1CF-6699-435E-88A7-C672FF80A829}" srcOrd="2" destOrd="0" presId="urn:microsoft.com/office/officeart/2005/8/layout/radial6"/>
    <dgm:cxn modelId="{4654AF5F-9180-4AC0-9950-07421DC076F2}" type="presParOf" srcId="{2283A29F-0898-4D72-A5EB-46C225D8B972}" destId="{867E5BDC-B643-4DA9-A55E-7EE99C9F59B9}" srcOrd="3" destOrd="0" presId="urn:microsoft.com/office/officeart/2005/8/layout/radial6"/>
    <dgm:cxn modelId="{AB9EDC96-FCF8-4061-82B1-8C59512A94F8}" type="presParOf" srcId="{2283A29F-0898-4D72-A5EB-46C225D8B972}" destId="{A73D9F44-CF3B-4259-A248-56D233A62BE6}" srcOrd="4" destOrd="0" presId="urn:microsoft.com/office/officeart/2005/8/layout/radial6"/>
    <dgm:cxn modelId="{0423E2A3-BF5A-4130-9549-28D1FAA647F2}" type="presParOf" srcId="{2283A29F-0898-4D72-A5EB-46C225D8B972}" destId="{5589068B-B6C5-4036-9A1F-CF07812024FA}" srcOrd="5" destOrd="0" presId="urn:microsoft.com/office/officeart/2005/8/layout/radial6"/>
    <dgm:cxn modelId="{4A2177C8-28D8-4884-9AF4-A2B57D9B23F2}" type="presParOf" srcId="{2283A29F-0898-4D72-A5EB-46C225D8B972}" destId="{0C6DF373-70B5-49F0-A21C-19C00BFD1C56}" srcOrd="6"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800" b="1" dirty="0">
              <a:solidFill>
                <a:schemeClr val="bg1"/>
              </a:solidFill>
            </a:rPr>
            <a:t>Health Protection Committee</a:t>
          </a:r>
        </a:p>
      </dgm:t>
    </dgm:pt>
    <dgm:pt modelId="{5EF08340-6957-4C18-9934-0638961B5496}" type="parTrans" cxnId="{577DE7C6-BAD2-4912-9B15-D55748F99C47}">
      <dgm:prSet/>
      <dgm:spPr/>
      <dgm:t>
        <a:bodyPr/>
        <a:lstStyle/>
        <a:p>
          <a:endParaRPr lang="en-GB" sz="700" b="1"/>
        </a:p>
      </dgm:t>
    </dgm:pt>
    <dgm:pt modelId="{71194814-93D2-4193-B194-843F9B16C61E}" type="sibTrans" cxnId="{577DE7C6-BAD2-4912-9B15-D55748F99C47}">
      <dgm:prSet/>
      <dgm:spPr/>
      <dgm:t>
        <a:bodyPr/>
        <a:lstStyle/>
        <a:p>
          <a:endParaRPr lang="en-GB" sz="700" b="1"/>
        </a:p>
      </dgm:t>
    </dgm:pt>
    <dgm:pt modelId="{3AFB8496-8ADE-4A91-B07E-837A8C5CE3A1}">
      <dgm:prSet custT="1"/>
      <dgm:spPr>
        <a:solidFill>
          <a:schemeClr val="bg2">
            <a:lumMod val="25000"/>
          </a:schemeClr>
        </a:solidFill>
      </dgm:spPr>
      <dgm:t>
        <a:bodyPr/>
        <a:lstStyle/>
        <a:p>
          <a:r>
            <a:rPr lang="en-GB" sz="700" b="1" dirty="0">
              <a:solidFill>
                <a:schemeClr val="bg1"/>
              </a:solidFill>
            </a:rPr>
            <a:t>Health Protection (E&amp;T)</a:t>
          </a:r>
        </a:p>
      </dgm:t>
    </dgm:pt>
    <dgm:pt modelId="{D6150A43-1667-40CD-AE19-0BFB9EB7E40F}" type="parTrans" cxnId="{CD079AD5-DF89-4556-A4F4-BA23E1EDA1E8}">
      <dgm:prSet/>
      <dgm:spPr/>
      <dgm:t>
        <a:bodyPr/>
        <a:lstStyle/>
        <a:p>
          <a:endParaRPr lang="en-GB" sz="700" b="1"/>
        </a:p>
      </dgm:t>
    </dgm:pt>
    <dgm:pt modelId="{D697ACE2-5B32-45B4-9304-FDE511450A1C}" type="sibTrans" cxnId="{CD079AD5-DF89-4556-A4F4-BA23E1EDA1E8}">
      <dgm:prSet/>
      <dgm:spPr/>
      <dgm:t>
        <a:bodyPr/>
        <a:lstStyle/>
        <a:p>
          <a:endParaRPr lang="en-GB" sz="700" b="1"/>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22969" custScaleY="122969"/>
      <dgm:spPr/>
    </dgm:pt>
    <dgm:pt modelId="{930F6ED0-9F5B-4BFD-86B0-DE768FDD8A66}" type="pres">
      <dgm:prSet presAssocID="{3AFB8496-8ADE-4A91-B07E-837A8C5CE3A1}" presName="oneComp" presStyleCnt="0"/>
      <dgm:spPr/>
    </dgm:pt>
    <dgm:pt modelId="{D2778067-E5E8-42BB-8C05-0609779508A3}" type="pres">
      <dgm:prSet presAssocID="{3AFB8496-8ADE-4A91-B07E-837A8C5CE3A1}" presName="dummyConnPt" presStyleCnt="0"/>
      <dgm:spPr/>
    </dgm:pt>
    <dgm:pt modelId="{2830AD72-BEB7-4232-BE6F-569A5D4626F1}" type="pres">
      <dgm:prSet presAssocID="{3AFB8496-8ADE-4A91-B07E-837A8C5CE3A1}" presName="oneNode" presStyleLbl="node1" presStyleIdx="0" presStyleCnt="1" custScaleX="129471" custScaleY="126571">
        <dgm:presLayoutVars>
          <dgm:bulletEnabled val="1"/>
        </dgm:presLayoutVars>
      </dgm:prSet>
      <dgm:spPr/>
    </dgm:pt>
    <dgm:pt modelId="{3B3C9D35-FEB3-4CDD-A991-D619F7F47603}" type="pres">
      <dgm:prSet presAssocID="{3AFB8496-8ADE-4A91-B07E-837A8C5CE3A1}" presName="dummya" presStyleCnt="0"/>
      <dgm:spPr/>
    </dgm:pt>
    <dgm:pt modelId="{3BC8278F-054C-47FA-83C7-408DDEEF1DD6}" type="pres">
      <dgm:prSet presAssocID="{3AFB8496-8ADE-4A91-B07E-837A8C5CE3A1}" presName="dummyb" presStyleCnt="0"/>
      <dgm:spPr/>
    </dgm:pt>
    <dgm:pt modelId="{B2D75A19-16FD-49AE-A5C9-8D992F1CB13C}" type="pres">
      <dgm:prSet presAssocID="{3AFB8496-8ADE-4A91-B07E-837A8C5CE3A1}" presName="dummyc" presStyleCnt="0"/>
      <dgm:spPr/>
    </dgm:pt>
    <dgm:pt modelId="{6E9145B4-FA9A-4472-A6AA-9B9BD957B5C1}" type="pres">
      <dgm:prSet presAssocID="{D697ACE2-5B32-45B4-9304-FDE511450A1C}" presName="singleconn" presStyleLbl="sibTrans2D1" presStyleIdx="0" presStyleCnt="1"/>
      <dgm:spPr/>
    </dgm:pt>
  </dgm:ptLst>
  <dgm:cxnLst>
    <dgm:cxn modelId="{E6C2265E-9CD0-4622-84E9-2249D510F542}" type="presOf" srcId="{A384D7F5-473F-4507-8A43-71B4BFF997D6}" destId="{108E4480-7930-4C9B-94D4-B2C4CF1ABBD3}" srcOrd="0" destOrd="0" presId="urn:microsoft.com/office/officeart/2005/8/layout/radial6"/>
    <dgm:cxn modelId="{2B9C7E6D-1636-45C1-B2A0-A2E58C20DFA4}" type="presOf" srcId="{D697ACE2-5B32-45B4-9304-FDE511450A1C}" destId="{6E9145B4-FA9A-4472-A6AA-9B9BD957B5C1}"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577DE7C6-BAD2-4912-9B15-D55748F99C47}" srcId="{274932E3-FCB3-473B-8D39-739D9734D3A5}" destId="{A384D7F5-473F-4507-8A43-71B4BFF997D6}" srcOrd="0" destOrd="0" parTransId="{5EF08340-6957-4C18-9934-0638961B5496}" sibTransId="{71194814-93D2-4193-B194-843F9B16C61E}"/>
    <dgm:cxn modelId="{CD079AD5-DF89-4556-A4F4-BA23E1EDA1E8}" srcId="{A384D7F5-473F-4507-8A43-71B4BFF997D6}" destId="{3AFB8496-8ADE-4A91-B07E-837A8C5CE3A1}" srcOrd="0" destOrd="0" parTransId="{D6150A43-1667-40CD-AE19-0BFB9EB7E40F}" sibTransId="{D697ACE2-5B32-45B4-9304-FDE511450A1C}"/>
    <dgm:cxn modelId="{D17F09D8-64C7-4DAF-A15A-3CB5F7AF25F7}" type="presOf" srcId="{3AFB8496-8ADE-4A91-B07E-837A8C5CE3A1}" destId="{2830AD72-BEB7-4232-BE6F-569A5D4626F1}"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687608A2-A460-416D-8786-3428E41FD40A}" type="presParOf" srcId="{2283A29F-0898-4D72-A5EB-46C225D8B972}" destId="{930F6ED0-9F5B-4BFD-86B0-DE768FDD8A66}" srcOrd="1" destOrd="0" presId="urn:microsoft.com/office/officeart/2005/8/layout/radial6"/>
    <dgm:cxn modelId="{CC54FF29-32DF-426C-B17B-DEEEA0EBCEFB}" type="presParOf" srcId="{930F6ED0-9F5B-4BFD-86B0-DE768FDD8A66}" destId="{D2778067-E5E8-42BB-8C05-0609779508A3}" srcOrd="0" destOrd="0" presId="urn:microsoft.com/office/officeart/2005/8/layout/radial6"/>
    <dgm:cxn modelId="{B496FA8C-B74A-4F14-AD31-567B0C5138B6}" type="presParOf" srcId="{930F6ED0-9F5B-4BFD-86B0-DE768FDD8A66}" destId="{2830AD72-BEB7-4232-BE6F-569A5D4626F1}" srcOrd="1" destOrd="0" presId="urn:microsoft.com/office/officeart/2005/8/layout/radial6"/>
    <dgm:cxn modelId="{E5F286E9-A06F-4EA2-81B2-5CE55F767DE1}" type="presParOf" srcId="{2283A29F-0898-4D72-A5EB-46C225D8B972}" destId="{3B3C9D35-FEB3-4CDD-A991-D619F7F47603}" srcOrd="2" destOrd="0" presId="urn:microsoft.com/office/officeart/2005/8/layout/radial6"/>
    <dgm:cxn modelId="{27ADB130-D1A2-426A-8C1B-417250704CDF}" type="presParOf" srcId="{2283A29F-0898-4D72-A5EB-46C225D8B972}" destId="{3BC8278F-054C-47FA-83C7-408DDEEF1DD6}" srcOrd="3" destOrd="0" presId="urn:microsoft.com/office/officeart/2005/8/layout/radial6"/>
    <dgm:cxn modelId="{2C8F7C63-8CBF-44AC-8749-D056BD396ECC}" type="presParOf" srcId="{2283A29F-0898-4D72-A5EB-46C225D8B972}" destId="{B2D75A19-16FD-49AE-A5C9-8D992F1CB13C}" srcOrd="4" destOrd="0" presId="urn:microsoft.com/office/officeart/2005/8/layout/radial6"/>
    <dgm:cxn modelId="{5F0084AC-A270-48E8-9F99-DDEE9F7B796B}" type="presParOf" srcId="{2283A29F-0898-4D72-A5EB-46C225D8B972}" destId="{6E9145B4-FA9A-4472-A6AA-9B9BD957B5C1}" srcOrd="5" destOrd="0" presId="urn:microsoft.com/office/officeart/2005/8/layout/radial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800" b="1" dirty="0"/>
            <a:t>Academic &amp; Research Committee</a:t>
          </a:r>
        </a:p>
      </dgm:t>
    </dgm:pt>
    <dgm:pt modelId="{5EF08340-6957-4C18-9934-0638961B5496}" type="parTrans" cxnId="{577DE7C6-BAD2-4912-9B15-D55748F99C47}">
      <dgm:prSet/>
      <dgm:spPr/>
      <dgm:t>
        <a:bodyPr/>
        <a:lstStyle/>
        <a:p>
          <a:endParaRPr lang="en-GB" sz="700" b="1"/>
        </a:p>
      </dgm:t>
    </dgm:pt>
    <dgm:pt modelId="{71194814-93D2-4193-B194-843F9B16C61E}" type="sibTrans" cxnId="{577DE7C6-BAD2-4912-9B15-D55748F99C47}">
      <dgm:prSet/>
      <dgm:spPr/>
      <dgm:t>
        <a:bodyPr/>
        <a:lstStyle/>
        <a:p>
          <a:endParaRPr lang="en-GB" sz="700" b="1"/>
        </a:p>
      </dgm:t>
    </dgm:pt>
    <dgm:pt modelId="{605C5AE8-9B49-43BC-B2A2-37D5FAF4908F}">
      <dgm:prSet phldrT="[Text]" custT="1"/>
      <dgm:spPr>
        <a:solidFill>
          <a:schemeClr val="accent6">
            <a:lumMod val="75000"/>
          </a:schemeClr>
        </a:solidFill>
      </dgm:spPr>
      <dgm:t>
        <a:bodyPr/>
        <a:lstStyle/>
        <a:p>
          <a:r>
            <a:rPr lang="en-GB" sz="700" b="1" dirty="0"/>
            <a:t>PH Educators in Med Schools</a:t>
          </a:r>
        </a:p>
      </dgm:t>
    </dgm:pt>
    <dgm:pt modelId="{84727209-8D37-418D-8476-B19377D1BC1A}" type="parTrans" cxnId="{72471E9A-3A5F-42F7-8259-CA2E15E21A90}">
      <dgm:prSet/>
      <dgm:spPr/>
      <dgm:t>
        <a:bodyPr/>
        <a:lstStyle/>
        <a:p>
          <a:endParaRPr lang="en-GB" sz="700" b="1"/>
        </a:p>
      </dgm:t>
    </dgm:pt>
    <dgm:pt modelId="{097ADB07-9097-405C-80F1-473969D3F64A}" type="sibTrans" cxnId="{72471E9A-3A5F-42F7-8259-CA2E15E21A90}">
      <dgm:prSet/>
      <dgm:spPr/>
      <dgm:t>
        <a:bodyPr/>
        <a:lstStyle/>
        <a:p>
          <a:endParaRPr lang="en-GB" sz="700" b="1"/>
        </a:p>
      </dgm:t>
    </dgm:pt>
    <dgm:pt modelId="{2BC47C2D-355A-4A2D-A656-C3FF03D197B1}">
      <dgm:prSet phldrT="[Text]" custT="1"/>
      <dgm:spPr>
        <a:solidFill>
          <a:schemeClr val="accent6">
            <a:lumMod val="75000"/>
          </a:schemeClr>
        </a:solidFill>
      </dgm:spPr>
      <dgm:t>
        <a:bodyPr/>
        <a:lstStyle/>
        <a:p>
          <a:r>
            <a:rPr lang="en-GB" sz="700" b="1" dirty="0"/>
            <a:t>Public Health Information &amp; Intelligence</a:t>
          </a:r>
        </a:p>
      </dgm:t>
    </dgm:pt>
    <dgm:pt modelId="{7F5494C7-22D1-4AC6-A7A7-9D1F01FFAE66}" type="parTrans" cxnId="{1FF00E1B-5726-489E-9AE4-15566A67B3DD}">
      <dgm:prSet/>
      <dgm:spPr/>
      <dgm:t>
        <a:bodyPr/>
        <a:lstStyle/>
        <a:p>
          <a:endParaRPr lang="en-GB" sz="700" b="1"/>
        </a:p>
      </dgm:t>
    </dgm:pt>
    <dgm:pt modelId="{6656334B-CEA5-4A97-B34A-089D9F28EBA1}" type="sibTrans" cxnId="{1FF00E1B-5726-489E-9AE4-15566A67B3DD}">
      <dgm:prSet/>
      <dgm:spPr/>
      <dgm:t>
        <a:bodyPr/>
        <a:lstStyle/>
        <a:p>
          <a:endParaRPr lang="en-GB" sz="700" b="1"/>
        </a:p>
      </dgm:t>
    </dgm:pt>
    <dgm:pt modelId="{38BDEF88-5181-4BD6-998F-0A6FB01AA847}">
      <dgm:prSet phldrT="[Text]" custT="1"/>
      <dgm:spPr>
        <a:solidFill>
          <a:schemeClr val="accent6">
            <a:lumMod val="75000"/>
          </a:schemeClr>
        </a:solidFill>
      </dgm:spPr>
      <dgm:t>
        <a:bodyPr/>
        <a:lstStyle/>
        <a:p>
          <a:r>
            <a:rPr lang="en-GB" sz="700" b="1" dirty="0"/>
            <a:t>Academic     Public Health</a:t>
          </a:r>
        </a:p>
      </dgm:t>
    </dgm:pt>
    <dgm:pt modelId="{457C886C-CADD-41F3-B4FB-D8C278B47112}" type="parTrans" cxnId="{9BF56A6E-8513-441A-BCA7-1374AB0F6228}">
      <dgm:prSet/>
      <dgm:spPr/>
      <dgm:t>
        <a:bodyPr/>
        <a:lstStyle/>
        <a:p>
          <a:endParaRPr lang="en-GB"/>
        </a:p>
      </dgm:t>
    </dgm:pt>
    <dgm:pt modelId="{AD2EE043-B03E-48A5-91F5-9626B8FFF696}" type="sibTrans" cxnId="{9BF56A6E-8513-441A-BCA7-1374AB0F6228}">
      <dgm:prSet/>
      <dgm:spPr/>
      <dgm:t>
        <a:bodyPr/>
        <a:lstStyle/>
        <a:p>
          <a:endParaRPr lang="en-GB"/>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dgm:spPr/>
    </dgm:pt>
    <dgm:pt modelId="{03E8FD7C-0153-4DFC-A35F-CEE3EDED4178}" type="pres">
      <dgm:prSet presAssocID="{605C5AE8-9B49-43BC-B2A2-37D5FAF4908F}" presName="node" presStyleLbl="node1" presStyleIdx="0" presStyleCnt="3" custScaleX="133552" custScaleY="133552">
        <dgm:presLayoutVars>
          <dgm:bulletEnabled val="1"/>
        </dgm:presLayoutVars>
      </dgm:prSet>
      <dgm:spPr/>
    </dgm:pt>
    <dgm:pt modelId="{2190FC7C-6B2E-48A4-BF40-5489E6D62A2B}" type="pres">
      <dgm:prSet presAssocID="{605C5AE8-9B49-43BC-B2A2-37D5FAF4908F}" presName="dummy" presStyleCnt="0"/>
      <dgm:spPr/>
    </dgm:pt>
    <dgm:pt modelId="{DCD6583A-4724-4372-8FFA-3BF7B9EF9BAC}" type="pres">
      <dgm:prSet presAssocID="{097ADB07-9097-405C-80F1-473969D3F64A}" presName="sibTrans" presStyleLbl="sibTrans2D1" presStyleIdx="0" presStyleCnt="3"/>
      <dgm:spPr/>
    </dgm:pt>
    <dgm:pt modelId="{7F79B399-8F57-4AD1-B2AD-A5B9A6E765F0}" type="pres">
      <dgm:prSet presAssocID="{38BDEF88-5181-4BD6-998F-0A6FB01AA847}" presName="node" presStyleLbl="node1" presStyleIdx="1" presStyleCnt="3" custScaleX="133552" custScaleY="133552">
        <dgm:presLayoutVars>
          <dgm:bulletEnabled val="1"/>
        </dgm:presLayoutVars>
      </dgm:prSet>
      <dgm:spPr/>
    </dgm:pt>
    <dgm:pt modelId="{3618D76C-1E55-4617-BFD6-732CFDAFA7A6}" type="pres">
      <dgm:prSet presAssocID="{38BDEF88-5181-4BD6-998F-0A6FB01AA847}" presName="dummy" presStyleCnt="0"/>
      <dgm:spPr/>
    </dgm:pt>
    <dgm:pt modelId="{5835170C-0D0B-461C-BFFF-ABD23162AAE1}" type="pres">
      <dgm:prSet presAssocID="{AD2EE043-B03E-48A5-91F5-9626B8FFF696}" presName="sibTrans" presStyleLbl="sibTrans2D1" presStyleIdx="1" presStyleCnt="3"/>
      <dgm:spPr/>
    </dgm:pt>
    <dgm:pt modelId="{D073F94D-83C0-4A93-89AB-8DD8BEF30959}" type="pres">
      <dgm:prSet presAssocID="{2BC47C2D-355A-4A2D-A656-C3FF03D197B1}" presName="node" presStyleLbl="node1" presStyleIdx="2" presStyleCnt="3" custScaleX="133552" custScaleY="133552">
        <dgm:presLayoutVars>
          <dgm:bulletEnabled val="1"/>
        </dgm:presLayoutVars>
      </dgm:prSet>
      <dgm:spPr/>
    </dgm:pt>
    <dgm:pt modelId="{1C7A92EC-3BD4-4BA5-B71C-02D77EBF3A3E}" type="pres">
      <dgm:prSet presAssocID="{2BC47C2D-355A-4A2D-A656-C3FF03D197B1}" presName="dummy" presStyleCnt="0"/>
      <dgm:spPr/>
    </dgm:pt>
    <dgm:pt modelId="{F2BF7780-8F1C-48E2-A85E-23B52A0E2299}" type="pres">
      <dgm:prSet presAssocID="{6656334B-CEA5-4A97-B34A-089D9F28EBA1}" presName="sibTrans" presStyleLbl="sibTrans2D1" presStyleIdx="2" presStyleCnt="3"/>
      <dgm:spPr/>
    </dgm:pt>
  </dgm:ptLst>
  <dgm:cxnLst>
    <dgm:cxn modelId="{1FF00E1B-5726-489E-9AE4-15566A67B3DD}" srcId="{A384D7F5-473F-4507-8A43-71B4BFF997D6}" destId="{2BC47C2D-355A-4A2D-A656-C3FF03D197B1}" srcOrd="2" destOrd="0" parTransId="{7F5494C7-22D1-4AC6-A7A7-9D1F01FFAE66}" sibTransId="{6656334B-CEA5-4A97-B34A-089D9F28EBA1}"/>
    <dgm:cxn modelId="{E919CE34-28B4-40E3-9701-A9B14BEF9B8A}" type="presOf" srcId="{097ADB07-9097-405C-80F1-473969D3F64A}" destId="{DCD6583A-4724-4372-8FFA-3BF7B9EF9BAC}" srcOrd="0" destOrd="0" presId="urn:microsoft.com/office/officeart/2005/8/layout/radial6"/>
    <dgm:cxn modelId="{258B713E-A812-49FF-A02D-79602466CA26}" type="presOf" srcId="{AD2EE043-B03E-48A5-91F5-9626B8FFF696}" destId="{5835170C-0D0B-461C-BFFF-ABD23162AAE1}" srcOrd="0" destOrd="0" presId="urn:microsoft.com/office/officeart/2005/8/layout/radial6"/>
    <dgm:cxn modelId="{E6C2265E-9CD0-4622-84E9-2249D510F542}" type="presOf" srcId="{A384D7F5-473F-4507-8A43-71B4BFF997D6}" destId="{108E4480-7930-4C9B-94D4-B2C4CF1ABBD3}" srcOrd="0" destOrd="0" presId="urn:microsoft.com/office/officeart/2005/8/layout/radial6"/>
    <dgm:cxn modelId="{A58FE560-22F6-459F-AA25-2A5CD7BAE240}" type="presOf" srcId="{605C5AE8-9B49-43BC-B2A2-37D5FAF4908F}" destId="{03E8FD7C-0153-4DFC-A35F-CEE3EDED4178}" srcOrd="0" destOrd="0" presId="urn:microsoft.com/office/officeart/2005/8/layout/radial6"/>
    <dgm:cxn modelId="{B3A09067-9F2E-4E4D-ABFA-4D7A44437389}" type="presOf" srcId="{6656334B-CEA5-4A97-B34A-089D9F28EBA1}" destId="{F2BF7780-8F1C-48E2-A85E-23B52A0E2299}" srcOrd="0" destOrd="0" presId="urn:microsoft.com/office/officeart/2005/8/layout/radial6"/>
    <dgm:cxn modelId="{9BF56A6E-8513-441A-BCA7-1374AB0F6228}" srcId="{A384D7F5-473F-4507-8A43-71B4BFF997D6}" destId="{38BDEF88-5181-4BD6-998F-0A6FB01AA847}" srcOrd="1" destOrd="0" parTransId="{457C886C-CADD-41F3-B4FB-D8C278B47112}" sibTransId="{AD2EE043-B03E-48A5-91F5-9626B8FFF696}"/>
    <dgm:cxn modelId="{E23C604F-40AC-496B-9347-A092C3705899}" type="presOf" srcId="{38BDEF88-5181-4BD6-998F-0A6FB01AA847}" destId="{7F79B399-8F57-4AD1-B2AD-A5B9A6E765F0}"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72471E9A-3A5F-42F7-8259-CA2E15E21A90}" srcId="{A384D7F5-473F-4507-8A43-71B4BFF997D6}" destId="{605C5AE8-9B49-43BC-B2A2-37D5FAF4908F}" srcOrd="0" destOrd="0" parTransId="{84727209-8D37-418D-8476-B19377D1BC1A}" sibTransId="{097ADB07-9097-405C-80F1-473969D3F64A}"/>
    <dgm:cxn modelId="{577DE7C6-BAD2-4912-9B15-D55748F99C47}" srcId="{274932E3-FCB3-473B-8D39-739D9734D3A5}" destId="{A384D7F5-473F-4507-8A43-71B4BFF997D6}" srcOrd="0" destOrd="0" parTransId="{5EF08340-6957-4C18-9934-0638961B5496}" sibTransId="{71194814-93D2-4193-B194-843F9B16C61E}"/>
    <dgm:cxn modelId="{CC983CD9-3506-40A5-87D5-9142E5A7ECEE}" type="presOf" srcId="{2BC47C2D-355A-4A2D-A656-C3FF03D197B1}" destId="{D073F94D-83C0-4A93-89AB-8DD8BEF30959}"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32C3967E-666C-4F0C-BEC5-611CFE78D678}" type="presParOf" srcId="{2283A29F-0898-4D72-A5EB-46C225D8B972}" destId="{03E8FD7C-0153-4DFC-A35F-CEE3EDED4178}" srcOrd="1" destOrd="0" presId="urn:microsoft.com/office/officeart/2005/8/layout/radial6"/>
    <dgm:cxn modelId="{6BE0564C-DA5F-4D22-B769-A5BD52B0BA48}" type="presParOf" srcId="{2283A29F-0898-4D72-A5EB-46C225D8B972}" destId="{2190FC7C-6B2E-48A4-BF40-5489E6D62A2B}" srcOrd="2" destOrd="0" presId="urn:microsoft.com/office/officeart/2005/8/layout/radial6"/>
    <dgm:cxn modelId="{25512D93-9726-43BC-9670-4CE5D5501DA1}" type="presParOf" srcId="{2283A29F-0898-4D72-A5EB-46C225D8B972}" destId="{DCD6583A-4724-4372-8FFA-3BF7B9EF9BAC}" srcOrd="3" destOrd="0" presId="urn:microsoft.com/office/officeart/2005/8/layout/radial6"/>
    <dgm:cxn modelId="{56F505FD-A02A-460C-AE85-DBE38229ED2C}" type="presParOf" srcId="{2283A29F-0898-4D72-A5EB-46C225D8B972}" destId="{7F79B399-8F57-4AD1-B2AD-A5B9A6E765F0}" srcOrd="4" destOrd="0" presId="urn:microsoft.com/office/officeart/2005/8/layout/radial6"/>
    <dgm:cxn modelId="{A6ADB9AC-EBAC-48E6-A50C-06472E373770}" type="presParOf" srcId="{2283A29F-0898-4D72-A5EB-46C225D8B972}" destId="{3618D76C-1E55-4617-BFD6-732CFDAFA7A6}" srcOrd="5" destOrd="0" presId="urn:microsoft.com/office/officeart/2005/8/layout/radial6"/>
    <dgm:cxn modelId="{3C51ADA4-9F10-484E-8EBF-07605C1DA721}" type="presParOf" srcId="{2283A29F-0898-4D72-A5EB-46C225D8B972}" destId="{5835170C-0D0B-461C-BFFF-ABD23162AAE1}" srcOrd="6" destOrd="0" presId="urn:microsoft.com/office/officeart/2005/8/layout/radial6"/>
    <dgm:cxn modelId="{839C5CCD-724F-45A2-A6E2-8A44CE6B9A1E}" type="presParOf" srcId="{2283A29F-0898-4D72-A5EB-46C225D8B972}" destId="{D073F94D-83C0-4A93-89AB-8DD8BEF30959}" srcOrd="7" destOrd="0" presId="urn:microsoft.com/office/officeart/2005/8/layout/radial6"/>
    <dgm:cxn modelId="{B641508C-1E10-427A-B32A-96F48AB75213}" type="presParOf" srcId="{2283A29F-0898-4D72-A5EB-46C225D8B972}" destId="{1C7A92EC-3BD4-4BA5-B71C-02D77EBF3A3E}" srcOrd="8" destOrd="0" presId="urn:microsoft.com/office/officeart/2005/8/layout/radial6"/>
    <dgm:cxn modelId="{A401A25B-D765-42B2-8A62-E5025E4B972F}" type="presParOf" srcId="{2283A29F-0898-4D72-A5EB-46C225D8B972}" destId="{F2BF7780-8F1C-48E2-A85E-23B52A0E2299}" srcOrd="9" destOrd="0" presId="urn:microsoft.com/office/officeart/2005/8/layout/radial6"/>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800" b="1" dirty="0">
              <a:solidFill>
                <a:schemeClr val="bg1"/>
              </a:solidFill>
            </a:rPr>
            <a:t>Ethics  Committee</a:t>
          </a:r>
        </a:p>
      </dgm:t>
    </dgm:pt>
    <dgm:pt modelId="{5EF08340-6957-4C18-9934-0638961B5496}" type="parTrans" cxnId="{577DE7C6-BAD2-4912-9B15-D55748F99C47}">
      <dgm:prSet/>
      <dgm:spPr/>
      <dgm:t>
        <a:bodyPr/>
        <a:lstStyle/>
        <a:p>
          <a:endParaRPr lang="en-GB" sz="600" b="1"/>
        </a:p>
      </dgm:t>
    </dgm:pt>
    <dgm:pt modelId="{71194814-93D2-4193-B194-843F9B16C61E}" type="sibTrans" cxnId="{577DE7C6-BAD2-4912-9B15-D55748F99C47}">
      <dgm:prSet/>
      <dgm:spPr/>
      <dgm:t>
        <a:bodyPr/>
        <a:lstStyle/>
        <a:p>
          <a:endParaRPr lang="en-GB" sz="600" b="1"/>
        </a:p>
      </dgm:t>
    </dgm:pt>
    <dgm:pt modelId="{3AFB8496-8ADE-4A91-B07E-837A8C5CE3A1}">
      <dgm:prSet custT="1"/>
      <dgm:spPr>
        <a:solidFill>
          <a:schemeClr val="accent2">
            <a:lumMod val="40000"/>
            <a:lumOff val="60000"/>
          </a:schemeClr>
        </a:solidFill>
      </dgm:spPr>
      <dgm:t>
        <a:bodyPr/>
        <a:lstStyle/>
        <a:p>
          <a:r>
            <a:rPr lang="en-GB" sz="800" b="1" dirty="0">
              <a:solidFill>
                <a:schemeClr val="tx1"/>
              </a:solidFill>
            </a:rPr>
            <a:t>Ethics</a:t>
          </a:r>
        </a:p>
      </dgm:t>
    </dgm:pt>
    <dgm:pt modelId="{D6150A43-1667-40CD-AE19-0BFB9EB7E40F}" type="parTrans" cxnId="{CD079AD5-DF89-4556-A4F4-BA23E1EDA1E8}">
      <dgm:prSet/>
      <dgm:spPr/>
      <dgm:t>
        <a:bodyPr/>
        <a:lstStyle/>
        <a:p>
          <a:endParaRPr lang="en-GB" sz="600" b="1"/>
        </a:p>
      </dgm:t>
    </dgm:pt>
    <dgm:pt modelId="{D697ACE2-5B32-45B4-9304-FDE511450A1C}" type="sibTrans" cxnId="{CD079AD5-DF89-4556-A4F4-BA23E1EDA1E8}">
      <dgm:prSet/>
      <dgm:spPr/>
      <dgm:t>
        <a:bodyPr/>
        <a:lstStyle/>
        <a:p>
          <a:endParaRPr lang="en-GB" sz="600" b="1"/>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26428" custScaleY="126428"/>
      <dgm:spPr/>
    </dgm:pt>
    <dgm:pt modelId="{930F6ED0-9F5B-4BFD-86B0-DE768FDD8A66}" type="pres">
      <dgm:prSet presAssocID="{3AFB8496-8ADE-4A91-B07E-837A8C5CE3A1}" presName="oneComp" presStyleCnt="0"/>
      <dgm:spPr/>
    </dgm:pt>
    <dgm:pt modelId="{D2778067-E5E8-42BB-8C05-0609779508A3}" type="pres">
      <dgm:prSet presAssocID="{3AFB8496-8ADE-4A91-B07E-837A8C5CE3A1}" presName="dummyConnPt" presStyleCnt="0"/>
      <dgm:spPr/>
    </dgm:pt>
    <dgm:pt modelId="{2830AD72-BEB7-4232-BE6F-569A5D4626F1}" type="pres">
      <dgm:prSet presAssocID="{3AFB8496-8ADE-4A91-B07E-837A8C5CE3A1}" presName="oneNode" presStyleLbl="node1" presStyleIdx="0" presStyleCnt="1" custScaleX="106342" custScaleY="103960">
        <dgm:presLayoutVars>
          <dgm:bulletEnabled val="1"/>
        </dgm:presLayoutVars>
      </dgm:prSet>
      <dgm:spPr/>
    </dgm:pt>
    <dgm:pt modelId="{3B3C9D35-FEB3-4CDD-A991-D619F7F47603}" type="pres">
      <dgm:prSet presAssocID="{3AFB8496-8ADE-4A91-B07E-837A8C5CE3A1}" presName="dummya" presStyleCnt="0"/>
      <dgm:spPr/>
    </dgm:pt>
    <dgm:pt modelId="{3BC8278F-054C-47FA-83C7-408DDEEF1DD6}" type="pres">
      <dgm:prSet presAssocID="{3AFB8496-8ADE-4A91-B07E-837A8C5CE3A1}" presName="dummyb" presStyleCnt="0"/>
      <dgm:spPr/>
    </dgm:pt>
    <dgm:pt modelId="{B2D75A19-16FD-49AE-A5C9-8D992F1CB13C}" type="pres">
      <dgm:prSet presAssocID="{3AFB8496-8ADE-4A91-B07E-837A8C5CE3A1}" presName="dummyc" presStyleCnt="0"/>
      <dgm:spPr/>
    </dgm:pt>
    <dgm:pt modelId="{6E9145B4-FA9A-4472-A6AA-9B9BD957B5C1}" type="pres">
      <dgm:prSet presAssocID="{D697ACE2-5B32-45B4-9304-FDE511450A1C}" presName="singleconn" presStyleLbl="sibTrans2D1" presStyleIdx="0" presStyleCnt="1"/>
      <dgm:spPr/>
    </dgm:pt>
  </dgm:ptLst>
  <dgm:cxnLst>
    <dgm:cxn modelId="{E6C2265E-9CD0-4622-84E9-2249D510F542}" type="presOf" srcId="{A384D7F5-473F-4507-8A43-71B4BFF997D6}" destId="{108E4480-7930-4C9B-94D4-B2C4CF1ABBD3}" srcOrd="0" destOrd="0" presId="urn:microsoft.com/office/officeart/2005/8/layout/radial6"/>
    <dgm:cxn modelId="{2B9C7E6D-1636-45C1-B2A0-A2E58C20DFA4}" type="presOf" srcId="{D697ACE2-5B32-45B4-9304-FDE511450A1C}" destId="{6E9145B4-FA9A-4472-A6AA-9B9BD957B5C1}"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577DE7C6-BAD2-4912-9B15-D55748F99C47}" srcId="{274932E3-FCB3-473B-8D39-739D9734D3A5}" destId="{A384D7F5-473F-4507-8A43-71B4BFF997D6}" srcOrd="0" destOrd="0" parTransId="{5EF08340-6957-4C18-9934-0638961B5496}" sibTransId="{71194814-93D2-4193-B194-843F9B16C61E}"/>
    <dgm:cxn modelId="{CD079AD5-DF89-4556-A4F4-BA23E1EDA1E8}" srcId="{A384D7F5-473F-4507-8A43-71B4BFF997D6}" destId="{3AFB8496-8ADE-4A91-B07E-837A8C5CE3A1}" srcOrd="0" destOrd="0" parTransId="{D6150A43-1667-40CD-AE19-0BFB9EB7E40F}" sibTransId="{D697ACE2-5B32-45B4-9304-FDE511450A1C}"/>
    <dgm:cxn modelId="{D17F09D8-64C7-4DAF-A15A-3CB5F7AF25F7}" type="presOf" srcId="{3AFB8496-8ADE-4A91-B07E-837A8C5CE3A1}" destId="{2830AD72-BEB7-4232-BE6F-569A5D4626F1}"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687608A2-A460-416D-8786-3428E41FD40A}" type="presParOf" srcId="{2283A29F-0898-4D72-A5EB-46C225D8B972}" destId="{930F6ED0-9F5B-4BFD-86B0-DE768FDD8A66}" srcOrd="1" destOrd="0" presId="urn:microsoft.com/office/officeart/2005/8/layout/radial6"/>
    <dgm:cxn modelId="{CC54FF29-32DF-426C-B17B-DEEEA0EBCEFB}" type="presParOf" srcId="{930F6ED0-9F5B-4BFD-86B0-DE768FDD8A66}" destId="{D2778067-E5E8-42BB-8C05-0609779508A3}" srcOrd="0" destOrd="0" presId="urn:microsoft.com/office/officeart/2005/8/layout/radial6"/>
    <dgm:cxn modelId="{B496FA8C-B74A-4F14-AD31-567B0C5138B6}" type="presParOf" srcId="{930F6ED0-9F5B-4BFD-86B0-DE768FDD8A66}" destId="{2830AD72-BEB7-4232-BE6F-569A5D4626F1}" srcOrd="1" destOrd="0" presId="urn:microsoft.com/office/officeart/2005/8/layout/radial6"/>
    <dgm:cxn modelId="{E5F286E9-A06F-4EA2-81B2-5CE55F767DE1}" type="presParOf" srcId="{2283A29F-0898-4D72-A5EB-46C225D8B972}" destId="{3B3C9D35-FEB3-4CDD-A991-D619F7F47603}" srcOrd="2" destOrd="0" presId="urn:microsoft.com/office/officeart/2005/8/layout/radial6"/>
    <dgm:cxn modelId="{27ADB130-D1A2-426A-8C1B-417250704CDF}" type="presParOf" srcId="{2283A29F-0898-4D72-A5EB-46C225D8B972}" destId="{3BC8278F-054C-47FA-83C7-408DDEEF1DD6}" srcOrd="3" destOrd="0" presId="urn:microsoft.com/office/officeart/2005/8/layout/radial6"/>
    <dgm:cxn modelId="{2C8F7C63-8CBF-44AC-8749-D056BD396ECC}" type="presParOf" srcId="{2283A29F-0898-4D72-A5EB-46C225D8B972}" destId="{B2D75A19-16FD-49AE-A5C9-8D992F1CB13C}" srcOrd="4" destOrd="0" presId="urn:microsoft.com/office/officeart/2005/8/layout/radial6"/>
    <dgm:cxn modelId="{5F0084AC-A270-48E8-9F99-DDEE9F7B796B}" type="presParOf" srcId="{2283A29F-0898-4D72-A5EB-46C225D8B972}" destId="{6E9145B4-FA9A-4472-A6AA-9B9BD957B5C1}" srcOrd="5" destOrd="0" presId="urn:microsoft.com/office/officeart/2005/8/layout/radial6"/>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4932E3-FCB3-473B-8D39-739D9734D3A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A384D7F5-473F-4507-8A43-71B4BFF997D6}">
      <dgm:prSet phldrT="[Text]" custT="1"/>
      <dgm:spPr>
        <a:solidFill>
          <a:schemeClr val="bg1">
            <a:lumMod val="50000"/>
          </a:schemeClr>
        </a:solidFill>
      </dgm:spPr>
      <dgm:t>
        <a:bodyPr/>
        <a:lstStyle/>
        <a:p>
          <a:r>
            <a:rPr lang="en-GB" sz="700" b="1" dirty="0"/>
            <a:t>Equality</a:t>
          </a:r>
          <a:r>
            <a:rPr lang="en-GB" sz="800" b="1" dirty="0"/>
            <a:t> &amp; Diversity </a:t>
          </a:r>
          <a:r>
            <a:rPr lang="en-GB" sz="800" b="1" dirty="0" err="1"/>
            <a:t>C’ttee</a:t>
          </a:r>
          <a:endParaRPr lang="en-GB" sz="800" b="1" dirty="0"/>
        </a:p>
      </dgm:t>
    </dgm:pt>
    <dgm:pt modelId="{5EF08340-6957-4C18-9934-0638961B5496}" type="parTrans" cxnId="{577DE7C6-BAD2-4912-9B15-D55748F99C47}">
      <dgm:prSet/>
      <dgm:spPr/>
      <dgm:t>
        <a:bodyPr/>
        <a:lstStyle/>
        <a:p>
          <a:endParaRPr lang="en-GB" sz="600" b="1"/>
        </a:p>
      </dgm:t>
    </dgm:pt>
    <dgm:pt modelId="{71194814-93D2-4193-B194-843F9B16C61E}" type="sibTrans" cxnId="{577DE7C6-BAD2-4912-9B15-D55748F99C47}">
      <dgm:prSet/>
      <dgm:spPr/>
      <dgm:t>
        <a:bodyPr/>
        <a:lstStyle/>
        <a:p>
          <a:endParaRPr lang="en-GB" sz="600" b="1"/>
        </a:p>
      </dgm:t>
    </dgm:pt>
    <dgm:pt modelId="{3AFB8496-8ADE-4A91-B07E-837A8C5CE3A1}">
      <dgm:prSet custT="1"/>
      <dgm:spPr>
        <a:solidFill>
          <a:schemeClr val="accent4">
            <a:lumMod val="75000"/>
          </a:schemeClr>
        </a:solidFill>
      </dgm:spPr>
      <dgm:t>
        <a:bodyPr/>
        <a:lstStyle/>
        <a:p>
          <a:r>
            <a:rPr lang="en-GB" sz="700" b="1" dirty="0"/>
            <a:t>E&amp;D</a:t>
          </a:r>
        </a:p>
      </dgm:t>
    </dgm:pt>
    <dgm:pt modelId="{D6150A43-1667-40CD-AE19-0BFB9EB7E40F}" type="parTrans" cxnId="{CD079AD5-DF89-4556-A4F4-BA23E1EDA1E8}">
      <dgm:prSet/>
      <dgm:spPr/>
      <dgm:t>
        <a:bodyPr/>
        <a:lstStyle/>
        <a:p>
          <a:endParaRPr lang="en-GB" sz="600" b="1"/>
        </a:p>
      </dgm:t>
    </dgm:pt>
    <dgm:pt modelId="{D697ACE2-5B32-45B4-9304-FDE511450A1C}" type="sibTrans" cxnId="{CD079AD5-DF89-4556-A4F4-BA23E1EDA1E8}">
      <dgm:prSet/>
      <dgm:spPr/>
      <dgm:t>
        <a:bodyPr/>
        <a:lstStyle/>
        <a:p>
          <a:endParaRPr lang="en-GB" sz="600" b="1"/>
        </a:p>
      </dgm:t>
    </dgm:pt>
    <dgm:pt modelId="{2283A29F-0898-4D72-A5EB-46C225D8B972}" type="pres">
      <dgm:prSet presAssocID="{274932E3-FCB3-473B-8D39-739D9734D3A5}" presName="Name0" presStyleCnt="0">
        <dgm:presLayoutVars>
          <dgm:chMax val="1"/>
          <dgm:dir/>
          <dgm:animLvl val="ctr"/>
          <dgm:resizeHandles val="exact"/>
        </dgm:presLayoutVars>
      </dgm:prSet>
      <dgm:spPr/>
    </dgm:pt>
    <dgm:pt modelId="{108E4480-7930-4C9B-94D4-B2C4CF1ABBD3}" type="pres">
      <dgm:prSet presAssocID="{A384D7F5-473F-4507-8A43-71B4BFF997D6}" presName="centerShape" presStyleLbl="node0" presStyleIdx="0" presStyleCnt="1" custScaleX="110020" custScaleY="110019"/>
      <dgm:spPr/>
    </dgm:pt>
    <dgm:pt modelId="{930F6ED0-9F5B-4BFD-86B0-DE768FDD8A66}" type="pres">
      <dgm:prSet presAssocID="{3AFB8496-8ADE-4A91-B07E-837A8C5CE3A1}" presName="oneComp" presStyleCnt="0"/>
      <dgm:spPr/>
    </dgm:pt>
    <dgm:pt modelId="{D2778067-E5E8-42BB-8C05-0609779508A3}" type="pres">
      <dgm:prSet presAssocID="{3AFB8496-8ADE-4A91-B07E-837A8C5CE3A1}" presName="dummyConnPt" presStyleCnt="0"/>
      <dgm:spPr/>
    </dgm:pt>
    <dgm:pt modelId="{2830AD72-BEB7-4232-BE6F-569A5D4626F1}" type="pres">
      <dgm:prSet presAssocID="{3AFB8496-8ADE-4A91-B07E-837A8C5CE3A1}" presName="oneNode" presStyleLbl="node1" presStyleIdx="0" presStyleCnt="1" custScaleX="129761" custScaleY="126854">
        <dgm:presLayoutVars>
          <dgm:bulletEnabled val="1"/>
        </dgm:presLayoutVars>
      </dgm:prSet>
      <dgm:spPr/>
    </dgm:pt>
    <dgm:pt modelId="{3B3C9D35-FEB3-4CDD-A991-D619F7F47603}" type="pres">
      <dgm:prSet presAssocID="{3AFB8496-8ADE-4A91-B07E-837A8C5CE3A1}" presName="dummya" presStyleCnt="0"/>
      <dgm:spPr/>
    </dgm:pt>
    <dgm:pt modelId="{3BC8278F-054C-47FA-83C7-408DDEEF1DD6}" type="pres">
      <dgm:prSet presAssocID="{3AFB8496-8ADE-4A91-B07E-837A8C5CE3A1}" presName="dummyb" presStyleCnt="0"/>
      <dgm:spPr/>
    </dgm:pt>
    <dgm:pt modelId="{B2D75A19-16FD-49AE-A5C9-8D992F1CB13C}" type="pres">
      <dgm:prSet presAssocID="{3AFB8496-8ADE-4A91-B07E-837A8C5CE3A1}" presName="dummyc" presStyleCnt="0"/>
      <dgm:spPr/>
    </dgm:pt>
    <dgm:pt modelId="{6E9145B4-FA9A-4472-A6AA-9B9BD957B5C1}" type="pres">
      <dgm:prSet presAssocID="{D697ACE2-5B32-45B4-9304-FDE511450A1C}" presName="singleconn" presStyleLbl="sibTrans2D1" presStyleIdx="0" presStyleCnt="1"/>
      <dgm:spPr/>
    </dgm:pt>
  </dgm:ptLst>
  <dgm:cxnLst>
    <dgm:cxn modelId="{E6C2265E-9CD0-4622-84E9-2249D510F542}" type="presOf" srcId="{A384D7F5-473F-4507-8A43-71B4BFF997D6}" destId="{108E4480-7930-4C9B-94D4-B2C4CF1ABBD3}" srcOrd="0" destOrd="0" presId="urn:microsoft.com/office/officeart/2005/8/layout/radial6"/>
    <dgm:cxn modelId="{2B9C7E6D-1636-45C1-B2A0-A2E58C20DFA4}" type="presOf" srcId="{D697ACE2-5B32-45B4-9304-FDE511450A1C}" destId="{6E9145B4-FA9A-4472-A6AA-9B9BD957B5C1}" srcOrd="0" destOrd="0" presId="urn:microsoft.com/office/officeart/2005/8/layout/radial6"/>
    <dgm:cxn modelId="{1206B85A-5A8E-4391-AB67-2EFF92680CC9}" type="presOf" srcId="{274932E3-FCB3-473B-8D39-739D9734D3A5}" destId="{2283A29F-0898-4D72-A5EB-46C225D8B972}" srcOrd="0" destOrd="0" presId="urn:microsoft.com/office/officeart/2005/8/layout/radial6"/>
    <dgm:cxn modelId="{577DE7C6-BAD2-4912-9B15-D55748F99C47}" srcId="{274932E3-FCB3-473B-8D39-739D9734D3A5}" destId="{A384D7F5-473F-4507-8A43-71B4BFF997D6}" srcOrd="0" destOrd="0" parTransId="{5EF08340-6957-4C18-9934-0638961B5496}" sibTransId="{71194814-93D2-4193-B194-843F9B16C61E}"/>
    <dgm:cxn modelId="{CD079AD5-DF89-4556-A4F4-BA23E1EDA1E8}" srcId="{A384D7F5-473F-4507-8A43-71B4BFF997D6}" destId="{3AFB8496-8ADE-4A91-B07E-837A8C5CE3A1}" srcOrd="0" destOrd="0" parTransId="{D6150A43-1667-40CD-AE19-0BFB9EB7E40F}" sibTransId="{D697ACE2-5B32-45B4-9304-FDE511450A1C}"/>
    <dgm:cxn modelId="{D17F09D8-64C7-4DAF-A15A-3CB5F7AF25F7}" type="presOf" srcId="{3AFB8496-8ADE-4A91-B07E-837A8C5CE3A1}" destId="{2830AD72-BEB7-4232-BE6F-569A5D4626F1}" srcOrd="0" destOrd="0" presId="urn:microsoft.com/office/officeart/2005/8/layout/radial6"/>
    <dgm:cxn modelId="{1CBB9CD3-67D9-4973-99E7-304C1C252D88}" type="presParOf" srcId="{2283A29F-0898-4D72-A5EB-46C225D8B972}" destId="{108E4480-7930-4C9B-94D4-B2C4CF1ABBD3}" srcOrd="0" destOrd="0" presId="urn:microsoft.com/office/officeart/2005/8/layout/radial6"/>
    <dgm:cxn modelId="{687608A2-A460-416D-8786-3428E41FD40A}" type="presParOf" srcId="{2283A29F-0898-4D72-A5EB-46C225D8B972}" destId="{930F6ED0-9F5B-4BFD-86B0-DE768FDD8A66}" srcOrd="1" destOrd="0" presId="urn:microsoft.com/office/officeart/2005/8/layout/radial6"/>
    <dgm:cxn modelId="{CC54FF29-32DF-426C-B17B-DEEEA0EBCEFB}" type="presParOf" srcId="{930F6ED0-9F5B-4BFD-86B0-DE768FDD8A66}" destId="{D2778067-E5E8-42BB-8C05-0609779508A3}" srcOrd="0" destOrd="0" presId="urn:microsoft.com/office/officeart/2005/8/layout/radial6"/>
    <dgm:cxn modelId="{B496FA8C-B74A-4F14-AD31-567B0C5138B6}" type="presParOf" srcId="{930F6ED0-9F5B-4BFD-86B0-DE768FDD8A66}" destId="{2830AD72-BEB7-4232-BE6F-569A5D4626F1}" srcOrd="1" destOrd="0" presId="urn:microsoft.com/office/officeart/2005/8/layout/radial6"/>
    <dgm:cxn modelId="{E5F286E9-A06F-4EA2-81B2-5CE55F767DE1}" type="presParOf" srcId="{2283A29F-0898-4D72-A5EB-46C225D8B972}" destId="{3B3C9D35-FEB3-4CDD-A991-D619F7F47603}" srcOrd="2" destOrd="0" presId="urn:microsoft.com/office/officeart/2005/8/layout/radial6"/>
    <dgm:cxn modelId="{27ADB130-D1A2-426A-8C1B-417250704CDF}" type="presParOf" srcId="{2283A29F-0898-4D72-A5EB-46C225D8B972}" destId="{3BC8278F-054C-47FA-83C7-408DDEEF1DD6}" srcOrd="3" destOrd="0" presId="urn:microsoft.com/office/officeart/2005/8/layout/radial6"/>
    <dgm:cxn modelId="{2C8F7C63-8CBF-44AC-8749-D056BD396ECC}" type="presParOf" srcId="{2283A29F-0898-4D72-A5EB-46C225D8B972}" destId="{B2D75A19-16FD-49AE-A5C9-8D992F1CB13C}" srcOrd="4" destOrd="0" presId="urn:microsoft.com/office/officeart/2005/8/layout/radial6"/>
    <dgm:cxn modelId="{5F0084AC-A270-48E8-9F99-DDEE9F7B796B}" type="presParOf" srcId="{2283A29F-0898-4D72-A5EB-46C225D8B972}" destId="{6E9145B4-FA9A-4472-A6AA-9B9BD957B5C1}" srcOrd="5" destOrd="0" presId="urn:microsoft.com/office/officeart/2005/8/layout/radial6"/>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12B49-6CF2-4E3A-9F11-138300F88FE6}">
      <dsp:nvSpPr>
        <dsp:cNvPr id="0" name=""/>
        <dsp:cNvSpPr/>
      </dsp:nvSpPr>
      <dsp:spPr>
        <a:xfrm>
          <a:off x="497248" y="98160"/>
          <a:ext cx="2280960" cy="151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Infectious Diseases</a:t>
          </a:r>
        </a:p>
        <a:p>
          <a:pPr marL="0" lvl="0" indent="0" algn="ctr" defTabSz="8001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New COVID-19 pandemic phases; nosocomial transmission; staff sickness absence; monkeypox; influenza and other respiratory infections;  public and staff vaccination programmes</a:t>
          </a:r>
          <a:endParaRPr lang="en-US" sz="1200" kern="1200" dirty="0">
            <a:latin typeface="Arial" panose="020B0604020202020204" pitchFamily="34" charset="0"/>
            <a:cs typeface="Arial" panose="020B0604020202020204" pitchFamily="34" charset="0"/>
          </a:endParaRPr>
        </a:p>
      </dsp:txBody>
      <dsp:txXfrm>
        <a:off x="497248" y="98160"/>
        <a:ext cx="2280960" cy="1510608"/>
      </dsp:txXfrm>
    </dsp:sp>
    <dsp:sp modelId="{C3AFE926-2F2C-4B1A-A43A-146630C9E8E3}">
      <dsp:nvSpPr>
        <dsp:cNvPr id="0" name=""/>
        <dsp:cNvSpPr/>
      </dsp:nvSpPr>
      <dsp:spPr>
        <a:xfrm>
          <a:off x="2870278" y="98160"/>
          <a:ext cx="2383037" cy="151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Rising tide of NCDs</a:t>
          </a:r>
        </a:p>
        <a:p>
          <a:pPr marL="0" lvl="0" indent="0" algn="ctr" defTabSz="8001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Pre-pandemic rises now accelerated; concerns about recovery of preventive and treatment services; multi-morbidity; increasing avoidable admissions and deaths</a:t>
          </a:r>
        </a:p>
      </dsp:txBody>
      <dsp:txXfrm>
        <a:off x="2870278" y="98160"/>
        <a:ext cx="2383037" cy="1510608"/>
      </dsp:txXfrm>
    </dsp:sp>
    <dsp:sp modelId="{5942B207-0951-4366-B648-DD4B26A633A3}">
      <dsp:nvSpPr>
        <dsp:cNvPr id="0" name=""/>
        <dsp:cNvSpPr/>
      </dsp:nvSpPr>
      <dsp:spPr>
        <a:xfrm>
          <a:off x="5345386" y="98160"/>
          <a:ext cx="2482214" cy="151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Health Inequalities</a:t>
          </a:r>
        </a:p>
        <a:p>
          <a:pPr marL="0" lvl="0" indent="0" algn="ctr" defTabSz="8001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COVID-19 direct and indirect impacts; vaccine inequities; social and structural drivers which exacerbate risk of morbidity and mortality; need to have resolute focus.</a:t>
          </a:r>
          <a:endParaRPr lang="en-US" sz="900" kern="1200" dirty="0">
            <a:latin typeface="Arial" panose="020B0604020202020204" pitchFamily="34" charset="0"/>
            <a:cs typeface="Arial" panose="020B0604020202020204" pitchFamily="34" charset="0"/>
          </a:endParaRPr>
        </a:p>
      </dsp:txBody>
      <dsp:txXfrm>
        <a:off x="5345386" y="98160"/>
        <a:ext cx="2482214" cy="1510608"/>
      </dsp:txXfrm>
    </dsp:sp>
    <dsp:sp modelId="{CF553C13-BBCF-47DF-AF7A-7593CFC5ECF5}">
      <dsp:nvSpPr>
        <dsp:cNvPr id="0" name=""/>
        <dsp:cNvSpPr/>
      </dsp:nvSpPr>
      <dsp:spPr>
        <a:xfrm>
          <a:off x="2151" y="1747130"/>
          <a:ext cx="3033737" cy="172788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Urgent and emergent threats</a:t>
          </a:r>
        </a:p>
        <a:p>
          <a:pPr marL="0" lvl="0" indent="0" algn="ctr" defTabSz="8001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 post-pandemic economic, social and structural challenges; health and care system sustainability. Compounded by the cost-of-living, housing, social cohesion, </a:t>
          </a:r>
          <a:r>
            <a:rPr lang="en-GB" sz="1200" kern="1200" dirty="0">
              <a:solidFill>
                <a:srgbClr val="FFFF00"/>
              </a:solidFill>
              <a:latin typeface="Arial" panose="020B0604020202020204" pitchFamily="34" charset="0"/>
              <a:cs typeface="Arial" panose="020B0604020202020204" pitchFamily="34" charset="0"/>
            </a:rPr>
            <a:t>climate &amp; ecological crises</a:t>
          </a:r>
          <a:r>
            <a:rPr lang="en-GB" sz="1200" kern="1200" dirty="0">
              <a:latin typeface="Arial" panose="020B0604020202020204" pitchFamily="34" charset="0"/>
              <a:cs typeface="Arial" panose="020B0604020202020204" pitchFamily="34" charset="0"/>
            </a:rPr>
            <a:t>  - requires bolder, systems responses from us all</a:t>
          </a:r>
        </a:p>
        <a:p>
          <a:pPr marL="0" lvl="0" indent="0" algn="ctr" defTabSz="8001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2151" y="1747130"/>
        <a:ext cx="3033737" cy="1727889"/>
      </dsp:txXfrm>
    </dsp:sp>
    <dsp:sp modelId="{6BE7C9AF-0706-46B2-B5A7-044F0E832E2A}">
      <dsp:nvSpPr>
        <dsp:cNvPr id="0" name=""/>
        <dsp:cNvSpPr/>
      </dsp:nvSpPr>
      <dsp:spPr>
        <a:xfrm>
          <a:off x="3127957" y="1726868"/>
          <a:ext cx="2541700" cy="176841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Building upon the COVID-19 lessons </a:t>
          </a:r>
        </a:p>
        <a:p>
          <a:pPr marL="0" lvl="0" indent="0" algn="ctr" defTabSz="8001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 power of data and insights; multi-sectoral and multi-level partnerships; innovation  engaging and empowering communities; tackling social and structural drivers of health; rebuilding trust and tackling misinformation</a:t>
          </a:r>
          <a:endParaRPr lang="en-US" sz="1200" kern="1200" dirty="0">
            <a:latin typeface="Arial" panose="020B0604020202020204" pitchFamily="34" charset="0"/>
            <a:cs typeface="Arial" panose="020B0604020202020204" pitchFamily="34" charset="0"/>
          </a:endParaRPr>
        </a:p>
      </dsp:txBody>
      <dsp:txXfrm>
        <a:off x="3127957" y="1726868"/>
        <a:ext cx="2541700" cy="1768414"/>
      </dsp:txXfrm>
    </dsp:sp>
    <dsp:sp modelId="{B4BB5A10-9689-462B-929D-B71239B5873E}">
      <dsp:nvSpPr>
        <dsp:cNvPr id="0" name=""/>
        <dsp:cNvSpPr/>
      </dsp:nvSpPr>
      <dsp:spPr>
        <a:xfrm>
          <a:off x="5763878" y="1719460"/>
          <a:ext cx="2560971" cy="18025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Workforce</a:t>
          </a:r>
        </a:p>
        <a:p>
          <a:pPr marL="0" lvl="0" indent="0" algn="ctr" defTabSz="8001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Understanding post-pandemic challenges; future pipeline; workforce resilience; equality, diversity and inclusion; new skills and capabilities; connecting and integrating workforce for the public’s health</a:t>
          </a:r>
        </a:p>
        <a:p>
          <a:pPr marL="57150" lvl="1" indent="-57150" algn="ctr" defTabSz="488950">
            <a:lnSpc>
              <a:spcPct val="90000"/>
            </a:lnSpc>
            <a:spcBef>
              <a:spcPct val="0"/>
            </a:spcBef>
            <a:spcAft>
              <a:spcPct val="15000"/>
            </a:spcAft>
            <a:buChar char="•"/>
          </a:pPr>
          <a:endParaRPr lang="en-US" sz="1100" kern="1200" dirty="0">
            <a:latin typeface="Arial" panose="020B0604020202020204" pitchFamily="34" charset="0"/>
            <a:cs typeface="Arial" panose="020B0604020202020204" pitchFamily="34" charset="0"/>
          </a:endParaRPr>
        </a:p>
      </dsp:txBody>
      <dsp:txXfrm>
        <a:off x="5763878" y="1719460"/>
        <a:ext cx="2560971" cy="1802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F7780-8F1C-48E2-A85E-23B52A0E2299}">
      <dsp:nvSpPr>
        <dsp:cNvPr id="0" name=""/>
        <dsp:cNvSpPr/>
      </dsp:nvSpPr>
      <dsp:spPr>
        <a:xfrm>
          <a:off x="214741" y="293961"/>
          <a:ext cx="1704116" cy="1704116"/>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82453-F33E-4A5A-8DEB-E2CB58FC5C74}">
      <dsp:nvSpPr>
        <dsp:cNvPr id="0" name=""/>
        <dsp:cNvSpPr/>
      </dsp:nvSpPr>
      <dsp:spPr>
        <a:xfrm>
          <a:off x="214741" y="293961"/>
          <a:ext cx="1704116" cy="1704116"/>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59099-405D-49A7-AA6C-6AF0331108DE}">
      <dsp:nvSpPr>
        <dsp:cNvPr id="0" name=""/>
        <dsp:cNvSpPr/>
      </dsp:nvSpPr>
      <dsp:spPr>
        <a:xfrm>
          <a:off x="214741" y="293961"/>
          <a:ext cx="1704116" cy="1704116"/>
        </a:xfrm>
        <a:prstGeom prst="blockArc">
          <a:avLst>
            <a:gd name="adj1" fmla="val 3240000"/>
            <a:gd name="adj2" fmla="val 756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79FCE8-B812-484C-B7BC-D59EA037DEFF}">
      <dsp:nvSpPr>
        <dsp:cNvPr id="0" name=""/>
        <dsp:cNvSpPr/>
      </dsp:nvSpPr>
      <dsp:spPr>
        <a:xfrm>
          <a:off x="214741" y="293961"/>
          <a:ext cx="1704116" cy="1704116"/>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D6583A-4724-4372-8FFA-3BF7B9EF9BAC}">
      <dsp:nvSpPr>
        <dsp:cNvPr id="0" name=""/>
        <dsp:cNvSpPr/>
      </dsp:nvSpPr>
      <dsp:spPr>
        <a:xfrm>
          <a:off x="214741" y="293961"/>
          <a:ext cx="1704116" cy="1704116"/>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579767" y="658987"/>
          <a:ext cx="974064" cy="974064"/>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Health Services Committee</a:t>
          </a:r>
        </a:p>
      </dsp:txBody>
      <dsp:txXfrm>
        <a:off x="722415" y="801635"/>
        <a:ext cx="688768" cy="688768"/>
      </dsp:txXfrm>
    </dsp:sp>
    <dsp:sp modelId="{03E8FD7C-0153-4DFC-A35F-CEE3EDED4178}">
      <dsp:nvSpPr>
        <dsp:cNvPr id="0" name=""/>
        <dsp:cNvSpPr/>
      </dsp:nvSpPr>
      <dsp:spPr>
        <a:xfrm>
          <a:off x="725877" y="-27191"/>
          <a:ext cx="681845" cy="68184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Adult Social Care</a:t>
          </a:r>
        </a:p>
      </dsp:txBody>
      <dsp:txXfrm>
        <a:off x="825731" y="72663"/>
        <a:ext cx="482137" cy="482137"/>
      </dsp:txXfrm>
    </dsp:sp>
    <dsp:sp modelId="{B7A78B4B-B4AF-4A2E-8FA6-EDD4F69B16B8}">
      <dsp:nvSpPr>
        <dsp:cNvPr id="0" name=""/>
        <dsp:cNvSpPr/>
      </dsp:nvSpPr>
      <dsp:spPr>
        <a:xfrm>
          <a:off x="1517431" y="547905"/>
          <a:ext cx="681845" cy="68184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Drugs</a:t>
          </a:r>
        </a:p>
      </dsp:txBody>
      <dsp:txXfrm>
        <a:off x="1617285" y="647759"/>
        <a:ext cx="482137" cy="482137"/>
      </dsp:txXfrm>
    </dsp:sp>
    <dsp:sp modelId="{0609A1E8-F9F0-412A-B2D3-1B44E3E12900}">
      <dsp:nvSpPr>
        <dsp:cNvPr id="0" name=""/>
        <dsp:cNvSpPr/>
      </dsp:nvSpPr>
      <dsp:spPr>
        <a:xfrm>
          <a:off x="1215084" y="1478433"/>
          <a:ext cx="681845" cy="68184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Genomics</a:t>
          </a:r>
        </a:p>
      </dsp:txBody>
      <dsp:txXfrm>
        <a:off x="1314938" y="1578287"/>
        <a:ext cx="482137" cy="482137"/>
      </dsp:txXfrm>
    </dsp:sp>
    <dsp:sp modelId="{3A89BBF5-F813-4FDA-9FA4-BE25BE9EB687}">
      <dsp:nvSpPr>
        <dsp:cNvPr id="0" name=""/>
        <dsp:cNvSpPr/>
      </dsp:nvSpPr>
      <dsp:spPr>
        <a:xfrm>
          <a:off x="236669" y="1478433"/>
          <a:ext cx="681845" cy="68184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Primary Care</a:t>
          </a:r>
        </a:p>
      </dsp:txBody>
      <dsp:txXfrm>
        <a:off x="336523" y="1578287"/>
        <a:ext cx="482137" cy="482137"/>
      </dsp:txXfrm>
    </dsp:sp>
    <dsp:sp modelId="{D073F94D-83C0-4A93-89AB-8DD8BEF30959}">
      <dsp:nvSpPr>
        <dsp:cNvPr id="0" name=""/>
        <dsp:cNvSpPr/>
      </dsp:nvSpPr>
      <dsp:spPr>
        <a:xfrm>
          <a:off x="-65676" y="547905"/>
          <a:ext cx="681845" cy="68184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Sexual  Health </a:t>
          </a:r>
        </a:p>
      </dsp:txBody>
      <dsp:txXfrm>
        <a:off x="34178" y="647759"/>
        <a:ext cx="482137" cy="482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2AEE-8091-4F7B-B8F1-9BDA01F759FD}">
      <dsp:nvSpPr>
        <dsp:cNvPr id="0" name=""/>
        <dsp:cNvSpPr/>
      </dsp:nvSpPr>
      <dsp:spPr>
        <a:xfrm>
          <a:off x="195622" y="237671"/>
          <a:ext cx="1742355" cy="1742355"/>
        </a:xfrm>
        <a:prstGeom prst="blockArc">
          <a:avLst>
            <a:gd name="adj1" fmla="val 13114286"/>
            <a:gd name="adj2" fmla="val 16200000"/>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F7780-8F1C-48E2-A85E-23B52A0E2299}">
      <dsp:nvSpPr>
        <dsp:cNvPr id="0" name=""/>
        <dsp:cNvSpPr/>
      </dsp:nvSpPr>
      <dsp:spPr>
        <a:xfrm>
          <a:off x="195622" y="237671"/>
          <a:ext cx="1742355" cy="1742355"/>
        </a:xfrm>
        <a:prstGeom prst="blockArc">
          <a:avLst>
            <a:gd name="adj1" fmla="val 10028571"/>
            <a:gd name="adj2" fmla="val 13114286"/>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82453-F33E-4A5A-8DEB-E2CB58FC5C74}">
      <dsp:nvSpPr>
        <dsp:cNvPr id="0" name=""/>
        <dsp:cNvSpPr/>
      </dsp:nvSpPr>
      <dsp:spPr>
        <a:xfrm>
          <a:off x="195622" y="237671"/>
          <a:ext cx="1742355" cy="1742355"/>
        </a:xfrm>
        <a:prstGeom prst="blockArc">
          <a:avLst>
            <a:gd name="adj1" fmla="val 6942857"/>
            <a:gd name="adj2" fmla="val 10028571"/>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74DC1E-0E26-496D-AD4B-634BC8EDED8F}">
      <dsp:nvSpPr>
        <dsp:cNvPr id="0" name=""/>
        <dsp:cNvSpPr/>
      </dsp:nvSpPr>
      <dsp:spPr>
        <a:xfrm>
          <a:off x="195622" y="237671"/>
          <a:ext cx="1742355" cy="1742355"/>
        </a:xfrm>
        <a:prstGeom prst="blockArc">
          <a:avLst>
            <a:gd name="adj1" fmla="val 3857143"/>
            <a:gd name="adj2" fmla="val 6942857"/>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59099-405D-49A7-AA6C-6AF0331108DE}">
      <dsp:nvSpPr>
        <dsp:cNvPr id="0" name=""/>
        <dsp:cNvSpPr/>
      </dsp:nvSpPr>
      <dsp:spPr>
        <a:xfrm>
          <a:off x="195622" y="237671"/>
          <a:ext cx="1742355" cy="1742355"/>
        </a:xfrm>
        <a:prstGeom prst="blockArc">
          <a:avLst>
            <a:gd name="adj1" fmla="val 771429"/>
            <a:gd name="adj2" fmla="val 3857143"/>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79FCE8-B812-484C-B7BC-D59EA037DEFF}">
      <dsp:nvSpPr>
        <dsp:cNvPr id="0" name=""/>
        <dsp:cNvSpPr/>
      </dsp:nvSpPr>
      <dsp:spPr>
        <a:xfrm>
          <a:off x="195622" y="237671"/>
          <a:ext cx="1742355" cy="1742355"/>
        </a:xfrm>
        <a:prstGeom prst="blockArc">
          <a:avLst>
            <a:gd name="adj1" fmla="val 19285714"/>
            <a:gd name="adj2" fmla="val 771429"/>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D6583A-4724-4372-8FFA-3BF7B9EF9BAC}">
      <dsp:nvSpPr>
        <dsp:cNvPr id="0" name=""/>
        <dsp:cNvSpPr/>
      </dsp:nvSpPr>
      <dsp:spPr>
        <a:xfrm>
          <a:off x="195622" y="237671"/>
          <a:ext cx="1742355" cy="1742355"/>
        </a:xfrm>
        <a:prstGeom prst="blockArc">
          <a:avLst>
            <a:gd name="adj1" fmla="val 16200000"/>
            <a:gd name="adj2" fmla="val 19285714"/>
            <a:gd name="adj3" fmla="val 38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634489" y="676538"/>
          <a:ext cx="864621" cy="86462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Global Health Committee</a:t>
          </a:r>
        </a:p>
      </dsp:txBody>
      <dsp:txXfrm>
        <a:off x="761110" y="803159"/>
        <a:ext cx="611379" cy="611379"/>
      </dsp:txXfrm>
    </dsp:sp>
    <dsp:sp modelId="{03E8FD7C-0153-4DFC-A35F-CEE3EDED4178}">
      <dsp:nvSpPr>
        <dsp:cNvPr id="0" name=""/>
        <dsp:cNvSpPr/>
      </dsp:nvSpPr>
      <dsp:spPr>
        <a:xfrm>
          <a:off x="764182" y="-48169"/>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Sudan</a:t>
          </a:r>
        </a:p>
      </dsp:txBody>
      <dsp:txXfrm>
        <a:off x="852817" y="40466"/>
        <a:ext cx="427965" cy="427965"/>
      </dsp:txXfrm>
    </dsp:sp>
    <dsp:sp modelId="{B7A78B4B-B4AF-4A2E-8FA6-EDD4F69B16B8}">
      <dsp:nvSpPr>
        <dsp:cNvPr id="0" name=""/>
        <dsp:cNvSpPr/>
      </dsp:nvSpPr>
      <dsp:spPr>
        <a:xfrm>
          <a:off x="1432180" y="273521"/>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India</a:t>
          </a:r>
        </a:p>
      </dsp:txBody>
      <dsp:txXfrm>
        <a:off x="1520815" y="362156"/>
        <a:ext cx="427965" cy="427965"/>
      </dsp:txXfrm>
    </dsp:sp>
    <dsp:sp modelId="{0609A1E8-F9F0-412A-B2D3-1B44E3E12900}">
      <dsp:nvSpPr>
        <dsp:cNvPr id="0" name=""/>
        <dsp:cNvSpPr/>
      </dsp:nvSpPr>
      <dsp:spPr>
        <a:xfrm>
          <a:off x="1597162" y="996354"/>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Pakistan</a:t>
          </a:r>
        </a:p>
      </dsp:txBody>
      <dsp:txXfrm>
        <a:off x="1685797" y="1084989"/>
        <a:ext cx="427965" cy="427965"/>
      </dsp:txXfrm>
    </dsp:sp>
    <dsp:sp modelId="{2D5E9524-FD9F-4BB8-800B-5E9D7ACB14EF}">
      <dsp:nvSpPr>
        <dsp:cNvPr id="0" name=""/>
        <dsp:cNvSpPr/>
      </dsp:nvSpPr>
      <dsp:spPr>
        <a:xfrm>
          <a:off x="1134893" y="1576021"/>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800" b="1" kern="1200" dirty="0"/>
            <a:t>Global Violence</a:t>
          </a:r>
        </a:p>
      </dsp:txBody>
      <dsp:txXfrm>
        <a:off x="1223528" y="1664656"/>
        <a:ext cx="427965" cy="427965"/>
      </dsp:txXfrm>
    </dsp:sp>
    <dsp:sp modelId="{3A89BBF5-F813-4FDA-9FA4-BE25BE9EB687}">
      <dsp:nvSpPr>
        <dsp:cNvPr id="0" name=""/>
        <dsp:cNvSpPr/>
      </dsp:nvSpPr>
      <dsp:spPr>
        <a:xfrm>
          <a:off x="393471" y="1576021"/>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Europe</a:t>
          </a:r>
        </a:p>
      </dsp:txBody>
      <dsp:txXfrm>
        <a:off x="482106" y="1664656"/>
        <a:ext cx="427965" cy="427965"/>
      </dsp:txXfrm>
    </dsp:sp>
    <dsp:sp modelId="{D073F94D-83C0-4A93-89AB-8DD8BEF30959}">
      <dsp:nvSpPr>
        <dsp:cNvPr id="0" name=""/>
        <dsp:cNvSpPr/>
      </dsp:nvSpPr>
      <dsp:spPr>
        <a:xfrm>
          <a:off x="-68797" y="996354"/>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Africa</a:t>
          </a:r>
        </a:p>
      </dsp:txBody>
      <dsp:txXfrm>
        <a:off x="19838" y="1084989"/>
        <a:ext cx="427965" cy="427965"/>
      </dsp:txXfrm>
    </dsp:sp>
    <dsp:sp modelId="{98EEEFA8-4295-43A4-A6E8-1516B66833CD}">
      <dsp:nvSpPr>
        <dsp:cNvPr id="0" name=""/>
        <dsp:cNvSpPr/>
      </dsp:nvSpPr>
      <dsp:spPr>
        <a:xfrm>
          <a:off x="96184" y="273521"/>
          <a:ext cx="605235" cy="60523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Yemen</a:t>
          </a:r>
        </a:p>
      </dsp:txBody>
      <dsp:txXfrm>
        <a:off x="184819" y="362156"/>
        <a:ext cx="427965" cy="427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45B4-FA9A-4472-A6AA-9B9BD957B5C1}">
      <dsp:nvSpPr>
        <dsp:cNvPr id="0" name=""/>
        <dsp:cNvSpPr/>
      </dsp:nvSpPr>
      <dsp:spPr>
        <a:xfrm>
          <a:off x="196238" y="197075"/>
          <a:ext cx="1270954" cy="1270954"/>
        </a:xfrm>
        <a:prstGeom prst="blockArc">
          <a:avLst>
            <a:gd name="adj1" fmla="val 34025"/>
            <a:gd name="adj2" fmla="val 21565975"/>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448279" y="449146"/>
          <a:ext cx="754525" cy="754525"/>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Climate &amp; Health </a:t>
          </a:r>
          <a:r>
            <a:rPr lang="en-GB" sz="800" b="1" kern="1200" dirty="0" err="1"/>
            <a:t>C’ttee</a:t>
          </a:r>
          <a:endParaRPr lang="en-GB" sz="800" b="1" kern="1200" dirty="0"/>
        </a:p>
      </dsp:txBody>
      <dsp:txXfrm>
        <a:off x="558777" y="559644"/>
        <a:ext cx="533529" cy="533529"/>
      </dsp:txXfrm>
    </dsp:sp>
    <dsp:sp modelId="{2830AD72-BEB7-4232-BE6F-569A5D4626F1}">
      <dsp:nvSpPr>
        <dsp:cNvPr id="0" name=""/>
        <dsp:cNvSpPr/>
      </dsp:nvSpPr>
      <dsp:spPr>
        <a:xfrm>
          <a:off x="1177845" y="563995"/>
          <a:ext cx="536852" cy="52482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Sust  </a:t>
          </a:r>
          <a:r>
            <a:rPr lang="en-GB" sz="800" b="1" kern="1200" dirty="0" err="1"/>
            <a:t>Devt</a:t>
          </a:r>
          <a:endParaRPr lang="en-GB" sz="800" b="1" kern="1200" dirty="0"/>
        </a:p>
      </dsp:txBody>
      <dsp:txXfrm>
        <a:off x="1256465" y="640854"/>
        <a:ext cx="379612" cy="371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2AEE-8091-4F7B-B8F1-9BDA01F759FD}">
      <dsp:nvSpPr>
        <dsp:cNvPr id="0" name=""/>
        <dsp:cNvSpPr/>
      </dsp:nvSpPr>
      <dsp:spPr>
        <a:xfrm>
          <a:off x="306128" y="173065"/>
          <a:ext cx="2147040" cy="2147040"/>
        </a:xfrm>
        <a:prstGeom prst="blockArc">
          <a:avLst>
            <a:gd name="adj1" fmla="val 14236364"/>
            <a:gd name="adj2" fmla="val 16200000"/>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6DD0E-CA78-44F9-ABBF-29D42F420F01}">
      <dsp:nvSpPr>
        <dsp:cNvPr id="0" name=""/>
        <dsp:cNvSpPr/>
      </dsp:nvSpPr>
      <dsp:spPr>
        <a:xfrm>
          <a:off x="306128" y="173065"/>
          <a:ext cx="2147040" cy="2147040"/>
        </a:xfrm>
        <a:prstGeom prst="blockArc">
          <a:avLst>
            <a:gd name="adj1" fmla="val 12272727"/>
            <a:gd name="adj2" fmla="val 14236364"/>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D2CF58-638C-4F24-AB46-2ECEA3394096}">
      <dsp:nvSpPr>
        <dsp:cNvPr id="0" name=""/>
        <dsp:cNvSpPr/>
      </dsp:nvSpPr>
      <dsp:spPr>
        <a:xfrm>
          <a:off x="306128" y="173065"/>
          <a:ext cx="2147040" cy="2147040"/>
        </a:xfrm>
        <a:prstGeom prst="blockArc">
          <a:avLst>
            <a:gd name="adj1" fmla="val 10309091"/>
            <a:gd name="adj2" fmla="val 12272727"/>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15234-F41C-4EB9-9651-8DB0505FF02A}">
      <dsp:nvSpPr>
        <dsp:cNvPr id="0" name=""/>
        <dsp:cNvSpPr/>
      </dsp:nvSpPr>
      <dsp:spPr>
        <a:xfrm>
          <a:off x="306128" y="173065"/>
          <a:ext cx="2147040" cy="2147040"/>
        </a:xfrm>
        <a:prstGeom prst="blockArc">
          <a:avLst>
            <a:gd name="adj1" fmla="val 8345455"/>
            <a:gd name="adj2" fmla="val 10309091"/>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31D831-77E5-47A9-9679-7FE248A42FBC}">
      <dsp:nvSpPr>
        <dsp:cNvPr id="0" name=""/>
        <dsp:cNvSpPr/>
      </dsp:nvSpPr>
      <dsp:spPr>
        <a:xfrm>
          <a:off x="306128" y="173065"/>
          <a:ext cx="2147040" cy="2147040"/>
        </a:xfrm>
        <a:prstGeom prst="blockArc">
          <a:avLst>
            <a:gd name="adj1" fmla="val 6381818"/>
            <a:gd name="adj2" fmla="val 8345455"/>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AD054-1DA8-41E1-8587-948F22E24FBD}">
      <dsp:nvSpPr>
        <dsp:cNvPr id="0" name=""/>
        <dsp:cNvSpPr/>
      </dsp:nvSpPr>
      <dsp:spPr>
        <a:xfrm>
          <a:off x="306128" y="173065"/>
          <a:ext cx="2147040" cy="2147040"/>
        </a:xfrm>
        <a:prstGeom prst="blockArc">
          <a:avLst>
            <a:gd name="adj1" fmla="val 4418182"/>
            <a:gd name="adj2" fmla="val 6381818"/>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F7780-8F1C-48E2-A85E-23B52A0E2299}">
      <dsp:nvSpPr>
        <dsp:cNvPr id="0" name=""/>
        <dsp:cNvSpPr/>
      </dsp:nvSpPr>
      <dsp:spPr>
        <a:xfrm>
          <a:off x="306128" y="173065"/>
          <a:ext cx="2147040" cy="2147040"/>
        </a:xfrm>
        <a:prstGeom prst="blockArc">
          <a:avLst>
            <a:gd name="adj1" fmla="val 2454545"/>
            <a:gd name="adj2" fmla="val 4418182"/>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82453-F33E-4A5A-8DEB-E2CB58FC5C74}">
      <dsp:nvSpPr>
        <dsp:cNvPr id="0" name=""/>
        <dsp:cNvSpPr/>
      </dsp:nvSpPr>
      <dsp:spPr>
        <a:xfrm>
          <a:off x="306128" y="173065"/>
          <a:ext cx="2147040" cy="2147040"/>
        </a:xfrm>
        <a:prstGeom prst="blockArc">
          <a:avLst>
            <a:gd name="adj1" fmla="val 490909"/>
            <a:gd name="adj2" fmla="val 2454545"/>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74DC1E-0E26-496D-AD4B-634BC8EDED8F}">
      <dsp:nvSpPr>
        <dsp:cNvPr id="0" name=""/>
        <dsp:cNvSpPr/>
      </dsp:nvSpPr>
      <dsp:spPr>
        <a:xfrm>
          <a:off x="306128" y="173065"/>
          <a:ext cx="2147040" cy="2147040"/>
        </a:xfrm>
        <a:prstGeom prst="blockArc">
          <a:avLst>
            <a:gd name="adj1" fmla="val 20127273"/>
            <a:gd name="adj2" fmla="val 490909"/>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79FCE8-B812-484C-B7BC-D59EA037DEFF}">
      <dsp:nvSpPr>
        <dsp:cNvPr id="0" name=""/>
        <dsp:cNvSpPr/>
      </dsp:nvSpPr>
      <dsp:spPr>
        <a:xfrm>
          <a:off x="306128" y="173065"/>
          <a:ext cx="2147040" cy="2147040"/>
        </a:xfrm>
        <a:prstGeom prst="blockArc">
          <a:avLst>
            <a:gd name="adj1" fmla="val 18163636"/>
            <a:gd name="adj2" fmla="val 20127273"/>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D6583A-4724-4372-8FFA-3BF7B9EF9BAC}">
      <dsp:nvSpPr>
        <dsp:cNvPr id="0" name=""/>
        <dsp:cNvSpPr/>
      </dsp:nvSpPr>
      <dsp:spPr>
        <a:xfrm>
          <a:off x="306128" y="173065"/>
          <a:ext cx="2147040" cy="2147040"/>
        </a:xfrm>
        <a:prstGeom prst="blockArc">
          <a:avLst>
            <a:gd name="adj1" fmla="val 16200000"/>
            <a:gd name="adj2" fmla="val 18163636"/>
            <a:gd name="adj3" fmla="val 24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923409" y="790346"/>
          <a:ext cx="912477" cy="912477"/>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Health Improvement </a:t>
          </a:r>
          <a:r>
            <a:rPr lang="en-GB" sz="800" b="1" kern="1200" dirty="0" err="1"/>
            <a:t>C’ttee</a:t>
          </a:r>
          <a:endParaRPr lang="en-GB" sz="800" b="1" kern="1200" dirty="0"/>
        </a:p>
      </dsp:txBody>
      <dsp:txXfrm>
        <a:off x="1057038" y="923975"/>
        <a:ext cx="645219" cy="645219"/>
      </dsp:txXfrm>
    </dsp:sp>
    <dsp:sp modelId="{03E8FD7C-0153-4DFC-A35F-CEE3EDED4178}">
      <dsp:nvSpPr>
        <dsp:cNvPr id="0" name=""/>
        <dsp:cNvSpPr/>
      </dsp:nvSpPr>
      <dsp:spPr>
        <a:xfrm>
          <a:off x="1122133" y="-71107"/>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Alcohol</a:t>
          </a:r>
        </a:p>
      </dsp:txBody>
      <dsp:txXfrm>
        <a:off x="1197557" y="4317"/>
        <a:ext cx="364182" cy="364182"/>
      </dsp:txXfrm>
    </dsp:sp>
    <dsp:sp modelId="{B7A78B4B-B4AF-4A2E-8FA6-EDD4F69B16B8}">
      <dsp:nvSpPr>
        <dsp:cNvPr id="0" name=""/>
        <dsp:cNvSpPr/>
      </dsp:nvSpPr>
      <dsp:spPr>
        <a:xfrm>
          <a:off x="1695308" y="97192"/>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Arts &amp; Health</a:t>
          </a:r>
        </a:p>
      </dsp:txBody>
      <dsp:txXfrm>
        <a:off x="1770732" y="172616"/>
        <a:ext cx="364182" cy="364182"/>
      </dsp:txXfrm>
    </dsp:sp>
    <dsp:sp modelId="{2D5E9524-FD9F-4BB8-800B-5E9D7ACB14EF}">
      <dsp:nvSpPr>
        <dsp:cNvPr id="0" name=""/>
        <dsp:cNvSpPr/>
      </dsp:nvSpPr>
      <dsp:spPr>
        <a:xfrm>
          <a:off x="2066216" y="539014"/>
          <a:ext cx="555605" cy="5343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GB" sz="700" b="1" kern="1200" dirty="0"/>
            <a:t>Health Economics</a:t>
          </a:r>
        </a:p>
      </dsp:txBody>
      <dsp:txXfrm>
        <a:off x="2147582" y="617263"/>
        <a:ext cx="392873" cy="377817"/>
      </dsp:txXfrm>
    </dsp:sp>
    <dsp:sp modelId="{3A89BBF5-F813-4FDA-9FA4-BE25BE9EB687}">
      <dsp:nvSpPr>
        <dsp:cNvPr id="0" name=""/>
        <dsp:cNvSpPr/>
      </dsp:nvSpPr>
      <dsp:spPr>
        <a:xfrm>
          <a:off x="2171519" y="1139948"/>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Food</a:t>
          </a:r>
        </a:p>
      </dsp:txBody>
      <dsp:txXfrm>
        <a:off x="2246943" y="1215372"/>
        <a:ext cx="364182" cy="364182"/>
      </dsp:txXfrm>
    </dsp:sp>
    <dsp:sp modelId="{D073F94D-83C0-4A93-89AB-8DD8BEF30959}">
      <dsp:nvSpPr>
        <dsp:cNvPr id="0" name=""/>
        <dsp:cNvSpPr/>
      </dsp:nvSpPr>
      <dsp:spPr>
        <a:xfrm>
          <a:off x="1923361" y="1683338"/>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Healthy Places</a:t>
          </a:r>
        </a:p>
      </dsp:txBody>
      <dsp:txXfrm>
        <a:off x="1998785" y="1758762"/>
        <a:ext cx="364182" cy="364182"/>
      </dsp:txXfrm>
    </dsp:sp>
    <dsp:sp modelId="{8FD5B4A0-C213-460C-8FC4-03CDDF975578}">
      <dsp:nvSpPr>
        <dsp:cNvPr id="0" name=""/>
        <dsp:cNvSpPr/>
      </dsp:nvSpPr>
      <dsp:spPr>
        <a:xfrm>
          <a:off x="1420819" y="2006302"/>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Transport</a:t>
          </a:r>
        </a:p>
      </dsp:txBody>
      <dsp:txXfrm>
        <a:off x="1496243" y="2081726"/>
        <a:ext cx="364182" cy="364182"/>
      </dsp:txXfrm>
    </dsp:sp>
    <dsp:sp modelId="{86C3CC7B-A407-4546-B751-EE592857A48D}">
      <dsp:nvSpPr>
        <dsp:cNvPr id="0" name=""/>
        <dsp:cNvSpPr/>
      </dsp:nvSpPr>
      <dsp:spPr>
        <a:xfrm>
          <a:off x="823446" y="2006302"/>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Public Health Film</a:t>
          </a:r>
        </a:p>
      </dsp:txBody>
      <dsp:txXfrm>
        <a:off x="898870" y="2081726"/>
        <a:ext cx="364182" cy="364182"/>
      </dsp:txXfrm>
    </dsp:sp>
    <dsp:sp modelId="{D12032DB-0C9F-42D2-87D3-3076A00BF495}">
      <dsp:nvSpPr>
        <dsp:cNvPr id="0" name=""/>
        <dsp:cNvSpPr/>
      </dsp:nvSpPr>
      <dsp:spPr>
        <a:xfrm>
          <a:off x="320904" y="1683338"/>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Oral Health</a:t>
          </a:r>
        </a:p>
      </dsp:txBody>
      <dsp:txXfrm>
        <a:off x="396328" y="1758762"/>
        <a:ext cx="364182" cy="364182"/>
      </dsp:txXfrm>
    </dsp:sp>
    <dsp:sp modelId="{AA3DABF7-5959-4896-8533-8E463F40B621}">
      <dsp:nvSpPr>
        <dsp:cNvPr id="0" name=""/>
        <dsp:cNvSpPr/>
      </dsp:nvSpPr>
      <dsp:spPr>
        <a:xfrm>
          <a:off x="72747" y="1139948"/>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MSK</a:t>
          </a:r>
        </a:p>
      </dsp:txBody>
      <dsp:txXfrm>
        <a:off x="148171" y="1215372"/>
        <a:ext cx="364182" cy="364182"/>
      </dsp:txXfrm>
    </dsp:sp>
    <dsp:sp modelId="{9A07B106-A65F-47F1-B4BF-240B8CB28601}">
      <dsp:nvSpPr>
        <dsp:cNvPr id="0" name=""/>
        <dsp:cNvSpPr/>
      </dsp:nvSpPr>
      <dsp:spPr>
        <a:xfrm>
          <a:off x="159752" y="550646"/>
          <a:ext cx="511050" cy="511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Poverty</a:t>
          </a:r>
        </a:p>
      </dsp:txBody>
      <dsp:txXfrm>
        <a:off x="234594" y="625488"/>
        <a:ext cx="361366" cy="361366"/>
      </dsp:txXfrm>
    </dsp:sp>
    <dsp:sp modelId="{98EEEFA8-4295-43A4-A6E8-1516B66833CD}">
      <dsp:nvSpPr>
        <dsp:cNvPr id="0" name=""/>
        <dsp:cNvSpPr/>
      </dsp:nvSpPr>
      <dsp:spPr>
        <a:xfrm>
          <a:off x="548958" y="97192"/>
          <a:ext cx="515030" cy="515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Spatial Planning</a:t>
          </a:r>
        </a:p>
      </dsp:txBody>
      <dsp:txXfrm>
        <a:off x="624382" y="172616"/>
        <a:ext cx="364182" cy="364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DF373-70B5-49F0-A21C-19C00BFD1C56}">
      <dsp:nvSpPr>
        <dsp:cNvPr id="0" name=""/>
        <dsp:cNvSpPr/>
      </dsp:nvSpPr>
      <dsp:spPr>
        <a:xfrm>
          <a:off x="190983" y="190785"/>
          <a:ext cx="1270941" cy="1270941"/>
        </a:xfrm>
        <a:prstGeom prst="blockArc">
          <a:avLst>
            <a:gd name="adj1" fmla="val 54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7E5BDC-B643-4DA9-A55E-7EE99C9F59B9}">
      <dsp:nvSpPr>
        <dsp:cNvPr id="0" name=""/>
        <dsp:cNvSpPr/>
      </dsp:nvSpPr>
      <dsp:spPr>
        <a:xfrm>
          <a:off x="190983" y="190785"/>
          <a:ext cx="1270941" cy="1270941"/>
        </a:xfrm>
        <a:prstGeom prst="blockArc">
          <a:avLst>
            <a:gd name="adj1" fmla="val 1620000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480088" y="479890"/>
          <a:ext cx="692731" cy="69273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Advocacy &amp; Policy Committee</a:t>
          </a:r>
        </a:p>
      </dsp:txBody>
      <dsp:txXfrm>
        <a:off x="581536" y="581338"/>
        <a:ext cx="489835" cy="489835"/>
      </dsp:txXfrm>
    </dsp:sp>
    <dsp:sp modelId="{0FEDEFA2-BAEA-47AD-A5F3-3BC9E3E03CDC}">
      <dsp:nvSpPr>
        <dsp:cNvPr id="0" name=""/>
        <dsp:cNvSpPr/>
      </dsp:nvSpPr>
      <dsp:spPr>
        <a:xfrm>
          <a:off x="579775" y="-41146"/>
          <a:ext cx="493357" cy="493353"/>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CYP and BACAPH</a:t>
          </a:r>
        </a:p>
      </dsp:txBody>
      <dsp:txXfrm>
        <a:off x="652025" y="31104"/>
        <a:ext cx="348857" cy="348853"/>
      </dsp:txXfrm>
    </dsp:sp>
    <dsp:sp modelId="{A73D9F44-CF3B-4259-A248-56D233A62BE6}">
      <dsp:nvSpPr>
        <dsp:cNvPr id="0" name=""/>
        <dsp:cNvSpPr/>
      </dsp:nvSpPr>
      <dsp:spPr>
        <a:xfrm>
          <a:off x="579775" y="1200304"/>
          <a:ext cx="493357" cy="493353"/>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Mental Health</a:t>
          </a:r>
        </a:p>
      </dsp:txBody>
      <dsp:txXfrm>
        <a:off x="652025" y="1272554"/>
        <a:ext cx="348857" cy="348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45B4-FA9A-4472-A6AA-9B9BD957B5C1}">
      <dsp:nvSpPr>
        <dsp:cNvPr id="0" name=""/>
        <dsp:cNvSpPr/>
      </dsp:nvSpPr>
      <dsp:spPr>
        <a:xfrm>
          <a:off x="229146" y="221886"/>
          <a:ext cx="1439795" cy="1439795"/>
        </a:xfrm>
        <a:prstGeom prst="blockArc">
          <a:avLst>
            <a:gd name="adj1" fmla="val 29863"/>
            <a:gd name="adj2" fmla="val 21570137"/>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535158" y="527924"/>
          <a:ext cx="815502" cy="815502"/>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Health Protection Committee</a:t>
          </a:r>
        </a:p>
      </dsp:txBody>
      <dsp:txXfrm>
        <a:off x="654586" y="647352"/>
        <a:ext cx="576646" cy="576646"/>
      </dsp:txXfrm>
    </dsp:sp>
    <dsp:sp modelId="{2830AD72-BEB7-4232-BE6F-569A5D4626F1}">
      <dsp:nvSpPr>
        <dsp:cNvPr id="0" name=""/>
        <dsp:cNvSpPr/>
      </dsp:nvSpPr>
      <dsp:spPr>
        <a:xfrm>
          <a:off x="1345577" y="641889"/>
          <a:ext cx="601035" cy="587572"/>
        </a:xfrm>
        <a:prstGeom prst="ellips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chemeClr val="bg1"/>
              </a:solidFill>
            </a:rPr>
            <a:t>Health Protection (E&amp;T)</a:t>
          </a:r>
        </a:p>
      </dsp:txBody>
      <dsp:txXfrm>
        <a:off x="1433597" y="727937"/>
        <a:ext cx="424995" cy="415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F7780-8F1C-48E2-A85E-23B52A0E2299}">
      <dsp:nvSpPr>
        <dsp:cNvPr id="0" name=""/>
        <dsp:cNvSpPr/>
      </dsp:nvSpPr>
      <dsp:spPr>
        <a:xfrm>
          <a:off x="186920" y="311430"/>
          <a:ext cx="1759759" cy="1759759"/>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35170C-0D0B-461C-BFFF-ABD23162AAE1}">
      <dsp:nvSpPr>
        <dsp:cNvPr id="0" name=""/>
        <dsp:cNvSpPr/>
      </dsp:nvSpPr>
      <dsp:spPr>
        <a:xfrm>
          <a:off x="186920" y="311430"/>
          <a:ext cx="1759759" cy="1759759"/>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D6583A-4724-4372-8FFA-3BF7B9EF9BAC}">
      <dsp:nvSpPr>
        <dsp:cNvPr id="0" name=""/>
        <dsp:cNvSpPr/>
      </dsp:nvSpPr>
      <dsp:spPr>
        <a:xfrm>
          <a:off x="186920" y="311430"/>
          <a:ext cx="1759759" cy="1759759"/>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661541" y="786050"/>
          <a:ext cx="810517" cy="810517"/>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Academic &amp; Research Committee</a:t>
          </a:r>
        </a:p>
      </dsp:txBody>
      <dsp:txXfrm>
        <a:off x="780238" y="904747"/>
        <a:ext cx="573123" cy="573123"/>
      </dsp:txXfrm>
    </dsp:sp>
    <dsp:sp modelId="{03E8FD7C-0153-4DFC-A35F-CEE3EDED4178}">
      <dsp:nvSpPr>
        <dsp:cNvPr id="0" name=""/>
        <dsp:cNvSpPr/>
      </dsp:nvSpPr>
      <dsp:spPr>
        <a:xfrm>
          <a:off x="687937" y="-47006"/>
          <a:ext cx="757724" cy="75772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PH Educators in Med Schools</a:t>
          </a:r>
        </a:p>
      </dsp:txBody>
      <dsp:txXfrm>
        <a:off x="798903" y="63960"/>
        <a:ext cx="535792" cy="535792"/>
      </dsp:txXfrm>
    </dsp:sp>
    <dsp:sp modelId="{7F79B399-8F57-4AD1-B2AD-A5B9A6E765F0}">
      <dsp:nvSpPr>
        <dsp:cNvPr id="0" name=""/>
        <dsp:cNvSpPr/>
      </dsp:nvSpPr>
      <dsp:spPr>
        <a:xfrm>
          <a:off x="1432247" y="1242175"/>
          <a:ext cx="757724" cy="75772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Academic     Public Health</a:t>
          </a:r>
        </a:p>
      </dsp:txBody>
      <dsp:txXfrm>
        <a:off x="1543213" y="1353141"/>
        <a:ext cx="535792" cy="535792"/>
      </dsp:txXfrm>
    </dsp:sp>
    <dsp:sp modelId="{D073F94D-83C0-4A93-89AB-8DD8BEF30959}">
      <dsp:nvSpPr>
        <dsp:cNvPr id="0" name=""/>
        <dsp:cNvSpPr/>
      </dsp:nvSpPr>
      <dsp:spPr>
        <a:xfrm>
          <a:off x="-56371" y="1242175"/>
          <a:ext cx="757724" cy="75772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Public Health Information &amp; Intelligence</a:t>
          </a:r>
        </a:p>
      </dsp:txBody>
      <dsp:txXfrm>
        <a:off x="54595" y="1353141"/>
        <a:ext cx="535792" cy="535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45B4-FA9A-4472-A6AA-9B9BD957B5C1}">
      <dsp:nvSpPr>
        <dsp:cNvPr id="0" name=""/>
        <dsp:cNvSpPr/>
      </dsp:nvSpPr>
      <dsp:spPr>
        <a:xfrm>
          <a:off x="239000" y="212556"/>
          <a:ext cx="1374005" cy="1374005"/>
        </a:xfrm>
        <a:prstGeom prst="blockArc">
          <a:avLst>
            <a:gd name="adj1" fmla="val 31473"/>
            <a:gd name="adj2" fmla="val 21568527"/>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519885" y="493469"/>
          <a:ext cx="799892" cy="799892"/>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Ethics  Committee</a:t>
          </a:r>
        </a:p>
      </dsp:txBody>
      <dsp:txXfrm>
        <a:off x="637026" y="610610"/>
        <a:ext cx="565610" cy="565610"/>
      </dsp:txXfrm>
    </dsp:sp>
    <dsp:sp modelId="{2830AD72-BEB7-4232-BE6F-569A5D4626F1}">
      <dsp:nvSpPr>
        <dsp:cNvPr id="0" name=""/>
        <dsp:cNvSpPr/>
      </dsp:nvSpPr>
      <dsp:spPr>
        <a:xfrm>
          <a:off x="1355406" y="663206"/>
          <a:ext cx="470967" cy="460418"/>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tx1"/>
              </a:solidFill>
            </a:rPr>
            <a:t>Ethics</a:t>
          </a:r>
        </a:p>
      </dsp:txBody>
      <dsp:txXfrm>
        <a:off x="1424378" y="730633"/>
        <a:ext cx="333023" cy="3255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45B4-FA9A-4472-A6AA-9B9BD957B5C1}">
      <dsp:nvSpPr>
        <dsp:cNvPr id="0" name=""/>
        <dsp:cNvSpPr/>
      </dsp:nvSpPr>
      <dsp:spPr>
        <a:xfrm>
          <a:off x="164419" y="193832"/>
          <a:ext cx="1248840" cy="1248840"/>
        </a:xfrm>
        <a:prstGeom prst="blockArc">
          <a:avLst>
            <a:gd name="adj1" fmla="val 35916"/>
            <a:gd name="adj2" fmla="val 21564084"/>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4480-7930-4C9B-94D4-B2C4CF1ABBD3}">
      <dsp:nvSpPr>
        <dsp:cNvPr id="0" name=""/>
        <dsp:cNvSpPr/>
      </dsp:nvSpPr>
      <dsp:spPr>
        <a:xfrm>
          <a:off x="466028" y="495477"/>
          <a:ext cx="632811" cy="632805"/>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Equality</a:t>
          </a:r>
          <a:r>
            <a:rPr lang="en-GB" sz="800" b="1" kern="1200" dirty="0"/>
            <a:t> &amp; Diversity </a:t>
          </a:r>
          <a:r>
            <a:rPr lang="en-GB" sz="800" b="1" kern="1200" dirty="0" err="1"/>
            <a:t>C’ttee</a:t>
          </a:r>
          <a:endParaRPr lang="en-GB" sz="800" b="1" kern="1200" dirty="0"/>
        </a:p>
      </dsp:txBody>
      <dsp:txXfrm>
        <a:off x="558701" y="588149"/>
        <a:ext cx="447465" cy="447461"/>
      </dsp:txXfrm>
    </dsp:sp>
    <dsp:sp modelId="{2830AD72-BEB7-4232-BE6F-569A5D4626F1}">
      <dsp:nvSpPr>
        <dsp:cNvPr id="0" name=""/>
        <dsp:cNvSpPr/>
      </dsp:nvSpPr>
      <dsp:spPr>
        <a:xfrm>
          <a:off x="1131134" y="556507"/>
          <a:ext cx="522450" cy="510746"/>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1" kern="1200" dirty="0"/>
            <a:t>E&amp;D</a:t>
          </a:r>
        </a:p>
      </dsp:txBody>
      <dsp:txXfrm>
        <a:off x="1207645" y="631304"/>
        <a:ext cx="369428" cy="3611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portfolio.fph.org.uk/"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ph.org.uk/training-careers/specialty-training/training-eportfoli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A_9iYcOwWt8"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vimeo.com/175849496"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Mandatory include an organisation that delivers broad range of public health functions (e.g. LA or HB).  Health protection is another mandatory placement (</a:t>
            </a:r>
            <a:endParaRPr/>
          </a:p>
          <a:p>
            <a:pPr marL="0" lvl="0" indent="0" algn="l" rtl="0">
              <a:lnSpc>
                <a:spcPct val="100000"/>
              </a:lnSpc>
              <a:spcBef>
                <a:spcPts val="0"/>
              </a:spcBef>
              <a:spcAft>
                <a:spcPts val="0"/>
              </a:spcAft>
              <a:buSzPts val="1400"/>
              <a:buNone/>
            </a:pPr>
            <a:r>
              <a:rPr lang="en-GB"/>
              <a:t>Subsequent placements: Depends on educational needs (competency), area of interest, career goals. Determined by locally – speak to TPDs </a:t>
            </a:r>
            <a:endParaRPr/>
          </a:p>
          <a:p>
            <a:pPr marL="0" lvl="0" indent="0" algn="l" rtl="0">
              <a:lnSpc>
                <a:spcPct val="100000"/>
              </a:lnSpc>
              <a:spcBef>
                <a:spcPts val="0"/>
              </a:spcBef>
              <a:spcAft>
                <a:spcPts val="0"/>
              </a:spcAft>
              <a:buSzPts val="1400"/>
              <a:buNone/>
            </a:pPr>
            <a:r>
              <a:rPr lang="en-GB"/>
              <a:t>NATP – Opportunity to acquire specific or contextual experience usually at a national level </a:t>
            </a:r>
            <a:endParaRPr/>
          </a:p>
          <a:p>
            <a:pPr marL="0" lvl="0" indent="0" algn="l" rtl="0">
              <a:lnSpc>
                <a:spcPct val="100000"/>
              </a:lnSpc>
              <a:spcBef>
                <a:spcPts val="0"/>
              </a:spcBef>
              <a:spcAft>
                <a:spcPts val="0"/>
              </a:spcAft>
              <a:buSzPts val="1400"/>
              <a:buNone/>
            </a:pPr>
            <a:r>
              <a:rPr lang="en-GB"/>
              <a:t>FPH Projects: Normally generated by the Faculty or by a Special Interest Group (SIG) within the FPH</a:t>
            </a:r>
            <a:endParaRPr/>
          </a:p>
        </p:txBody>
      </p:sp>
      <p:sp>
        <p:nvSpPr>
          <p:cNvPr id="180" name="Google Shape;1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Key to this is to engage early on – don’t wait till ARCP (annual review)</a:t>
            </a:r>
            <a:endParaRPr/>
          </a:p>
          <a:p>
            <a:pPr marL="0" lvl="0" indent="0" algn="l" rtl="0">
              <a:lnSpc>
                <a:spcPct val="100000"/>
              </a:lnSpc>
              <a:spcBef>
                <a:spcPts val="0"/>
              </a:spcBef>
              <a:spcAft>
                <a:spcPts val="0"/>
              </a:spcAft>
              <a:buSzPts val="1400"/>
              <a:buNone/>
            </a:pPr>
            <a:r>
              <a:rPr lang="en-GB"/>
              <a:t>Gareth will say more about e-portfolio later on.</a:t>
            </a:r>
            <a:endParaRPr/>
          </a:p>
        </p:txBody>
      </p:sp>
      <p:sp>
        <p:nvSpPr>
          <p:cNvPr id="189" name="Google Shape;18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Some of these differ between deaneries (some also have clinical supervisors and not all have academic supervisors)</a:t>
            </a:r>
            <a:endParaRPr/>
          </a:p>
        </p:txBody>
      </p:sp>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Julian will say more about SIGs</a:t>
            </a:r>
            <a:endParaRPr/>
          </a:p>
        </p:txBody>
      </p:sp>
      <p:sp>
        <p:nvSpPr>
          <p:cNvPr id="208" name="Google Shape;20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350">
                <a:solidFill>
                  <a:srgbClr val="333333"/>
                </a:solidFill>
                <a:highlight>
                  <a:srgbClr val="FFFFFF"/>
                </a:highlight>
                <a:latin typeface="Roboto"/>
                <a:ea typeface="Roboto"/>
                <a:cs typeface="Roboto"/>
                <a:sym typeface="Roboto"/>
              </a:rPr>
              <a:t>The FPH electronic portfolio (ePortfolio) system provides Specialty Registrars with a central platform for the management of information and documentation on progression of learning against the public health specialty training curriculum during their time in training. The ePortfolio allows trainees to relate documentation and evidence to the curriculum and incorporates the ability to record various sign offs.</a:t>
            </a:r>
            <a:endParaRPr sz="1350">
              <a:solidFill>
                <a:srgbClr val="333333"/>
              </a:solidFill>
              <a:highlight>
                <a:srgbClr val="FFFFFF"/>
              </a:highlight>
              <a:latin typeface="Roboto"/>
              <a:ea typeface="Roboto"/>
              <a:cs typeface="Roboto"/>
              <a:sym typeface="Roboto"/>
            </a:endParaRPr>
          </a:p>
          <a:p>
            <a:pPr marL="0" lvl="0" indent="0" algn="l" rtl="0">
              <a:lnSpc>
                <a:spcPct val="115000"/>
              </a:lnSpc>
              <a:spcBef>
                <a:spcPts val="2000"/>
              </a:spcBef>
              <a:spcAft>
                <a:spcPts val="0"/>
              </a:spcAft>
              <a:buClr>
                <a:schemeClr val="dk1"/>
              </a:buClr>
              <a:buSzPts val="1100"/>
              <a:buFont typeface="Arial"/>
              <a:buNone/>
            </a:pPr>
            <a:r>
              <a:rPr lang="en-GB" sz="1350">
                <a:solidFill>
                  <a:srgbClr val="333333"/>
                </a:solidFill>
                <a:highlight>
                  <a:srgbClr val="FFFFFF"/>
                </a:highlight>
                <a:latin typeface="Roboto"/>
                <a:ea typeface="Roboto"/>
                <a:cs typeface="Roboto"/>
                <a:sym typeface="Roboto"/>
              </a:rPr>
              <a:t>To access the ePortfolio please </a:t>
            </a:r>
            <a:r>
              <a:rPr lang="en-GB" sz="1350">
                <a:solidFill>
                  <a:srgbClr val="C4601B"/>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click here</a:t>
            </a:r>
            <a:r>
              <a:rPr lang="en-GB" sz="1350">
                <a:solidFill>
                  <a:srgbClr val="333333"/>
                </a:solidFill>
                <a:highlight>
                  <a:srgbClr val="FFFFFF"/>
                </a:highlight>
                <a:latin typeface="Roboto"/>
                <a:ea typeface="Roboto"/>
                <a:cs typeface="Roboto"/>
                <a:sym typeface="Roboto"/>
              </a:rPr>
              <a:t>.</a:t>
            </a:r>
            <a:endParaRPr sz="1350">
              <a:solidFill>
                <a:srgbClr val="333333"/>
              </a:solidFill>
              <a:highlight>
                <a:srgbClr val="FFFFFF"/>
              </a:highlight>
              <a:latin typeface="Roboto"/>
              <a:ea typeface="Roboto"/>
              <a:cs typeface="Roboto"/>
              <a:sym typeface="Roboto"/>
            </a:endParaRPr>
          </a:p>
          <a:p>
            <a:pPr marL="0" lvl="0" indent="0" algn="l" rtl="0">
              <a:lnSpc>
                <a:spcPct val="115000"/>
              </a:lnSpc>
              <a:spcBef>
                <a:spcPts val="2000"/>
              </a:spcBef>
              <a:spcAft>
                <a:spcPts val="0"/>
              </a:spcAft>
              <a:buSzPts val="1400"/>
              <a:buNone/>
            </a:pPr>
            <a:r>
              <a:rPr lang="en-GB" sz="1350">
                <a:solidFill>
                  <a:srgbClr val="333333"/>
                </a:solidFill>
                <a:highlight>
                  <a:srgbClr val="FFFFFF"/>
                </a:highlight>
                <a:latin typeface="Roboto"/>
                <a:ea typeface="Roboto"/>
                <a:cs typeface="Roboto"/>
                <a:sym typeface="Roboto"/>
              </a:rPr>
              <a:t>The training ePortfolio is managed by the registrar who must reflect on and record their achievements on an on-going basis. It is intended to be used as a complementary tool to aid in the recording of training activity, and monitoring progression along with regular meetings with Registrars and their supervisor.</a:t>
            </a:r>
            <a:endParaRPr sz="1350">
              <a:solidFill>
                <a:srgbClr val="333333"/>
              </a:solidFill>
              <a:highlight>
                <a:srgbClr val="FFFFFF"/>
              </a:highlight>
              <a:latin typeface="Roboto"/>
              <a:ea typeface="Roboto"/>
              <a:cs typeface="Roboto"/>
              <a:sym typeface="Roboto"/>
            </a:endParaRPr>
          </a:p>
          <a:p>
            <a:pPr marL="0" lvl="0" indent="0" algn="l" rtl="0">
              <a:lnSpc>
                <a:spcPct val="115000"/>
              </a:lnSpc>
              <a:spcBef>
                <a:spcPts val="2000"/>
              </a:spcBef>
              <a:spcAft>
                <a:spcPts val="2000"/>
              </a:spcAft>
              <a:buClr>
                <a:schemeClr val="dk1"/>
              </a:buClr>
              <a:buSzPts val="1100"/>
              <a:buFont typeface="Arial"/>
              <a:buNone/>
            </a:pPr>
            <a:r>
              <a:rPr lang="en-GB" sz="1350">
                <a:solidFill>
                  <a:srgbClr val="333333"/>
                </a:solidFill>
                <a:highlight>
                  <a:srgbClr val="FFFFFF"/>
                </a:highlight>
                <a:latin typeface="Roboto"/>
                <a:ea typeface="Roboto"/>
                <a:cs typeface="Roboto"/>
                <a:sym typeface="Roboto"/>
              </a:rPr>
              <a:t>More info available on FPH website: </a:t>
            </a:r>
            <a:r>
              <a:rPr lang="en-GB" u="sng">
                <a:solidFill>
                  <a:schemeClr val="hlink"/>
                </a:solidFill>
                <a:hlinkClick r:id="rId4"/>
              </a:rPr>
              <a:t>https://www.fph.org.uk/training-careers/specialty-training/training-eportfolio/</a:t>
            </a:r>
            <a:endParaRPr sz="1350">
              <a:solidFill>
                <a:srgbClr val="333333"/>
              </a:solidFill>
              <a:highlight>
                <a:srgbClr val="FFFFFF"/>
              </a:highlight>
              <a:latin typeface="Roboto"/>
              <a:ea typeface="Roboto"/>
              <a:cs typeface="Roboto"/>
              <a:sym typeface="Roboto"/>
            </a:endParaRPr>
          </a:p>
        </p:txBody>
      </p:sp>
      <p:sp>
        <p:nvSpPr>
          <p:cNvPr id="246" name="Google Shape;2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Evidence is uploaded as part of the sign off process for Learning Outcomes.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Please remember that evidence containing confidential/sensitive information evidence uploaded to the system should be redacted where appropriate.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Your Educational Supervisor or Training Programme Director should be able to advise on what is appropriate evidence to upload to the system.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Go to My Portfolio &gt; “Evidence”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t>
            </a:r>
            <a:r>
              <a:rPr lang="en-GB" sz="700">
                <a:latin typeface="Times New Roman"/>
                <a:ea typeface="Times New Roman"/>
                <a:cs typeface="Times New Roman"/>
                <a:sym typeface="Times New Roman"/>
              </a:rPr>
              <a:t>        </a:t>
            </a:r>
            <a:r>
              <a:rPr lang="en-GB" sz="1100">
                <a:latin typeface="Arial"/>
                <a:ea typeface="Arial"/>
                <a:cs typeface="Arial"/>
                <a:sym typeface="Arial"/>
              </a:rPr>
              <a:t>The list shows all the evidence added to the system by the Registrar. The items on this page can be sorted by Evidence Name, Date Added etc.</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t>
            </a:r>
            <a:r>
              <a:rPr lang="en-GB" sz="700">
                <a:latin typeface="Times New Roman"/>
                <a:ea typeface="Times New Roman"/>
                <a:cs typeface="Times New Roman"/>
                <a:sym typeface="Times New Roman"/>
              </a:rPr>
              <a:t>        </a:t>
            </a:r>
            <a:r>
              <a:rPr lang="en-GB" sz="1100">
                <a:latin typeface="Arial"/>
                <a:ea typeface="Arial"/>
                <a:cs typeface="Arial"/>
                <a:sym typeface="Arial"/>
              </a:rPr>
              <a:t>The “Search bar” allows the filtering of the results in the Evidence Dashboard.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t>
            </a:r>
            <a:r>
              <a:rPr lang="en-GB" sz="700">
                <a:latin typeface="Times New Roman"/>
                <a:ea typeface="Times New Roman"/>
                <a:cs typeface="Times New Roman"/>
                <a:sym typeface="Times New Roman"/>
              </a:rPr>
              <a:t>        </a:t>
            </a:r>
            <a:r>
              <a:rPr lang="en-GB" sz="1100">
                <a:latin typeface="Arial"/>
                <a:ea typeface="Arial"/>
                <a:cs typeface="Arial"/>
                <a:sym typeface="Arial"/>
              </a:rPr>
              <a:t>Please note that users should avoid using non-alphanumeric symbols in the naming of their evidence as this can cause difficulties in downloading evidence from the system.</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266" name="Google Shape;2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GB" sz="1100">
                <a:latin typeface="Arial"/>
                <a:ea typeface="Arial"/>
                <a:cs typeface="Arial"/>
                <a:sym typeface="Arial"/>
              </a:rPr>
              <a:t>An ePortfolio User manual is available on the ePortfolio login page.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following links will take you to video demonstrations of how the ePortfolio works and steps needed to upload evidence, submit Activities and how Learning Outcomes are signed off.</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u="sng">
                <a:solidFill>
                  <a:schemeClr val="hlink"/>
                </a:solidFill>
                <a:latin typeface="Arial"/>
                <a:ea typeface="Arial"/>
                <a:cs typeface="Arial"/>
                <a:sym typeface="Arial"/>
                <a:hlinkClick r:id="rId3"/>
              </a:rPr>
              <a:t>https://www.youtube.com/watch?v=A_9iYcOwWt8</a:t>
            </a:r>
            <a:r>
              <a:rPr lang="en-GB"/>
              <a:t> and </a:t>
            </a:r>
            <a:r>
              <a:rPr lang="en-GB" sz="1100" u="sng">
                <a:solidFill>
                  <a:schemeClr val="hlink"/>
                </a:solidFill>
                <a:latin typeface="Arial"/>
                <a:ea typeface="Arial"/>
                <a:cs typeface="Arial"/>
                <a:sym typeface="Arial"/>
                <a:hlinkClick r:id="rId4"/>
              </a:rPr>
              <a:t>https://vimeo.com/175849496</a:t>
            </a:r>
            <a:endParaRPr sz="1100" u="sng">
              <a:solidFill>
                <a:schemeClr val="hlink"/>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Both videos were created by Public Health Registrars.</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296" name="Google Shape;2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Introduction</a:t>
            </a:r>
            <a:endParaRPr dirty="0"/>
          </a:p>
        </p:txBody>
      </p:sp>
      <p:sp>
        <p:nvSpPr>
          <p:cNvPr id="313" name="Google Shape;3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dirty="0"/>
          </a:p>
        </p:txBody>
      </p:sp>
      <p:sp>
        <p:nvSpPr>
          <p:cNvPr id="320" name="Google Shape;32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not prescriptive about the topic area or work programme of existing or proposed/new SIGs, but they must be established in line with the Faculty’s overall strategic priorities</a:t>
            </a:r>
          </a:p>
          <a:p>
            <a:r>
              <a:rPr lang="en-GB" dirty="0"/>
              <a:t>SIG members need to be FPH members (associates at least)</a:t>
            </a:r>
          </a:p>
          <a:p>
            <a:r>
              <a:rPr lang="en-GB" dirty="0"/>
              <a:t>SIGs need to develop an annual work plan which relates to that of the parent committee and report back on progress mid and end year</a:t>
            </a:r>
          </a:p>
          <a:p>
            <a:r>
              <a:rPr lang="en-GB" dirty="0"/>
              <a:t>Submit all substantive public-facing work to the parent committee for sign-off (consultation responses, reports, discussion documents, position papers etc)</a:t>
            </a:r>
          </a:p>
          <a:p>
            <a:r>
              <a:rPr lang="en-GB" dirty="0"/>
              <a:t>All SIG work should be appropriately signed off and badged as Faculty policy</a:t>
            </a:r>
          </a:p>
          <a:p>
            <a:r>
              <a:rPr lang="en-GB" dirty="0"/>
              <a:t>Work with the Faculty’s Communication Manager on all media work</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58BE2C-A5C3-1148-A2B2-B9CF5863CB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18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r>
              <a:rPr lang="en-GB" sz="1800" b="1" u="sng" dirty="0">
                <a:effectLst/>
                <a:latin typeface="Calibri" panose="020F0502020204030204" pitchFamily="34" charset="0"/>
                <a:ea typeface="Calibri" panose="020F0502020204030204" pitchFamily="34" charset="0"/>
              </a:rPr>
              <a:t>Equality and Diversity Special Interest Group</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The equality and diversity SIG aims to bring together registrars and consultants with a common interest in issues of equality and diversity within the public health training programme as well as the wider public health of the population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Our focus over the past year has been to examine and ensure fairness and diversity in recruitment to the training scheme with the strong belief that a diverse public health workforce is a better workforce.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We aim to offer a national career mentoring scheme early next year for ethnic minority registrars in public health.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We are in the process of developing a new work plan for next year to address inequalities outside of ethnicity such as those relating to disability, LGBTQ+ and other protected characteristics.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ACADEMIC SIG</a:t>
            </a:r>
          </a:p>
          <a:p>
            <a:pPr marL="0" lvl="0" indent="0" algn="l" rtl="0">
              <a:lnSpc>
                <a:spcPct val="100000"/>
              </a:lnSpc>
              <a:spcBef>
                <a:spcPts val="0"/>
              </a:spcBef>
              <a:spcAft>
                <a:spcPts val="0"/>
              </a:spcAft>
              <a:buSzPts val="1400"/>
              <a:buNone/>
            </a:pPr>
            <a:r>
              <a:rPr lang="en-GB" dirty="0"/>
              <a:t>SUSTAINABLE DEVT SIG</a:t>
            </a:r>
          </a:p>
          <a:p>
            <a:pPr marL="0" lvl="0" indent="0" algn="l" rtl="0">
              <a:lnSpc>
                <a:spcPct val="100000"/>
              </a:lnSpc>
              <a:spcBef>
                <a:spcPts val="0"/>
              </a:spcBef>
              <a:spcAft>
                <a:spcPts val="0"/>
              </a:spcAft>
              <a:buSzPts val="1400"/>
              <a:buNone/>
            </a:pPr>
            <a:r>
              <a:rPr lang="en-GB" sz="1800" dirty="0">
                <a:solidFill>
                  <a:srgbClr val="000000"/>
                </a:solidFill>
                <a:effectLst/>
                <a:latin typeface="Calibri" panose="020F0502020204030204" pitchFamily="34" charset="0"/>
                <a:ea typeface="Calibri" panose="020F0502020204030204" pitchFamily="34" charset="0"/>
              </a:rPr>
              <a:t>FPH Health Protection (Education &amp; Training) SIG</a:t>
            </a:r>
            <a:endParaRPr dirty="0"/>
          </a:p>
        </p:txBody>
      </p:sp>
      <p:sp>
        <p:nvSpPr>
          <p:cNvPr id="331" name="Google Shape;33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2" name="Google Shape;35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E.g. of follow-up Qs: Draft a reply to your local politician or write a media bulletin</a:t>
            </a:r>
            <a:endParaRPr/>
          </a:p>
          <a:p>
            <a:pPr marL="0" lvl="0" indent="0" algn="l" rtl="0">
              <a:lnSpc>
                <a:spcPct val="100000"/>
              </a:lnSpc>
              <a:spcBef>
                <a:spcPts val="0"/>
              </a:spcBef>
              <a:spcAft>
                <a:spcPts val="0"/>
              </a:spcAft>
              <a:buSzPts val="1400"/>
              <a:buNone/>
            </a:pPr>
            <a:r>
              <a:rPr lang="en-GB"/>
              <a:t>Time on 2B has been extended to 2 hours</a:t>
            </a:r>
            <a:endParaRPr/>
          </a:p>
        </p:txBody>
      </p:sp>
      <p:sp>
        <p:nvSpPr>
          <p:cNvPr id="360" name="Google Shape;36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8481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FPH no longer publish past papers - </a:t>
            </a:r>
            <a:r>
              <a:rPr lang="en-GB" b="0" i="0">
                <a:solidFill>
                  <a:srgbClr val="333333"/>
                </a:solidFill>
                <a:latin typeface="Roboto"/>
                <a:ea typeface="Roboto"/>
                <a:cs typeface="Roboto"/>
                <a:sym typeface="Roboto"/>
              </a:rPr>
              <a:t>retained in a reusable question bank</a:t>
            </a:r>
            <a:endParaRPr/>
          </a:p>
        </p:txBody>
      </p:sp>
      <p:sp>
        <p:nvSpPr>
          <p:cNvPr id="368" name="Google Shape;36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ea35acd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100">
                <a:latin typeface="Arial"/>
                <a:ea typeface="Arial"/>
                <a:cs typeface="Arial"/>
                <a:sym typeface="Arial"/>
              </a:rPr>
              <a:t>Formerly known as the Part B</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GB" sz="1100">
                <a:highlight>
                  <a:srgbClr val="FFFFFF"/>
                </a:highlight>
                <a:latin typeface="Arial"/>
                <a:ea typeface="Arial"/>
                <a:cs typeface="Arial"/>
                <a:sym typeface="Arial"/>
              </a:rPr>
              <a:t>Officially known as Final Membership Examination. </a:t>
            </a:r>
            <a:endParaRPr sz="11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sz="1100">
                <a:highlight>
                  <a:srgbClr val="FFFFFF"/>
                </a:highlight>
                <a:latin typeface="Arial"/>
                <a:ea typeface="Arial"/>
                <a:cs typeface="Arial"/>
                <a:sym typeface="Arial"/>
              </a:rPr>
              <a:t>Sometimes called the Objective Structured Public Health Examination (OSPHE). </a:t>
            </a:r>
            <a:endParaRPr sz="11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11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sz="1100">
                <a:latin typeface="Arial"/>
                <a:ea typeface="Arial"/>
                <a:cs typeface="Arial"/>
                <a:sym typeface="Arial"/>
              </a:rPr>
              <a:t>This is a brief overview of the exam.</a:t>
            </a:r>
            <a:endParaRPr sz="1100">
              <a:latin typeface="Arial"/>
              <a:ea typeface="Arial"/>
              <a:cs typeface="Arial"/>
              <a:sym typeface="Arial"/>
            </a:endParaRPr>
          </a:p>
        </p:txBody>
      </p:sp>
      <p:sp>
        <p:nvSpPr>
          <p:cNvPr id="394" name="Google Shape;394;geea35acd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ea35acd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eea35acde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400"/>
              <a:buNone/>
            </a:pPr>
            <a:r>
              <a:rPr lang="en-GB" sz="1100">
                <a:latin typeface="Arial"/>
                <a:ea typeface="Arial"/>
                <a:cs typeface="Arial"/>
                <a:sym typeface="Arial"/>
              </a:rPr>
              <a:t>This is a “show how” role-play assessment of a candidate’s ability to apply relevant knowledge, skills and attitudes to the practice of public health</a:t>
            </a:r>
            <a:endParaRPr sz="1100">
              <a:latin typeface="Arial"/>
              <a:ea typeface="Arial"/>
              <a:cs typeface="Arial"/>
              <a:sym typeface="Arial"/>
            </a:endParaRPr>
          </a:p>
          <a:p>
            <a:pPr marL="0" lvl="0" indent="0" algn="l" rtl="0">
              <a:lnSpc>
                <a:spcPct val="90000"/>
              </a:lnSpc>
              <a:spcBef>
                <a:spcPts val="1000"/>
              </a:spcBef>
              <a:spcAft>
                <a:spcPts val="0"/>
              </a:spcAft>
              <a:buSzPts val="1400"/>
              <a:buNone/>
            </a:pPr>
            <a:r>
              <a:rPr lang="en-GB" sz="1100">
                <a:latin typeface="Arial"/>
                <a:ea typeface="Arial"/>
                <a:cs typeface="Arial"/>
                <a:sym typeface="Arial"/>
              </a:rPr>
              <a:t>It is an an approximately 2 hour practical assessment made up of 6 scenarios. </a:t>
            </a:r>
            <a:endParaRPr sz="1100">
              <a:highlight>
                <a:srgbClr val="FFFFFF"/>
              </a:highlight>
              <a:latin typeface="Arial"/>
              <a:ea typeface="Arial"/>
              <a:cs typeface="Arial"/>
              <a:sym typeface="Arial"/>
            </a:endParaRPr>
          </a:p>
          <a:p>
            <a:pPr marL="0" lvl="0" indent="0" algn="l" rtl="0">
              <a:lnSpc>
                <a:spcPct val="90000"/>
              </a:lnSpc>
              <a:spcBef>
                <a:spcPts val="1000"/>
              </a:spcBef>
              <a:spcAft>
                <a:spcPts val="0"/>
              </a:spcAft>
              <a:buSzPts val="1400"/>
              <a:buNone/>
            </a:pPr>
            <a:r>
              <a:rPr lang="en-GB" sz="1100">
                <a:highlight>
                  <a:srgbClr val="FFFFFF"/>
                </a:highlight>
                <a:latin typeface="Arial"/>
                <a:ea typeface="Arial"/>
                <a:cs typeface="Arial"/>
                <a:sym typeface="Arial"/>
              </a:rPr>
              <a:t>The scenarios are chosen to represent everyday public health issues in commonly experienced settings across the three domains of public health practice: health improvement, health protection, healthcare public health.</a:t>
            </a:r>
            <a:endParaRPr sz="1100">
              <a:highlight>
                <a:srgbClr val="FFFFFF"/>
              </a:highlight>
              <a:latin typeface="Arial"/>
              <a:ea typeface="Arial"/>
              <a:cs typeface="Arial"/>
              <a:sym typeface="Arial"/>
            </a:endParaRPr>
          </a:p>
          <a:p>
            <a:pPr marL="0" lvl="0" indent="0" algn="l" rtl="0">
              <a:lnSpc>
                <a:spcPct val="90000"/>
              </a:lnSpc>
              <a:spcBef>
                <a:spcPts val="1000"/>
              </a:spcBef>
              <a:spcAft>
                <a:spcPts val="0"/>
              </a:spcAft>
              <a:buSzPts val="1400"/>
              <a:buNone/>
            </a:pPr>
            <a:r>
              <a:rPr lang="en-GB" sz="1100">
                <a:highlight>
                  <a:srgbClr val="FFFFFF"/>
                </a:highlight>
                <a:latin typeface="Arial"/>
                <a:ea typeface="Arial"/>
                <a:cs typeface="Arial"/>
                <a:sym typeface="Arial"/>
              </a:rPr>
              <a:t>Real-life scenarios often based on the experiences of examiners who write the scenarios. Example - radio interview about vaccinations, or meeting with councillor about suicide rates in local area. </a:t>
            </a:r>
            <a:endParaRPr sz="1100">
              <a:highlight>
                <a:srgbClr val="FFFFFF"/>
              </a:highlight>
              <a:latin typeface="Arial"/>
              <a:ea typeface="Arial"/>
              <a:cs typeface="Arial"/>
              <a:sym typeface="Arial"/>
            </a:endParaRPr>
          </a:p>
          <a:p>
            <a:pPr marL="0" lvl="0" indent="0" algn="l" rtl="0">
              <a:lnSpc>
                <a:spcPct val="90000"/>
              </a:lnSpc>
              <a:spcBef>
                <a:spcPts val="1000"/>
              </a:spcBef>
              <a:spcAft>
                <a:spcPts val="0"/>
              </a:spcAft>
              <a:buSzPts val="1400"/>
              <a:buNone/>
            </a:pPr>
            <a:r>
              <a:rPr lang="en-GB" sz="1100" b="1">
                <a:latin typeface="Arial"/>
                <a:ea typeface="Arial"/>
                <a:cs typeface="Arial"/>
                <a:sym typeface="Arial"/>
              </a:rPr>
              <a:t>What is being assessed?</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Application of theory to practice, therefore not a strictly content-based exam - not expected to regurgitate the entirety of Part A syllabus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1100"/>
          </a:p>
        </p:txBody>
      </p:sp>
      <p:sp>
        <p:nvSpPr>
          <p:cNvPr id="401" name="Google Shape;401;geea35acded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ea35acde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eea35acde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320"/>
              </a:spcBef>
              <a:spcAft>
                <a:spcPts val="0"/>
              </a:spcAft>
              <a:buClr>
                <a:srgbClr val="333333"/>
              </a:buClr>
              <a:buSzPts val="1100"/>
              <a:buChar char="●"/>
            </a:pPr>
            <a:r>
              <a:rPr lang="en-GB" sz="1100" dirty="0">
                <a:solidFill>
                  <a:srgbClr val="333333"/>
                </a:solidFill>
                <a:highlight>
                  <a:srgbClr val="FFFFFF"/>
                </a:highlight>
                <a:latin typeface="Arial"/>
                <a:ea typeface="Arial"/>
                <a:cs typeface="Arial"/>
                <a:sym typeface="Arial"/>
              </a:rPr>
              <a:t>The MFPH  takes the form of six scenarios. </a:t>
            </a:r>
            <a:endParaRPr sz="1100" dirty="0">
              <a:solidFill>
                <a:srgbClr val="333333"/>
              </a:solidFill>
              <a:highlight>
                <a:srgbClr val="FFFFFF"/>
              </a:highlight>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Char char="●"/>
            </a:pPr>
            <a:r>
              <a:rPr lang="en-GB" sz="1100" dirty="0">
                <a:solidFill>
                  <a:srgbClr val="333333"/>
                </a:solidFill>
                <a:highlight>
                  <a:srgbClr val="FFFFFF"/>
                </a:highlight>
                <a:latin typeface="Arial"/>
                <a:ea typeface="Arial"/>
                <a:cs typeface="Arial"/>
                <a:sym typeface="Arial"/>
              </a:rPr>
              <a:t>Each scenario will have a 8 minute preparation station in which you review briefing material - this can be some data for example</a:t>
            </a:r>
            <a:endParaRPr sz="1100" dirty="0">
              <a:solidFill>
                <a:srgbClr val="333333"/>
              </a:solidFill>
              <a:highlight>
                <a:srgbClr val="FFFFFF"/>
              </a:highlight>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Char char="●"/>
            </a:pPr>
            <a:r>
              <a:rPr lang="en-GB" sz="1100" dirty="0">
                <a:solidFill>
                  <a:srgbClr val="333333"/>
                </a:solidFill>
                <a:highlight>
                  <a:srgbClr val="FFFFFF"/>
                </a:highlight>
                <a:latin typeface="Arial"/>
                <a:ea typeface="Arial"/>
                <a:cs typeface="Arial"/>
                <a:sym typeface="Arial"/>
              </a:rPr>
              <a:t>Each examination station also lasts 8 minutes - here you will have a discussion with the role-player, this discussion is scripted so all candidates in that sitting are asked the same questions  </a:t>
            </a:r>
            <a:endParaRPr sz="1100" dirty="0">
              <a:solidFill>
                <a:srgbClr val="333333"/>
              </a:solidFill>
              <a:highlight>
                <a:srgbClr val="FFFFFF"/>
              </a:highlight>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Char char="●"/>
            </a:pPr>
            <a:r>
              <a:rPr lang="en-GB" sz="1100" dirty="0">
                <a:solidFill>
                  <a:srgbClr val="333333"/>
                </a:solidFill>
                <a:highlight>
                  <a:srgbClr val="FFFFFF"/>
                </a:highlight>
                <a:latin typeface="Arial"/>
                <a:ea typeface="Arial"/>
                <a:cs typeface="Arial"/>
                <a:sym typeface="Arial"/>
              </a:rPr>
              <a:t>You have approximately one minute to transfer from the </a:t>
            </a:r>
            <a:r>
              <a:rPr lang="en-GB" sz="1100" dirty="0" err="1">
                <a:solidFill>
                  <a:srgbClr val="333333"/>
                </a:solidFill>
                <a:highlight>
                  <a:srgbClr val="FFFFFF"/>
                </a:highlight>
                <a:latin typeface="Arial"/>
                <a:ea typeface="Arial"/>
                <a:cs typeface="Arial"/>
                <a:sym typeface="Arial"/>
              </a:rPr>
              <a:t>prepaparton</a:t>
            </a:r>
            <a:r>
              <a:rPr lang="en-GB" sz="1100" dirty="0">
                <a:solidFill>
                  <a:srgbClr val="333333"/>
                </a:solidFill>
                <a:highlight>
                  <a:srgbClr val="FFFFFF"/>
                </a:highlight>
                <a:latin typeface="Arial"/>
                <a:ea typeface="Arial"/>
                <a:cs typeface="Arial"/>
                <a:sym typeface="Arial"/>
              </a:rPr>
              <a:t> to examination station for each scenario</a:t>
            </a:r>
            <a:endParaRPr sz="1100" dirty="0">
              <a:solidFill>
                <a:srgbClr val="333333"/>
              </a:solidFill>
              <a:highlight>
                <a:srgbClr val="FFFFFF"/>
              </a:highlight>
              <a:latin typeface="Arial"/>
              <a:ea typeface="Arial"/>
              <a:cs typeface="Arial"/>
              <a:sym typeface="Arial"/>
            </a:endParaRPr>
          </a:p>
          <a:p>
            <a:pPr marL="457200" lvl="0" indent="-298450" algn="l" rtl="0">
              <a:lnSpc>
                <a:spcPct val="100000"/>
              </a:lnSpc>
              <a:spcBef>
                <a:spcPts val="0"/>
              </a:spcBef>
              <a:spcAft>
                <a:spcPts val="0"/>
              </a:spcAft>
              <a:buClr>
                <a:srgbClr val="333333"/>
              </a:buClr>
              <a:buSzPts val="1100"/>
              <a:buChar char="●"/>
            </a:pPr>
            <a:r>
              <a:rPr lang="en-GB" sz="1100" dirty="0">
                <a:solidFill>
                  <a:srgbClr val="333333"/>
                </a:solidFill>
                <a:highlight>
                  <a:srgbClr val="FFFFFF"/>
                </a:highlight>
                <a:latin typeface="Arial"/>
                <a:ea typeface="Arial"/>
                <a:cs typeface="Arial"/>
                <a:sym typeface="Arial"/>
              </a:rPr>
              <a:t>Sounds complicated - but do not worry, plenty of facilitators to guide you round</a:t>
            </a:r>
            <a:endParaRPr sz="1100" dirty="0">
              <a:solidFill>
                <a:srgbClr val="333333"/>
              </a:solidFill>
              <a:highlight>
                <a:srgbClr val="FFFFFF"/>
              </a:highlight>
              <a:latin typeface="Arial"/>
              <a:ea typeface="Arial"/>
              <a:cs typeface="Arial"/>
              <a:sym typeface="Arial"/>
            </a:endParaRPr>
          </a:p>
          <a:p>
            <a:pPr marL="0" lvl="0" indent="0" algn="l" rtl="0">
              <a:lnSpc>
                <a:spcPct val="100000"/>
              </a:lnSpc>
              <a:spcBef>
                <a:spcPts val="320"/>
              </a:spcBef>
              <a:spcAft>
                <a:spcPts val="0"/>
              </a:spcAft>
              <a:buSzPts val="1400"/>
              <a:buNone/>
            </a:pPr>
            <a:endParaRPr sz="1100" dirty="0">
              <a:solidFill>
                <a:srgbClr val="333333"/>
              </a:solidFill>
              <a:highlight>
                <a:srgbClr val="FFFFFF"/>
              </a:highlight>
              <a:latin typeface="Arial"/>
              <a:ea typeface="Arial"/>
              <a:cs typeface="Arial"/>
              <a:sym typeface="Arial"/>
            </a:endParaRPr>
          </a:p>
          <a:p>
            <a:pPr marL="0" lvl="0" indent="0" algn="l" rtl="0">
              <a:lnSpc>
                <a:spcPct val="100000"/>
              </a:lnSpc>
              <a:spcBef>
                <a:spcPts val="320"/>
              </a:spcBef>
              <a:spcAft>
                <a:spcPts val="0"/>
              </a:spcAft>
              <a:buSzPts val="1400"/>
              <a:buNone/>
            </a:pPr>
            <a:r>
              <a:rPr lang="en-GB" sz="1100" dirty="0">
                <a:solidFill>
                  <a:srgbClr val="333333"/>
                </a:solidFill>
                <a:highlight>
                  <a:srgbClr val="FFFFFF"/>
                </a:highlight>
                <a:latin typeface="Arial"/>
                <a:ea typeface="Arial"/>
                <a:cs typeface="Arial"/>
                <a:sym typeface="Arial"/>
              </a:rPr>
              <a:t>*subject to national COVID guidelines. </a:t>
            </a:r>
            <a:endParaRPr sz="110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highlight>
                <a:srgbClr val="00FF00"/>
              </a:highlight>
              <a:latin typeface="Arial"/>
              <a:ea typeface="Arial"/>
              <a:cs typeface="Arial"/>
              <a:sym typeface="Arial"/>
            </a:endParaRPr>
          </a:p>
          <a:p>
            <a:pPr marL="457200" lvl="0" indent="0" algn="l" rtl="0">
              <a:lnSpc>
                <a:spcPct val="100000"/>
              </a:lnSpc>
              <a:spcBef>
                <a:spcPts val="320"/>
              </a:spcBef>
              <a:spcAft>
                <a:spcPts val="0"/>
              </a:spcAft>
              <a:buSzPts val="1400"/>
              <a:buNone/>
            </a:pPr>
            <a:endParaRPr sz="1350" dirty="0">
              <a:solidFill>
                <a:srgbClr val="33333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dirty="0"/>
          </a:p>
        </p:txBody>
      </p:sp>
      <p:sp>
        <p:nvSpPr>
          <p:cNvPr id="410" name="Google Shape;410;geea35acded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eea35acded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Font typeface="Arial"/>
              <a:buChar char="●"/>
            </a:pPr>
            <a:r>
              <a:rPr lang="en-GB" sz="1100">
                <a:highlight>
                  <a:srgbClr val="FFFFFF"/>
                </a:highlight>
                <a:latin typeface="Arial"/>
                <a:ea typeface="Arial"/>
                <a:cs typeface="Arial"/>
                <a:sym typeface="Arial"/>
              </a:rPr>
              <a:t>In each examination station, a role player and an examiner assess candidates across the same five competency areas at every station</a:t>
            </a:r>
            <a:endParaRPr sz="1100">
              <a:highlight>
                <a:srgbClr val="FFFFFF"/>
              </a:highlight>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GB" sz="1100">
                <a:highlight>
                  <a:srgbClr val="FFFFFF"/>
                </a:highlight>
                <a:latin typeface="Arial"/>
                <a:ea typeface="Arial"/>
                <a:cs typeface="Arial"/>
                <a:sym typeface="Arial"/>
              </a:rPr>
              <a:t>Graded A-E, with A being excellent, B being good, C being adequate, D being just below adequate and E being poor. </a:t>
            </a:r>
            <a:endParaRPr sz="70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Font typeface="Arial"/>
              <a:buChar char="●"/>
            </a:pPr>
            <a:r>
              <a:rPr lang="en-GB" sz="1100">
                <a:highlight>
                  <a:srgbClr val="FFFFFF"/>
                </a:highlight>
                <a:latin typeface="Arial"/>
                <a:ea typeface="Arial"/>
                <a:cs typeface="Arial"/>
                <a:sym typeface="Arial"/>
              </a:rPr>
              <a:t>Need an average of C for each competency to pass, with at least a C in 3 stations - so possible to do less well on two stations, but still pass by doing well in other stations.  </a:t>
            </a:r>
            <a:endParaRPr sz="1100">
              <a:highlight>
                <a:srgbClr val="FFFFFF"/>
              </a:highlight>
              <a:latin typeface="Arial"/>
              <a:ea typeface="Arial"/>
              <a:cs typeface="Arial"/>
              <a:sym typeface="Arial"/>
            </a:endParaRPr>
          </a:p>
          <a:p>
            <a:pPr marL="0" lvl="0" indent="0" algn="l" rtl="0">
              <a:lnSpc>
                <a:spcPct val="115000"/>
              </a:lnSpc>
              <a:spcBef>
                <a:spcPts val="1200"/>
              </a:spcBef>
              <a:spcAft>
                <a:spcPts val="0"/>
              </a:spcAft>
              <a:buSzPts val="1400"/>
              <a:buNone/>
            </a:pP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GB" sz="1100">
                <a:highlight>
                  <a:srgbClr val="00FF00"/>
                </a:highlight>
                <a:latin typeface="Arial"/>
                <a:ea typeface="Arial"/>
                <a:cs typeface="Arial"/>
                <a:sym typeface="Arial"/>
              </a:rPr>
              <a:t>Transition: Resources</a:t>
            </a:r>
            <a:endParaRPr sz="110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highlight>
                  <a:srgbClr val="FFFFFF"/>
                </a:highlight>
                <a:latin typeface="Arial"/>
                <a:ea typeface="Arial"/>
                <a:cs typeface="Arial"/>
                <a:sym typeface="Arial"/>
              </a:rPr>
              <a:t>5 Competencies: </a:t>
            </a:r>
            <a:endParaRPr sz="1100" b="1">
              <a:highlight>
                <a:srgbClr val="FFFFFF"/>
              </a:highlight>
              <a:latin typeface="Arial"/>
              <a:ea typeface="Arial"/>
              <a:cs typeface="Arial"/>
              <a:sym typeface="Arial"/>
            </a:endParaRPr>
          </a:p>
          <a:p>
            <a:pPr marL="0" lvl="0" indent="0" algn="l" rtl="0">
              <a:lnSpc>
                <a:spcPct val="100000"/>
              </a:lnSpc>
              <a:spcBef>
                <a:spcPts val="1200"/>
              </a:spcBef>
              <a:spcAft>
                <a:spcPts val="0"/>
              </a:spcAft>
              <a:buSzPts val="1400"/>
              <a:buNone/>
            </a:pPr>
            <a:r>
              <a:rPr lang="en-GB" sz="700">
                <a:latin typeface="Arial"/>
                <a:ea typeface="Arial"/>
                <a:cs typeface="Arial"/>
                <a:sym typeface="Arial"/>
              </a:rPr>
              <a:t>   </a:t>
            </a:r>
            <a:endParaRPr sz="7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GB" sz="1100">
                <a:highlight>
                  <a:srgbClr val="FFFFFF"/>
                </a:highlight>
                <a:latin typeface="Arial"/>
                <a:ea typeface="Arial"/>
                <a:cs typeface="Arial"/>
                <a:sym typeface="Arial"/>
              </a:rPr>
              <a:t>The ability to demonstrate </a:t>
            </a:r>
            <a:r>
              <a:rPr lang="en-GB" sz="1100" b="1">
                <a:latin typeface="Arial"/>
                <a:ea typeface="Arial"/>
                <a:cs typeface="Arial"/>
                <a:sym typeface="Arial"/>
              </a:rPr>
              <a:t>presenting communication skills</a:t>
            </a:r>
            <a:r>
              <a:rPr lang="en-GB" sz="1100">
                <a:latin typeface="Arial"/>
                <a:ea typeface="Arial"/>
                <a:cs typeface="Arial"/>
                <a:sym typeface="Arial"/>
              </a:rPr>
              <a:t> (verbal and non-verbal) appropriately in typical public health settings: presenting to a person or audience</a:t>
            </a:r>
            <a:endParaRPr sz="11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GB" sz="1100">
                <a:highlight>
                  <a:srgbClr val="FFFFFF"/>
                </a:highlight>
                <a:latin typeface="Arial"/>
                <a:ea typeface="Arial"/>
                <a:cs typeface="Arial"/>
                <a:sym typeface="Arial"/>
              </a:rPr>
              <a:t>The ability to demonstrate </a:t>
            </a:r>
            <a:r>
              <a:rPr lang="en-GB" sz="1100" b="1">
                <a:latin typeface="Arial"/>
                <a:ea typeface="Arial"/>
                <a:cs typeface="Arial"/>
                <a:sym typeface="Arial"/>
              </a:rPr>
              <a:t>listening and comprehending communication skills</a:t>
            </a:r>
            <a:r>
              <a:rPr lang="en-GB" sz="1100">
                <a:latin typeface="Arial"/>
                <a:ea typeface="Arial"/>
                <a:cs typeface="Arial"/>
                <a:sym typeface="Arial"/>
              </a:rPr>
              <a:t> (verbal and non-verbal) appropriately in typical public health settings: listening and responding appropriately</a:t>
            </a:r>
            <a:endParaRPr sz="11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GB" sz="1100">
                <a:highlight>
                  <a:srgbClr val="FFFFFF"/>
                </a:highlight>
                <a:latin typeface="Arial"/>
                <a:ea typeface="Arial"/>
                <a:cs typeface="Arial"/>
                <a:sym typeface="Arial"/>
              </a:rPr>
              <a:t>The ability to </a:t>
            </a:r>
            <a:r>
              <a:rPr lang="en-GB" sz="1100" b="1">
                <a:latin typeface="Arial"/>
                <a:ea typeface="Arial"/>
                <a:cs typeface="Arial"/>
                <a:sym typeface="Arial"/>
              </a:rPr>
              <a:t>assimilate relevant information</a:t>
            </a:r>
            <a:r>
              <a:rPr lang="en-GB" sz="1100">
                <a:latin typeface="Arial"/>
                <a:ea typeface="Arial"/>
                <a:cs typeface="Arial"/>
                <a:sym typeface="Arial"/>
              </a:rPr>
              <a:t> from a variety of sources and settings and using it appropriately from a public health perspective</a:t>
            </a:r>
            <a:endParaRPr sz="7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GB" sz="1100">
                <a:highlight>
                  <a:srgbClr val="FFFFFF"/>
                </a:highlight>
                <a:latin typeface="Arial"/>
                <a:ea typeface="Arial"/>
                <a:cs typeface="Arial"/>
                <a:sym typeface="Arial"/>
              </a:rPr>
              <a:t>The ability to demonstrate </a:t>
            </a:r>
            <a:r>
              <a:rPr lang="en-GB" sz="1100" b="1">
                <a:latin typeface="Arial"/>
                <a:ea typeface="Arial"/>
                <a:cs typeface="Arial"/>
                <a:sym typeface="Arial"/>
              </a:rPr>
              <a:t>appropriate reasoning, analytical and judgement skills</a:t>
            </a:r>
            <a:r>
              <a:rPr lang="en-GB" sz="1100">
                <a:latin typeface="Arial"/>
                <a:ea typeface="Arial"/>
                <a:cs typeface="Arial"/>
                <a:sym typeface="Arial"/>
              </a:rPr>
              <a:t>, giving a balanced view within public health settings</a:t>
            </a:r>
            <a:endParaRPr sz="7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GB" sz="1100">
                <a:highlight>
                  <a:srgbClr val="FFFFFF"/>
                </a:highlight>
                <a:latin typeface="Arial"/>
                <a:ea typeface="Arial"/>
                <a:cs typeface="Arial"/>
                <a:sym typeface="Arial"/>
              </a:rPr>
              <a:t>The ability to </a:t>
            </a:r>
            <a:r>
              <a:rPr lang="en-GB" sz="1100" b="1">
                <a:latin typeface="Arial"/>
                <a:ea typeface="Arial"/>
                <a:cs typeface="Arial"/>
                <a:sym typeface="Arial"/>
              </a:rPr>
              <a:t>handle uncertainty</a:t>
            </a:r>
            <a:r>
              <a:rPr lang="en-GB" sz="1100">
                <a:latin typeface="Arial"/>
                <a:ea typeface="Arial"/>
                <a:cs typeface="Arial"/>
                <a:sym typeface="Arial"/>
              </a:rPr>
              <a:t>, </a:t>
            </a:r>
            <a:r>
              <a:rPr lang="en-GB" sz="1100" b="1">
                <a:latin typeface="Arial"/>
                <a:ea typeface="Arial"/>
                <a:cs typeface="Arial"/>
                <a:sym typeface="Arial"/>
              </a:rPr>
              <a:t>the unexpected, challenge or conflict</a:t>
            </a:r>
            <a:endParaRPr sz="1100" b="1">
              <a:latin typeface="Arial"/>
              <a:ea typeface="Arial"/>
              <a:cs typeface="Arial"/>
              <a:sym typeface="Arial"/>
            </a:endParaRPr>
          </a:p>
          <a:p>
            <a:pPr marL="0" lvl="0" indent="0" algn="l" rtl="0">
              <a:lnSpc>
                <a:spcPct val="115000"/>
              </a:lnSpc>
              <a:spcBef>
                <a:spcPts val="1200"/>
              </a:spcBef>
              <a:spcAft>
                <a:spcPts val="0"/>
              </a:spcAft>
              <a:buSzPts val="1400"/>
              <a:buNone/>
            </a:pPr>
            <a:r>
              <a:rPr lang="en-GB" sz="1100" b="1">
                <a:latin typeface="Arial"/>
                <a:ea typeface="Arial"/>
                <a:cs typeface="Arial"/>
                <a:sym typeface="Arial"/>
              </a:rPr>
              <a:t> </a:t>
            </a:r>
            <a:r>
              <a:rPr lang="en-GB" sz="1100" b="1">
                <a:highlight>
                  <a:srgbClr val="FFFFFF"/>
                </a:highlight>
                <a:latin typeface="Arial"/>
                <a:ea typeface="Arial"/>
                <a:cs typeface="Arial"/>
                <a:sym typeface="Arial"/>
              </a:rPr>
              <a:t>Marking</a:t>
            </a:r>
            <a:endParaRPr sz="1100" b="1">
              <a:highlight>
                <a:srgbClr val="FFFFFF"/>
              </a:highlight>
              <a:latin typeface="Arial"/>
              <a:ea typeface="Arial"/>
              <a:cs typeface="Arial"/>
              <a:sym typeface="Arial"/>
            </a:endParaRPr>
          </a:p>
          <a:p>
            <a:pPr marL="457200" lvl="0" indent="-298450" algn="l" rtl="0">
              <a:lnSpc>
                <a:spcPct val="115000"/>
              </a:lnSpc>
              <a:spcBef>
                <a:spcPts val="1200"/>
              </a:spcBef>
              <a:spcAft>
                <a:spcPts val="0"/>
              </a:spcAft>
              <a:buSzPts val="1100"/>
              <a:buFont typeface="Arial"/>
              <a:buChar char="●"/>
            </a:pPr>
            <a:r>
              <a:rPr lang="en-GB" sz="1100">
                <a:highlight>
                  <a:srgbClr val="FFFFFF"/>
                </a:highlight>
                <a:latin typeface="Arial"/>
                <a:ea typeface="Arial"/>
                <a:cs typeface="Arial"/>
                <a:sym typeface="Arial"/>
              </a:rPr>
              <a:t>Using marking guidance, the examiner grades each competency A-E, with A being excellent, B being good, C being adequate, D being just below adequate and E being poor. These grades are later converted into numerical scores and then combined to produce an overall exam score and an average for each of the five competency areas.</a:t>
            </a:r>
            <a:endParaRPr sz="1100">
              <a:highlight>
                <a:srgbClr val="FFFFFF"/>
              </a:highlight>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GB" sz="1100">
                <a:highlight>
                  <a:srgbClr val="FFFFFF"/>
                </a:highlight>
                <a:latin typeface="Arial"/>
                <a:ea typeface="Arial"/>
                <a:cs typeface="Arial"/>
                <a:sym typeface="Arial"/>
              </a:rPr>
              <a:t>A candidate awarded a C for each competency at all six stations would indicate a pass overall. However, the marks for each competency are averaged, so it is possible to do less well on, say, two stations, and yet still pass overall by getting marks higher than a C at other stations. The other requirement for a pass is that each competency area must be marked at C or above at half or more of the stations. </a:t>
            </a:r>
            <a:r>
              <a:rPr lang="en-GB"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1200"/>
              </a:spcAft>
              <a:buSzPts val="1400"/>
              <a:buNone/>
            </a:pPr>
            <a:r>
              <a:rPr lang="en-GB" sz="1100" b="1">
                <a:latin typeface="Arial"/>
                <a:ea typeface="Arial"/>
                <a:cs typeface="Arial"/>
                <a:sym typeface="Arial"/>
              </a:rPr>
              <a:t>Outcome is pass or fail. There are awards available for top performing candidates. </a:t>
            </a:r>
            <a:endParaRPr sz="1100" b="1">
              <a:latin typeface="Arial"/>
              <a:ea typeface="Arial"/>
              <a:cs typeface="Arial"/>
              <a:sym typeface="Arial"/>
            </a:endParaRPr>
          </a:p>
        </p:txBody>
      </p:sp>
      <p:sp>
        <p:nvSpPr>
          <p:cNvPr id="433" name="Google Shape;433;geea35acde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eea35acde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eea35acde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eea35acded_0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45</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ea35acde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eea35acded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a:t> </a:t>
            </a:r>
            <a:endParaRPr/>
          </a:p>
        </p:txBody>
      </p:sp>
      <p:sp>
        <p:nvSpPr>
          <p:cNvPr id="452" name="Google Shape;452;geea35acded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Membership and examination fees frozen for a second year running</a:t>
            </a:r>
            <a:endParaRPr/>
          </a:p>
        </p:txBody>
      </p:sp>
      <p:sp>
        <p:nvSpPr>
          <p:cNvPr id="142" name="Google Shape;1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 DFPH used to be January and June, now moved to March and Oct  – example of where FPH has responded to Registrars / SRC feedback (impact on holidays, childcare, and changeover). </a:t>
            </a:r>
            <a:endParaRPr/>
          </a:p>
          <a:p>
            <a:pPr marL="0" lvl="0" indent="0" algn="l" rtl="0">
              <a:lnSpc>
                <a:spcPct val="100000"/>
              </a:lnSpc>
              <a:spcBef>
                <a:spcPts val="0"/>
              </a:spcBef>
              <a:spcAft>
                <a:spcPts val="0"/>
              </a:spcAft>
              <a:buSzPts val="1400"/>
              <a:buNone/>
            </a:pPr>
            <a:endParaRPr/>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200"/>
              <a:buChar char="•"/>
            </a:pPr>
            <a:r>
              <a:rPr lang="en-GB">
                <a:latin typeface="Arial"/>
                <a:ea typeface="Arial"/>
                <a:cs typeface="Arial"/>
                <a:sym typeface="Arial"/>
              </a:rPr>
              <a:t>In </a:t>
            </a:r>
            <a:r>
              <a:rPr lang="en-GB" b="1">
                <a:latin typeface="Arial"/>
                <a:ea typeface="Arial"/>
                <a:cs typeface="Arial"/>
                <a:sym typeface="Arial"/>
              </a:rPr>
              <a:t>Phase 1 </a:t>
            </a:r>
            <a:r>
              <a:rPr lang="en-GB">
                <a:latin typeface="Arial"/>
                <a:ea typeface="Arial"/>
                <a:cs typeface="Arial"/>
                <a:sym typeface="Arial"/>
              </a:rPr>
              <a:t>you’ll focus on acquiring key skills and knowledge – as evidenced by completing a Masters in Public Health, passing the FPH Diplomate Exam (DFPH), and signing off learning outcomes through your portfolio of work.</a:t>
            </a:r>
            <a:endParaRPr sz="1800">
              <a:solidFill>
                <a:srgbClr val="595959"/>
              </a:solidFill>
              <a:latin typeface="Arial"/>
              <a:ea typeface="Arial"/>
              <a:cs typeface="Arial"/>
              <a:sym typeface="Arial"/>
            </a:endParaRPr>
          </a:p>
          <a:p>
            <a:pPr marL="342900" lvl="0" indent="-266700" algn="l" rtl="0">
              <a:lnSpc>
                <a:spcPct val="100000"/>
              </a:lnSpc>
              <a:spcBef>
                <a:spcPts val="240"/>
              </a:spcBef>
              <a:spcAft>
                <a:spcPts val="0"/>
              </a:spcAft>
              <a:buClr>
                <a:srgbClr val="595959"/>
              </a:buClr>
              <a:buSzPts val="1200"/>
              <a:buFont typeface="Arial"/>
              <a:buNone/>
            </a:pPr>
            <a:endParaRPr>
              <a:latin typeface="Arial"/>
              <a:ea typeface="Arial"/>
              <a:cs typeface="Arial"/>
              <a:sym typeface="Arial"/>
            </a:endParaRPr>
          </a:p>
          <a:p>
            <a:pPr marL="342900" lvl="0" indent="-342900" algn="l" rtl="0">
              <a:lnSpc>
                <a:spcPct val="100000"/>
              </a:lnSpc>
              <a:spcBef>
                <a:spcPts val="240"/>
              </a:spcBef>
              <a:spcAft>
                <a:spcPts val="0"/>
              </a:spcAft>
              <a:buClr>
                <a:schemeClr val="dk1"/>
              </a:buClr>
              <a:buSzPts val="1200"/>
              <a:buChar char="•"/>
            </a:pPr>
            <a:r>
              <a:rPr lang="en-GB">
                <a:latin typeface="Arial"/>
                <a:ea typeface="Arial"/>
                <a:cs typeface="Arial"/>
                <a:sym typeface="Arial"/>
              </a:rPr>
              <a:t>In </a:t>
            </a:r>
            <a:r>
              <a:rPr lang="en-GB" b="1">
                <a:latin typeface="Arial"/>
                <a:ea typeface="Arial"/>
                <a:cs typeface="Arial"/>
                <a:sym typeface="Arial"/>
              </a:rPr>
              <a:t>Phase 2</a:t>
            </a:r>
            <a:r>
              <a:rPr lang="en-GB">
                <a:latin typeface="Arial"/>
                <a:ea typeface="Arial"/>
                <a:cs typeface="Arial"/>
                <a:sym typeface="Arial"/>
              </a:rPr>
              <a:t>, you’ll consolidate core competencies in generalist settings and develop special interests – as evidenced by passing the Final Membership Exam (MFPH), and signing off further learning outcomes.</a:t>
            </a:r>
            <a:endParaRPr sz="1800">
              <a:solidFill>
                <a:srgbClr val="595959"/>
              </a:solidFill>
              <a:latin typeface="Arial"/>
              <a:ea typeface="Arial"/>
              <a:cs typeface="Arial"/>
              <a:sym typeface="Arial"/>
            </a:endParaRPr>
          </a:p>
          <a:p>
            <a:pPr marL="342900" lvl="0" indent="-266700" algn="l" rtl="0">
              <a:lnSpc>
                <a:spcPct val="100000"/>
              </a:lnSpc>
              <a:spcBef>
                <a:spcPts val="240"/>
              </a:spcBef>
              <a:spcAft>
                <a:spcPts val="0"/>
              </a:spcAft>
              <a:buClr>
                <a:srgbClr val="595959"/>
              </a:buClr>
              <a:buSzPts val="1200"/>
              <a:buFont typeface="Arial"/>
              <a:buNone/>
            </a:pPr>
            <a:endParaRPr>
              <a:latin typeface="Arial"/>
              <a:ea typeface="Arial"/>
              <a:cs typeface="Arial"/>
              <a:sym typeface="Arial"/>
            </a:endParaRPr>
          </a:p>
          <a:p>
            <a:pPr marL="342900" lvl="0" indent="-342900" algn="l" rtl="0">
              <a:lnSpc>
                <a:spcPct val="100000"/>
              </a:lnSpc>
              <a:spcBef>
                <a:spcPts val="240"/>
              </a:spcBef>
              <a:spcAft>
                <a:spcPts val="0"/>
              </a:spcAft>
              <a:buClr>
                <a:schemeClr val="dk1"/>
              </a:buClr>
              <a:buSzPts val="1200"/>
              <a:buChar char="•"/>
            </a:pPr>
            <a:r>
              <a:rPr lang="en-GB">
                <a:latin typeface="Arial"/>
                <a:ea typeface="Arial"/>
                <a:cs typeface="Arial"/>
                <a:sym typeface="Arial"/>
              </a:rPr>
              <a:t>StRs have an Annual Review of Competencies and Progression (ARCP)</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DFPH and MFPH will be covered in more detail later on on the presentation.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240"/>
              </a:spcBef>
              <a:spcAft>
                <a:spcPts val="0"/>
              </a:spcAft>
              <a:buSzPts val="1400"/>
              <a:buNone/>
            </a:pPr>
            <a:endParaRPr>
              <a:latin typeface="Arial"/>
              <a:ea typeface="Arial"/>
              <a:cs typeface="Arial"/>
              <a:sym typeface="Arial"/>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pic>
        <p:nvPicPr>
          <p:cNvPr id="19" name="Google Shape;19;p37" descr="iStock-502997913.jpg"/>
          <p:cNvPicPr preferRelativeResize="0"/>
          <p:nvPr/>
        </p:nvPicPr>
        <p:blipFill rotWithShape="1">
          <a:blip r:embed="rId2">
            <a:alphaModFix/>
          </a:blip>
          <a:srcRect t="18400" b="8230"/>
          <a:stretch/>
        </p:blipFill>
        <p:spPr>
          <a:xfrm>
            <a:off x="-13558" y="0"/>
            <a:ext cx="9201150" cy="5143500"/>
          </a:xfrm>
          <a:prstGeom prst="rect">
            <a:avLst/>
          </a:prstGeom>
          <a:noFill/>
          <a:ln>
            <a:noFill/>
          </a:ln>
        </p:spPr>
      </p:pic>
      <p:sp>
        <p:nvSpPr>
          <p:cNvPr id="20" name="Google Shape;20;p37"/>
          <p:cNvSpPr txBox="1">
            <a:spLocks noGrp="1"/>
          </p:cNvSpPr>
          <p:nvPr>
            <p:ph type="ctrTitle"/>
          </p:nvPr>
        </p:nvSpPr>
        <p:spPr>
          <a:xfrm>
            <a:off x="457200" y="2438423"/>
            <a:ext cx="8001000" cy="110251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7"/>
          <p:cNvSpPr txBox="1">
            <a:spLocks noGrp="1"/>
          </p:cNvSpPr>
          <p:nvPr>
            <p:ph type="subTitle" idx="1"/>
          </p:nvPr>
        </p:nvSpPr>
        <p:spPr>
          <a:xfrm>
            <a:off x="457200" y="3548063"/>
            <a:ext cx="7315200" cy="102393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FFFFFF"/>
              </a:buClr>
              <a:buSzPts val="2400"/>
              <a:buNone/>
              <a:defRPr sz="2400" b="1">
                <a:solidFill>
                  <a:srgbClr val="FFFFFF"/>
                </a:solidFill>
                <a:latin typeface="Arial"/>
                <a:ea typeface="Arial"/>
                <a:cs typeface="Arial"/>
                <a:sym typeface="Aria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280"/>
              </a:spcBef>
              <a:spcAft>
                <a:spcPts val="0"/>
              </a:spcAft>
              <a:buClr>
                <a:srgbClr val="888888"/>
              </a:buClr>
              <a:buSzPts val="1400"/>
              <a:buNone/>
              <a:defRPr>
                <a:solidFill>
                  <a:srgbClr val="888888"/>
                </a:solidFill>
              </a:defRPr>
            </a:lvl3pPr>
            <a:lvl4pPr lvl="3" algn="ctr">
              <a:lnSpc>
                <a:spcPct val="100000"/>
              </a:lnSpc>
              <a:spcBef>
                <a:spcPts val="280"/>
              </a:spcBef>
              <a:spcAft>
                <a:spcPts val="0"/>
              </a:spcAft>
              <a:buClr>
                <a:srgbClr val="888888"/>
              </a:buClr>
              <a:buSzPts val="14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37" descr="fph_vertical_white_rgb.png"/>
          <p:cNvPicPr preferRelativeResize="0"/>
          <p:nvPr/>
        </p:nvPicPr>
        <p:blipFill rotWithShape="1">
          <a:blip r:embed="rId3">
            <a:alphaModFix/>
          </a:blip>
          <a:srcRect/>
          <a:stretch/>
        </p:blipFill>
        <p:spPr>
          <a:xfrm>
            <a:off x="7499610" y="522046"/>
            <a:ext cx="1187190" cy="1473200"/>
          </a:xfrm>
          <a:prstGeom prst="rect">
            <a:avLst/>
          </a:prstGeom>
          <a:noFill/>
          <a:ln>
            <a:noFill/>
          </a:ln>
        </p:spPr>
      </p:pic>
      <p:sp>
        <p:nvSpPr>
          <p:cNvPr id="26" name="Google Shape;26;p37"/>
          <p:cNvSpPr txBox="1"/>
          <p:nvPr/>
        </p:nvSpPr>
        <p:spPr>
          <a:xfrm>
            <a:off x="6972300" y="4423241"/>
            <a:ext cx="1714500" cy="297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baseline="30000">
                <a:solidFill>
                  <a:srgbClr val="FFFFFF"/>
                </a:solidFill>
                <a:latin typeface="Arial"/>
                <a:ea typeface="Arial"/>
                <a:cs typeface="Arial"/>
                <a:sym typeface="Arial"/>
              </a:rPr>
              <a:t>www.fph.org.uk</a:t>
            </a:r>
            <a:endParaRPr sz="2000" b="0" i="0" u="none" strike="noStrike" cap="none" baseline="3000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4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72790"/>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a:spLocks noGrp="1"/>
          </p:cNvSpPr>
          <p:nvPr>
            <p:ph type="pic" idx="2"/>
          </p:nvPr>
        </p:nvSpPr>
        <p:spPr>
          <a:xfrm>
            <a:off x="1792288" y="459581"/>
            <a:ext cx="5486400" cy="3086100"/>
          </a:xfrm>
          <a:prstGeom prst="rect">
            <a:avLst/>
          </a:prstGeom>
          <a:noFill/>
          <a:ln>
            <a:noFill/>
          </a:ln>
        </p:spPr>
      </p:sp>
      <p:sp>
        <p:nvSpPr>
          <p:cNvPr id="90" name="Google Shape;90;p4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595959"/>
              </a:buClr>
              <a:buSzPts val="1400"/>
              <a:buNone/>
              <a:defRPr sz="1400"/>
            </a:lvl1pPr>
            <a:lvl2pPr marL="914400" lvl="1" indent="-228600" algn="l">
              <a:lnSpc>
                <a:spcPct val="100000"/>
              </a:lnSpc>
              <a:spcBef>
                <a:spcPts val="240"/>
              </a:spcBef>
              <a:spcAft>
                <a:spcPts val="0"/>
              </a:spcAft>
              <a:buClr>
                <a:srgbClr val="595959"/>
              </a:buClr>
              <a:buSzPts val="1200"/>
              <a:buNone/>
              <a:defRPr sz="1200"/>
            </a:lvl2pPr>
            <a:lvl3pPr marL="1371600" lvl="2" indent="-228600" algn="l">
              <a:lnSpc>
                <a:spcPct val="100000"/>
              </a:lnSpc>
              <a:spcBef>
                <a:spcPts val="200"/>
              </a:spcBef>
              <a:spcAft>
                <a:spcPts val="0"/>
              </a:spcAft>
              <a:buClr>
                <a:srgbClr val="595959"/>
              </a:buClr>
              <a:buSzPts val="1000"/>
              <a:buNone/>
              <a:defRPr sz="1000"/>
            </a:lvl3pPr>
            <a:lvl4pPr marL="1828800" lvl="3" indent="-228600" algn="l">
              <a:lnSpc>
                <a:spcPct val="100000"/>
              </a:lnSpc>
              <a:spcBef>
                <a:spcPts val="180"/>
              </a:spcBef>
              <a:spcAft>
                <a:spcPts val="0"/>
              </a:spcAft>
              <a:buClr>
                <a:srgbClr val="595959"/>
              </a:buClr>
              <a:buSzPts val="900"/>
              <a:buNone/>
              <a:defRPr sz="900"/>
            </a:lvl4pPr>
            <a:lvl5pPr marL="2286000" lvl="4" indent="-228600" algn="l">
              <a:lnSpc>
                <a:spcPct val="100000"/>
              </a:lnSpc>
              <a:spcBef>
                <a:spcPts val="180"/>
              </a:spcBef>
              <a:spcAft>
                <a:spcPts val="0"/>
              </a:spcAft>
              <a:buClr>
                <a:srgbClr val="59595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1" name="Google Shape;91;p4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48"/>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7279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595959"/>
              </a:buClr>
              <a:buSzPts val="1800"/>
              <a:buChar char="•"/>
              <a:defRPr/>
            </a:lvl1pPr>
            <a:lvl2pPr marL="914400" lvl="1" indent="-342900" algn="l">
              <a:lnSpc>
                <a:spcPct val="100000"/>
              </a:lnSpc>
              <a:spcBef>
                <a:spcPts val="360"/>
              </a:spcBef>
              <a:spcAft>
                <a:spcPts val="0"/>
              </a:spcAft>
              <a:buClr>
                <a:srgbClr val="595959"/>
              </a:buClr>
              <a:buSzPts val="1800"/>
              <a:buChar char="–"/>
              <a:defRPr/>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4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00"/>
        <p:cNvGrpSpPr/>
        <p:nvPr/>
      </p:nvGrpSpPr>
      <p:grpSpPr>
        <a:xfrm>
          <a:off x="0" y="0"/>
          <a:ext cx="0" cy="0"/>
          <a:chOff x="0" y="0"/>
          <a:chExt cx="0" cy="0"/>
        </a:xfrm>
      </p:grpSpPr>
      <p:sp>
        <p:nvSpPr>
          <p:cNvPr id="101" name="Google Shape;101;p4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04" name="Google Shape;104;p49" descr="abstract2.jpg"/>
          <p:cNvPicPr preferRelativeResize="0"/>
          <p:nvPr/>
        </p:nvPicPr>
        <p:blipFill rotWithShape="1">
          <a:blip r:embed="rId2">
            <a:alphaModFix/>
          </a:blip>
          <a:srcRect t="8234" b="8055"/>
          <a:stretch/>
        </p:blipFill>
        <p:spPr>
          <a:xfrm>
            <a:off x="0" y="0"/>
            <a:ext cx="9144000" cy="5143500"/>
          </a:xfrm>
          <a:prstGeom prst="rect">
            <a:avLst/>
          </a:prstGeom>
          <a:noFill/>
          <a:ln>
            <a:noFill/>
          </a:ln>
        </p:spPr>
      </p:pic>
      <p:pic>
        <p:nvPicPr>
          <p:cNvPr id="105" name="Google Shape;105;p49" descr="fph_vertical_white_rgb.png"/>
          <p:cNvPicPr preferRelativeResize="0"/>
          <p:nvPr/>
        </p:nvPicPr>
        <p:blipFill rotWithShape="1">
          <a:blip r:embed="rId3">
            <a:alphaModFix/>
          </a:blip>
          <a:srcRect/>
          <a:stretch/>
        </p:blipFill>
        <p:spPr>
          <a:xfrm>
            <a:off x="3977477" y="1834379"/>
            <a:ext cx="1187190" cy="1473200"/>
          </a:xfrm>
          <a:prstGeom prst="rect">
            <a:avLst/>
          </a:prstGeom>
          <a:noFill/>
          <a:ln>
            <a:noFill/>
          </a:ln>
        </p:spPr>
      </p:pic>
      <p:sp>
        <p:nvSpPr>
          <p:cNvPr id="106" name="Google Shape;106;p49"/>
          <p:cNvSpPr txBox="1"/>
          <p:nvPr/>
        </p:nvSpPr>
        <p:spPr>
          <a:xfrm>
            <a:off x="3721100" y="3749549"/>
            <a:ext cx="1714500" cy="2975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baseline="30000">
                <a:solidFill>
                  <a:srgbClr val="FFFFFF"/>
                </a:solidFill>
                <a:latin typeface="Arial"/>
                <a:ea typeface="Arial"/>
                <a:cs typeface="Arial"/>
                <a:sym typeface="Arial"/>
              </a:rPr>
              <a:t>www.fph.org.uk</a:t>
            </a:r>
            <a:endParaRPr sz="2000" b="0" i="0" u="none" strike="noStrike" cap="none" baseline="30000">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7279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595959"/>
              </a:buClr>
              <a:buSzPts val="1800"/>
              <a:buChar char="•"/>
              <a:defRPr sz="1800"/>
            </a:lvl1pPr>
            <a:lvl2pPr marL="914400" lvl="1" indent="-342900" algn="l">
              <a:lnSpc>
                <a:spcPct val="100000"/>
              </a:lnSpc>
              <a:spcBef>
                <a:spcPts val="360"/>
              </a:spcBef>
              <a:spcAft>
                <a:spcPts val="0"/>
              </a:spcAft>
              <a:buClr>
                <a:srgbClr val="595959"/>
              </a:buClr>
              <a:buSzPts val="1800"/>
              <a:buChar char="–"/>
              <a:defRPr sz="1800"/>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7279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595959"/>
              </a:buClr>
              <a:buSzPts val="2800"/>
              <a:buChar char="•"/>
              <a:defRPr sz="2800"/>
            </a:lvl1pPr>
            <a:lvl2pPr marL="914400" lvl="1" indent="-381000" algn="l">
              <a:lnSpc>
                <a:spcPct val="100000"/>
              </a:lnSpc>
              <a:spcBef>
                <a:spcPts val="480"/>
              </a:spcBef>
              <a:spcAft>
                <a:spcPts val="0"/>
              </a:spcAft>
              <a:buClr>
                <a:srgbClr val="595959"/>
              </a:buClr>
              <a:buSzPts val="2400"/>
              <a:buChar char="–"/>
              <a:defRPr sz="2400"/>
            </a:lvl2pPr>
            <a:lvl3pPr marL="1371600" lvl="2" indent="-355600" algn="l">
              <a:lnSpc>
                <a:spcPct val="100000"/>
              </a:lnSpc>
              <a:spcBef>
                <a:spcPts val="400"/>
              </a:spcBef>
              <a:spcAft>
                <a:spcPts val="0"/>
              </a:spcAft>
              <a:buClr>
                <a:srgbClr val="595959"/>
              </a:buClr>
              <a:buSzPts val="2000"/>
              <a:buChar char="•"/>
              <a:defRPr sz="2000"/>
            </a:lvl3pPr>
            <a:lvl4pPr marL="1828800" lvl="3" indent="-342900" algn="l">
              <a:lnSpc>
                <a:spcPct val="100000"/>
              </a:lnSpc>
              <a:spcBef>
                <a:spcPts val="360"/>
              </a:spcBef>
              <a:spcAft>
                <a:spcPts val="0"/>
              </a:spcAft>
              <a:buClr>
                <a:srgbClr val="595959"/>
              </a:buClr>
              <a:buSzPts val="1800"/>
              <a:buChar char="–"/>
              <a:defRPr sz="1800"/>
            </a:lvl4pPr>
            <a:lvl5pPr marL="2286000" lvl="4" indent="-342900" algn="l">
              <a:lnSpc>
                <a:spcPct val="100000"/>
              </a:lnSpc>
              <a:spcBef>
                <a:spcPts val="360"/>
              </a:spcBef>
              <a:spcAft>
                <a:spcPts val="0"/>
              </a:spcAft>
              <a:buClr>
                <a:srgbClr val="595959"/>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595959"/>
              </a:buClr>
              <a:buSzPts val="2800"/>
              <a:buChar char="•"/>
              <a:defRPr sz="2800"/>
            </a:lvl1pPr>
            <a:lvl2pPr marL="914400" lvl="1" indent="-381000" algn="l">
              <a:lnSpc>
                <a:spcPct val="100000"/>
              </a:lnSpc>
              <a:spcBef>
                <a:spcPts val="480"/>
              </a:spcBef>
              <a:spcAft>
                <a:spcPts val="0"/>
              </a:spcAft>
              <a:buClr>
                <a:srgbClr val="595959"/>
              </a:buClr>
              <a:buSzPts val="2400"/>
              <a:buChar char="–"/>
              <a:defRPr sz="2400"/>
            </a:lvl2pPr>
            <a:lvl3pPr marL="1371600" lvl="2" indent="-355600" algn="l">
              <a:lnSpc>
                <a:spcPct val="100000"/>
              </a:lnSpc>
              <a:spcBef>
                <a:spcPts val="400"/>
              </a:spcBef>
              <a:spcAft>
                <a:spcPts val="0"/>
              </a:spcAft>
              <a:buClr>
                <a:srgbClr val="595959"/>
              </a:buClr>
              <a:buSzPts val="2000"/>
              <a:buChar char="•"/>
              <a:defRPr sz="2000"/>
            </a:lvl3pPr>
            <a:lvl4pPr marL="1828800" lvl="3" indent="-342900" algn="l">
              <a:lnSpc>
                <a:spcPct val="100000"/>
              </a:lnSpc>
              <a:spcBef>
                <a:spcPts val="360"/>
              </a:spcBef>
              <a:spcAft>
                <a:spcPts val="0"/>
              </a:spcAft>
              <a:buClr>
                <a:srgbClr val="595959"/>
              </a:buClr>
              <a:buSzPts val="1800"/>
              <a:buChar char="–"/>
              <a:defRPr sz="1800"/>
            </a:lvl4pPr>
            <a:lvl5pPr marL="2286000" lvl="4" indent="-342900" algn="l">
              <a:lnSpc>
                <a:spcPct val="100000"/>
              </a:lnSpc>
              <a:spcBef>
                <a:spcPts val="360"/>
              </a:spcBef>
              <a:spcAft>
                <a:spcPts val="0"/>
              </a:spcAft>
              <a:buClr>
                <a:srgbClr val="595959"/>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05979"/>
            <a:ext cx="7391400" cy="85725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232C79"/>
              </a:buClr>
              <a:buSzPts val="2800"/>
              <a:buFont typeface="Arial"/>
              <a:buNone/>
              <a:defRPr>
                <a:solidFill>
                  <a:srgbClr val="232C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8650" y="1412081"/>
            <a:ext cx="7886700" cy="313372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360"/>
              </a:spcBef>
              <a:spcAft>
                <a:spcPts val="0"/>
              </a:spcAft>
              <a:buClr>
                <a:srgbClr val="595959"/>
              </a:buClr>
              <a:buSzPts val="1800"/>
              <a:buChar char="•"/>
              <a:defRPr/>
            </a:lvl1pPr>
            <a:lvl2pPr marL="914400" lvl="1" indent="-342900" algn="l">
              <a:lnSpc>
                <a:spcPct val="100000"/>
              </a:lnSpc>
              <a:spcBef>
                <a:spcPts val="360"/>
              </a:spcBef>
              <a:spcAft>
                <a:spcPts val="0"/>
              </a:spcAft>
              <a:buClr>
                <a:srgbClr val="595959"/>
              </a:buClr>
              <a:buSzPts val="1800"/>
              <a:buChar char="–"/>
              <a:defRPr/>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4"/>
        <p:cNvGrpSpPr/>
        <p:nvPr/>
      </p:nvGrpSpPr>
      <p:grpSpPr>
        <a:xfrm>
          <a:off x="0" y="0"/>
          <a:ext cx="0" cy="0"/>
          <a:chOff x="0" y="0"/>
          <a:chExt cx="0" cy="0"/>
        </a:xfrm>
      </p:grpSpPr>
      <p:pic>
        <p:nvPicPr>
          <p:cNvPr id="45" name="Google Shape;45;p41" descr="cover3.jpg"/>
          <p:cNvPicPr preferRelativeResize="0"/>
          <p:nvPr/>
        </p:nvPicPr>
        <p:blipFill rotWithShape="1">
          <a:blip r:embed="rId2">
            <a:alphaModFix/>
          </a:blip>
          <a:srcRect t="18547" b="8081"/>
          <a:stretch/>
        </p:blipFill>
        <p:spPr>
          <a:xfrm>
            <a:off x="0" y="0"/>
            <a:ext cx="9201150" cy="5143500"/>
          </a:xfrm>
          <a:prstGeom prst="rect">
            <a:avLst/>
          </a:prstGeom>
          <a:noFill/>
          <a:ln>
            <a:noFill/>
          </a:ln>
        </p:spPr>
      </p:pic>
      <p:sp>
        <p:nvSpPr>
          <p:cNvPr id="46" name="Google Shape;46;p41"/>
          <p:cNvSpPr txBox="1">
            <a:spLocks noGrp="1"/>
          </p:cNvSpPr>
          <p:nvPr>
            <p:ph type="ctrTitle"/>
          </p:nvPr>
        </p:nvSpPr>
        <p:spPr>
          <a:xfrm>
            <a:off x="457200" y="2445544"/>
            <a:ext cx="8001000" cy="110251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subTitle" idx="1"/>
          </p:nvPr>
        </p:nvSpPr>
        <p:spPr>
          <a:xfrm>
            <a:off x="457200" y="3548063"/>
            <a:ext cx="7315200" cy="102393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FFFFFF"/>
              </a:buClr>
              <a:buSzPts val="2400"/>
              <a:buNone/>
              <a:defRPr sz="2400" b="1">
                <a:solidFill>
                  <a:srgbClr val="FFFFFF"/>
                </a:solidFill>
                <a:latin typeface="Arial"/>
                <a:ea typeface="Arial"/>
                <a:cs typeface="Arial"/>
                <a:sym typeface="Aria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280"/>
              </a:spcBef>
              <a:spcAft>
                <a:spcPts val="0"/>
              </a:spcAft>
              <a:buClr>
                <a:srgbClr val="888888"/>
              </a:buClr>
              <a:buSzPts val="1400"/>
              <a:buNone/>
              <a:defRPr>
                <a:solidFill>
                  <a:srgbClr val="888888"/>
                </a:solidFill>
              </a:defRPr>
            </a:lvl3pPr>
            <a:lvl4pPr lvl="3" algn="ctr">
              <a:lnSpc>
                <a:spcPct val="100000"/>
              </a:lnSpc>
              <a:spcBef>
                <a:spcPts val="280"/>
              </a:spcBef>
              <a:spcAft>
                <a:spcPts val="0"/>
              </a:spcAft>
              <a:buClr>
                <a:srgbClr val="888888"/>
              </a:buClr>
              <a:buSzPts val="14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 name="Google Shape;48;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1" name="Google Shape;51;p41" descr="fph_vertical_white_rgb.png"/>
          <p:cNvPicPr preferRelativeResize="0"/>
          <p:nvPr/>
        </p:nvPicPr>
        <p:blipFill rotWithShape="1">
          <a:blip r:embed="rId3">
            <a:alphaModFix/>
          </a:blip>
          <a:srcRect/>
          <a:stretch/>
        </p:blipFill>
        <p:spPr>
          <a:xfrm>
            <a:off x="7499610" y="522046"/>
            <a:ext cx="1187190" cy="1473200"/>
          </a:xfrm>
          <a:prstGeom prst="rect">
            <a:avLst/>
          </a:prstGeom>
          <a:noFill/>
          <a:ln>
            <a:noFill/>
          </a:ln>
        </p:spPr>
      </p:pic>
      <p:sp>
        <p:nvSpPr>
          <p:cNvPr id="52" name="Google Shape;52;p41"/>
          <p:cNvSpPr txBox="1"/>
          <p:nvPr/>
        </p:nvSpPr>
        <p:spPr>
          <a:xfrm>
            <a:off x="6972300" y="4423241"/>
            <a:ext cx="1714500" cy="297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baseline="30000">
                <a:solidFill>
                  <a:srgbClr val="FFFFFF"/>
                </a:solidFill>
                <a:latin typeface="Arial"/>
                <a:ea typeface="Arial"/>
                <a:cs typeface="Arial"/>
                <a:sym typeface="Arial"/>
              </a:rPr>
              <a:t>www.fph.org.uk</a:t>
            </a:r>
            <a:endParaRPr sz="2000" b="0" i="0" u="none" strike="noStrike" cap="none" baseline="30000">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72790"/>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595959"/>
              </a:buClr>
              <a:buSzPts val="2400"/>
              <a:buNone/>
              <a:defRPr sz="2400" b="1"/>
            </a:lvl1pPr>
            <a:lvl2pPr marL="914400" lvl="1" indent="-228600" algn="l">
              <a:lnSpc>
                <a:spcPct val="100000"/>
              </a:lnSpc>
              <a:spcBef>
                <a:spcPts val="400"/>
              </a:spcBef>
              <a:spcAft>
                <a:spcPts val="0"/>
              </a:spcAft>
              <a:buClr>
                <a:srgbClr val="595959"/>
              </a:buClr>
              <a:buSzPts val="2000"/>
              <a:buNone/>
              <a:defRPr sz="2000" b="1"/>
            </a:lvl2pPr>
            <a:lvl3pPr marL="1371600" lvl="2" indent="-228600" algn="l">
              <a:lnSpc>
                <a:spcPct val="100000"/>
              </a:lnSpc>
              <a:spcBef>
                <a:spcPts val="360"/>
              </a:spcBef>
              <a:spcAft>
                <a:spcPts val="0"/>
              </a:spcAft>
              <a:buClr>
                <a:srgbClr val="595959"/>
              </a:buClr>
              <a:buSzPts val="1800"/>
              <a:buNone/>
              <a:defRPr sz="1800" b="1"/>
            </a:lvl3pPr>
            <a:lvl4pPr marL="1828800" lvl="3" indent="-228600" algn="l">
              <a:lnSpc>
                <a:spcPct val="100000"/>
              </a:lnSpc>
              <a:spcBef>
                <a:spcPts val="320"/>
              </a:spcBef>
              <a:spcAft>
                <a:spcPts val="0"/>
              </a:spcAft>
              <a:buClr>
                <a:srgbClr val="595959"/>
              </a:buClr>
              <a:buSzPts val="1600"/>
              <a:buNone/>
              <a:defRPr sz="1600" b="1"/>
            </a:lvl4pPr>
            <a:lvl5pPr marL="2286000" lvl="4" indent="-228600" algn="l">
              <a:lnSpc>
                <a:spcPct val="100000"/>
              </a:lnSpc>
              <a:spcBef>
                <a:spcPts val="320"/>
              </a:spcBef>
              <a:spcAft>
                <a:spcPts val="0"/>
              </a:spcAft>
              <a:buClr>
                <a:srgbClr val="59595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5" name="Google Shape;65;p4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595959"/>
              </a:buClr>
              <a:buSzPts val="2400"/>
              <a:buChar char="•"/>
              <a:defRPr sz="2400"/>
            </a:lvl1pPr>
            <a:lvl2pPr marL="914400" lvl="1" indent="-355600" algn="l">
              <a:lnSpc>
                <a:spcPct val="100000"/>
              </a:lnSpc>
              <a:spcBef>
                <a:spcPts val="400"/>
              </a:spcBef>
              <a:spcAft>
                <a:spcPts val="0"/>
              </a:spcAft>
              <a:buClr>
                <a:srgbClr val="595959"/>
              </a:buClr>
              <a:buSzPts val="2000"/>
              <a:buChar char="–"/>
              <a:defRPr sz="2000"/>
            </a:lvl2pPr>
            <a:lvl3pPr marL="1371600" lvl="2" indent="-342900" algn="l">
              <a:lnSpc>
                <a:spcPct val="100000"/>
              </a:lnSpc>
              <a:spcBef>
                <a:spcPts val="360"/>
              </a:spcBef>
              <a:spcAft>
                <a:spcPts val="0"/>
              </a:spcAft>
              <a:buClr>
                <a:srgbClr val="595959"/>
              </a:buClr>
              <a:buSzPts val="1800"/>
              <a:buChar char="•"/>
              <a:defRPr sz="1800"/>
            </a:lvl3pPr>
            <a:lvl4pPr marL="1828800" lvl="3" indent="-330200" algn="l">
              <a:lnSpc>
                <a:spcPct val="100000"/>
              </a:lnSpc>
              <a:spcBef>
                <a:spcPts val="320"/>
              </a:spcBef>
              <a:spcAft>
                <a:spcPts val="0"/>
              </a:spcAft>
              <a:buClr>
                <a:srgbClr val="595959"/>
              </a:buClr>
              <a:buSzPts val="1600"/>
              <a:buChar char="–"/>
              <a:defRPr sz="1600"/>
            </a:lvl4pPr>
            <a:lvl5pPr marL="2286000" lvl="4" indent="-330200" algn="l">
              <a:lnSpc>
                <a:spcPct val="100000"/>
              </a:lnSpc>
              <a:spcBef>
                <a:spcPts val="320"/>
              </a:spcBef>
              <a:spcAft>
                <a:spcPts val="0"/>
              </a:spcAft>
              <a:buClr>
                <a:srgbClr val="595959"/>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6" name="Google Shape;66;p4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595959"/>
              </a:buClr>
              <a:buSzPts val="2400"/>
              <a:buNone/>
              <a:defRPr sz="2400" b="1"/>
            </a:lvl1pPr>
            <a:lvl2pPr marL="914400" lvl="1" indent="-228600" algn="l">
              <a:lnSpc>
                <a:spcPct val="100000"/>
              </a:lnSpc>
              <a:spcBef>
                <a:spcPts val="400"/>
              </a:spcBef>
              <a:spcAft>
                <a:spcPts val="0"/>
              </a:spcAft>
              <a:buClr>
                <a:srgbClr val="595959"/>
              </a:buClr>
              <a:buSzPts val="2000"/>
              <a:buNone/>
              <a:defRPr sz="2000" b="1"/>
            </a:lvl2pPr>
            <a:lvl3pPr marL="1371600" lvl="2" indent="-228600" algn="l">
              <a:lnSpc>
                <a:spcPct val="100000"/>
              </a:lnSpc>
              <a:spcBef>
                <a:spcPts val="360"/>
              </a:spcBef>
              <a:spcAft>
                <a:spcPts val="0"/>
              </a:spcAft>
              <a:buClr>
                <a:srgbClr val="595959"/>
              </a:buClr>
              <a:buSzPts val="1800"/>
              <a:buNone/>
              <a:defRPr sz="1800" b="1"/>
            </a:lvl3pPr>
            <a:lvl4pPr marL="1828800" lvl="3" indent="-228600" algn="l">
              <a:lnSpc>
                <a:spcPct val="100000"/>
              </a:lnSpc>
              <a:spcBef>
                <a:spcPts val="320"/>
              </a:spcBef>
              <a:spcAft>
                <a:spcPts val="0"/>
              </a:spcAft>
              <a:buClr>
                <a:srgbClr val="595959"/>
              </a:buClr>
              <a:buSzPts val="1600"/>
              <a:buNone/>
              <a:defRPr sz="1600" b="1"/>
            </a:lvl4pPr>
            <a:lvl5pPr marL="2286000" lvl="4" indent="-228600" algn="l">
              <a:lnSpc>
                <a:spcPct val="100000"/>
              </a:lnSpc>
              <a:spcBef>
                <a:spcPts val="320"/>
              </a:spcBef>
              <a:spcAft>
                <a:spcPts val="0"/>
              </a:spcAft>
              <a:buClr>
                <a:srgbClr val="59595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4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595959"/>
              </a:buClr>
              <a:buSzPts val="2400"/>
              <a:buChar char="•"/>
              <a:defRPr sz="2400"/>
            </a:lvl1pPr>
            <a:lvl2pPr marL="914400" lvl="1" indent="-355600" algn="l">
              <a:lnSpc>
                <a:spcPct val="100000"/>
              </a:lnSpc>
              <a:spcBef>
                <a:spcPts val="400"/>
              </a:spcBef>
              <a:spcAft>
                <a:spcPts val="0"/>
              </a:spcAft>
              <a:buClr>
                <a:srgbClr val="595959"/>
              </a:buClr>
              <a:buSzPts val="2000"/>
              <a:buChar char="–"/>
              <a:defRPr sz="2000"/>
            </a:lvl2pPr>
            <a:lvl3pPr marL="1371600" lvl="2" indent="-342900" algn="l">
              <a:lnSpc>
                <a:spcPct val="100000"/>
              </a:lnSpc>
              <a:spcBef>
                <a:spcPts val="360"/>
              </a:spcBef>
              <a:spcAft>
                <a:spcPts val="0"/>
              </a:spcAft>
              <a:buClr>
                <a:srgbClr val="595959"/>
              </a:buClr>
              <a:buSzPts val="1800"/>
              <a:buChar char="•"/>
              <a:defRPr sz="1800"/>
            </a:lvl3pPr>
            <a:lvl4pPr marL="1828800" lvl="3" indent="-330200" algn="l">
              <a:lnSpc>
                <a:spcPct val="100000"/>
              </a:lnSpc>
              <a:spcBef>
                <a:spcPts val="320"/>
              </a:spcBef>
              <a:spcAft>
                <a:spcPts val="0"/>
              </a:spcAft>
              <a:buClr>
                <a:srgbClr val="595959"/>
              </a:buClr>
              <a:buSzPts val="1600"/>
              <a:buChar char="–"/>
              <a:defRPr sz="1600"/>
            </a:lvl4pPr>
            <a:lvl5pPr marL="2286000" lvl="4" indent="-330200" algn="l">
              <a:lnSpc>
                <a:spcPct val="100000"/>
              </a:lnSpc>
              <a:spcBef>
                <a:spcPts val="320"/>
              </a:spcBef>
              <a:spcAft>
                <a:spcPts val="0"/>
              </a:spcAft>
              <a:buClr>
                <a:srgbClr val="595959"/>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8" name="Google Shape;68;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44"/>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7279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4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72790"/>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595959"/>
              </a:buClr>
              <a:buSzPts val="3200"/>
              <a:buChar char="•"/>
              <a:defRPr sz="3200"/>
            </a:lvl1pPr>
            <a:lvl2pPr marL="914400" lvl="1" indent="-406400" algn="l">
              <a:lnSpc>
                <a:spcPct val="100000"/>
              </a:lnSpc>
              <a:spcBef>
                <a:spcPts val="560"/>
              </a:spcBef>
              <a:spcAft>
                <a:spcPts val="0"/>
              </a:spcAft>
              <a:buClr>
                <a:srgbClr val="595959"/>
              </a:buClr>
              <a:buSzPts val="2800"/>
              <a:buChar char="–"/>
              <a:defRPr sz="2800"/>
            </a:lvl2pPr>
            <a:lvl3pPr marL="1371600" lvl="2" indent="-381000" algn="l">
              <a:lnSpc>
                <a:spcPct val="100000"/>
              </a:lnSpc>
              <a:spcBef>
                <a:spcPts val="480"/>
              </a:spcBef>
              <a:spcAft>
                <a:spcPts val="0"/>
              </a:spcAft>
              <a:buClr>
                <a:srgbClr val="595959"/>
              </a:buClr>
              <a:buSzPts val="2400"/>
              <a:buChar char="•"/>
              <a:defRPr sz="2400"/>
            </a:lvl3pPr>
            <a:lvl4pPr marL="1828800" lvl="3" indent="-355600" algn="l">
              <a:lnSpc>
                <a:spcPct val="100000"/>
              </a:lnSpc>
              <a:spcBef>
                <a:spcPts val="400"/>
              </a:spcBef>
              <a:spcAft>
                <a:spcPts val="0"/>
              </a:spcAft>
              <a:buClr>
                <a:srgbClr val="595959"/>
              </a:buClr>
              <a:buSzPts val="2000"/>
              <a:buChar char="–"/>
              <a:defRPr sz="2000"/>
            </a:lvl4pPr>
            <a:lvl5pPr marL="2286000" lvl="4" indent="-355600" algn="l">
              <a:lnSpc>
                <a:spcPct val="100000"/>
              </a:lnSpc>
              <a:spcBef>
                <a:spcPts val="400"/>
              </a:spcBef>
              <a:spcAft>
                <a:spcPts val="0"/>
              </a:spcAft>
              <a:buClr>
                <a:srgbClr val="595959"/>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3" name="Google Shape;83;p4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595959"/>
              </a:buClr>
              <a:buSzPts val="1400"/>
              <a:buNone/>
              <a:defRPr sz="1400"/>
            </a:lvl1pPr>
            <a:lvl2pPr marL="914400" lvl="1" indent="-228600" algn="l">
              <a:lnSpc>
                <a:spcPct val="100000"/>
              </a:lnSpc>
              <a:spcBef>
                <a:spcPts val="240"/>
              </a:spcBef>
              <a:spcAft>
                <a:spcPts val="0"/>
              </a:spcAft>
              <a:buClr>
                <a:srgbClr val="595959"/>
              </a:buClr>
              <a:buSzPts val="1200"/>
              <a:buNone/>
              <a:defRPr sz="1200"/>
            </a:lvl2pPr>
            <a:lvl3pPr marL="1371600" lvl="2" indent="-228600" algn="l">
              <a:lnSpc>
                <a:spcPct val="100000"/>
              </a:lnSpc>
              <a:spcBef>
                <a:spcPts val="200"/>
              </a:spcBef>
              <a:spcAft>
                <a:spcPts val="0"/>
              </a:spcAft>
              <a:buClr>
                <a:srgbClr val="595959"/>
              </a:buClr>
              <a:buSzPts val="1000"/>
              <a:buNone/>
              <a:defRPr sz="1000"/>
            </a:lvl3pPr>
            <a:lvl4pPr marL="1828800" lvl="3" indent="-228600" algn="l">
              <a:lnSpc>
                <a:spcPct val="100000"/>
              </a:lnSpc>
              <a:spcBef>
                <a:spcPts val="180"/>
              </a:spcBef>
              <a:spcAft>
                <a:spcPts val="0"/>
              </a:spcAft>
              <a:buClr>
                <a:srgbClr val="595959"/>
              </a:buClr>
              <a:buSzPts val="900"/>
              <a:buNone/>
              <a:defRPr sz="900"/>
            </a:lvl4pPr>
            <a:lvl5pPr marL="2286000" lvl="4" indent="-228600" algn="l">
              <a:lnSpc>
                <a:spcPct val="100000"/>
              </a:lnSpc>
              <a:spcBef>
                <a:spcPts val="180"/>
              </a:spcBef>
              <a:spcAft>
                <a:spcPts val="0"/>
              </a:spcAft>
              <a:buClr>
                <a:srgbClr val="59595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4" name="Google Shape;84;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6" descr="curve.png"/>
          <p:cNvPicPr preferRelativeResize="0"/>
          <p:nvPr/>
        </p:nvPicPr>
        <p:blipFill rotWithShape="1">
          <a:blip r:embed="rId14">
            <a:alphaModFix amt="26000"/>
          </a:blip>
          <a:srcRect b="19626"/>
          <a:stretch/>
        </p:blipFill>
        <p:spPr>
          <a:xfrm>
            <a:off x="0" y="2855707"/>
            <a:ext cx="9144000" cy="2287793"/>
          </a:xfrm>
          <a:prstGeom prst="rect">
            <a:avLst/>
          </a:prstGeom>
          <a:noFill/>
          <a:ln>
            <a:noFill/>
          </a:ln>
        </p:spPr>
      </p:pic>
      <p:sp>
        <p:nvSpPr>
          <p:cNvPr id="11" name="Google Shape;11;p36"/>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272790"/>
              </a:buClr>
              <a:buSzPts val="2800"/>
              <a:buFont typeface="Arial"/>
              <a:buNone/>
              <a:defRPr sz="2800" b="0" i="0" u="none" strike="noStrike" cap="none">
                <a:solidFill>
                  <a:srgbClr val="27279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2pPr>
            <a:lvl3pPr marL="1371600" marR="0" lvl="2"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6" name="Google Shape;16;p36"/>
          <p:cNvCxnSpPr/>
          <p:nvPr/>
        </p:nvCxnSpPr>
        <p:spPr>
          <a:xfrm>
            <a:off x="457200" y="1075264"/>
            <a:ext cx="8686800" cy="0"/>
          </a:xfrm>
          <a:prstGeom prst="straightConnector1">
            <a:avLst/>
          </a:prstGeom>
          <a:noFill/>
          <a:ln w="12700" cap="flat" cmpd="sng">
            <a:solidFill>
              <a:srgbClr val="007CBD"/>
            </a:solidFill>
            <a:prstDash val="solid"/>
            <a:round/>
            <a:headEnd type="none" w="sm" len="sm"/>
            <a:tailEnd type="none" w="sm" len="sm"/>
          </a:ln>
        </p:spPr>
      </p:cxnSp>
      <p:pic>
        <p:nvPicPr>
          <p:cNvPr id="17" name="Google Shape;17;p36" descr="fph_vertical_blue_rgb.png"/>
          <p:cNvPicPr preferRelativeResize="0"/>
          <p:nvPr/>
        </p:nvPicPr>
        <p:blipFill rotWithShape="1">
          <a:blip r:embed="rId15">
            <a:alphaModFix/>
          </a:blip>
          <a:srcRect/>
          <a:stretch/>
        </p:blipFill>
        <p:spPr>
          <a:xfrm>
            <a:off x="8034867" y="205979"/>
            <a:ext cx="651933" cy="8089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ph.org.uk/about-fph/fph-governance-and-strateg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marijanacuric@fph.org.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fph.org.uk/trai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copmed.org.uk/images/docs/gold_guide_8th_edition/Gold_Guide_8th_Edition_March_202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ph.org.uk/training-careers/specialty-training/curriculu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ph.org.uk/training-careers/specialty-training/training-placements/nationally-available-training-placemen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fph.org.uk/training-careers/specialty-training/training-placements/out-of-programme/" TargetMode="External"/><Relationship Id="rId4" Type="http://schemas.openxmlformats.org/officeDocument/2006/relationships/hyperlink" Target="https://www.fph.org.uk/training-careers/specialty-training/training-placements/fph-projects-sche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ph.org.uk/training-careers/specialty-training/training-eportfolio/"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ph.org.uk/policy-campaigns/special-interest-group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groups.google.com/g/phtraineenetwork" TargetMode="External"/><Relationship Id="rId5" Type="http://schemas.openxmlformats.org/officeDocument/2006/relationships/hyperlink" Target="mailto:euronetmrphuk@gmail.com" TargetMode="External"/><Relationship Id="rId4" Type="http://schemas.openxmlformats.org/officeDocument/2006/relationships/hyperlink" Target="http://euronetmrph.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infogram.com/" TargetMode="External"/><Relationship Id="rId3" Type="http://schemas.openxmlformats.org/officeDocument/2006/relationships/hyperlink" Target="https://www.surveymonkey.co.uk/" TargetMode="External"/><Relationship Id="rId7" Type="http://schemas.openxmlformats.org/officeDocument/2006/relationships/hyperlink" Target="https://www.easel.l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ollev.com/login" TargetMode="External"/><Relationship Id="rId5" Type="http://schemas.openxmlformats.org/officeDocument/2006/relationships/hyperlink" Target="http://doodle.com/" TargetMode="External"/><Relationship Id="rId4" Type="http://schemas.openxmlformats.org/officeDocument/2006/relationships/hyperlink" Target="https://www.google.co.uk/forms/about/" TargetMode="External"/><Relationship Id="rId9" Type="http://schemas.openxmlformats.org/officeDocument/2006/relationships/hyperlink" Target="https://www.mendeley.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fatai.ogunlayi@nhs.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educ@fph.org.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educ@fph.org.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vimeo.com/175849496" TargetMode="External"/><Relationship Id="rId5" Type="http://schemas.openxmlformats.org/officeDocument/2006/relationships/hyperlink" Target="https://www.youtube.com/watch?v=A_9iYcOwWt8"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mailto:educ@fph.org.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9" Type="http://schemas.openxmlformats.org/officeDocument/2006/relationships/diagramLayout" Target="../diagrams/layout9.xml"/><Relationship Id="rId21" Type="http://schemas.openxmlformats.org/officeDocument/2006/relationships/diagramColors" Target="../diagrams/colors5.xml"/><Relationship Id="rId34" Type="http://schemas.openxmlformats.org/officeDocument/2006/relationships/diagramLayout" Target="../diagrams/layout8.xml"/><Relationship Id="rId42" Type="http://schemas.microsoft.com/office/2007/relationships/diagramDrawing" Target="../diagrams/drawing9.xml"/><Relationship Id="rId47" Type="http://schemas.microsoft.com/office/2007/relationships/diagramDrawing" Target="../diagrams/drawing10.xml"/><Relationship Id="rId7" Type="http://schemas.microsoft.com/office/2007/relationships/diagramDrawing" Target="../diagrams/drawing2.xml"/><Relationship Id="rId2" Type="http://schemas.openxmlformats.org/officeDocument/2006/relationships/notesSlide" Target="../notesSlides/notesSlide25.xml"/><Relationship Id="rId16" Type="http://schemas.openxmlformats.org/officeDocument/2006/relationships/diagramColors" Target="../diagrams/colors4.xml"/><Relationship Id="rId29"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37" Type="http://schemas.microsoft.com/office/2007/relationships/diagramDrawing" Target="../diagrams/drawing8.xml"/><Relationship Id="rId40" Type="http://schemas.openxmlformats.org/officeDocument/2006/relationships/diagramQuickStyle" Target="../diagrams/quickStyle9.xml"/><Relationship Id="rId45" Type="http://schemas.openxmlformats.org/officeDocument/2006/relationships/diagramQuickStyle" Target="../diagrams/quickStyle10.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36" Type="http://schemas.openxmlformats.org/officeDocument/2006/relationships/diagramColors" Target="../diagrams/colors8.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4" Type="http://schemas.openxmlformats.org/officeDocument/2006/relationships/diagramLayout" Target="../diagrams/layout10.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 Id="rId35" Type="http://schemas.openxmlformats.org/officeDocument/2006/relationships/diagramQuickStyle" Target="../diagrams/quickStyle8.xml"/><Relationship Id="rId43" Type="http://schemas.openxmlformats.org/officeDocument/2006/relationships/diagramData" Target="../diagrams/data10.xml"/><Relationship Id="rId8" Type="http://schemas.openxmlformats.org/officeDocument/2006/relationships/diagramData" Target="../diagrams/data3.xml"/><Relationship Id="rId3" Type="http://schemas.openxmlformats.org/officeDocument/2006/relationships/diagramData" Target="../diagrams/data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diagramData" Target="../diagrams/data8.xml"/><Relationship Id="rId38" Type="http://schemas.openxmlformats.org/officeDocument/2006/relationships/diagramData" Target="../diagrams/data9.xml"/><Relationship Id="rId46" Type="http://schemas.openxmlformats.org/officeDocument/2006/relationships/diagramColors" Target="../diagrams/colors10.xml"/><Relationship Id="rId20" Type="http://schemas.openxmlformats.org/officeDocument/2006/relationships/diagramQuickStyle" Target="../diagrams/quickStyle5.xml"/><Relationship Id="rId41" Type="http://schemas.openxmlformats.org/officeDocument/2006/relationships/diagramColors" Target="../diagrams/colors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ph.org.uk/training-careers/the-diplomate-dfph-and-final-membership-examination-mfph/the-diplomate-examination-dfph/the-diplomate-examination-dfph-prepar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fph.org.uk/media/3005/hints-and-tips-paper_070820.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ph.org.uk/training-careers/the-diplomate-dfph-and-final-membership-examination-mfph/the-diplomate-examination-dfph/"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educ@fph.org.uk"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s://www.fph.org.uk/training-careers/the-diplomate-dfph-and-final-membership-examination-mfph/the-faculty-of-public-health-final-membership-examin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drive.google.com/file/d/1MTEoapTe_NnW2I_2Md-WyLIzqIduymH2/view?usp=sharing" TargetMode="External"/><Relationship Id="rId3" Type="http://schemas.openxmlformats.org/officeDocument/2006/relationships/hyperlink" Target="https://www.fph.org.uk/training-careers/the-diplomate-dfph-and-final-membership-examination-mfph/the-faculty-of-public-health-final-membership-examination/" TargetMode="External"/><Relationship Id="rId7" Type="http://schemas.openxmlformats.org/officeDocument/2006/relationships/hyperlink" Target="https://betterhealthforall.org/2018/06/06/the-winner-of-the-2018-fph-mcewan-award-shares-her-advice-on-preparing-for-the-part-a-ex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betterhealthforall.org/2019/08/05/top-10-part-b-exam-tips-from-kevin-smith-part-b-examiner/" TargetMode="External"/><Relationship Id="rId5" Type="http://schemas.openxmlformats.org/officeDocument/2006/relationships/hyperlink" Target="https://www.drcath.net/hot-desk1/part-b-exam" TargetMode="External"/><Relationship Id="rId10" Type="http://schemas.openxmlformats.org/officeDocument/2006/relationships/hyperlink" Target="mailto:educ@fph.org.uk" TargetMode="External"/><Relationship Id="rId4" Type="http://schemas.openxmlformats.org/officeDocument/2006/relationships/hyperlink" Target="https://academic.oup.com/jpubhealth/article/38/1/189/2362659" TargetMode="External"/><Relationship Id="rId9" Type="http://schemas.openxmlformats.org/officeDocument/2006/relationships/hyperlink" Target="https://chat.whatsapp.com/CpUdK8M5XHZITvMMtXH0NQ."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470647" y="621493"/>
            <a:ext cx="6907306" cy="2305342"/>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lt1"/>
              </a:buClr>
              <a:buSzPts val="4000"/>
              <a:buFont typeface="Arial"/>
              <a:buNone/>
            </a:pPr>
            <a:r>
              <a:rPr lang="en-GB" sz="4000" b="1" dirty="0"/>
              <a:t>FPH Specialty Registrars’ </a:t>
            </a:r>
            <a:br>
              <a:rPr lang="en-GB" sz="4000" b="1" dirty="0"/>
            </a:br>
            <a:r>
              <a:rPr lang="en-GB" sz="4000" b="1" dirty="0"/>
              <a:t>Welcome and Induction</a:t>
            </a:r>
            <a:br>
              <a:rPr lang="en-GB" sz="4000" b="1" dirty="0"/>
            </a:br>
            <a:r>
              <a:rPr lang="en-GB" sz="3200" b="1" dirty="0"/>
              <a:t>Wednesday 28 September 2022</a:t>
            </a:r>
            <a:endParaRPr dirty="0"/>
          </a:p>
        </p:txBody>
      </p:sp>
      <p:sp>
        <p:nvSpPr>
          <p:cNvPr id="3" name="Google Shape;128;p4">
            <a:extLst>
              <a:ext uri="{FF2B5EF4-FFF2-40B4-BE49-F238E27FC236}">
                <a16:creationId xmlns:a16="http://schemas.microsoft.com/office/drawing/2014/main" id="{F971EFA4-5DEB-4124-9959-7165D874F721}"/>
              </a:ext>
            </a:extLst>
          </p:cNvPr>
          <p:cNvSpPr txBox="1">
            <a:spLocks/>
          </p:cNvSpPr>
          <p:nvPr/>
        </p:nvSpPr>
        <p:spPr>
          <a:xfrm>
            <a:off x="470647" y="3042830"/>
            <a:ext cx="8202706" cy="14791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8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317500"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828800" marR="0" lvl="3" indent="-317500"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317500"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285750" indent="-285750">
              <a:spcBef>
                <a:spcPts val="0"/>
              </a:spcBef>
              <a:buClr>
                <a:schemeClr val="bg1"/>
              </a:buClr>
              <a:buSzPct val="100000"/>
              <a:buFont typeface="Arial" panose="020B0604020202020204" pitchFamily="34" charset="0"/>
              <a:buChar char="•"/>
            </a:pPr>
            <a:r>
              <a:rPr lang="en-GB" sz="1300" dirty="0"/>
              <a:t>Welcome to the Faculty: Prof Kevin Fenton (President) and David Chappel (Academic Registrar)</a:t>
            </a:r>
          </a:p>
          <a:p>
            <a:pPr marL="285750" indent="-285750">
              <a:spcBef>
                <a:spcPts val="0"/>
              </a:spcBef>
              <a:buClr>
                <a:schemeClr val="bg1"/>
              </a:buClr>
              <a:buSzPct val="100000"/>
              <a:buFont typeface="Arial" panose="020B0604020202020204" pitchFamily="34" charset="0"/>
              <a:buChar char="•"/>
            </a:pPr>
            <a:r>
              <a:rPr lang="en-GB" sz="1300" dirty="0"/>
              <a:t>Specialty </a:t>
            </a:r>
            <a:r>
              <a:rPr lang="en-GB" sz="1300" dirty="0" err="1"/>
              <a:t>Registars</a:t>
            </a:r>
            <a:r>
              <a:rPr lang="en-GB" sz="1300" dirty="0"/>
              <a:t>’ Committee: Fatai </a:t>
            </a:r>
            <a:r>
              <a:rPr lang="en-GB" sz="1300" dirty="0" err="1"/>
              <a:t>Ogunlayi</a:t>
            </a:r>
            <a:r>
              <a:rPr lang="en-GB" sz="1300" dirty="0"/>
              <a:t> (Chair, SRC)</a:t>
            </a:r>
          </a:p>
          <a:p>
            <a:pPr marL="285750" indent="-285750">
              <a:spcBef>
                <a:spcPts val="0"/>
              </a:spcBef>
              <a:buClr>
                <a:schemeClr val="bg1"/>
              </a:buClr>
              <a:buSzPct val="100000"/>
              <a:buFont typeface="Arial" panose="020B0604020202020204" pitchFamily="34" charset="0"/>
              <a:buChar char="•"/>
            </a:pPr>
            <a:r>
              <a:rPr lang="en-GB" sz="1300" dirty="0"/>
              <a:t>ePortfolio: Gareth Cooke (Education &amp; Training Manager)</a:t>
            </a:r>
          </a:p>
          <a:p>
            <a:pPr marL="285750" indent="-285750">
              <a:spcBef>
                <a:spcPts val="0"/>
              </a:spcBef>
              <a:buClr>
                <a:schemeClr val="bg1"/>
              </a:buClr>
              <a:buSzPct val="100000"/>
              <a:buFont typeface="Arial" panose="020B0604020202020204" pitchFamily="34" charset="0"/>
              <a:buChar char="•"/>
            </a:pPr>
            <a:r>
              <a:rPr lang="en-GB" sz="1300" dirty="0"/>
              <a:t>Faculty Special Interest Groups and policy work: Julian Ryder (Deputy CEX)</a:t>
            </a:r>
          </a:p>
          <a:p>
            <a:pPr marL="285750" indent="-285750">
              <a:spcBef>
                <a:spcPts val="0"/>
              </a:spcBef>
              <a:buClr>
                <a:schemeClr val="bg1"/>
              </a:buClr>
              <a:buSzPct val="100000"/>
              <a:buFont typeface="Arial" panose="020B0604020202020204" pitchFamily="34" charset="0"/>
              <a:buChar char="•"/>
            </a:pPr>
            <a:r>
              <a:rPr lang="en-GB" sz="1300" dirty="0"/>
              <a:t>Faculty exams: Fatai </a:t>
            </a:r>
            <a:r>
              <a:rPr lang="en-GB" sz="1300" dirty="0" err="1"/>
              <a:t>Ogunlayi</a:t>
            </a:r>
            <a:r>
              <a:rPr lang="en-GB" sz="1300" dirty="0"/>
              <a:t> and Cat Pinho-Gomes Vice Chair, SRC)</a:t>
            </a:r>
          </a:p>
          <a:p>
            <a:pPr marL="285750" indent="-285750">
              <a:spcBef>
                <a:spcPts val="0"/>
              </a:spcBef>
              <a:buClr>
                <a:schemeClr val="bg1"/>
              </a:buClr>
              <a:buSzPct val="100000"/>
              <a:buFont typeface="Arial" panose="020B0604020202020204" pitchFamily="34" charset="0"/>
              <a:buChar char="•"/>
            </a:pPr>
            <a:r>
              <a:rPr lang="en-GB" sz="1300" dirty="0"/>
              <a:t>Q&amp;A: Irfan Ghani (Director of Training)</a:t>
            </a:r>
          </a:p>
          <a:p>
            <a:pPr marL="285750" indent="-285750">
              <a:spcBef>
                <a:spcPts val="0"/>
              </a:spcBef>
              <a:buClr>
                <a:schemeClr val="bg1"/>
              </a:buClr>
              <a:buSzPct val="100000"/>
              <a:buFont typeface="Arial" panose="020B0604020202020204" pitchFamily="34" charset="0"/>
              <a:buChar char="•"/>
            </a:pPr>
            <a:endParaRPr lang="en-GB" sz="1300" dirty="0"/>
          </a:p>
          <a:p>
            <a:pPr marL="285750" indent="-285750">
              <a:spcBef>
                <a:spcPts val="0"/>
              </a:spcBef>
              <a:buClr>
                <a:schemeClr val="bg1"/>
              </a:buClr>
              <a:buSzPct val="100000"/>
              <a:buFont typeface="Arial" panose="020B0604020202020204" pitchFamily="34" charset="0"/>
              <a:buChar char="•"/>
            </a:pPr>
            <a:endParaRPr lang="en-GB" sz="1300" dirty="0"/>
          </a:p>
          <a:p>
            <a:pPr marL="0" indent="0">
              <a:spcBef>
                <a:spcPts val="0"/>
              </a:spcBef>
              <a:buClr>
                <a:srgbClr val="595959"/>
              </a:buClr>
              <a:buSzPts val="1200"/>
            </a:pPr>
            <a:endParaRPr lang="en-GB"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405466" y="51791"/>
            <a:ext cx="5915025"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a:t>Congratulations on your appointment to the Specialty Training Scheme</a:t>
            </a:r>
            <a:endParaRPr/>
          </a:p>
        </p:txBody>
      </p:sp>
      <p:sp>
        <p:nvSpPr>
          <p:cNvPr id="128" name="Google Shape;128;p4"/>
          <p:cNvSpPr txBox="1">
            <a:spLocks noGrp="1"/>
          </p:cNvSpPr>
          <p:nvPr>
            <p:ph type="body" idx="1"/>
          </p:nvPr>
        </p:nvSpPr>
        <p:spPr>
          <a:xfrm>
            <a:off x="457200" y="1200151"/>
            <a:ext cx="7727950" cy="3394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1200"/>
              <a:buNone/>
            </a:pPr>
            <a:r>
              <a:rPr lang="en-GB" sz="1300" b="1" dirty="0"/>
              <a:t>Welcome to our community of Specialty Registrars across the Four Nations.</a:t>
            </a:r>
            <a:endParaRPr sz="1900" dirty="0"/>
          </a:p>
          <a:p>
            <a:pPr marL="0" lvl="0" indent="0" algn="l" rtl="0">
              <a:lnSpc>
                <a:spcPct val="100000"/>
              </a:lnSpc>
              <a:spcBef>
                <a:spcPts val="240"/>
              </a:spcBef>
              <a:spcAft>
                <a:spcPts val="0"/>
              </a:spcAft>
              <a:buClr>
                <a:schemeClr val="dk1"/>
              </a:buClr>
              <a:buSzPts val="1200"/>
              <a:buNone/>
            </a:pPr>
            <a:r>
              <a:rPr lang="en-GB" sz="1300" dirty="0">
                <a:solidFill>
                  <a:schemeClr val="dk1"/>
                </a:solidFill>
              </a:rPr>
              <a:t>This is an exciting time to be working to improve the public’s health as we work with partners to bring the pandemic under control and continue to protect the health of the public.  </a:t>
            </a:r>
            <a:r>
              <a:rPr lang="en-GB" sz="1300" i="1" dirty="0">
                <a:solidFill>
                  <a:schemeClr val="dk1"/>
                </a:solidFill>
              </a:rPr>
              <a:t>Globally</a:t>
            </a:r>
            <a:r>
              <a:rPr lang="en-GB" sz="1300" dirty="0">
                <a:solidFill>
                  <a:schemeClr val="dk1"/>
                </a:solidFill>
              </a:rPr>
              <a:t> we are also focusing on the Sustainable Development Goals, </a:t>
            </a:r>
            <a:r>
              <a:rPr lang="en-GB" sz="1300" i="1" dirty="0">
                <a:solidFill>
                  <a:schemeClr val="dk1"/>
                </a:solidFill>
              </a:rPr>
              <a:t>nationally</a:t>
            </a:r>
            <a:r>
              <a:rPr lang="en-GB" sz="1300" dirty="0">
                <a:solidFill>
                  <a:schemeClr val="dk1"/>
                </a:solidFill>
              </a:rPr>
              <a:t> we are tackling UK priorities such as air quality and the integration of health and social care, and </a:t>
            </a:r>
            <a:r>
              <a:rPr lang="en-GB" sz="1300" i="1" dirty="0">
                <a:solidFill>
                  <a:schemeClr val="dk1"/>
                </a:solidFill>
              </a:rPr>
              <a:t>locally</a:t>
            </a:r>
            <a:r>
              <a:rPr lang="en-GB" sz="1300" dirty="0">
                <a:solidFill>
                  <a:schemeClr val="dk1"/>
                </a:solidFill>
              </a:rPr>
              <a:t> we seek to understand and address inequalities in health and the wider determinants – such as education and housing.  </a:t>
            </a:r>
            <a:endParaRPr sz="1900" dirty="0"/>
          </a:p>
          <a:p>
            <a:pPr marL="0" lvl="0" indent="0" algn="l" rtl="0">
              <a:lnSpc>
                <a:spcPct val="100000"/>
              </a:lnSpc>
              <a:spcBef>
                <a:spcPts val="240"/>
              </a:spcBef>
              <a:spcAft>
                <a:spcPts val="0"/>
              </a:spcAft>
              <a:buClr>
                <a:schemeClr val="dk1"/>
              </a:buClr>
              <a:buSzPts val="1200"/>
              <a:buNone/>
            </a:pPr>
            <a:r>
              <a:rPr lang="en-GB" sz="1300" dirty="0">
                <a:solidFill>
                  <a:schemeClr val="dk1"/>
                </a:solidFill>
              </a:rPr>
              <a:t>Together with partner agencies and the communities we serve, each day brings a new challenge. Whatever your interests and skills, this programme offers something for everyone! </a:t>
            </a:r>
            <a:endParaRPr sz="1900" dirty="0"/>
          </a:p>
          <a:p>
            <a:pPr marL="0" lvl="0" indent="0" algn="l" rtl="0">
              <a:lnSpc>
                <a:spcPct val="100000"/>
              </a:lnSpc>
              <a:spcBef>
                <a:spcPts val="240"/>
              </a:spcBef>
              <a:spcAft>
                <a:spcPts val="0"/>
              </a:spcAft>
              <a:buClr>
                <a:srgbClr val="595959"/>
              </a:buClr>
              <a:buSzPts val="1200"/>
              <a:buNone/>
            </a:pPr>
            <a:endParaRPr sz="1300" b="1" dirty="0"/>
          </a:p>
          <a:p>
            <a:pPr marL="0" lvl="0" indent="0" algn="l" rtl="0">
              <a:lnSpc>
                <a:spcPct val="100000"/>
              </a:lnSpc>
              <a:spcBef>
                <a:spcPts val="240"/>
              </a:spcBef>
              <a:spcAft>
                <a:spcPts val="0"/>
              </a:spcAft>
              <a:buClr>
                <a:srgbClr val="595959"/>
              </a:buClr>
              <a:buSzPts val="1200"/>
              <a:buNone/>
            </a:pPr>
            <a:r>
              <a:rPr lang="en-GB" sz="1300" b="1" dirty="0"/>
              <a:t>This pack has been written </a:t>
            </a:r>
            <a:r>
              <a:rPr lang="en-GB" sz="1300" b="1" i="1" dirty="0"/>
              <a:t>by</a:t>
            </a:r>
            <a:r>
              <a:rPr lang="en-GB" sz="1300" b="1" dirty="0"/>
              <a:t> Registrars </a:t>
            </a:r>
            <a:r>
              <a:rPr lang="en-GB" sz="1300" b="1" i="1" dirty="0"/>
              <a:t>for</a:t>
            </a:r>
            <a:r>
              <a:rPr lang="en-GB" sz="1300" b="1" dirty="0"/>
              <a:t> Registrars and aims to:</a:t>
            </a:r>
            <a:endParaRPr sz="1900" dirty="0"/>
          </a:p>
          <a:p>
            <a:pPr marL="342900" lvl="0" indent="-342900" algn="l" rtl="0">
              <a:lnSpc>
                <a:spcPct val="100000"/>
              </a:lnSpc>
              <a:spcBef>
                <a:spcPts val="240"/>
              </a:spcBef>
              <a:spcAft>
                <a:spcPts val="0"/>
              </a:spcAft>
              <a:buClr>
                <a:schemeClr val="dk1"/>
              </a:buClr>
              <a:buSzPts val="1300"/>
              <a:buChar char="•"/>
            </a:pPr>
            <a:r>
              <a:rPr lang="en-GB" sz="1300" dirty="0">
                <a:solidFill>
                  <a:schemeClr val="dk1"/>
                </a:solidFill>
              </a:rPr>
              <a:t>Introduce you to the Faculty of Public Health (FPH) and Specialty Registrar Committee (SRC)</a:t>
            </a:r>
            <a:endParaRPr sz="1900" dirty="0"/>
          </a:p>
          <a:p>
            <a:pPr marL="342900" lvl="0" indent="-342900" algn="l" rtl="0">
              <a:lnSpc>
                <a:spcPct val="100000"/>
              </a:lnSpc>
              <a:spcBef>
                <a:spcPts val="240"/>
              </a:spcBef>
              <a:spcAft>
                <a:spcPts val="0"/>
              </a:spcAft>
              <a:buClr>
                <a:schemeClr val="dk1"/>
              </a:buClr>
              <a:buSzPts val="1300"/>
              <a:buChar char="•"/>
            </a:pPr>
            <a:r>
              <a:rPr lang="en-GB" sz="1300" dirty="0">
                <a:solidFill>
                  <a:schemeClr val="dk1"/>
                </a:solidFill>
              </a:rPr>
              <a:t>Summarise key elements of the Training Programme</a:t>
            </a:r>
            <a:endParaRPr sz="1300" dirty="0">
              <a:solidFill>
                <a:schemeClr val="dk1"/>
              </a:solidFill>
            </a:endParaRPr>
          </a:p>
          <a:p>
            <a:pPr marL="342900" lvl="0" indent="-342900" algn="l" rtl="0">
              <a:lnSpc>
                <a:spcPct val="100000"/>
              </a:lnSpc>
              <a:spcBef>
                <a:spcPts val="240"/>
              </a:spcBef>
              <a:spcAft>
                <a:spcPts val="0"/>
              </a:spcAft>
              <a:buClr>
                <a:schemeClr val="dk1"/>
              </a:buClr>
              <a:buSzPts val="1300"/>
              <a:buChar char="•"/>
            </a:pPr>
            <a:r>
              <a:rPr lang="en-GB" sz="1300" dirty="0">
                <a:solidFill>
                  <a:schemeClr val="dk1"/>
                </a:solidFill>
              </a:rPr>
              <a:t>Complement regional training programme inductions </a:t>
            </a:r>
            <a:endParaRPr sz="1300" dirty="0">
              <a:solidFill>
                <a:schemeClr val="dk1"/>
              </a:solidFill>
            </a:endParaRPr>
          </a:p>
          <a:p>
            <a:pPr marL="342900" lvl="0" indent="0" algn="l" rtl="0">
              <a:lnSpc>
                <a:spcPct val="100000"/>
              </a:lnSpc>
              <a:spcBef>
                <a:spcPts val="240"/>
              </a:spcBef>
              <a:spcAft>
                <a:spcPts val="0"/>
              </a:spcAft>
              <a:buSzPts val="1800"/>
              <a:buNone/>
            </a:pPr>
            <a:endParaRPr sz="1900" dirty="0"/>
          </a:p>
        </p:txBody>
      </p:sp>
      <p:sp>
        <p:nvSpPr>
          <p:cNvPr id="129" name="Google Shape;129;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457200" y="51791"/>
            <a:ext cx="5915025"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sz="2700"/>
              <a:t>FPH oversees the quality of public health training and professional development</a:t>
            </a:r>
            <a:endParaRPr/>
          </a:p>
        </p:txBody>
      </p:sp>
      <p:sp>
        <p:nvSpPr>
          <p:cNvPr id="135" name="Google Shape;135;p5"/>
          <p:cNvSpPr txBox="1">
            <a:spLocks noGrp="1"/>
          </p:cNvSpPr>
          <p:nvPr>
            <p:ph type="body" idx="1"/>
          </p:nvPr>
        </p:nvSpPr>
        <p:spPr>
          <a:xfrm>
            <a:off x="457200" y="1200150"/>
            <a:ext cx="4623600" cy="2699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B0F0"/>
              </a:buClr>
              <a:buSzPts val="1200"/>
              <a:buNone/>
            </a:pPr>
            <a:r>
              <a:rPr lang="en-GB" sz="1400" b="1" dirty="0">
                <a:solidFill>
                  <a:srgbClr val="00B0F0"/>
                </a:solidFill>
              </a:rPr>
              <a:t>FPH exists to:</a:t>
            </a:r>
            <a:endParaRPr sz="3000" dirty="0"/>
          </a:p>
          <a:p>
            <a:pPr marL="342900" lvl="0" indent="-342900" algn="l" rtl="0">
              <a:lnSpc>
                <a:spcPct val="80000"/>
              </a:lnSpc>
              <a:spcBef>
                <a:spcPts val="240"/>
              </a:spcBef>
              <a:spcAft>
                <a:spcPts val="0"/>
              </a:spcAft>
              <a:buClr>
                <a:schemeClr val="dk1"/>
              </a:buClr>
              <a:buSzPts val="1400"/>
              <a:buChar char="•"/>
            </a:pPr>
            <a:r>
              <a:rPr lang="en-GB" sz="1400" dirty="0">
                <a:solidFill>
                  <a:schemeClr val="dk1"/>
                </a:solidFill>
              </a:rPr>
              <a:t>Develop public health with a view to maintaining the highest possible </a:t>
            </a:r>
            <a:r>
              <a:rPr lang="en-GB" sz="1400" b="1" dirty="0">
                <a:solidFill>
                  <a:schemeClr val="dk1"/>
                </a:solidFill>
              </a:rPr>
              <a:t>standards </a:t>
            </a:r>
            <a:r>
              <a:rPr lang="en-GB" sz="1400" dirty="0">
                <a:solidFill>
                  <a:schemeClr val="dk1"/>
                </a:solidFill>
              </a:rPr>
              <a:t>of professional competence and practice, including through setting, monitoring and promoting standards in education and training for public health in the UK.</a:t>
            </a:r>
            <a:endParaRPr sz="3000" dirty="0"/>
          </a:p>
          <a:p>
            <a:pPr marL="342900" lvl="0" indent="-266700" algn="l" rtl="0">
              <a:lnSpc>
                <a:spcPct val="80000"/>
              </a:lnSpc>
              <a:spcBef>
                <a:spcPts val="240"/>
              </a:spcBef>
              <a:spcAft>
                <a:spcPts val="0"/>
              </a:spcAft>
              <a:buClr>
                <a:srgbClr val="595959"/>
              </a:buClr>
              <a:buSzPts val="1200"/>
              <a:buNone/>
            </a:pPr>
            <a:endParaRPr sz="1400" dirty="0">
              <a:solidFill>
                <a:schemeClr val="dk1"/>
              </a:solidFill>
            </a:endParaRPr>
          </a:p>
          <a:p>
            <a:pPr marL="342900" lvl="0" indent="-342900" algn="l" rtl="0">
              <a:lnSpc>
                <a:spcPct val="80000"/>
              </a:lnSpc>
              <a:spcBef>
                <a:spcPts val="240"/>
              </a:spcBef>
              <a:spcAft>
                <a:spcPts val="0"/>
              </a:spcAft>
              <a:buClr>
                <a:schemeClr val="dk1"/>
              </a:buClr>
              <a:buSzPts val="1400"/>
              <a:buChar char="•"/>
            </a:pPr>
            <a:r>
              <a:rPr lang="en-GB" sz="1400" dirty="0">
                <a:solidFill>
                  <a:schemeClr val="dk1"/>
                </a:solidFill>
              </a:rPr>
              <a:t>Promote for the public benefit the advancement of </a:t>
            </a:r>
            <a:r>
              <a:rPr lang="en-GB" sz="1400" b="1" dirty="0">
                <a:solidFill>
                  <a:schemeClr val="dk1"/>
                </a:solidFill>
              </a:rPr>
              <a:t>knowledge</a:t>
            </a:r>
            <a:r>
              <a:rPr lang="en-GB" sz="1400" dirty="0">
                <a:solidFill>
                  <a:schemeClr val="dk1"/>
                </a:solidFill>
              </a:rPr>
              <a:t> in the field of public health; and</a:t>
            </a:r>
            <a:endParaRPr sz="3000" dirty="0"/>
          </a:p>
          <a:p>
            <a:pPr marL="342900" lvl="0" indent="-266700" algn="l" rtl="0">
              <a:lnSpc>
                <a:spcPct val="80000"/>
              </a:lnSpc>
              <a:spcBef>
                <a:spcPts val="240"/>
              </a:spcBef>
              <a:spcAft>
                <a:spcPts val="0"/>
              </a:spcAft>
              <a:buClr>
                <a:srgbClr val="595959"/>
              </a:buClr>
              <a:buSzPts val="1200"/>
              <a:buNone/>
            </a:pPr>
            <a:endParaRPr sz="1400" dirty="0">
              <a:solidFill>
                <a:schemeClr val="dk1"/>
              </a:solidFill>
            </a:endParaRPr>
          </a:p>
          <a:p>
            <a:pPr marL="342900" lvl="0" indent="-342900" algn="l" rtl="0">
              <a:lnSpc>
                <a:spcPct val="80000"/>
              </a:lnSpc>
              <a:spcBef>
                <a:spcPts val="240"/>
              </a:spcBef>
              <a:spcAft>
                <a:spcPts val="0"/>
              </a:spcAft>
              <a:buClr>
                <a:schemeClr val="dk1"/>
              </a:buClr>
              <a:buSzPts val="1400"/>
              <a:buChar char="•"/>
            </a:pPr>
            <a:r>
              <a:rPr lang="en-GB" sz="1400" dirty="0">
                <a:solidFill>
                  <a:schemeClr val="dk1"/>
                </a:solidFill>
              </a:rPr>
              <a:t>Act as an authoritative body for the purposes of </a:t>
            </a:r>
            <a:r>
              <a:rPr lang="en-GB" sz="1400" b="1" dirty="0">
                <a:solidFill>
                  <a:schemeClr val="dk1"/>
                </a:solidFill>
              </a:rPr>
              <a:t>consultation and advocacy </a:t>
            </a:r>
            <a:r>
              <a:rPr lang="en-GB" sz="1400" dirty="0">
                <a:solidFill>
                  <a:schemeClr val="dk1"/>
                </a:solidFill>
              </a:rPr>
              <a:t>in matters of educational or public interest concerning public health.</a:t>
            </a:r>
            <a:endParaRPr sz="3000" dirty="0"/>
          </a:p>
        </p:txBody>
      </p:sp>
      <p:sp>
        <p:nvSpPr>
          <p:cNvPr id="136" name="Google Shape;136;p5"/>
          <p:cNvSpPr txBox="1">
            <a:spLocks noGrp="1"/>
          </p:cNvSpPr>
          <p:nvPr>
            <p:ph type="body" idx="2"/>
          </p:nvPr>
        </p:nvSpPr>
        <p:spPr>
          <a:xfrm>
            <a:off x="5543550" y="1200150"/>
            <a:ext cx="3143100" cy="339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B0F0"/>
              </a:buClr>
              <a:buSzPts val="1200"/>
              <a:buNone/>
            </a:pPr>
            <a:r>
              <a:rPr lang="en-GB" sz="1400" b="1">
                <a:solidFill>
                  <a:srgbClr val="00B0F0"/>
                </a:solidFill>
              </a:rPr>
              <a:t>The strategic vision is:</a:t>
            </a:r>
            <a:endParaRPr sz="3000"/>
          </a:p>
          <a:p>
            <a:pPr marL="0" lvl="0" indent="0" algn="l" rtl="0">
              <a:lnSpc>
                <a:spcPct val="100000"/>
              </a:lnSpc>
              <a:spcBef>
                <a:spcPts val="240"/>
              </a:spcBef>
              <a:spcAft>
                <a:spcPts val="0"/>
              </a:spcAft>
              <a:buClr>
                <a:srgbClr val="595959"/>
              </a:buClr>
              <a:buSzPts val="1200"/>
              <a:buNone/>
            </a:pPr>
            <a:endParaRPr sz="1400" b="1"/>
          </a:p>
          <a:p>
            <a:pPr marL="0" lvl="0" indent="0" algn="l" rtl="0">
              <a:lnSpc>
                <a:spcPct val="100000"/>
              </a:lnSpc>
              <a:spcBef>
                <a:spcPts val="240"/>
              </a:spcBef>
              <a:spcAft>
                <a:spcPts val="0"/>
              </a:spcAft>
              <a:buClr>
                <a:schemeClr val="dk1"/>
              </a:buClr>
              <a:buSzPts val="1200"/>
              <a:buNone/>
            </a:pPr>
            <a:r>
              <a:rPr lang="en-GB" sz="1400">
                <a:solidFill>
                  <a:schemeClr val="dk1"/>
                </a:solidFill>
              </a:rPr>
              <a:t>“To maximise effective public health action at local, regional, national and global levels by drawing on and supporting its members to deliver, influence and lead public health”</a:t>
            </a:r>
            <a:endParaRPr sz="1250">
              <a:solidFill>
                <a:srgbClr val="FF0000"/>
              </a:solidFill>
            </a:endParaRPr>
          </a:p>
        </p:txBody>
      </p:sp>
      <p:sp>
        <p:nvSpPr>
          <p:cNvPr id="137" name="Google Shape;137;p5"/>
          <p:cNvSpPr/>
          <p:nvPr/>
        </p:nvSpPr>
        <p:spPr>
          <a:xfrm>
            <a:off x="350428" y="3806753"/>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Take time to read “</a:t>
            </a:r>
            <a:r>
              <a:rPr lang="en-GB" sz="15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UK Faculty of Public Health Strategy 2020-2025</a:t>
            </a:r>
            <a:r>
              <a:rPr lang="en-GB" sz="1500" b="0" i="0" u="none" strike="noStrike" cap="none">
                <a:solidFill>
                  <a:schemeClr val="lt1"/>
                </a:solidFill>
                <a:latin typeface="Calibri"/>
                <a:ea typeface="Calibri"/>
                <a:cs typeface="Calibri"/>
                <a:sym typeface="Calibri"/>
              </a:rPr>
              <a:t>”</a:t>
            </a:r>
            <a:endParaRPr sz="1500" b="0" i="0" u="none" strike="noStrike" cap="none">
              <a:solidFill>
                <a:srgbClr val="FF0000"/>
              </a:solidFill>
              <a:latin typeface="Calibri"/>
              <a:ea typeface="Calibri"/>
              <a:cs typeface="Calibri"/>
              <a:sym typeface="Calibri"/>
            </a:endParaRPr>
          </a:p>
        </p:txBody>
      </p:sp>
      <p:sp>
        <p:nvSpPr>
          <p:cNvPr id="138" name="Google Shape;138;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10</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457200" y="93841"/>
            <a:ext cx="5915025" cy="99417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700"/>
              <a:buFont typeface="Arial"/>
              <a:buNone/>
            </a:pPr>
            <a:r>
              <a:rPr lang="en-GB" sz="2700"/>
              <a:t>All Registrars enrol with the FPH. Membership offers additional benefits</a:t>
            </a:r>
            <a:endParaRPr/>
          </a:p>
        </p:txBody>
      </p:sp>
      <p:sp>
        <p:nvSpPr>
          <p:cNvPr id="145" name="Google Shape;145;p6"/>
          <p:cNvSpPr txBox="1">
            <a:spLocks noGrp="1"/>
          </p:cNvSpPr>
          <p:nvPr>
            <p:ph type="body" idx="1"/>
          </p:nvPr>
        </p:nvSpPr>
        <p:spPr>
          <a:xfrm>
            <a:off x="457200" y="1200151"/>
            <a:ext cx="4038600" cy="26852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B0F0"/>
              </a:buClr>
              <a:buSzPts val="1200"/>
              <a:buNone/>
            </a:pPr>
            <a:r>
              <a:rPr lang="en-GB" sz="1300" b="1" dirty="0">
                <a:solidFill>
                  <a:srgbClr val="00B0F0"/>
                </a:solidFill>
              </a:rPr>
              <a:t>Enrolment and Membership cost:</a:t>
            </a:r>
            <a:endParaRPr sz="2900" dirty="0"/>
          </a:p>
          <a:p>
            <a:pPr marL="342900" lvl="0" indent="-342900" algn="l" rtl="0">
              <a:lnSpc>
                <a:spcPct val="100000"/>
              </a:lnSpc>
              <a:spcBef>
                <a:spcPts val="240"/>
              </a:spcBef>
              <a:spcAft>
                <a:spcPts val="0"/>
              </a:spcAft>
              <a:buClr>
                <a:schemeClr val="dk1"/>
              </a:buClr>
              <a:buSzPts val="1300"/>
              <a:buChar char="•"/>
            </a:pPr>
            <a:r>
              <a:rPr lang="en-GB" sz="1300" dirty="0">
                <a:solidFill>
                  <a:schemeClr val="dk1"/>
                </a:solidFill>
              </a:rPr>
              <a:t>All Registrars are required to enrol with FPH and pay the first </a:t>
            </a:r>
            <a:r>
              <a:rPr lang="en-GB" sz="1300" b="1" dirty="0">
                <a:solidFill>
                  <a:schemeClr val="dk1"/>
                </a:solidFill>
              </a:rPr>
              <a:t>annual </a:t>
            </a:r>
            <a:r>
              <a:rPr lang="en-GB" sz="1300" dirty="0">
                <a:solidFill>
                  <a:schemeClr val="dk1"/>
                </a:solidFill>
              </a:rPr>
              <a:t>Training and Membership fee within three months of commencing the training scheme.</a:t>
            </a:r>
            <a:endParaRPr sz="2900" dirty="0"/>
          </a:p>
          <a:p>
            <a:pPr marL="342900" lvl="0" indent="-266700" algn="l" rtl="0">
              <a:lnSpc>
                <a:spcPct val="100000"/>
              </a:lnSpc>
              <a:spcBef>
                <a:spcPts val="240"/>
              </a:spcBef>
              <a:spcAft>
                <a:spcPts val="0"/>
              </a:spcAft>
              <a:buClr>
                <a:srgbClr val="595959"/>
              </a:buClr>
              <a:buSzPts val="1200"/>
              <a:buNone/>
            </a:pPr>
            <a:endParaRPr sz="1300" dirty="0">
              <a:solidFill>
                <a:schemeClr val="dk1"/>
              </a:solidFill>
            </a:endParaRPr>
          </a:p>
          <a:p>
            <a:pPr marL="342900" lvl="0" indent="-342900" algn="l" rtl="0">
              <a:lnSpc>
                <a:spcPct val="100000"/>
              </a:lnSpc>
              <a:spcBef>
                <a:spcPts val="240"/>
              </a:spcBef>
              <a:spcAft>
                <a:spcPts val="0"/>
              </a:spcAft>
              <a:buClr>
                <a:schemeClr val="dk1"/>
              </a:buClr>
              <a:buSzPts val="1300"/>
              <a:buChar char="•"/>
            </a:pPr>
            <a:r>
              <a:rPr lang="en-GB" sz="1300" dirty="0">
                <a:solidFill>
                  <a:schemeClr val="dk1"/>
                </a:solidFill>
              </a:rPr>
              <a:t>For 2022 the Registrar Training and Membership fee is £298 (fee subject to annual review in line with inflation). </a:t>
            </a:r>
            <a:endParaRPr sz="2900" dirty="0"/>
          </a:p>
          <a:p>
            <a:pPr marL="342900" lvl="0" indent="-266700" algn="l" rtl="0">
              <a:lnSpc>
                <a:spcPct val="100000"/>
              </a:lnSpc>
              <a:spcBef>
                <a:spcPts val="240"/>
              </a:spcBef>
              <a:spcAft>
                <a:spcPts val="0"/>
              </a:spcAft>
              <a:buClr>
                <a:srgbClr val="595959"/>
              </a:buClr>
              <a:buSzPts val="1200"/>
              <a:buNone/>
            </a:pPr>
            <a:endParaRPr sz="1300" dirty="0">
              <a:solidFill>
                <a:schemeClr val="dk1"/>
              </a:solidFill>
            </a:endParaRPr>
          </a:p>
          <a:p>
            <a:pPr marL="342900" lvl="0" indent="-342900" algn="l" rtl="0">
              <a:lnSpc>
                <a:spcPct val="100000"/>
              </a:lnSpc>
              <a:spcBef>
                <a:spcPts val="240"/>
              </a:spcBef>
              <a:spcAft>
                <a:spcPts val="0"/>
              </a:spcAft>
              <a:buClr>
                <a:schemeClr val="dk1"/>
              </a:buClr>
              <a:buSzPts val="1300"/>
              <a:buChar char="•"/>
            </a:pPr>
            <a:r>
              <a:rPr lang="en-GB" sz="1300" dirty="0">
                <a:solidFill>
                  <a:schemeClr val="dk1"/>
                </a:solidFill>
              </a:rPr>
              <a:t>FPH fees (including exam fees) can be claimed against tax as work expenses by HMRC. </a:t>
            </a:r>
            <a:endParaRPr sz="2900" dirty="0"/>
          </a:p>
        </p:txBody>
      </p:sp>
      <p:sp>
        <p:nvSpPr>
          <p:cNvPr id="146" name="Google Shape;146;p6"/>
          <p:cNvSpPr txBox="1">
            <a:spLocks noGrp="1"/>
          </p:cNvSpPr>
          <p:nvPr>
            <p:ph type="body" idx="2"/>
          </p:nvPr>
        </p:nvSpPr>
        <p:spPr>
          <a:xfrm>
            <a:off x="4648201" y="1200151"/>
            <a:ext cx="3767138" cy="31432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B0F0"/>
              </a:buClr>
              <a:buSzPts val="1200"/>
              <a:buNone/>
            </a:pPr>
            <a:r>
              <a:rPr lang="en-GB" sz="1300" b="1">
                <a:solidFill>
                  <a:srgbClr val="00B0F0"/>
                </a:solidFill>
              </a:rPr>
              <a:t>Membership Benefits: </a:t>
            </a:r>
            <a:endParaRPr sz="1300">
              <a:solidFill>
                <a:srgbClr val="00B0F0"/>
              </a:solidFill>
            </a:endParaRPr>
          </a:p>
          <a:p>
            <a:pPr marL="342900" lvl="0" indent="-342900" algn="l" rtl="0">
              <a:lnSpc>
                <a:spcPct val="100000"/>
              </a:lnSpc>
              <a:spcBef>
                <a:spcPts val="240"/>
              </a:spcBef>
              <a:spcAft>
                <a:spcPts val="0"/>
              </a:spcAft>
              <a:buClr>
                <a:schemeClr val="dk1"/>
              </a:buClr>
              <a:buSzPts val="1300"/>
              <a:buChar char="•"/>
            </a:pPr>
            <a:r>
              <a:rPr lang="en-GB" sz="1300">
                <a:solidFill>
                  <a:schemeClr val="dk1"/>
                </a:solidFill>
              </a:rPr>
              <a:t>A free subscription to our quarterly </a:t>
            </a:r>
            <a:r>
              <a:rPr lang="en-GB" sz="1300" b="1">
                <a:solidFill>
                  <a:schemeClr val="dk1"/>
                </a:solidFill>
              </a:rPr>
              <a:t>Public Health Journal. </a:t>
            </a:r>
            <a:endParaRPr sz="1300">
              <a:solidFill>
                <a:schemeClr val="dk1"/>
              </a:solidFill>
            </a:endParaRPr>
          </a:p>
          <a:p>
            <a:pPr marL="342900" lvl="0" indent="-342900" algn="l" rtl="0">
              <a:lnSpc>
                <a:spcPct val="100000"/>
              </a:lnSpc>
              <a:spcBef>
                <a:spcPts val="240"/>
              </a:spcBef>
              <a:spcAft>
                <a:spcPts val="0"/>
              </a:spcAft>
              <a:buClr>
                <a:schemeClr val="dk1"/>
              </a:buClr>
              <a:buSzPts val="1300"/>
              <a:buChar char="•"/>
            </a:pPr>
            <a:r>
              <a:rPr lang="en-GB" sz="1300">
                <a:solidFill>
                  <a:schemeClr val="dk1"/>
                </a:solidFill>
              </a:rPr>
              <a:t>A </a:t>
            </a:r>
            <a:r>
              <a:rPr lang="en-GB" sz="1300" b="1">
                <a:solidFill>
                  <a:schemeClr val="dk1"/>
                </a:solidFill>
              </a:rPr>
              <a:t>monthly e-bulletin </a:t>
            </a:r>
            <a:r>
              <a:rPr lang="en-GB" sz="1300">
                <a:solidFill>
                  <a:schemeClr val="dk1"/>
                </a:solidFill>
              </a:rPr>
              <a:t>with updates on FPH, wider public health news, and opportunities to get involved. </a:t>
            </a:r>
            <a:endParaRPr sz="2900"/>
          </a:p>
          <a:p>
            <a:pPr marL="342900" lvl="0" indent="-342900" algn="l" rtl="0">
              <a:lnSpc>
                <a:spcPct val="100000"/>
              </a:lnSpc>
              <a:spcBef>
                <a:spcPts val="240"/>
              </a:spcBef>
              <a:spcAft>
                <a:spcPts val="0"/>
              </a:spcAft>
              <a:buClr>
                <a:schemeClr val="dk1"/>
              </a:buClr>
              <a:buSzPts val="1300"/>
              <a:buChar char="•"/>
            </a:pPr>
            <a:r>
              <a:rPr lang="en-GB" sz="1300">
                <a:solidFill>
                  <a:schemeClr val="dk1"/>
                </a:solidFill>
              </a:rPr>
              <a:t>Dedicated </a:t>
            </a:r>
            <a:r>
              <a:rPr lang="en-GB" sz="1300" b="1">
                <a:solidFill>
                  <a:schemeClr val="dk1"/>
                </a:solidFill>
              </a:rPr>
              <a:t>online members area </a:t>
            </a:r>
            <a:r>
              <a:rPr lang="en-GB" sz="1300">
                <a:solidFill>
                  <a:schemeClr val="dk1"/>
                </a:solidFill>
              </a:rPr>
              <a:t>with your resources and public health profile, and FPH Extra (discounts off products &amp; services). </a:t>
            </a:r>
            <a:endParaRPr sz="2900"/>
          </a:p>
          <a:p>
            <a:pPr marL="342900" lvl="0" indent="-342900" algn="l" rtl="0">
              <a:lnSpc>
                <a:spcPct val="100000"/>
              </a:lnSpc>
              <a:spcBef>
                <a:spcPts val="240"/>
              </a:spcBef>
              <a:spcAft>
                <a:spcPts val="0"/>
              </a:spcAft>
              <a:buClr>
                <a:schemeClr val="dk1"/>
              </a:buClr>
              <a:buSzPts val="1300"/>
              <a:buChar char="•"/>
            </a:pPr>
            <a:r>
              <a:rPr lang="en-GB" sz="1300">
                <a:solidFill>
                  <a:schemeClr val="dk1"/>
                </a:solidFill>
              </a:rPr>
              <a:t>Access to </a:t>
            </a:r>
            <a:r>
              <a:rPr lang="en-GB" sz="1300" b="1">
                <a:solidFill>
                  <a:schemeClr val="dk1"/>
                </a:solidFill>
              </a:rPr>
              <a:t>Special Interest Groups (SIGs)</a:t>
            </a:r>
            <a:r>
              <a:rPr lang="en-GB" sz="1300">
                <a:solidFill>
                  <a:schemeClr val="dk1"/>
                </a:solidFill>
              </a:rPr>
              <a:t>; our member led networks focused on particular themes such as transport or global public health. </a:t>
            </a:r>
            <a:endParaRPr sz="2900"/>
          </a:p>
        </p:txBody>
      </p:sp>
      <p:sp>
        <p:nvSpPr>
          <p:cNvPr id="147" name="Google Shape;147;p6"/>
          <p:cNvSpPr/>
          <p:nvPr/>
        </p:nvSpPr>
        <p:spPr>
          <a:xfrm>
            <a:off x="243271" y="3885438"/>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Keep an eye out for your invitation to join as a member from </a:t>
            </a:r>
            <a:r>
              <a:rPr lang="en-GB" sz="15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Marijana Curic </a:t>
            </a:r>
            <a:endParaRPr sz="1500" b="0" i="0" u="none" strike="noStrike" cap="none">
              <a:solidFill>
                <a:schemeClr val="lt1"/>
              </a:solidFill>
              <a:latin typeface="Calibri"/>
              <a:ea typeface="Calibri"/>
              <a:cs typeface="Calibri"/>
              <a:sym typeface="Calibri"/>
            </a:endParaRPr>
          </a:p>
        </p:txBody>
      </p:sp>
      <p:sp>
        <p:nvSpPr>
          <p:cNvPr id="148" name="Google Shape;1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11</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72790"/>
              </a:buClr>
              <a:buSzPts val="2700"/>
              <a:buFont typeface="Arial"/>
              <a:buNone/>
            </a:pPr>
            <a:r>
              <a:rPr lang="en-GB" sz="2700"/>
              <a:t>The Specialty Registrar Committee (SRC) is </a:t>
            </a:r>
            <a:r>
              <a:rPr lang="en-GB" sz="2700">
                <a:solidFill>
                  <a:srgbClr val="002060"/>
                </a:solidFill>
              </a:rPr>
              <a:t>here</a:t>
            </a:r>
            <a:r>
              <a:rPr lang="en-GB" sz="2700"/>
              <a:t> to ensure your views are heard</a:t>
            </a:r>
            <a:endParaRPr/>
          </a:p>
        </p:txBody>
      </p:sp>
      <p:sp>
        <p:nvSpPr>
          <p:cNvPr id="155" name="Google Shape;155;p7"/>
          <p:cNvSpPr txBox="1">
            <a:spLocks noGrp="1"/>
          </p:cNvSpPr>
          <p:nvPr>
            <p:ph type="body" idx="1"/>
          </p:nvPr>
        </p:nvSpPr>
        <p:spPr>
          <a:xfrm>
            <a:off x="457200" y="1200151"/>
            <a:ext cx="4038600" cy="269004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00B0F0"/>
              </a:buClr>
              <a:buSzPts val="1200"/>
              <a:buNone/>
            </a:pPr>
            <a:r>
              <a:rPr lang="en-GB" sz="1200" b="1">
                <a:solidFill>
                  <a:srgbClr val="00B0F0"/>
                </a:solidFill>
              </a:rPr>
              <a:t>Our Vision Statement</a:t>
            </a:r>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The SRC is a formal subgroup of the FPH Education Committee. </a:t>
            </a:r>
            <a:endParaRPr/>
          </a:p>
          <a:p>
            <a:pPr marL="342900" lvl="0" indent="-266700" algn="l" rtl="0">
              <a:lnSpc>
                <a:spcPct val="100000"/>
              </a:lnSpc>
              <a:spcBef>
                <a:spcPts val="240"/>
              </a:spcBef>
              <a:spcAft>
                <a:spcPts val="0"/>
              </a:spcAft>
              <a:buClr>
                <a:srgbClr val="595959"/>
              </a:buClr>
              <a:buSzPts val="1200"/>
              <a:buNone/>
            </a:pPr>
            <a:endParaRPr sz="1200">
              <a:solidFill>
                <a:schemeClr val="dk1"/>
              </a:solidFill>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Its purpose is to </a:t>
            </a:r>
            <a:r>
              <a:rPr lang="en-GB" sz="1200" b="1">
                <a:solidFill>
                  <a:schemeClr val="dk1"/>
                </a:solidFill>
              </a:rPr>
              <a:t>represent the interests </a:t>
            </a:r>
            <a:r>
              <a:rPr lang="en-GB" sz="1200">
                <a:solidFill>
                  <a:schemeClr val="dk1"/>
                </a:solidFill>
              </a:rPr>
              <a:t>of Specialty Registrars in Public Health from across the UK, ensuring the views of registrars are heard at FPH Committees.  </a:t>
            </a:r>
            <a:endParaRPr/>
          </a:p>
          <a:p>
            <a:pPr marL="342900" lvl="0" indent="-266700" algn="l" rtl="0">
              <a:lnSpc>
                <a:spcPct val="100000"/>
              </a:lnSpc>
              <a:spcBef>
                <a:spcPts val="240"/>
              </a:spcBef>
              <a:spcAft>
                <a:spcPts val="0"/>
              </a:spcAft>
              <a:buClr>
                <a:srgbClr val="595959"/>
              </a:buClr>
              <a:buSzPts val="1200"/>
              <a:buNone/>
            </a:pPr>
            <a:endParaRPr sz="1200">
              <a:solidFill>
                <a:schemeClr val="dk1"/>
              </a:solidFill>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Those views may be in relation to FPH policy, national consultations, business and project objectives, training, the practice of public health, and to the maintenance and improvement of population health.</a:t>
            </a:r>
            <a:endParaRPr/>
          </a:p>
        </p:txBody>
      </p:sp>
      <p:sp>
        <p:nvSpPr>
          <p:cNvPr id="156" name="Google Shape;156;p7"/>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B0F0"/>
              </a:buClr>
              <a:buSzPts val="1200"/>
              <a:buNone/>
            </a:pPr>
            <a:r>
              <a:rPr lang="en-GB" sz="1200" b="1" dirty="0">
                <a:solidFill>
                  <a:srgbClr val="00B0F0"/>
                </a:solidFill>
              </a:rPr>
              <a:t>Your Involvement</a:t>
            </a:r>
            <a:endParaRPr dirty="0"/>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Each region nominates two registrar representatives (four for London).</a:t>
            </a:r>
            <a:endParaRPr dirty="0"/>
          </a:p>
          <a:p>
            <a:pPr marL="342900" lvl="0" indent="-266700" algn="l" rtl="0">
              <a:lnSpc>
                <a:spcPct val="100000"/>
              </a:lnSpc>
              <a:spcBef>
                <a:spcPts val="240"/>
              </a:spcBef>
              <a:spcAft>
                <a:spcPts val="0"/>
              </a:spcAft>
              <a:buClr>
                <a:srgbClr val="595959"/>
              </a:buClr>
              <a:buSzPts val="1200"/>
              <a:buNone/>
            </a:pPr>
            <a:endParaRPr sz="1200" dirty="0">
              <a:solidFill>
                <a:schemeClr val="dk1"/>
              </a:solidFill>
            </a:endParaRPr>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SRC reps attend regular meetings, act as SRC rep on other FPH committees, and engage with one or more of the SRC’s priority workstreams.</a:t>
            </a:r>
            <a:endParaRPr dirty="0"/>
          </a:p>
        </p:txBody>
      </p:sp>
      <p:sp>
        <p:nvSpPr>
          <p:cNvPr id="157" name="Google Shape;157;p7"/>
          <p:cNvSpPr/>
          <p:nvPr/>
        </p:nvSpPr>
        <p:spPr>
          <a:xfrm>
            <a:off x="164690" y="3789932"/>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Find out who your regional SRC Rep is, and how you can get involved!</a:t>
            </a:r>
            <a:endParaRPr sz="1500" b="0" i="0" u="none" strike="noStrike" cap="none">
              <a:solidFill>
                <a:srgbClr val="FF0000"/>
              </a:solidFill>
              <a:latin typeface="Calibri"/>
              <a:ea typeface="Calibri"/>
              <a:cs typeface="Calibri"/>
              <a:sym typeface="Calibri"/>
            </a:endParaRPr>
          </a:p>
        </p:txBody>
      </p:sp>
      <p:sp>
        <p:nvSpPr>
          <p:cNvPr id="158" name="Google Shape;158;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12</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44061"/>
              </a:buClr>
              <a:buSzPts val="2700"/>
              <a:buFont typeface="Arial"/>
              <a:buNone/>
            </a:pPr>
            <a:r>
              <a:rPr lang="en-GB" sz="2700">
                <a:solidFill>
                  <a:srgbClr val="244061"/>
                </a:solidFill>
              </a:rPr>
              <a:t>Specialty training generally lasts 5 years*</a:t>
            </a:r>
            <a:endParaRPr/>
          </a:p>
        </p:txBody>
      </p:sp>
      <p:sp>
        <p:nvSpPr>
          <p:cNvPr id="164" name="Google Shape;164;p8"/>
          <p:cNvSpPr/>
          <p:nvPr/>
        </p:nvSpPr>
        <p:spPr>
          <a:xfrm>
            <a:off x="6609187" y="2253582"/>
            <a:ext cx="2320500" cy="10329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For more info visit: </a:t>
            </a:r>
            <a:r>
              <a:rPr lang="en-GB" sz="15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FPH website</a:t>
            </a:r>
            <a:endParaRPr sz="1500" b="0" i="0" u="none" strike="noStrike" cap="none">
              <a:solidFill>
                <a:schemeClr val="dk1"/>
              </a:solidFill>
              <a:latin typeface="Calibri"/>
              <a:ea typeface="Calibri"/>
              <a:cs typeface="Calibri"/>
              <a:sym typeface="Calibri"/>
            </a:endParaRPr>
          </a:p>
        </p:txBody>
      </p:sp>
      <p:sp>
        <p:nvSpPr>
          <p:cNvPr id="165" name="Google Shape;165;p8"/>
          <p:cNvSpPr txBox="1"/>
          <p:nvPr/>
        </p:nvSpPr>
        <p:spPr>
          <a:xfrm>
            <a:off x="6737750" y="1233825"/>
            <a:ext cx="2243700" cy="9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0000"/>
                </a:solidFill>
                <a:latin typeface="Calibri"/>
                <a:ea typeface="Calibri"/>
                <a:cs typeface="Calibri"/>
                <a:sym typeface="Calibri"/>
              </a:rPr>
              <a:t>*shorter for those who arrive with a Masters in Public Health and longer for those who train less than full time or take time out of programme (OOP).</a:t>
            </a:r>
            <a:endParaRPr sz="1400" b="0" i="0" u="none" strike="noStrike" cap="none">
              <a:solidFill>
                <a:srgbClr val="000000"/>
              </a:solidFill>
              <a:latin typeface="Arial"/>
              <a:ea typeface="Arial"/>
              <a:cs typeface="Arial"/>
              <a:sym typeface="Arial"/>
            </a:endParaRPr>
          </a:p>
        </p:txBody>
      </p:sp>
      <p:sp>
        <p:nvSpPr>
          <p:cNvPr id="166" name="Google Shape;166;p8"/>
          <p:cNvSpPr/>
          <p:nvPr/>
        </p:nvSpPr>
        <p:spPr>
          <a:xfrm>
            <a:off x="6726750" y="3669102"/>
            <a:ext cx="2243700" cy="715540"/>
          </a:xfrm>
          <a:prstGeom prst="rect">
            <a:avLst/>
          </a:prstGeom>
          <a:solidFill>
            <a:srgbClr val="93B3D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GB" sz="1350" b="1" i="0" u="none" strike="noStrike" cap="none">
                <a:solidFill>
                  <a:srgbClr val="002060"/>
                </a:solidFill>
                <a:latin typeface="Calibri"/>
                <a:ea typeface="Calibri"/>
                <a:cs typeface="Calibri"/>
                <a:sym typeface="Calibri"/>
              </a:rPr>
              <a:t>The </a:t>
            </a:r>
            <a:r>
              <a:rPr lang="en-GB" sz="1350" b="1" i="0" u="sng" strike="noStrike" cap="none">
                <a:solidFill>
                  <a:srgbClr val="00206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Gold Guide </a:t>
            </a:r>
            <a:r>
              <a:rPr lang="en-GB" sz="1350" b="1" i="0" u="none" strike="noStrike" cap="none">
                <a:solidFill>
                  <a:srgbClr val="002060"/>
                </a:solidFill>
                <a:latin typeface="Calibri"/>
                <a:ea typeface="Calibri"/>
                <a:cs typeface="Calibri"/>
                <a:sym typeface="Calibri"/>
              </a:rPr>
              <a:t>sets out the overarching arrangements for speciality training. </a:t>
            </a:r>
            <a:endParaRPr sz="1200" b="0" i="0" u="none" strike="noStrike" cap="none">
              <a:solidFill>
                <a:srgbClr val="002060"/>
              </a:solidFill>
              <a:latin typeface="Calibri"/>
              <a:ea typeface="Calibri"/>
              <a:cs typeface="Calibri"/>
              <a:sym typeface="Calibri"/>
            </a:endParaRPr>
          </a:p>
        </p:txBody>
      </p:sp>
      <p:pic>
        <p:nvPicPr>
          <p:cNvPr id="167" name="Google Shape;167;p8"/>
          <p:cNvPicPr preferRelativeResize="0"/>
          <p:nvPr/>
        </p:nvPicPr>
        <p:blipFill rotWithShape="1">
          <a:blip r:embed="rId5">
            <a:alphaModFix/>
          </a:blip>
          <a:srcRect t="2610" b="2945"/>
          <a:stretch/>
        </p:blipFill>
        <p:spPr>
          <a:xfrm>
            <a:off x="49253" y="1125093"/>
            <a:ext cx="6503948" cy="3700666"/>
          </a:xfrm>
          <a:prstGeom prst="rect">
            <a:avLst/>
          </a:prstGeom>
          <a:noFill/>
          <a:ln>
            <a:noFill/>
          </a:ln>
        </p:spPr>
      </p:pic>
      <p:sp>
        <p:nvSpPr>
          <p:cNvPr id="168" name="Google Shape;168;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13</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sz="3000" dirty="0"/>
              <a:t>The curriculum describes the learning outcomes for Registrars through training</a:t>
            </a:r>
            <a:endParaRPr dirty="0"/>
          </a:p>
        </p:txBody>
      </p:sp>
      <p:pic>
        <p:nvPicPr>
          <p:cNvPr id="174" name="Google Shape;174;p9" descr="A close up of a map&#10;&#10;Description generated with very high confidence"/>
          <p:cNvPicPr preferRelativeResize="0"/>
          <p:nvPr/>
        </p:nvPicPr>
        <p:blipFill rotWithShape="1">
          <a:blip r:embed="rId3">
            <a:alphaModFix/>
          </a:blip>
          <a:srcRect l="5510" t="3579" r="2870" b="1022"/>
          <a:stretch/>
        </p:blipFill>
        <p:spPr>
          <a:xfrm>
            <a:off x="1277841" y="1133150"/>
            <a:ext cx="5750118" cy="3907957"/>
          </a:xfrm>
          <a:prstGeom prst="rect">
            <a:avLst/>
          </a:prstGeom>
          <a:noFill/>
          <a:ln>
            <a:noFill/>
          </a:ln>
        </p:spPr>
      </p:pic>
      <p:sp>
        <p:nvSpPr>
          <p:cNvPr id="175" name="Google Shape;175;p9"/>
          <p:cNvSpPr txBox="1"/>
          <p:nvPr/>
        </p:nvSpPr>
        <p:spPr>
          <a:xfrm>
            <a:off x="7124369" y="3854835"/>
            <a:ext cx="179699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595959"/>
                </a:solidFill>
                <a:latin typeface="Calibri"/>
                <a:ea typeface="Calibri"/>
                <a:cs typeface="Calibri"/>
                <a:sym typeface="Calibri"/>
              </a:rPr>
              <a:t>Figure: Miller’s adapted model of learning for public health</a:t>
            </a:r>
            <a:endParaRPr sz="1200" b="1" i="0" u="none" strike="noStrike" cap="none">
              <a:solidFill>
                <a:srgbClr val="595959"/>
              </a:solidFill>
              <a:latin typeface="Calibri"/>
              <a:ea typeface="Calibri"/>
              <a:cs typeface="Calibri"/>
              <a:sym typeface="Calibri"/>
            </a:endParaRPr>
          </a:p>
        </p:txBody>
      </p:sp>
      <p:sp>
        <p:nvSpPr>
          <p:cNvPr id="176" name="Google Shape;176;p9"/>
          <p:cNvSpPr/>
          <p:nvPr/>
        </p:nvSpPr>
        <p:spPr>
          <a:xfrm>
            <a:off x="5747600" y="1699675"/>
            <a:ext cx="2774400" cy="983100"/>
          </a:xfrm>
          <a:prstGeom prst="ellipse">
            <a:avLst/>
          </a:prstGeom>
          <a:solidFill>
            <a:srgbClr val="00B0F0"/>
          </a:solidFill>
          <a:ln>
            <a:noFill/>
          </a:ln>
        </p:spPr>
        <p:txBody>
          <a:bodyPr spcFirstLastPara="1" wrap="square" lIns="54000"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dirty="0">
                <a:solidFill>
                  <a:schemeClr val="lt1"/>
                </a:solidFill>
                <a:latin typeface="Calibri"/>
                <a:ea typeface="Calibri"/>
                <a:cs typeface="Calibri"/>
                <a:sym typeface="Calibri"/>
              </a:rPr>
              <a:t>Download the 2022 curriculum </a:t>
            </a:r>
            <a:r>
              <a:rPr lang="en-GB" sz="15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here </a:t>
            </a:r>
            <a:endParaRPr sz="1500" b="0" i="0" u="none" strike="noStrike" cap="none" dirty="0">
              <a:solidFill>
                <a:srgbClr val="FF0000"/>
              </a:solidFill>
              <a:latin typeface="Calibri"/>
              <a:ea typeface="Calibri"/>
              <a:cs typeface="Calibri"/>
              <a:sym typeface="Calibri"/>
            </a:endParaRPr>
          </a:p>
        </p:txBody>
      </p:sp>
      <p:sp>
        <p:nvSpPr>
          <p:cNvPr id="177" name="Google Shape;177;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14</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sz="2700"/>
              <a:t>Over time, you’ll gain experience in a number of settings</a:t>
            </a:r>
            <a:endParaRPr/>
          </a:p>
        </p:txBody>
      </p:sp>
      <p:graphicFrame>
        <p:nvGraphicFramePr>
          <p:cNvPr id="183" name="Google Shape;183;p10"/>
          <p:cNvGraphicFramePr/>
          <p:nvPr>
            <p:extLst>
              <p:ext uri="{D42A27DB-BD31-4B8C-83A1-F6EECF244321}">
                <p14:modId xmlns:p14="http://schemas.microsoft.com/office/powerpoint/2010/main" val="2735569566"/>
              </p:ext>
            </p:extLst>
          </p:nvPr>
        </p:nvGraphicFramePr>
        <p:xfrm>
          <a:off x="281125" y="1357990"/>
          <a:ext cx="8581750" cy="2025000"/>
        </p:xfrm>
        <a:graphic>
          <a:graphicData uri="http://schemas.openxmlformats.org/drawingml/2006/table">
            <a:tbl>
              <a:tblPr firstRow="1" bandRow="1">
                <a:noFill/>
                <a:tableStyleId>{0A18D165-5ED1-49B7-91E2-6F08C9AD95CC}</a:tableStyleId>
              </a:tblPr>
              <a:tblGrid>
                <a:gridCol w="2172650">
                  <a:extLst>
                    <a:ext uri="{9D8B030D-6E8A-4147-A177-3AD203B41FA5}">
                      <a16:colId xmlns:a16="http://schemas.microsoft.com/office/drawing/2014/main" val="20000"/>
                    </a:ext>
                  </a:extLst>
                </a:gridCol>
                <a:gridCol w="6409100">
                  <a:extLst>
                    <a:ext uri="{9D8B030D-6E8A-4147-A177-3AD203B41FA5}">
                      <a16:colId xmlns:a16="http://schemas.microsoft.com/office/drawing/2014/main" val="20001"/>
                    </a:ext>
                  </a:extLst>
                </a:gridCol>
              </a:tblGrid>
              <a:tr h="5119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Mandatory placements</a:t>
                      </a:r>
                      <a:endParaRPr sz="1400" u="none" strike="noStrike" cap="none"/>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u="none" strike="noStrike" cap="none"/>
                        <a:t>Local authority or health board</a:t>
                      </a:r>
                      <a:endParaRPr/>
                    </a:p>
                    <a:p>
                      <a:pPr marL="285750" marR="0" lvl="0" indent="-285750" algn="l" rtl="0">
                        <a:lnSpc>
                          <a:spcPct val="100000"/>
                        </a:lnSpc>
                        <a:spcBef>
                          <a:spcPts val="0"/>
                        </a:spcBef>
                        <a:spcAft>
                          <a:spcPts val="0"/>
                        </a:spcAft>
                        <a:buClr>
                          <a:srgbClr val="000000"/>
                        </a:buClr>
                        <a:buSzPts val="1400"/>
                        <a:buFont typeface="Arial"/>
                        <a:buChar char="•"/>
                      </a:pPr>
                      <a:r>
                        <a:rPr lang="en-GB" sz="1400" u="none" strike="noStrike" cap="none"/>
                        <a:t>Health protection</a:t>
                      </a:r>
                      <a:endParaRPr sz="1400" u="none" strike="noStrike" cap="none"/>
                    </a:p>
                  </a:txBody>
                  <a:tcPr marL="68575" marR="68575" marT="34300" marB="34300"/>
                </a:tc>
                <a:extLst>
                  <a:ext uri="{0D108BD9-81ED-4DB2-BD59-A6C34878D82A}">
                    <a16:rowId xmlns:a16="http://schemas.microsoft.com/office/drawing/2014/main" val="10000"/>
                  </a:ext>
                </a:extLst>
              </a:tr>
              <a:tr h="3684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Subsequent placements</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E.g. Academic, Hospital, Commissioning organisation, Public health organisation etc.</a:t>
                      </a:r>
                      <a:endParaRPr sz="1400" u="none" strike="noStrike" cap="none"/>
                    </a:p>
                  </a:txBody>
                  <a:tcPr marL="68575" marR="68575" marT="34300" marB="34300"/>
                </a:tc>
                <a:extLst>
                  <a:ext uri="{0D108BD9-81ED-4DB2-BD59-A6C34878D82A}">
                    <a16:rowId xmlns:a16="http://schemas.microsoft.com/office/drawing/2014/main" val="10001"/>
                  </a:ext>
                </a:extLst>
              </a:tr>
              <a:tr h="5229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National opportunities</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GB" sz="1400" u="sng" strike="noStrike" cap="none" dirty="0">
                          <a:solidFill>
                            <a:schemeClr val="hlink"/>
                          </a:solidFill>
                          <a:hlinkClick r:id="rId3"/>
                        </a:rPr>
                        <a:t>Nationally Available Training Placements</a:t>
                      </a:r>
                      <a:endParaRPr lang="en-GB" sz="1400" u="sng" strike="noStrike" cap="none" dirty="0">
                        <a:solidFill>
                          <a:schemeClr val="hlink"/>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sng" strike="noStrike" cap="none" dirty="0">
                          <a:solidFill>
                            <a:schemeClr val="hlink"/>
                          </a:solidFill>
                          <a:hlinkClick r:id="rId4"/>
                        </a:rPr>
                        <a:t>FPH projects</a:t>
                      </a:r>
                      <a:endParaRPr sz="1400" u="none" strike="noStrike" cap="none" dirty="0"/>
                    </a:p>
                  </a:txBody>
                  <a:tcPr marL="68575" marR="68575" marT="34300" marB="34300"/>
                </a:tc>
                <a:extLst>
                  <a:ext uri="{0D108BD9-81ED-4DB2-BD59-A6C34878D82A}">
                    <a16:rowId xmlns:a16="http://schemas.microsoft.com/office/drawing/2014/main" val="10002"/>
                  </a:ext>
                </a:extLst>
              </a:tr>
              <a:tr h="309100">
                <a:tc>
                  <a:txBody>
                    <a:bodyPr/>
                    <a:lstStyle/>
                    <a:p>
                      <a:pPr marL="0" marR="0" lvl="0" indent="0" algn="l" rtl="0">
                        <a:lnSpc>
                          <a:spcPct val="100000"/>
                        </a:lnSpc>
                        <a:spcBef>
                          <a:spcPts val="0"/>
                        </a:spcBef>
                        <a:spcAft>
                          <a:spcPts val="0"/>
                        </a:spcAft>
                        <a:buClr>
                          <a:srgbClr val="000000"/>
                        </a:buClr>
                        <a:buSzPts val="1400"/>
                        <a:buFont typeface="Arial"/>
                        <a:buNone/>
                      </a:pPr>
                      <a:r>
                        <a:rPr lang="en-GB" sz="1400" u="sng" strike="noStrike" cap="none">
                          <a:solidFill>
                            <a:schemeClr val="hlink"/>
                          </a:solidFill>
                          <a:hlinkClick r:id="rId5"/>
                        </a:rPr>
                        <a:t>Out of Programme (OOP)</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Training (OOPT), Experience (OOPE), Research (OOPR) </a:t>
                      </a:r>
                      <a:endParaRPr sz="1400" u="none" strike="noStrike" cap="none" dirty="0"/>
                    </a:p>
                  </a:txBody>
                  <a:tcPr marL="68575" marR="68575" marT="34300" marB="34300"/>
                </a:tc>
                <a:extLst>
                  <a:ext uri="{0D108BD9-81ED-4DB2-BD59-A6C34878D82A}">
                    <a16:rowId xmlns:a16="http://schemas.microsoft.com/office/drawing/2014/main" val="10003"/>
                  </a:ext>
                </a:extLst>
              </a:tr>
            </a:tbl>
          </a:graphicData>
        </a:graphic>
      </p:graphicFrame>
      <p:sp>
        <p:nvSpPr>
          <p:cNvPr id="184" name="Google Shape;184;p10"/>
          <p:cNvSpPr/>
          <p:nvPr/>
        </p:nvSpPr>
        <p:spPr>
          <a:xfrm>
            <a:off x="196489" y="3882982"/>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Talk to your Training Programme about out of programme / overseas options</a:t>
            </a:r>
            <a:endParaRPr sz="1400" b="0" i="0" u="none" strike="noStrike" cap="none">
              <a:solidFill>
                <a:srgbClr val="000000"/>
              </a:solidFill>
              <a:latin typeface="Arial"/>
              <a:ea typeface="Arial"/>
              <a:cs typeface="Arial"/>
              <a:sym typeface="Arial"/>
            </a:endParaRPr>
          </a:p>
        </p:txBody>
      </p:sp>
      <p:sp>
        <p:nvSpPr>
          <p:cNvPr id="185" name="Google Shape;185;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15</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a:t>Reflective practice is intrinsic to specialty training and professional practice</a:t>
            </a:r>
            <a:endParaRPr/>
          </a:p>
        </p:txBody>
      </p:sp>
      <p:sp>
        <p:nvSpPr>
          <p:cNvPr id="192" name="Google Shape;192;p12"/>
          <p:cNvSpPr txBox="1">
            <a:spLocks noGrp="1"/>
          </p:cNvSpPr>
          <p:nvPr>
            <p:ph type="body" idx="1"/>
          </p:nvPr>
        </p:nvSpPr>
        <p:spPr>
          <a:xfrm>
            <a:off x="457200" y="1224336"/>
            <a:ext cx="4157663" cy="2959501"/>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00000"/>
              </a:lnSpc>
              <a:spcBef>
                <a:spcPts val="0"/>
              </a:spcBef>
              <a:spcAft>
                <a:spcPts val="0"/>
              </a:spcAft>
              <a:buClr>
                <a:srgbClr val="00B0F0"/>
              </a:buClr>
              <a:buSzPct val="100000"/>
              <a:buNone/>
            </a:pPr>
            <a:r>
              <a:rPr lang="en-GB" b="1">
                <a:solidFill>
                  <a:srgbClr val="00B0F0"/>
                </a:solidFill>
              </a:rPr>
              <a:t>Registrars use the FPH ePortfolio to evidence and reflect on work and activities completed in line with the required learning outcomes.</a:t>
            </a:r>
            <a:endParaRPr/>
          </a:p>
          <a:p>
            <a:pPr marL="0" lvl="0" indent="0" algn="l" rtl="0">
              <a:lnSpc>
                <a:spcPct val="100000"/>
              </a:lnSpc>
              <a:spcBef>
                <a:spcPts val="266"/>
              </a:spcBef>
              <a:spcAft>
                <a:spcPts val="0"/>
              </a:spcAft>
              <a:buClr>
                <a:srgbClr val="595959"/>
              </a:buClr>
              <a:buSzPct val="100000"/>
              <a:buNone/>
            </a:pPr>
            <a:endParaRPr b="1">
              <a:solidFill>
                <a:srgbClr val="00B0F0"/>
              </a:solidFill>
            </a:endParaRPr>
          </a:p>
          <a:p>
            <a:pPr marL="342900" lvl="0" indent="-342900" algn="l" rtl="0">
              <a:lnSpc>
                <a:spcPct val="100000"/>
              </a:lnSpc>
              <a:spcBef>
                <a:spcPts val="266"/>
              </a:spcBef>
              <a:spcAft>
                <a:spcPts val="0"/>
              </a:spcAft>
              <a:buClr>
                <a:schemeClr val="dk1"/>
              </a:buClr>
              <a:buSzPct val="100000"/>
              <a:buChar char="•"/>
            </a:pPr>
            <a:r>
              <a:rPr lang="en-GB">
                <a:solidFill>
                  <a:schemeClr val="dk1"/>
                </a:solidFill>
              </a:rPr>
              <a:t>Supported by your educational and academic supervisors, SpRs consider:</a:t>
            </a:r>
            <a:endParaRPr/>
          </a:p>
          <a:p>
            <a:pPr marL="342900" lvl="0" indent="-342900" algn="l" rtl="0">
              <a:lnSpc>
                <a:spcPct val="100000"/>
              </a:lnSpc>
              <a:spcBef>
                <a:spcPts val="266"/>
              </a:spcBef>
              <a:spcAft>
                <a:spcPts val="0"/>
              </a:spcAft>
              <a:buClr>
                <a:schemeClr val="dk1"/>
              </a:buClr>
              <a:buSzPct val="100000"/>
              <a:buChar char="•"/>
            </a:pPr>
            <a:r>
              <a:rPr lang="en-GB">
                <a:solidFill>
                  <a:schemeClr val="dk1"/>
                </a:solidFill>
              </a:rPr>
              <a:t>What went well.</a:t>
            </a:r>
            <a:endParaRPr/>
          </a:p>
          <a:p>
            <a:pPr marL="342900" lvl="0" indent="-342900" algn="l" rtl="0">
              <a:lnSpc>
                <a:spcPct val="100000"/>
              </a:lnSpc>
              <a:spcBef>
                <a:spcPts val="266"/>
              </a:spcBef>
              <a:spcAft>
                <a:spcPts val="0"/>
              </a:spcAft>
              <a:buClr>
                <a:schemeClr val="dk1"/>
              </a:buClr>
              <a:buSzPct val="100000"/>
              <a:buChar char="•"/>
            </a:pPr>
            <a:r>
              <a:rPr lang="en-GB">
                <a:solidFill>
                  <a:schemeClr val="dk1"/>
                </a:solidFill>
              </a:rPr>
              <a:t>What was more challenging.</a:t>
            </a:r>
            <a:endParaRPr/>
          </a:p>
          <a:p>
            <a:pPr marL="342900" lvl="0" indent="-342900" algn="l" rtl="0">
              <a:lnSpc>
                <a:spcPct val="100000"/>
              </a:lnSpc>
              <a:spcBef>
                <a:spcPts val="266"/>
              </a:spcBef>
              <a:spcAft>
                <a:spcPts val="0"/>
              </a:spcAft>
              <a:buClr>
                <a:schemeClr val="dk1"/>
              </a:buClr>
              <a:buSzPct val="100000"/>
              <a:buChar char="•"/>
            </a:pPr>
            <a:r>
              <a:rPr lang="en-GB">
                <a:solidFill>
                  <a:schemeClr val="dk1"/>
                </a:solidFill>
              </a:rPr>
              <a:t>How this changes their practice moving forwards.</a:t>
            </a:r>
            <a:endParaRPr/>
          </a:p>
          <a:p>
            <a:pPr marL="342900" lvl="0" indent="-342900" algn="l" rtl="0">
              <a:lnSpc>
                <a:spcPct val="100000"/>
              </a:lnSpc>
              <a:spcBef>
                <a:spcPts val="266"/>
              </a:spcBef>
              <a:spcAft>
                <a:spcPts val="0"/>
              </a:spcAft>
              <a:buClr>
                <a:schemeClr val="dk1"/>
              </a:buClr>
              <a:buSzPct val="100000"/>
              <a:buChar char="•"/>
            </a:pPr>
            <a:r>
              <a:rPr lang="en-GB">
                <a:solidFill>
                  <a:schemeClr val="dk1"/>
                </a:solidFill>
              </a:rPr>
              <a:t>What (if any) new learning needs you have identified.</a:t>
            </a:r>
            <a:endParaRPr/>
          </a:p>
          <a:p>
            <a:pPr marL="342900" lvl="0" indent="-258445" algn="l" rtl="0">
              <a:lnSpc>
                <a:spcPct val="100000"/>
              </a:lnSpc>
              <a:spcBef>
                <a:spcPts val="266"/>
              </a:spcBef>
              <a:spcAft>
                <a:spcPts val="0"/>
              </a:spcAft>
              <a:buClr>
                <a:srgbClr val="595959"/>
              </a:buClr>
              <a:buSzPct val="100000"/>
              <a:buNone/>
            </a:pPr>
            <a:endParaRPr/>
          </a:p>
          <a:p>
            <a:pPr marL="0" lvl="0" indent="0" algn="l" rtl="0">
              <a:lnSpc>
                <a:spcPct val="100000"/>
              </a:lnSpc>
              <a:spcBef>
                <a:spcPts val="266"/>
              </a:spcBef>
              <a:spcAft>
                <a:spcPts val="0"/>
              </a:spcAft>
              <a:buClr>
                <a:schemeClr val="dk1"/>
              </a:buClr>
              <a:buSzPct val="100000"/>
              <a:buNone/>
            </a:pPr>
            <a:r>
              <a:rPr lang="en-GB">
                <a:solidFill>
                  <a:schemeClr val="dk1"/>
                </a:solidFill>
              </a:rPr>
              <a:t>For more information on ePortfolio see </a:t>
            </a:r>
            <a:r>
              <a:rPr lang="en-GB" u="sng">
                <a:solidFill>
                  <a:schemeClr val="dk1"/>
                </a:solidFill>
                <a:hlinkClick r:id="rId3">
                  <a:extLst>
                    <a:ext uri="{A12FA001-AC4F-418D-AE19-62706E023703}">
                      <ahyp:hlinkClr xmlns:ahyp="http://schemas.microsoft.com/office/drawing/2018/hyperlinkcolor" val="tx"/>
                    </a:ext>
                  </a:extLst>
                </a:hlinkClick>
              </a:rPr>
              <a:t>here</a:t>
            </a:r>
            <a:r>
              <a:rPr lang="en-GB">
                <a:solidFill>
                  <a:schemeClr val="dk1"/>
                </a:solidFill>
              </a:rPr>
              <a:t>.</a:t>
            </a:r>
            <a:endParaRPr/>
          </a:p>
        </p:txBody>
      </p:sp>
      <p:pic>
        <p:nvPicPr>
          <p:cNvPr id="193" name="Google Shape;193;p12"/>
          <p:cNvPicPr preferRelativeResize="0"/>
          <p:nvPr/>
        </p:nvPicPr>
        <p:blipFill rotWithShape="1">
          <a:blip r:embed="rId4">
            <a:alphaModFix/>
          </a:blip>
          <a:srcRect/>
          <a:stretch/>
        </p:blipFill>
        <p:spPr>
          <a:xfrm rot="-1">
            <a:off x="4571994" y="1414370"/>
            <a:ext cx="4280163" cy="2427016"/>
          </a:xfrm>
          <a:prstGeom prst="rect">
            <a:avLst/>
          </a:prstGeom>
          <a:noFill/>
          <a:ln>
            <a:noFill/>
          </a:ln>
        </p:spPr>
      </p:pic>
      <p:sp>
        <p:nvSpPr>
          <p:cNvPr id="194" name="Google Shape;194;p12"/>
          <p:cNvSpPr/>
          <p:nvPr/>
        </p:nvSpPr>
        <p:spPr>
          <a:xfrm>
            <a:off x="134577" y="3866221"/>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Keep an eye out for your invitation to sign up and start using ePortfolio</a:t>
            </a:r>
            <a:endParaRPr sz="1500" b="0" i="0" u="none" strike="noStrike" cap="none">
              <a:solidFill>
                <a:schemeClr val="lt1"/>
              </a:solidFill>
              <a:latin typeface="Calibri"/>
              <a:ea typeface="Calibri"/>
              <a:cs typeface="Calibri"/>
              <a:sym typeface="Calibri"/>
            </a:endParaRPr>
          </a:p>
        </p:txBody>
      </p:sp>
      <p:sp>
        <p:nvSpPr>
          <p:cNvPr id="195" name="Google Shape;195;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sz="2700" dirty="0"/>
              <a:t>Throughout training, you’ll be supported and assessed year on year</a:t>
            </a:r>
            <a:endParaRPr dirty="0"/>
          </a:p>
        </p:txBody>
      </p:sp>
      <p:sp>
        <p:nvSpPr>
          <p:cNvPr id="201" name="Google Shape;201;p13"/>
          <p:cNvSpPr txBox="1">
            <a:spLocks noGrp="1"/>
          </p:cNvSpPr>
          <p:nvPr>
            <p:ph type="body" idx="1"/>
          </p:nvPr>
        </p:nvSpPr>
        <p:spPr>
          <a:xfrm>
            <a:off x="457200" y="1200151"/>
            <a:ext cx="4471988" cy="25622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B0F0"/>
              </a:buClr>
              <a:buSzPts val="1200"/>
              <a:buNone/>
            </a:pPr>
            <a:r>
              <a:rPr lang="en-GB" sz="1200" b="1">
                <a:solidFill>
                  <a:srgbClr val="00B0F0"/>
                </a:solidFill>
              </a:rPr>
              <a:t>Support is available from a number of sources:</a:t>
            </a:r>
            <a:endParaRPr/>
          </a:p>
          <a:p>
            <a:pPr marL="342900" lvl="0" indent="-342900" algn="l" rtl="0">
              <a:lnSpc>
                <a:spcPct val="100000"/>
              </a:lnSpc>
              <a:spcBef>
                <a:spcPts val="240"/>
              </a:spcBef>
              <a:spcAft>
                <a:spcPts val="0"/>
              </a:spcAft>
              <a:buClr>
                <a:schemeClr val="dk1"/>
              </a:buClr>
              <a:buSzPts val="1200"/>
              <a:buChar char="•"/>
            </a:pPr>
            <a:r>
              <a:rPr lang="en-GB" sz="1200" b="1">
                <a:solidFill>
                  <a:schemeClr val="dk1"/>
                </a:solidFill>
              </a:rPr>
              <a:t>Educational Supervisor – </a:t>
            </a:r>
            <a:r>
              <a:rPr lang="en-GB" sz="1200">
                <a:solidFill>
                  <a:schemeClr val="dk1"/>
                </a:solidFill>
              </a:rPr>
              <a:t>oversees progress and provides training and supervision, appraisals and reporting.</a:t>
            </a:r>
            <a:endParaRPr/>
          </a:p>
          <a:p>
            <a:pPr marL="342900" lvl="0" indent="-342900" algn="l" rtl="0">
              <a:lnSpc>
                <a:spcPct val="100000"/>
              </a:lnSpc>
              <a:spcBef>
                <a:spcPts val="240"/>
              </a:spcBef>
              <a:spcAft>
                <a:spcPts val="0"/>
              </a:spcAft>
              <a:buClr>
                <a:schemeClr val="dk1"/>
              </a:buClr>
              <a:buSzPts val="1200"/>
              <a:buChar char="•"/>
            </a:pPr>
            <a:r>
              <a:rPr lang="en-GB" sz="1200" b="1">
                <a:solidFill>
                  <a:schemeClr val="dk1"/>
                </a:solidFill>
              </a:rPr>
              <a:t>Academic supervisor </a:t>
            </a:r>
            <a:r>
              <a:rPr lang="en-GB" sz="1200">
                <a:solidFill>
                  <a:schemeClr val="dk1"/>
                </a:solidFill>
              </a:rPr>
              <a:t>– provides specific input e.g. research opportunities, exam preparation, academic placements.</a:t>
            </a:r>
            <a:endParaRPr/>
          </a:p>
          <a:p>
            <a:pPr marL="342900" lvl="0" indent="-342900" algn="l" rtl="0">
              <a:lnSpc>
                <a:spcPct val="100000"/>
              </a:lnSpc>
              <a:spcBef>
                <a:spcPts val="240"/>
              </a:spcBef>
              <a:spcAft>
                <a:spcPts val="0"/>
              </a:spcAft>
              <a:buClr>
                <a:schemeClr val="dk1"/>
              </a:buClr>
              <a:buSzPts val="1200"/>
              <a:buChar char="•"/>
            </a:pPr>
            <a:r>
              <a:rPr lang="en-GB" sz="1200" b="1">
                <a:solidFill>
                  <a:schemeClr val="dk1"/>
                </a:solidFill>
              </a:rPr>
              <a:t>Project supervisors </a:t>
            </a:r>
            <a:r>
              <a:rPr lang="en-GB" sz="1200">
                <a:solidFill>
                  <a:schemeClr val="dk1"/>
                </a:solidFill>
              </a:rPr>
              <a:t>– provide day to day support.</a:t>
            </a:r>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Training programme director – overall help and guidance.</a:t>
            </a:r>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Other registrars – for peer support e.g. buddy on arrival, local networks.</a:t>
            </a:r>
            <a:endParaRPr sz="1200"/>
          </a:p>
        </p:txBody>
      </p:sp>
      <p:sp>
        <p:nvSpPr>
          <p:cNvPr id="202" name="Google Shape;202;p13"/>
          <p:cNvSpPr txBox="1">
            <a:spLocks noGrp="1"/>
          </p:cNvSpPr>
          <p:nvPr>
            <p:ph type="body" idx="2"/>
          </p:nvPr>
        </p:nvSpPr>
        <p:spPr>
          <a:xfrm>
            <a:off x="4891088" y="1194702"/>
            <a:ext cx="4171950" cy="32427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B0F0"/>
              </a:buClr>
              <a:buSzPts val="1200"/>
              <a:buNone/>
            </a:pPr>
            <a:r>
              <a:rPr lang="en-GB" sz="1200" b="1">
                <a:solidFill>
                  <a:srgbClr val="00B0F0"/>
                </a:solidFill>
              </a:rPr>
              <a:t>Your progress – as evidenced by your ePortfolio and supervisor reports - is assessed at your ARCP.</a:t>
            </a:r>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Satisfactory completion of training leads to registration with either the General Medical Council (GMC) specialist register or the UK Public Health Register (UKPHR). </a:t>
            </a:r>
            <a:endParaRPr/>
          </a:p>
          <a:p>
            <a:pPr marL="342900" lvl="0" indent="-342900" algn="l" rtl="0">
              <a:lnSpc>
                <a:spcPct val="100000"/>
              </a:lnSpc>
              <a:spcBef>
                <a:spcPts val="240"/>
              </a:spcBef>
              <a:spcAft>
                <a:spcPts val="0"/>
              </a:spcAft>
              <a:buClr>
                <a:schemeClr val="dk1"/>
              </a:buClr>
              <a:buSzPts val="1200"/>
              <a:buChar char="•"/>
            </a:pPr>
            <a:r>
              <a:rPr lang="en-GB" sz="1200">
                <a:solidFill>
                  <a:schemeClr val="dk1"/>
                </a:solidFill>
              </a:rPr>
              <a:t>Registration is mandatory to practice as a consultant in public health in the UK .</a:t>
            </a:r>
            <a:endParaRPr/>
          </a:p>
        </p:txBody>
      </p:sp>
      <p:sp>
        <p:nvSpPr>
          <p:cNvPr id="203" name="Google Shape;203;p13"/>
          <p:cNvSpPr/>
          <p:nvPr/>
        </p:nvSpPr>
        <p:spPr>
          <a:xfrm>
            <a:off x="164690" y="3852607"/>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0" i="0" u="none" strike="noStrike" cap="none">
                <a:solidFill>
                  <a:schemeClr val="lt1"/>
                </a:solidFill>
                <a:latin typeface="Calibri"/>
                <a:ea typeface="Calibri"/>
                <a:cs typeface="Calibri"/>
                <a:sym typeface="Calibri"/>
              </a:rPr>
              <a:t>Familiarise yourself with your Training Programme’s Educational Supervisor Toolkit</a:t>
            </a:r>
            <a:endParaRPr sz="1400" b="0" i="0" u="none" strike="noStrike" cap="none">
              <a:solidFill>
                <a:srgbClr val="000000"/>
              </a:solidFill>
              <a:latin typeface="Arial"/>
              <a:ea typeface="Arial"/>
              <a:cs typeface="Arial"/>
              <a:sym typeface="Arial"/>
            </a:endParaRPr>
          </a:p>
        </p:txBody>
      </p:sp>
      <p:sp>
        <p:nvSpPr>
          <p:cNvPr id="204" name="Google Shape;20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457200" y="65042"/>
            <a:ext cx="7391400" cy="8572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232C79"/>
              </a:buClr>
              <a:buSzPts val="2400"/>
              <a:buFont typeface="Arial"/>
              <a:buNone/>
            </a:pPr>
            <a:r>
              <a:rPr lang="en-GB" sz="2400"/>
              <a:t>There’s plenty of opportunity to connect with the wider public health community and keep up to date</a:t>
            </a:r>
            <a:endParaRPr/>
          </a:p>
        </p:txBody>
      </p:sp>
      <p:grpSp>
        <p:nvGrpSpPr>
          <p:cNvPr id="211" name="Google Shape;211;p14"/>
          <p:cNvGrpSpPr/>
          <p:nvPr/>
        </p:nvGrpSpPr>
        <p:grpSpPr>
          <a:xfrm>
            <a:off x="1244238" y="1821997"/>
            <a:ext cx="1026000" cy="621000"/>
            <a:chOff x="36425" y="374"/>
            <a:chExt cx="1255633" cy="1295348"/>
          </a:xfrm>
        </p:grpSpPr>
        <p:sp>
          <p:nvSpPr>
            <p:cNvPr id="212" name="Google Shape;212;p14"/>
            <p:cNvSpPr/>
            <p:nvPr/>
          </p:nvSpPr>
          <p:spPr>
            <a:xfrm>
              <a:off x="36425" y="374"/>
              <a:ext cx="1255633" cy="1295348"/>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4"/>
            <p:cNvSpPr/>
            <p:nvPr/>
          </p:nvSpPr>
          <p:spPr>
            <a:xfrm>
              <a:off x="97720" y="61669"/>
              <a:ext cx="1133043" cy="1172758"/>
            </a:xfrm>
            <a:prstGeom prst="ellipse">
              <a:avLst/>
            </a:prstGeom>
            <a:solidFill>
              <a:srgbClr val="00B0F0"/>
            </a:solid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National </a:t>
              </a:r>
              <a:endParaRPr sz="1400" b="0" i="0" u="none" strike="noStrike" cap="none">
                <a:solidFill>
                  <a:srgbClr val="000000"/>
                </a:solidFill>
                <a:latin typeface="Arial"/>
                <a:ea typeface="Arial"/>
                <a:cs typeface="Arial"/>
                <a:sym typeface="Arial"/>
              </a:endParaRPr>
            </a:p>
          </p:txBody>
        </p:sp>
      </p:grpSp>
      <p:grpSp>
        <p:nvGrpSpPr>
          <p:cNvPr id="214" name="Google Shape;214;p14"/>
          <p:cNvGrpSpPr/>
          <p:nvPr/>
        </p:nvGrpSpPr>
        <p:grpSpPr>
          <a:xfrm>
            <a:off x="1244238" y="2513359"/>
            <a:ext cx="1026000" cy="621000"/>
            <a:chOff x="36425" y="1384325"/>
            <a:chExt cx="1255633" cy="1295348"/>
          </a:xfrm>
        </p:grpSpPr>
        <p:sp>
          <p:nvSpPr>
            <p:cNvPr id="215" name="Google Shape;215;p14"/>
            <p:cNvSpPr/>
            <p:nvPr/>
          </p:nvSpPr>
          <p:spPr>
            <a:xfrm>
              <a:off x="36425" y="1384325"/>
              <a:ext cx="1255633" cy="1295348"/>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4"/>
            <p:cNvSpPr/>
            <p:nvPr/>
          </p:nvSpPr>
          <p:spPr>
            <a:xfrm>
              <a:off x="97720" y="1445620"/>
              <a:ext cx="1133043" cy="1172758"/>
            </a:xfrm>
            <a:prstGeom prst="ellipse">
              <a:avLst/>
            </a:prstGeom>
            <a:solidFill>
              <a:srgbClr val="00B0F0"/>
            </a:solid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Regional</a:t>
              </a:r>
              <a:endParaRPr sz="1400" b="0" i="0" u="none" strike="noStrike" cap="none">
                <a:solidFill>
                  <a:srgbClr val="000000"/>
                </a:solidFill>
                <a:latin typeface="Arial"/>
                <a:ea typeface="Arial"/>
                <a:cs typeface="Arial"/>
                <a:sym typeface="Arial"/>
              </a:endParaRPr>
            </a:p>
          </p:txBody>
        </p:sp>
      </p:grpSp>
      <p:grpSp>
        <p:nvGrpSpPr>
          <p:cNvPr id="217" name="Google Shape;217;p14"/>
          <p:cNvGrpSpPr/>
          <p:nvPr/>
        </p:nvGrpSpPr>
        <p:grpSpPr>
          <a:xfrm>
            <a:off x="1244238" y="3204721"/>
            <a:ext cx="1026000" cy="621000"/>
            <a:chOff x="36425" y="2768276"/>
            <a:chExt cx="1255633" cy="1295348"/>
          </a:xfrm>
        </p:grpSpPr>
        <p:sp>
          <p:nvSpPr>
            <p:cNvPr id="218" name="Google Shape;218;p14"/>
            <p:cNvSpPr/>
            <p:nvPr/>
          </p:nvSpPr>
          <p:spPr>
            <a:xfrm>
              <a:off x="36425" y="2768276"/>
              <a:ext cx="1255633" cy="1295348"/>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4"/>
            <p:cNvSpPr/>
            <p:nvPr/>
          </p:nvSpPr>
          <p:spPr>
            <a:xfrm>
              <a:off x="97720" y="2829571"/>
              <a:ext cx="1133043" cy="1172758"/>
            </a:xfrm>
            <a:prstGeom prst="ellipse">
              <a:avLst/>
            </a:prstGeom>
            <a:solidFill>
              <a:srgbClr val="00B0F0"/>
            </a:solid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Personal</a:t>
              </a:r>
              <a:endParaRPr sz="1400" b="0" i="0" u="none" strike="noStrike" cap="none">
                <a:solidFill>
                  <a:srgbClr val="000000"/>
                </a:solidFill>
                <a:latin typeface="Arial"/>
                <a:ea typeface="Arial"/>
                <a:cs typeface="Arial"/>
                <a:sym typeface="Arial"/>
              </a:endParaRPr>
            </a:p>
          </p:txBody>
        </p:sp>
      </p:grpSp>
      <p:sp>
        <p:nvSpPr>
          <p:cNvPr id="220" name="Google Shape;220;p14"/>
          <p:cNvSpPr/>
          <p:nvPr/>
        </p:nvSpPr>
        <p:spPr>
          <a:xfrm>
            <a:off x="2397859" y="2533744"/>
            <a:ext cx="4941000" cy="646331"/>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Get involved with activities via your Training Programme e.g. communications platform, committees, journal club, learning sets, conferences.</a:t>
            </a:r>
            <a:endParaRPr sz="1400" b="0" i="0" u="none" strike="noStrike" cap="none">
              <a:solidFill>
                <a:srgbClr val="000000"/>
              </a:solidFill>
              <a:latin typeface="Arial"/>
              <a:ea typeface="Arial"/>
              <a:cs typeface="Arial"/>
              <a:sym typeface="Arial"/>
            </a:endParaRPr>
          </a:p>
        </p:txBody>
      </p:sp>
      <p:sp>
        <p:nvSpPr>
          <p:cNvPr id="221" name="Google Shape;221;p14"/>
          <p:cNvSpPr/>
          <p:nvPr/>
        </p:nvSpPr>
        <p:spPr>
          <a:xfrm>
            <a:off x="86049" y="3872374"/>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Discuss your study budget with your Training Programme and look out for opportunities advertised</a:t>
            </a:r>
            <a:endParaRPr sz="1400" b="0" i="0" u="none" strike="noStrike" cap="none">
              <a:solidFill>
                <a:srgbClr val="000000"/>
              </a:solidFill>
              <a:latin typeface="Arial"/>
              <a:ea typeface="Arial"/>
              <a:cs typeface="Arial"/>
              <a:sym typeface="Arial"/>
            </a:endParaRPr>
          </a:p>
        </p:txBody>
      </p:sp>
      <p:grpSp>
        <p:nvGrpSpPr>
          <p:cNvPr id="222" name="Google Shape;222;p14"/>
          <p:cNvGrpSpPr/>
          <p:nvPr/>
        </p:nvGrpSpPr>
        <p:grpSpPr>
          <a:xfrm>
            <a:off x="1244238" y="1130635"/>
            <a:ext cx="1026000" cy="621000"/>
            <a:chOff x="36425" y="374"/>
            <a:chExt cx="1255633" cy="1295348"/>
          </a:xfrm>
        </p:grpSpPr>
        <p:sp>
          <p:nvSpPr>
            <p:cNvPr id="223" name="Google Shape;223;p14"/>
            <p:cNvSpPr/>
            <p:nvPr/>
          </p:nvSpPr>
          <p:spPr>
            <a:xfrm>
              <a:off x="36425" y="374"/>
              <a:ext cx="1255633" cy="1295348"/>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4"/>
            <p:cNvSpPr/>
            <p:nvPr/>
          </p:nvSpPr>
          <p:spPr>
            <a:xfrm>
              <a:off x="97720" y="61669"/>
              <a:ext cx="1133043" cy="1172758"/>
            </a:xfrm>
            <a:prstGeom prst="ellipse">
              <a:avLst/>
            </a:prstGeom>
            <a:solidFill>
              <a:srgbClr val="00B0F0"/>
            </a:solid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Inter-</a:t>
              </a:r>
              <a:endParaRPr sz="12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national</a:t>
              </a:r>
              <a:endParaRPr sz="1400" b="0" i="0" u="none" strike="noStrike" cap="none">
                <a:solidFill>
                  <a:srgbClr val="000000"/>
                </a:solidFill>
                <a:latin typeface="Arial"/>
                <a:ea typeface="Arial"/>
                <a:cs typeface="Arial"/>
                <a:sym typeface="Arial"/>
              </a:endParaRPr>
            </a:p>
          </p:txBody>
        </p:sp>
      </p:grpSp>
      <p:sp>
        <p:nvSpPr>
          <p:cNvPr id="225" name="Google Shape;225;p14"/>
          <p:cNvSpPr/>
          <p:nvPr/>
        </p:nvSpPr>
        <p:spPr>
          <a:xfrm>
            <a:off x="2397859" y="1096460"/>
            <a:ext cx="4941000" cy="64629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Calibri"/>
                <a:ea typeface="Calibri"/>
                <a:cs typeface="Calibri"/>
                <a:sym typeface="Calibri"/>
              </a:rPr>
              <a:t>Join </a:t>
            </a:r>
            <a:r>
              <a:rPr lang="en-GB"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FPH Special Interest Groups</a:t>
            </a:r>
            <a:r>
              <a:rPr lang="en-GB" sz="1200" b="0" i="0" u="none" strike="noStrike" cap="none" dirty="0">
                <a:solidFill>
                  <a:schemeClr val="dk1"/>
                </a:solidFill>
                <a:latin typeface="Calibri"/>
                <a:ea typeface="Calibri"/>
                <a:cs typeface="Calibri"/>
                <a:sym typeface="Calibri"/>
              </a:rPr>
              <a:t> (SIGs) e.g. Public Health Africa and the  </a:t>
            </a:r>
            <a:r>
              <a:rPr lang="en-GB"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European Network of Medical Residents in Public Health </a:t>
            </a:r>
            <a:r>
              <a:rPr lang="en-GB" sz="1200" b="0" i="0" u="none" strike="noStrike" cap="none" dirty="0">
                <a:solidFill>
                  <a:schemeClr val="dk1"/>
                </a:solidFill>
                <a:latin typeface="Calibri"/>
                <a:ea typeface="Calibri"/>
                <a:cs typeface="Calibri"/>
                <a:sym typeface="Calibri"/>
              </a:rPr>
              <a:t>(</a:t>
            </a:r>
            <a:r>
              <a:rPr lang="en-GB" sz="1200" b="0" i="0" u="none" strike="noStrike" cap="none" dirty="0" err="1">
                <a:solidFill>
                  <a:schemeClr val="dk1"/>
                </a:solidFill>
                <a:latin typeface="Calibri"/>
                <a:ea typeface="Calibri"/>
                <a:cs typeface="Calibri"/>
                <a:sym typeface="Calibri"/>
              </a:rPr>
              <a:t>Euronet</a:t>
            </a:r>
            <a:r>
              <a:rPr lang="en-GB" sz="12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Calibri"/>
                <a:ea typeface="Calibri"/>
                <a:cs typeface="Calibri"/>
                <a:sym typeface="Calibri"/>
                <a:hlinkClick r:id="rId5"/>
              </a:rPr>
              <a:t>Email for </a:t>
            </a:r>
            <a:r>
              <a:rPr lang="en-GB" sz="1200" b="0" i="0" u="none" strike="noStrike" cap="none" dirty="0" err="1">
                <a:solidFill>
                  <a:schemeClr val="dk1"/>
                </a:solidFill>
                <a:latin typeface="Calibri"/>
                <a:ea typeface="Calibri"/>
                <a:cs typeface="Calibri"/>
                <a:sym typeface="Calibri"/>
                <a:hlinkClick r:id="rId5"/>
              </a:rPr>
              <a:t>Euronet</a:t>
            </a:r>
            <a:r>
              <a:rPr lang="en-GB" sz="1200" b="0" i="0" u="none" strike="noStrike" cap="none" dirty="0">
                <a:solidFill>
                  <a:schemeClr val="dk1"/>
                </a:solidFill>
                <a:latin typeface="Calibri"/>
                <a:ea typeface="Calibri"/>
                <a:cs typeface="Calibri"/>
                <a:sym typeface="Calibri"/>
                <a:hlinkClick r:id="rId5"/>
              </a:rPr>
              <a:t> UK</a:t>
            </a:r>
            <a:endParaRPr sz="1400" b="0" i="0" u="none" strike="noStrike" cap="none" dirty="0">
              <a:solidFill>
                <a:srgbClr val="000000"/>
              </a:solidFill>
              <a:latin typeface="Arial"/>
              <a:ea typeface="Arial"/>
              <a:cs typeface="Arial"/>
              <a:sym typeface="Arial"/>
            </a:endParaRPr>
          </a:p>
        </p:txBody>
      </p:sp>
      <p:sp>
        <p:nvSpPr>
          <p:cNvPr id="226" name="Google Shape;226;p14"/>
          <p:cNvSpPr/>
          <p:nvPr/>
        </p:nvSpPr>
        <p:spPr>
          <a:xfrm>
            <a:off x="2406048" y="1815091"/>
            <a:ext cx="4941000" cy="646331"/>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Join the Registrar Google Group </a:t>
            </a:r>
            <a:r>
              <a:rPr lang="en-GB"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https://groups.google.com/g/phtraineenetwork</a:t>
            </a:r>
            <a:r>
              <a:rPr lang="en-GB" sz="1200" b="0" i="0" u="none" strike="noStrike" cap="none">
                <a:solidFill>
                  <a:schemeClr val="dk1"/>
                </a:solidFill>
                <a:latin typeface="Calibri"/>
                <a:ea typeface="Calibri"/>
                <a:cs typeface="Calibri"/>
                <a:sym typeface="Calibri"/>
              </a:rPr>
              <a:t>;  attend conferences e.g. FPH, Public Health England; join FPH Network SIGs</a:t>
            </a:r>
            <a:endParaRPr sz="1400" b="0" i="0" u="none" strike="noStrike" cap="none">
              <a:solidFill>
                <a:srgbClr val="000000"/>
              </a:solidFill>
              <a:latin typeface="Arial"/>
              <a:ea typeface="Arial"/>
              <a:cs typeface="Arial"/>
              <a:sym typeface="Arial"/>
            </a:endParaRPr>
          </a:p>
        </p:txBody>
      </p:sp>
      <p:sp>
        <p:nvSpPr>
          <p:cNvPr id="227" name="Google Shape;227;p14"/>
          <p:cNvSpPr/>
          <p:nvPr/>
        </p:nvSpPr>
        <p:spPr>
          <a:xfrm>
            <a:off x="2406048" y="3363196"/>
            <a:ext cx="4941000" cy="424732"/>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Keep up to date by signing up for e-newsletters, podcasts, twitter feeds or blogs… (see next slide for ideas).</a:t>
            </a:r>
            <a:endParaRPr sz="1400" b="0" i="0" u="none" strike="noStrike" cap="none">
              <a:solidFill>
                <a:srgbClr val="000000"/>
              </a:solidFill>
              <a:latin typeface="Arial"/>
              <a:ea typeface="Arial"/>
              <a:cs typeface="Arial"/>
              <a:sym typeface="Arial"/>
            </a:endParaRPr>
          </a:p>
        </p:txBody>
      </p:sp>
      <p:sp>
        <p:nvSpPr>
          <p:cNvPr id="228" name="Google Shape;228;p1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GB" sz="900" b="0" i="0" u="none" strike="noStrike" cap="none">
                <a:solidFill>
                  <a:schemeClr val="lt1"/>
                </a:solidFill>
                <a:latin typeface="Arial"/>
                <a:ea typeface="Arial"/>
                <a:cs typeface="Arial"/>
                <a:sym typeface="Arial"/>
              </a:rPr>
              <a:t>18</a:t>
            </a:fld>
            <a:endParaRPr sz="9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3" name="Title 5">
            <a:extLst>
              <a:ext uri="{FF2B5EF4-FFF2-40B4-BE49-F238E27FC236}">
                <a16:creationId xmlns:a16="http://schemas.microsoft.com/office/drawing/2014/main" id="{2FD431F7-D6AE-43B1-8EB6-B406AACB93C1}"/>
              </a:ext>
            </a:extLst>
          </p:cNvPr>
          <p:cNvSpPr txBox="1">
            <a:spLocks/>
          </p:cNvSpPr>
          <p:nvPr/>
        </p:nvSpPr>
        <p:spPr>
          <a:xfrm>
            <a:off x="457200" y="1749502"/>
            <a:ext cx="6850117" cy="9255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j-ea"/>
                <a:cs typeface="Arial"/>
              </a:rPr>
              <a:t>Welcome to Public Health</a:t>
            </a:r>
            <a:endParaRPr kumimoji="0" lang="en-GB" sz="3200" b="0" i="0" u="none" strike="noStrike" kern="1200" cap="none" spc="0" normalizeH="0" baseline="0" noProof="0" dirty="0">
              <a:ln>
                <a:noFill/>
              </a:ln>
              <a:solidFill>
                <a:prstClr val="white"/>
              </a:solidFill>
              <a:effectLst/>
              <a:uLnTx/>
              <a:uFillTx/>
              <a:latin typeface="Arial"/>
              <a:ea typeface="+mj-ea"/>
              <a:cs typeface="Arial"/>
            </a:endParaRPr>
          </a:p>
        </p:txBody>
      </p:sp>
      <p:sp>
        <p:nvSpPr>
          <p:cNvPr id="6" name="Title 5">
            <a:extLst>
              <a:ext uri="{FF2B5EF4-FFF2-40B4-BE49-F238E27FC236}">
                <a16:creationId xmlns:a16="http://schemas.microsoft.com/office/drawing/2014/main" id="{3CDB4123-B8CC-4CD0-8F01-A2F5AE9A76B6}"/>
              </a:ext>
            </a:extLst>
          </p:cNvPr>
          <p:cNvSpPr>
            <a:spLocks noGrp="1"/>
          </p:cNvSpPr>
          <p:nvPr>
            <p:ph type="subTitle" idx="1"/>
          </p:nvPr>
        </p:nvSpPr>
        <p:spPr>
          <a:xfrm>
            <a:off x="360947" y="2790073"/>
            <a:ext cx="7315200" cy="1023937"/>
          </a:xfrm>
        </p:spPr>
        <p:txBody>
          <a:bodyPr>
            <a:noAutofit/>
          </a:bodyPr>
          <a:lstStyle/>
          <a:p>
            <a:pPr>
              <a:tabLst>
                <a:tab pos="1169988" algn="l"/>
                <a:tab pos="1519238" algn="l"/>
              </a:tabLst>
            </a:pPr>
            <a:r>
              <a:rPr lang="en-GB" sz="2000" b="1" dirty="0">
                <a:solidFill>
                  <a:schemeClr val="bg1"/>
                </a:solidFill>
              </a:rPr>
              <a:t>Professor Kevin Fenton CBE </a:t>
            </a:r>
            <a:r>
              <a:rPr lang="en-GB" sz="2000" b="1" dirty="0" err="1">
                <a:solidFill>
                  <a:schemeClr val="bg1"/>
                </a:solidFill>
              </a:rPr>
              <a:t>PrFPH</a:t>
            </a:r>
            <a:r>
              <a:rPr lang="en-GB" sz="2000" b="1" dirty="0">
                <a:solidFill>
                  <a:schemeClr val="bg1"/>
                </a:solidFill>
              </a:rPr>
              <a:t> PhD</a:t>
            </a:r>
          </a:p>
          <a:p>
            <a:pPr>
              <a:tabLst>
                <a:tab pos="1169988" algn="l"/>
                <a:tab pos="1519238" algn="l"/>
              </a:tabLst>
            </a:pPr>
            <a:r>
              <a:rPr lang="en-GB" sz="2000" b="0" dirty="0">
                <a:solidFill>
                  <a:schemeClr val="bg1"/>
                </a:solidFill>
              </a:rPr>
              <a:t>President of the Faculty of Public Health</a:t>
            </a:r>
          </a:p>
          <a:p>
            <a:pPr>
              <a:tabLst>
                <a:tab pos="1169988" algn="l"/>
                <a:tab pos="1519238" algn="l"/>
              </a:tabLst>
            </a:pPr>
            <a:endParaRPr lang="en-GB" sz="2000" b="0" dirty="0">
              <a:solidFill>
                <a:schemeClr val="bg1"/>
              </a:solidFill>
            </a:endParaRPr>
          </a:p>
          <a:p>
            <a:pPr>
              <a:tabLst>
                <a:tab pos="1169988" algn="l"/>
                <a:tab pos="1519238" algn="l"/>
              </a:tabLst>
            </a:pPr>
            <a:endParaRPr lang="en-GB" sz="2000" b="0" dirty="0">
              <a:solidFill>
                <a:schemeClr val="bg1"/>
              </a:solidFill>
            </a:endParaRPr>
          </a:p>
          <a:p>
            <a:pPr>
              <a:tabLst>
                <a:tab pos="1169988" algn="l"/>
                <a:tab pos="1519238" algn="l"/>
              </a:tabLst>
            </a:pPr>
            <a:r>
              <a:rPr lang="en-GB" sz="1400" b="0" dirty="0">
                <a:solidFill>
                  <a:schemeClr val="bg1"/>
                </a:solidFill>
              </a:rPr>
              <a:t>Twitter: @ProfKevinFenton </a:t>
            </a:r>
            <a:endParaRPr lang="en-GB" sz="2000" b="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a:t>Lastly, a few ideas from the SRC to get you going….</a:t>
            </a:r>
            <a:endParaRPr/>
          </a:p>
        </p:txBody>
      </p:sp>
      <p:sp>
        <p:nvSpPr>
          <p:cNvPr id="234" name="Google Shape;234;p15"/>
          <p:cNvSpPr txBox="1">
            <a:spLocks noGrp="1"/>
          </p:cNvSpPr>
          <p:nvPr>
            <p:ph type="body" idx="1"/>
          </p:nvPr>
        </p:nvSpPr>
        <p:spPr>
          <a:xfrm>
            <a:off x="457200" y="1200151"/>
            <a:ext cx="8229600" cy="25907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B0F0"/>
              </a:buClr>
              <a:buSzPts val="1200"/>
              <a:buNone/>
            </a:pPr>
            <a:r>
              <a:rPr lang="en-GB" sz="1200" b="1" dirty="0">
                <a:solidFill>
                  <a:srgbClr val="00B0F0"/>
                </a:solidFill>
              </a:rPr>
              <a:t>Follow (e-newsletters, twitter etc.):</a:t>
            </a:r>
            <a:r>
              <a:rPr lang="en-GB" sz="1200" b="1" dirty="0"/>
              <a:t> </a:t>
            </a:r>
            <a:r>
              <a:rPr lang="en-GB" sz="1200" dirty="0">
                <a:solidFill>
                  <a:schemeClr val="dk1"/>
                </a:solidFill>
              </a:rPr>
              <a:t>BMJ, HSJ, DH, PHE, King’s Fund</a:t>
            </a:r>
            <a:endParaRPr dirty="0"/>
          </a:p>
          <a:p>
            <a:pPr marL="0" lvl="0" indent="0" algn="l" rtl="0">
              <a:lnSpc>
                <a:spcPct val="100000"/>
              </a:lnSpc>
              <a:spcBef>
                <a:spcPts val="240"/>
              </a:spcBef>
              <a:spcAft>
                <a:spcPts val="0"/>
              </a:spcAft>
              <a:buClr>
                <a:srgbClr val="00B0F0"/>
              </a:buClr>
              <a:buSzPts val="1200"/>
              <a:buNone/>
            </a:pPr>
            <a:r>
              <a:rPr lang="en-GB" sz="1200" b="1" dirty="0">
                <a:solidFill>
                  <a:srgbClr val="00B0F0"/>
                </a:solidFill>
              </a:rPr>
              <a:t>Journals:</a:t>
            </a:r>
            <a:r>
              <a:rPr lang="en-GB" sz="1200" b="1" dirty="0"/>
              <a:t> </a:t>
            </a:r>
            <a:r>
              <a:rPr lang="en-GB" sz="1200" dirty="0">
                <a:solidFill>
                  <a:schemeClr val="dk1"/>
                </a:solidFill>
              </a:rPr>
              <a:t>JPH, EJPH, The Lancet, BMJ</a:t>
            </a:r>
            <a:endParaRPr dirty="0"/>
          </a:p>
          <a:p>
            <a:pPr marL="0" lvl="0" indent="0" algn="l" rtl="0">
              <a:lnSpc>
                <a:spcPct val="100000"/>
              </a:lnSpc>
              <a:spcBef>
                <a:spcPts val="240"/>
              </a:spcBef>
              <a:spcAft>
                <a:spcPts val="0"/>
              </a:spcAft>
              <a:buClr>
                <a:srgbClr val="00B0F0"/>
              </a:buClr>
              <a:buSzPts val="1200"/>
              <a:buNone/>
            </a:pPr>
            <a:r>
              <a:rPr lang="en-GB" sz="1200" b="1" dirty="0">
                <a:solidFill>
                  <a:srgbClr val="00B0F0"/>
                </a:solidFill>
              </a:rPr>
              <a:t>Podcasts:</a:t>
            </a:r>
            <a:r>
              <a:rPr lang="en-GB" sz="1200" b="1" dirty="0"/>
              <a:t> </a:t>
            </a:r>
            <a:r>
              <a:rPr lang="en-GB" sz="1200" dirty="0">
                <a:solidFill>
                  <a:schemeClr val="dk1"/>
                </a:solidFill>
              </a:rPr>
              <a:t>Lancet (quite a few), BMJ (quite a few), BBC (Inside Health, More of Less: Behind the Stats etc.), Training in Public Health, Sawbones</a:t>
            </a:r>
            <a:endParaRPr sz="1200" b="1" dirty="0">
              <a:solidFill>
                <a:schemeClr val="dk1"/>
              </a:solidFill>
            </a:endParaRPr>
          </a:p>
          <a:p>
            <a:pPr marL="0" lvl="0" indent="0" algn="l" rtl="0">
              <a:lnSpc>
                <a:spcPct val="100000"/>
              </a:lnSpc>
              <a:spcBef>
                <a:spcPts val="240"/>
              </a:spcBef>
              <a:spcAft>
                <a:spcPts val="0"/>
              </a:spcAft>
              <a:buClr>
                <a:srgbClr val="00B0F0"/>
              </a:buClr>
              <a:buSzPts val="1200"/>
              <a:buNone/>
            </a:pPr>
            <a:r>
              <a:rPr lang="en-GB" sz="1200" b="1" dirty="0">
                <a:solidFill>
                  <a:srgbClr val="00B0F0"/>
                </a:solidFill>
              </a:rPr>
              <a:t>Blogs:</a:t>
            </a:r>
            <a:r>
              <a:rPr lang="en-GB" sz="1200" b="1" dirty="0"/>
              <a:t> </a:t>
            </a:r>
            <a:r>
              <a:rPr lang="en-GB" sz="1200" dirty="0">
                <a:solidFill>
                  <a:schemeClr val="dk1"/>
                </a:solidFill>
              </a:rPr>
              <a:t>PHE Screening, PH matters (PHE), Local Democracy and Health</a:t>
            </a:r>
            <a:endParaRPr dirty="0"/>
          </a:p>
          <a:p>
            <a:pPr marL="0" lvl="0" indent="0" algn="l" rtl="0">
              <a:lnSpc>
                <a:spcPct val="100000"/>
              </a:lnSpc>
              <a:spcBef>
                <a:spcPts val="240"/>
              </a:spcBef>
              <a:spcAft>
                <a:spcPts val="0"/>
              </a:spcAft>
              <a:buClr>
                <a:srgbClr val="00B0F0"/>
              </a:buClr>
              <a:buSzPts val="1200"/>
              <a:buNone/>
            </a:pPr>
            <a:r>
              <a:rPr lang="en-GB" sz="1200" b="1" dirty="0">
                <a:solidFill>
                  <a:srgbClr val="00B0F0"/>
                </a:solidFill>
              </a:rPr>
              <a:t>Tools to make life that little bit easier:</a:t>
            </a:r>
            <a:endParaRPr dirty="0"/>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Surveys: </a:t>
            </a:r>
            <a:r>
              <a:rPr lang="en-GB" sz="1200" u="sng" dirty="0">
                <a:solidFill>
                  <a:schemeClr val="dk1"/>
                </a:solidFill>
                <a:hlinkClick r:id="rId3">
                  <a:extLst>
                    <a:ext uri="{A12FA001-AC4F-418D-AE19-62706E023703}">
                      <ahyp:hlinkClr xmlns:ahyp="http://schemas.microsoft.com/office/drawing/2018/hyperlinkcolor" val="tx"/>
                    </a:ext>
                  </a:extLst>
                </a:hlinkClick>
              </a:rPr>
              <a:t>SurveyMonkey</a:t>
            </a:r>
            <a:r>
              <a:rPr lang="en-GB" sz="1200" dirty="0">
                <a:solidFill>
                  <a:schemeClr val="dk1"/>
                </a:solidFill>
              </a:rPr>
              <a:t> and </a:t>
            </a:r>
            <a:r>
              <a:rPr lang="en-GB" sz="1200" u="sng" dirty="0">
                <a:solidFill>
                  <a:schemeClr val="dk1"/>
                </a:solidFill>
                <a:hlinkClick r:id="rId4">
                  <a:extLst>
                    <a:ext uri="{A12FA001-AC4F-418D-AE19-62706E023703}">
                      <ahyp:hlinkClr xmlns:ahyp="http://schemas.microsoft.com/office/drawing/2018/hyperlinkcolor" val="tx"/>
                    </a:ext>
                  </a:extLst>
                </a:hlinkClick>
              </a:rPr>
              <a:t>Google forms</a:t>
            </a:r>
            <a:endParaRPr sz="1200" dirty="0">
              <a:solidFill>
                <a:schemeClr val="dk1"/>
              </a:solidFill>
            </a:endParaRPr>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Scheduling: </a:t>
            </a:r>
            <a:r>
              <a:rPr lang="en-GB" sz="1200" u="sng" dirty="0">
                <a:solidFill>
                  <a:schemeClr val="dk1"/>
                </a:solidFill>
                <a:hlinkClick r:id="rId5">
                  <a:extLst>
                    <a:ext uri="{A12FA001-AC4F-418D-AE19-62706E023703}">
                      <ahyp:hlinkClr xmlns:ahyp="http://schemas.microsoft.com/office/drawing/2018/hyperlinkcolor" val="tx"/>
                    </a:ext>
                  </a:extLst>
                </a:hlinkClick>
              </a:rPr>
              <a:t>Doodle</a:t>
            </a:r>
            <a:endParaRPr sz="1200" dirty="0">
              <a:solidFill>
                <a:schemeClr val="dk1"/>
              </a:solidFill>
            </a:endParaRPr>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Poll: </a:t>
            </a:r>
            <a:r>
              <a:rPr lang="en-GB" sz="1200" u="sng" dirty="0">
                <a:solidFill>
                  <a:schemeClr val="dk1"/>
                </a:solidFill>
                <a:hlinkClick r:id="rId6">
                  <a:extLst>
                    <a:ext uri="{A12FA001-AC4F-418D-AE19-62706E023703}">
                      <ahyp:hlinkClr xmlns:ahyp="http://schemas.microsoft.com/office/drawing/2018/hyperlinkcolor" val="tx"/>
                    </a:ext>
                  </a:extLst>
                </a:hlinkClick>
              </a:rPr>
              <a:t>Poll Everyone </a:t>
            </a:r>
            <a:endParaRPr sz="1200" dirty="0">
              <a:solidFill>
                <a:schemeClr val="dk1"/>
              </a:solidFill>
            </a:endParaRPr>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Create infographics: </a:t>
            </a:r>
            <a:r>
              <a:rPr lang="en-GB" sz="1200" u="sng" dirty="0">
                <a:solidFill>
                  <a:schemeClr val="dk1"/>
                </a:solidFill>
                <a:hlinkClick r:id="rId7">
                  <a:extLst>
                    <a:ext uri="{A12FA001-AC4F-418D-AE19-62706E023703}">
                      <ahyp:hlinkClr xmlns:ahyp="http://schemas.microsoft.com/office/drawing/2018/hyperlinkcolor" val="tx"/>
                    </a:ext>
                  </a:extLst>
                </a:hlinkClick>
              </a:rPr>
              <a:t>Easel.ly </a:t>
            </a:r>
            <a:r>
              <a:rPr lang="en-GB" sz="1200" dirty="0">
                <a:solidFill>
                  <a:schemeClr val="dk1"/>
                </a:solidFill>
              </a:rPr>
              <a:t>and </a:t>
            </a:r>
            <a:r>
              <a:rPr lang="en-GB" sz="1200" u="sng" dirty="0" err="1">
                <a:solidFill>
                  <a:schemeClr val="dk1"/>
                </a:solidFill>
                <a:hlinkClick r:id="rId8">
                  <a:extLst>
                    <a:ext uri="{A12FA001-AC4F-418D-AE19-62706E023703}">
                      <ahyp:hlinkClr xmlns:ahyp="http://schemas.microsoft.com/office/drawing/2018/hyperlinkcolor" val="tx"/>
                    </a:ext>
                  </a:extLst>
                </a:hlinkClick>
              </a:rPr>
              <a:t>Infogram</a:t>
            </a:r>
            <a:r>
              <a:rPr lang="en-GB" sz="1200" dirty="0">
                <a:solidFill>
                  <a:schemeClr val="dk1"/>
                </a:solidFill>
              </a:rPr>
              <a:t> </a:t>
            </a:r>
            <a:endParaRPr dirty="0"/>
          </a:p>
          <a:p>
            <a:pPr marL="342900" lvl="0" indent="-342900" algn="l" rtl="0">
              <a:lnSpc>
                <a:spcPct val="100000"/>
              </a:lnSpc>
              <a:spcBef>
                <a:spcPts val="240"/>
              </a:spcBef>
              <a:spcAft>
                <a:spcPts val="0"/>
              </a:spcAft>
              <a:buClr>
                <a:schemeClr val="dk1"/>
              </a:buClr>
              <a:buSzPts val="1200"/>
              <a:buChar char="•"/>
            </a:pPr>
            <a:r>
              <a:rPr lang="en-GB" sz="1200" dirty="0">
                <a:solidFill>
                  <a:schemeClr val="dk1"/>
                </a:solidFill>
              </a:rPr>
              <a:t>Reference Management: </a:t>
            </a:r>
            <a:r>
              <a:rPr lang="en-GB" sz="1200" u="sng" dirty="0">
                <a:solidFill>
                  <a:schemeClr val="dk1"/>
                </a:solidFill>
                <a:hlinkClick r:id="rId9">
                  <a:extLst>
                    <a:ext uri="{A12FA001-AC4F-418D-AE19-62706E023703}">
                      <ahyp:hlinkClr xmlns:ahyp="http://schemas.microsoft.com/office/drawing/2018/hyperlinkcolor" val="tx"/>
                    </a:ext>
                  </a:extLst>
                </a:hlinkClick>
              </a:rPr>
              <a:t>Mendeley</a:t>
            </a:r>
            <a:endParaRPr sz="1200" dirty="0"/>
          </a:p>
          <a:p>
            <a:pPr marL="342900" lvl="0" indent="-266700" algn="l" rtl="0">
              <a:lnSpc>
                <a:spcPct val="100000"/>
              </a:lnSpc>
              <a:spcBef>
                <a:spcPts val="240"/>
              </a:spcBef>
              <a:spcAft>
                <a:spcPts val="0"/>
              </a:spcAft>
              <a:buClr>
                <a:srgbClr val="595959"/>
              </a:buClr>
              <a:buSzPts val="1200"/>
              <a:buNone/>
            </a:pPr>
            <a:endParaRPr sz="1200" dirty="0"/>
          </a:p>
          <a:p>
            <a:pPr marL="342900" lvl="0" indent="-266700" algn="l" rtl="0">
              <a:lnSpc>
                <a:spcPct val="100000"/>
              </a:lnSpc>
              <a:spcBef>
                <a:spcPts val="240"/>
              </a:spcBef>
              <a:spcAft>
                <a:spcPts val="0"/>
              </a:spcAft>
              <a:buClr>
                <a:srgbClr val="595959"/>
              </a:buClr>
              <a:buSzPts val="1200"/>
              <a:buNone/>
            </a:pPr>
            <a:endParaRPr sz="1200" dirty="0"/>
          </a:p>
          <a:p>
            <a:pPr marL="342900" lvl="0" indent="-266700" algn="l" rtl="0">
              <a:lnSpc>
                <a:spcPct val="100000"/>
              </a:lnSpc>
              <a:spcBef>
                <a:spcPts val="240"/>
              </a:spcBef>
              <a:spcAft>
                <a:spcPts val="0"/>
              </a:spcAft>
              <a:buClr>
                <a:srgbClr val="595959"/>
              </a:buClr>
              <a:buSzPts val="1200"/>
              <a:buNone/>
            </a:pPr>
            <a:endParaRPr sz="1200" dirty="0"/>
          </a:p>
        </p:txBody>
      </p:sp>
      <p:sp>
        <p:nvSpPr>
          <p:cNvPr id="235" name="Google Shape;235;p15"/>
          <p:cNvSpPr/>
          <p:nvPr/>
        </p:nvSpPr>
        <p:spPr>
          <a:xfrm>
            <a:off x="86952" y="3873457"/>
            <a:ext cx="4623620" cy="78011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If you have any suggestions to add to this list, let your SRC Rep know!</a:t>
            </a:r>
            <a:endParaRPr sz="1500" b="0" i="0" u="none" strike="noStrike" cap="none">
              <a:solidFill>
                <a:srgbClr val="FF0000"/>
              </a:solidFill>
              <a:latin typeface="Calibri"/>
              <a:ea typeface="Calibri"/>
              <a:cs typeface="Calibri"/>
              <a:sym typeface="Calibri"/>
            </a:endParaRPr>
          </a:p>
        </p:txBody>
      </p:sp>
      <p:sp>
        <p:nvSpPr>
          <p:cNvPr id="236" name="Google Shape;236;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72790"/>
              </a:buClr>
              <a:buSzPct val="100000"/>
              <a:buFont typeface="Arial"/>
              <a:buNone/>
            </a:pPr>
            <a:r>
              <a:rPr lang="en-GB" b="1"/>
              <a:t>Above all, if you have any questions, do please ask!</a:t>
            </a:r>
            <a:endParaRPr/>
          </a:p>
        </p:txBody>
      </p:sp>
      <p:sp>
        <p:nvSpPr>
          <p:cNvPr id="242" name="Google Shape;242;p16"/>
          <p:cNvSpPr txBox="1">
            <a:spLocks noGrp="1"/>
          </p:cNvSpPr>
          <p:nvPr>
            <p:ph type="body" idx="1"/>
          </p:nvPr>
        </p:nvSpPr>
        <p:spPr>
          <a:xfrm>
            <a:off x="457200" y="1183983"/>
            <a:ext cx="8229600" cy="21164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1800"/>
              <a:buNone/>
            </a:pPr>
            <a:endParaRPr dirty="0"/>
          </a:p>
          <a:p>
            <a:pPr marL="0" lvl="0" indent="0" algn="l" rtl="0">
              <a:lnSpc>
                <a:spcPct val="100000"/>
              </a:lnSpc>
              <a:spcBef>
                <a:spcPts val="360"/>
              </a:spcBef>
              <a:spcAft>
                <a:spcPts val="0"/>
              </a:spcAft>
              <a:buClr>
                <a:srgbClr val="595959"/>
              </a:buClr>
              <a:buSzPts val="1800"/>
              <a:buNone/>
            </a:pPr>
            <a:r>
              <a:rPr lang="en-GB" dirty="0"/>
              <a:t>Fatai (SRC Chair) can be reached at </a:t>
            </a:r>
            <a:r>
              <a:rPr lang="en-GB" u="sng" dirty="0">
                <a:solidFill>
                  <a:schemeClr val="hlink"/>
                </a:solidFill>
                <a:hlinkClick r:id="rId3"/>
              </a:rPr>
              <a:t>fatai.ogunlayi@nhs.net</a:t>
            </a:r>
            <a:endParaRPr dirty="0"/>
          </a:p>
          <a:p>
            <a:pPr marL="0" lvl="0" indent="0" algn="l" rtl="0">
              <a:lnSpc>
                <a:spcPct val="100000"/>
              </a:lnSpc>
              <a:spcBef>
                <a:spcPts val="360"/>
              </a:spcBef>
              <a:spcAft>
                <a:spcPts val="0"/>
              </a:spcAft>
              <a:buClr>
                <a:srgbClr val="595959"/>
              </a:buClr>
              <a:buSzPts val="1800"/>
              <a:buNone/>
            </a:pPr>
            <a:endParaRPr dirty="0"/>
          </a:p>
          <a:p>
            <a:pPr marL="0" lvl="0" indent="0" algn="l" rtl="0">
              <a:lnSpc>
                <a:spcPct val="100000"/>
              </a:lnSpc>
              <a:spcBef>
                <a:spcPts val="360"/>
              </a:spcBef>
              <a:spcAft>
                <a:spcPts val="0"/>
              </a:spcAft>
              <a:buClr>
                <a:srgbClr val="595959"/>
              </a:buClr>
              <a:buSzPts val="1800"/>
              <a:buNone/>
            </a:pPr>
            <a:r>
              <a:rPr lang="en-GB" dirty="0"/>
              <a:t>FPH is always happy to help and can be contacted via: </a:t>
            </a:r>
            <a:r>
              <a:rPr lang="en-GB" u="sng" dirty="0">
                <a:solidFill>
                  <a:schemeClr val="hlink"/>
                </a:solidFill>
                <a:hlinkClick r:id="rId4"/>
              </a:rPr>
              <a:t>educ@fph.org.uk</a:t>
            </a:r>
            <a:endParaRPr dirty="0">
              <a:solidFill>
                <a:srgbClr val="FF0000"/>
              </a:solidFill>
            </a:endParaRPr>
          </a:p>
          <a:p>
            <a:pPr marL="0" lvl="0" indent="0" algn="l" rtl="0">
              <a:lnSpc>
                <a:spcPct val="100000"/>
              </a:lnSpc>
              <a:spcBef>
                <a:spcPts val="360"/>
              </a:spcBef>
              <a:spcAft>
                <a:spcPts val="0"/>
              </a:spcAft>
              <a:buClr>
                <a:srgbClr val="595959"/>
              </a:buClr>
              <a:buSzPts val="1800"/>
              <a:buNone/>
            </a:pPr>
            <a:endParaRPr dirty="0"/>
          </a:p>
          <a:p>
            <a:pPr marL="0" lvl="0" indent="0" algn="l" rtl="0">
              <a:lnSpc>
                <a:spcPct val="100000"/>
              </a:lnSpc>
              <a:spcBef>
                <a:spcPts val="360"/>
              </a:spcBef>
              <a:spcAft>
                <a:spcPts val="0"/>
              </a:spcAft>
              <a:buClr>
                <a:srgbClr val="595959"/>
              </a:buClr>
              <a:buSzPts val="1800"/>
              <a:buNone/>
            </a:pPr>
            <a:endParaRPr dirty="0"/>
          </a:p>
        </p:txBody>
      </p:sp>
      <p:sp>
        <p:nvSpPr>
          <p:cNvPr id="243" name="Google Shape;24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20</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subTitle" idx="1"/>
          </p:nvPr>
        </p:nvSpPr>
        <p:spPr>
          <a:xfrm>
            <a:off x="1043609" y="2098863"/>
            <a:ext cx="7243665" cy="8817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3900"/>
              <a:buNone/>
            </a:pPr>
            <a:r>
              <a:rPr lang="en-GB" sz="3900"/>
              <a:t>FPH e-Portfolio</a:t>
            </a:r>
            <a:endParaRPr/>
          </a:p>
        </p:txBody>
      </p:sp>
      <p:sp>
        <p:nvSpPr>
          <p:cNvPr id="249" name="Google Shape;249;p17"/>
          <p:cNvSpPr txBox="1"/>
          <p:nvPr/>
        </p:nvSpPr>
        <p:spPr>
          <a:xfrm>
            <a:off x="1043609" y="2866294"/>
            <a:ext cx="77311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Gareth Cooke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1" u="none" strike="noStrike" cap="none">
                <a:solidFill>
                  <a:schemeClr val="lt1"/>
                </a:solidFill>
                <a:latin typeface="Arial"/>
                <a:ea typeface="Arial"/>
                <a:cs typeface="Arial"/>
                <a:sym typeface="Arial"/>
              </a:rPr>
              <a:t>FPH Education and Training Manager</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Education &amp; Training Team</a:t>
            </a:r>
            <a:endParaRPr/>
          </a:p>
        </p:txBody>
      </p:sp>
      <p:sp>
        <p:nvSpPr>
          <p:cNvPr id="255" name="Google Shape;255;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2200"/>
              <a:buNone/>
            </a:pPr>
            <a:r>
              <a:rPr lang="en-GB" sz="2200" b="1"/>
              <a:t>Support for Registrars throughout training . . .</a:t>
            </a:r>
            <a:endParaRPr/>
          </a:p>
          <a:p>
            <a:pPr marL="342900" lvl="0" indent="-342900" algn="l" rtl="0">
              <a:lnSpc>
                <a:spcPct val="100000"/>
              </a:lnSpc>
              <a:spcBef>
                <a:spcPts val="440"/>
              </a:spcBef>
              <a:spcAft>
                <a:spcPts val="0"/>
              </a:spcAft>
              <a:buClr>
                <a:srgbClr val="595959"/>
              </a:buClr>
              <a:buSzPts val="2200"/>
              <a:buFont typeface="Arial"/>
              <a:buChar char="-"/>
            </a:pPr>
            <a:r>
              <a:rPr lang="en-GB" sz="2200" b="1"/>
              <a:t>Enrolments</a:t>
            </a:r>
            <a:endParaRPr/>
          </a:p>
          <a:p>
            <a:pPr marL="342900" lvl="0" indent="-342900" algn="l" rtl="0">
              <a:lnSpc>
                <a:spcPct val="100000"/>
              </a:lnSpc>
              <a:spcBef>
                <a:spcPts val="440"/>
              </a:spcBef>
              <a:spcAft>
                <a:spcPts val="0"/>
              </a:spcAft>
              <a:buClr>
                <a:srgbClr val="595959"/>
              </a:buClr>
              <a:buSzPts val="2200"/>
              <a:buFont typeface="Arial"/>
              <a:buChar char="-"/>
            </a:pPr>
            <a:r>
              <a:rPr lang="en-GB" sz="2200" b="1"/>
              <a:t>CCT </a:t>
            </a:r>
            <a:endParaRPr/>
          </a:p>
          <a:p>
            <a:pPr marL="342900" lvl="0" indent="-342900" algn="l" rtl="0">
              <a:lnSpc>
                <a:spcPct val="100000"/>
              </a:lnSpc>
              <a:spcBef>
                <a:spcPts val="440"/>
              </a:spcBef>
              <a:spcAft>
                <a:spcPts val="0"/>
              </a:spcAft>
              <a:buClr>
                <a:srgbClr val="595959"/>
              </a:buClr>
              <a:buSzPts val="2200"/>
              <a:buFont typeface="Arial"/>
              <a:buChar char="-"/>
            </a:pPr>
            <a:r>
              <a:rPr lang="en-GB" sz="2200" b="1"/>
              <a:t>Exams</a:t>
            </a:r>
            <a:endParaRPr/>
          </a:p>
          <a:p>
            <a:pPr marL="342900" lvl="0" indent="-342900" algn="l" rtl="0">
              <a:lnSpc>
                <a:spcPct val="100000"/>
              </a:lnSpc>
              <a:spcBef>
                <a:spcPts val="440"/>
              </a:spcBef>
              <a:spcAft>
                <a:spcPts val="0"/>
              </a:spcAft>
              <a:buClr>
                <a:srgbClr val="595959"/>
              </a:buClr>
              <a:buSzPts val="2200"/>
              <a:buFont typeface="Arial"/>
              <a:buChar char="-"/>
            </a:pPr>
            <a:r>
              <a:rPr lang="en-GB" sz="2200" b="1"/>
              <a:t>OOP</a:t>
            </a:r>
            <a:endParaRPr/>
          </a:p>
          <a:p>
            <a:pPr marL="342900" lvl="0" indent="-342900" algn="l" rtl="0">
              <a:lnSpc>
                <a:spcPct val="100000"/>
              </a:lnSpc>
              <a:spcBef>
                <a:spcPts val="440"/>
              </a:spcBef>
              <a:spcAft>
                <a:spcPts val="0"/>
              </a:spcAft>
              <a:buClr>
                <a:srgbClr val="595959"/>
              </a:buClr>
              <a:buSzPts val="2200"/>
              <a:buFont typeface="Arial"/>
              <a:buChar char="-"/>
            </a:pPr>
            <a:r>
              <a:rPr lang="en-GB" sz="2200" b="1"/>
              <a:t>ePortfolio</a:t>
            </a:r>
            <a:endParaRPr sz="2200" b="1"/>
          </a:p>
          <a:p>
            <a:pPr marL="1828800" lvl="4" indent="0" algn="l" rtl="0">
              <a:lnSpc>
                <a:spcPct val="100000"/>
              </a:lnSpc>
              <a:spcBef>
                <a:spcPts val="400"/>
              </a:spcBef>
              <a:spcAft>
                <a:spcPts val="0"/>
              </a:spcAft>
              <a:buClr>
                <a:srgbClr val="595959"/>
              </a:buClr>
              <a:buSzPts val="2000"/>
              <a:buNone/>
            </a:pPr>
            <a:r>
              <a:rPr lang="en-GB" sz="2000"/>
              <a:t>All queries to </a:t>
            </a:r>
            <a:r>
              <a:rPr lang="en-GB" sz="2000" u="sng">
                <a:solidFill>
                  <a:schemeClr val="hlink"/>
                </a:solidFill>
                <a:hlinkClick r:id="rId3"/>
              </a:rPr>
              <a:t>educ@fph.org.uk</a:t>
            </a:r>
            <a:r>
              <a:rPr lang="en-GB" sz="2000"/>
              <a:t>  </a:t>
            </a:r>
            <a:endParaRPr/>
          </a:p>
        </p:txBody>
      </p:sp>
      <p:sp>
        <p:nvSpPr>
          <p:cNvPr id="256" name="Google Shape;256;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22</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Evidence ...</a:t>
            </a:r>
            <a:endParaRPr/>
          </a:p>
        </p:txBody>
      </p:sp>
      <p:sp>
        <p:nvSpPr>
          <p:cNvPr id="269" name="Google Shape;269;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23</a:t>
            </a:fld>
            <a:endParaRPr/>
          </a:p>
        </p:txBody>
      </p:sp>
      <p:pic>
        <p:nvPicPr>
          <p:cNvPr id="270" name="Google Shape;270;p20"/>
          <p:cNvPicPr preferRelativeResize="0">
            <a:picLocks noGrp="1"/>
          </p:cNvPicPr>
          <p:nvPr>
            <p:ph type="body" idx="1"/>
          </p:nvPr>
        </p:nvPicPr>
        <p:blipFill rotWithShape="1">
          <a:blip r:embed="rId3">
            <a:alphaModFix/>
          </a:blip>
          <a:srcRect/>
          <a:stretch/>
        </p:blipFill>
        <p:spPr>
          <a:xfrm>
            <a:off x="457200" y="1218208"/>
            <a:ext cx="8352692" cy="35490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Learning Outcomes . . .</a:t>
            </a:r>
            <a:endParaRPr/>
          </a:p>
        </p:txBody>
      </p:sp>
      <p:pic>
        <p:nvPicPr>
          <p:cNvPr id="284" name="Google Shape;284;p22"/>
          <p:cNvPicPr preferRelativeResize="0">
            <a:picLocks noGrp="1"/>
          </p:cNvPicPr>
          <p:nvPr>
            <p:ph type="body" idx="1"/>
          </p:nvPr>
        </p:nvPicPr>
        <p:blipFill rotWithShape="1">
          <a:blip r:embed="rId3">
            <a:alphaModFix/>
          </a:blip>
          <a:srcRect/>
          <a:stretch/>
        </p:blipFill>
        <p:spPr>
          <a:xfrm>
            <a:off x="457199" y="1200150"/>
            <a:ext cx="8308731" cy="3613987"/>
          </a:xfrm>
          <a:prstGeom prst="rect">
            <a:avLst/>
          </a:prstGeom>
          <a:noFill/>
          <a:ln>
            <a:noFill/>
          </a:ln>
        </p:spPr>
      </p:pic>
      <p:sp>
        <p:nvSpPr>
          <p:cNvPr id="285" name="Google Shape;28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24</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457200" y="205979"/>
            <a:ext cx="7391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ePortfolio User Manual available on system</a:t>
            </a:r>
            <a:endParaRPr/>
          </a:p>
        </p:txBody>
      </p:sp>
      <p:pic>
        <p:nvPicPr>
          <p:cNvPr id="299" name="Google Shape;299;p24"/>
          <p:cNvPicPr preferRelativeResize="0"/>
          <p:nvPr/>
        </p:nvPicPr>
        <p:blipFill rotWithShape="1">
          <a:blip r:embed="rId3">
            <a:alphaModFix/>
          </a:blip>
          <a:srcRect/>
          <a:stretch/>
        </p:blipFill>
        <p:spPr>
          <a:xfrm>
            <a:off x="324725" y="1320525"/>
            <a:ext cx="5474975" cy="2922911"/>
          </a:xfrm>
          <a:prstGeom prst="rect">
            <a:avLst/>
          </a:prstGeom>
          <a:noFill/>
          <a:ln>
            <a:noFill/>
          </a:ln>
        </p:spPr>
      </p:pic>
      <p:pic>
        <p:nvPicPr>
          <p:cNvPr id="300" name="Google Shape;300;p24"/>
          <p:cNvPicPr preferRelativeResize="0"/>
          <p:nvPr/>
        </p:nvPicPr>
        <p:blipFill rotWithShape="1">
          <a:blip r:embed="rId4">
            <a:alphaModFix/>
          </a:blip>
          <a:srcRect/>
          <a:stretch/>
        </p:blipFill>
        <p:spPr>
          <a:xfrm>
            <a:off x="6371200" y="1215629"/>
            <a:ext cx="2391877" cy="3399234"/>
          </a:xfrm>
          <a:prstGeom prst="rect">
            <a:avLst/>
          </a:prstGeom>
          <a:noFill/>
          <a:ln>
            <a:noFill/>
          </a:ln>
        </p:spPr>
      </p:pic>
      <p:sp>
        <p:nvSpPr>
          <p:cNvPr id="301" name="Google Shape;301;p24"/>
          <p:cNvSpPr/>
          <p:nvPr/>
        </p:nvSpPr>
        <p:spPr>
          <a:xfrm>
            <a:off x="5057775" y="2771775"/>
            <a:ext cx="1238400" cy="66600"/>
          </a:xfrm>
          <a:prstGeom prst="rightArrow">
            <a:avLst>
              <a:gd name="adj1" fmla="val 0"/>
              <a:gd name="adj2" fmla="val 17184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4"/>
          <p:cNvSpPr txBox="1">
            <a:spLocks noGrp="1"/>
          </p:cNvSpPr>
          <p:nvPr>
            <p:ph type="body" idx="1"/>
          </p:nvPr>
        </p:nvSpPr>
        <p:spPr>
          <a:xfrm>
            <a:off x="2648886" y="4740616"/>
            <a:ext cx="3286200" cy="41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a:t>Links to </a:t>
            </a:r>
            <a:r>
              <a:rPr lang="en-GB" u="sng">
                <a:solidFill>
                  <a:schemeClr val="hlink"/>
                </a:solidFill>
                <a:hlinkClick r:id="rId5"/>
              </a:rPr>
              <a:t>demo 1</a:t>
            </a:r>
            <a:r>
              <a:rPr lang="en-GB"/>
              <a:t> and </a:t>
            </a:r>
            <a:r>
              <a:rPr lang="en-GB" u="sng">
                <a:solidFill>
                  <a:schemeClr val="hlink"/>
                </a:solidFill>
                <a:hlinkClick r:id="rId6"/>
              </a:rPr>
              <a:t>demo 2</a:t>
            </a:r>
            <a:endParaRPr/>
          </a:p>
          <a:p>
            <a:pPr marL="0" lvl="0" indent="0" algn="l" rtl="0">
              <a:lnSpc>
                <a:spcPct val="100000"/>
              </a:lnSpc>
              <a:spcBef>
                <a:spcPts val="360"/>
              </a:spcBef>
              <a:spcAft>
                <a:spcPts val="0"/>
              </a:spcAft>
              <a:buClr>
                <a:srgbClr val="595959"/>
              </a:buClr>
              <a:buSzPts val="1800"/>
              <a:buNone/>
            </a:pPr>
            <a:endParaRPr/>
          </a:p>
        </p:txBody>
      </p:sp>
      <p:sp>
        <p:nvSpPr>
          <p:cNvPr id="303" name="Google Shape;303;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25</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5"/>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Resources</a:t>
            </a:r>
            <a:endParaRPr/>
          </a:p>
        </p:txBody>
      </p:sp>
      <p:sp>
        <p:nvSpPr>
          <p:cNvPr id="309" name="Google Shape;309;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26</a:t>
            </a:fld>
            <a:endParaRPr/>
          </a:p>
        </p:txBody>
      </p:sp>
      <p:sp>
        <p:nvSpPr>
          <p:cNvPr id="310" name="Google Shape;310;p2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1800"/>
              <a:buNone/>
            </a:pPr>
            <a:endParaRPr/>
          </a:p>
          <a:p>
            <a:pPr marL="0" lvl="0" indent="0" algn="l" rtl="0">
              <a:lnSpc>
                <a:spcPct val="100000"/>
              </a:lnSpc>
              <a:spcBef>
                <a:spcPts val="360"/>
              </a:spcBef>
              <a:spcAft>
                <a:spcPts val="0"/>
              </a:spcAft>
              <a:buClr>
                <a:srgbClr val="595959"/>
              </a:buClr>
              <a:buSzPts val="1800"/>
              <a:buNone/>
            </a:pPr>
            <a:endParaRPr/>
          </a:p>
          <a:p>
            <a:pPr marL="0" lvl="0" indent="0" algn="l" rtl="0">
              <a:lnSpc>
                <a:spcPct val="100000"/>
              </a:lnSpc>
              <a:spcBef>
                <a:spcPts val="360"/>
              </a:spcBef>
              <a:spcAft>
                <a:spcPts val="0"/>
              </a:spcAft>
              <a:buClr>
                <a:srgbClr val="595959"/>
              </a:buClr>
              <a:buSzPts val="1800"/>
              <a:buNone/>
            </a:pPr>
            <a:endParaRPr/>
          </a:p>
          <a:p>
            <a:pPr marL="342900" lvl="0" indent="-342900" algn="l" rtl="0">
              <a:lnSpc>
                <a:spcPct val="100000"/>
              </a:lnSpc>
              <a:spcBef>
                <a:spcPts val="480"/>
              </a:spcBef>
              <a:spcAft>
                <a:spcPts val="0"/>
              </a:spcAft>
              <a:buClr>
                <a:srgbClr val="595959"/>
              </a:buClr>
              <a:buSzPts val="2400"/>
              <a:buChar char="•"/>
            </a:pPr>
            <a:r>
              <a:rPr lang="en-GB" sz="2400"/>
              <a:t>Education and Training team: </a:t>
            </a:r>
            <a:r>
              <a:rPr lang="en-GB" sz="2400" u="sng">
                <a:solidFill>
                  <a:schemeClr val="hlink"/>
                </a:solidFill>
                <a:hlinkClick r:id="rId3"/>
              </a:rPr>
              <a:t>educ@fph.org.uk</a:t>
            </a:r>
            <a:endParaRPr sz="2400"/>
          </a:p>
          <a:p>
            <a:pPr marL="0" lvl="0" indent="0" algn="l" rtl="0">
              <a:lnSpc>
                <a:spcPct val="100000"/>
              </a:lnSpc>
              <a:spcBef>
                <a:spcPts val="480"/>
              </a:spcBef>
              <a:spcAft>
                <a:spcPts val="0"/>
              </a:spcAft>
              <a:buClr>
                <a:srgbClr val="595959"/>
              </a:buClr>
              <a:buSzPts val="2400"/>
              <a:buNone/>
            </a:pPr>
            <a:endParaRPr sz="2400"/>
          </a:p>
          <a:p>
            <a:pPr marL="342900" lvl="0" indent="-342900" algn="l" rtl="0">
              <a:lnSpc>
                <a:spcPct val="100000"/>
              </a:lnSpc>
              <a:spcBef>
                <a:spcPts val="480"/>
              </a:spcBef>
              <a:spcAft>
                <a:spcPts val="0"/>
              </a:spcAft>
              <a:buClr>
                <a:srgbClr val="595959"/>
              </a:buClr>
              <a:buSzPts val="2400"/>
              <a:buChar char="•"/>
            </a:pPr>
            <a:r>
              <a:rPr lang="en-GB" sz="2400"/>
              <a:t>ePortfolio Champions </a:t>
            </a:r>
            <a:endParaRPr/>
          </a:p>
          <a:p>
            <a:pPr marL="0" lvl="0" indent="0" algn="l" rtl="0">
              <a:lnSpc>
                <a:spcPct val="100000"/>
              </a:lnSpc>
              <a:spcBef>
                <a:spcPts val="360"/>
              </a:spcBef>
              <a:spcAft>
                <a:spcPts val="0"/>
              </a:spcAft>
              <a:buClr>
                <a:srgbClr val="595959"/>
              </a:buClr>
              <a:buSzPts val="1800"/>
              <a:buNone/>
            </a:pPr>
            <a:endParaRPr/>
          </a:p>
          <a:p>
            <a:pPr marL="0" lvl="0" indent="0" algn="l" rtl="0">
              <a:lnSpc>
                <a:spcPct val="100000"/>
              </a:lnSpc>
              <a:spcBef>
                <a:spcPts val="360"/>
              </a:spcBef>
              <a:spcAft>
                <a:spcPts val="0"/>
              </a:spcAft>
              <a:buClr>
                <a:srgbClr val="595959"/>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txBox="1">
            <a:spLocks noGrp="1"/>
          </p:cNvSpPr>
          <p:nvPr>
            <p:ph type="subTitle" idx="1"/>
          </p:nvPr>
        </p:nvSpPr>
        <p:spPr>
          <a:xfrm>
            <a:off x="556161" y="2098863"/>
            <a:ext cx="7731113" cy="8817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3900"/>
              <a:buNone/>
            </a:pPr>
            <a:r>
              <a:rPr lang="en-GB" sz="3900" dirty="0"/>
              <a:t>FPH Special Interest Groups</a:t>
            </a:r>
            <a:endParaRPr dirty="0"/>
          </a:p>
        </p:txBody>
      </p:sp>
      <p:sp>
        <p:nvSpPr>
          <p:cNvPr id="316" name="Google Shape;316;p26"/>
          <p:cNvSpPr txBox="1"/>
          <p:nvPr/>
        </p:nvSpPr>
        <p:spPr>
          <a:xfrm>
            <a:off x="556161" y="2866294"/>
            <a:ext cx="8218562" cy="11387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lt1"/>
                </a:solidFill>
                <a:latin typeface="Arial"/>
                <a:ea typeface="Arial"/>
                <a:cs typeface="Arial"/>
                <a:sym typeface="Arial"/>
              </a:rPr>
              <a:t>Julian Ryder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1" u="none" strike="noStrike" cap="none" dirty="0">
                <a:solidFill>
                  <a:schemeClr val="lt1"/>
                </a:solidFill>
                <a:latin typeface="Arial"/>
                <a:ea typeface="Arial"/>
                <a:cs typeface="Arial"/>
                <a:sym typeface="Arial"/>
              </a:rPr>
              <a:t>FPH Deputy CEX and Director of Education, Standards &amp; Advocacy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A36B-C64F-4864-B51D-D505E3FD0BD7}"/>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2126D473-3528-4BDB-A560-31BD87AFDCD0}"/>
              </a:ext>
            </a:extLst>
          </p:cNvPr>
          <p:cNvSpPr>
            <a:spLocks noGrp="1"/>
          </p:cNvSpPr>
          <p:nvPr>
            <p:ph idx="1"/>
          </p:nvPr>
        </p:nvSpPr>
        <p:spPr/>
        <p:txBody>
          <a:bodyPr>
            <a:normAutofit/>
          </a:bodyPr>
          <a:lstStyle/>
          <a:p>
            <a:pPr marL="0" indent="0">
              <a:buNone/>
            </a:pPr>
            <a:r>
              <a:rPr lang="en-GB" sz="2400" dirty="0"/>
              <a:t>The Faculty of Public Health currently has:</a:t>
            </a:r>
          </a:p>
          <a:p>
            <a:r>
              <a:rPr lang="en-GB" sz="2400" dirty="0"/>
              <a:t>4,000 members – mainly UK but all over the world</a:t>
            </a:r>
          </a:p>
          <a:p>
            <a:r>
              <a:rPr lang="en-GB" sz="2400" dirty="0"/>
              <a:t>27 active committees – ‘lifeblood’ of a membership organisation, essential to governance</a:t>
            </a:r>
          </a:p>
          <a:p>
            <a:r>
              <a:rPr lang="en-GB" sz="2400" dirty="0"/>
              <a:t>32 SIGs, each reporting to a committee</a:t>
            </a:r>
          </a:p>
          <a:p>
            <a:r>
              <a:rPr lang="en-GB" sz="2400" dirty="0"/>
              <a:t>17 staff (16 WTEs) – focussed on the ‘must do’s’</a:t>
            </a:r>
          </a:p>
        </p:txBody>
      </p:sp>
      <p:sp>
        <p:nvSpPr>
          <p:cNvPr id="4" name="Date Placeholder 3">
            <a:extLst>
              <a:ext uri="{FF2B5EF4-FFF2-40B4-BE49-F238E27FC236}">
                <a16:creationId xmlns:a16="http://schemas.microsoft.com/office/drawing/2014/main" id="{F1153A95-EFFE-4E3E-A8DE-B5E5A416AC14}"/>
              </a:ext>
            </a:extLst>
          </p:cNvPr>
          <p:cNvSpPr>
            <a:spLocks noGrp="1"/>
          </p:cNvSpPr>
          <p:nvPr>
            <p:ph type="dt" sz="half" idx="10"/>
          </p:nvPr>
        </p:nvSpPr>
        <p:spPr/>
        <p:txBody>
          <a:bodyPr/>
          <a:lstStyle/>
          <a:p>
            <a:fld id="{77584810-455B-8741-8C2D-D4D392C26BB8}" type="datetime1">
              <a:rPr lang="en-GB" smtClean="0"/>
              <a:t>28/09/2022</a:t>
            </a:fld>
            <a:endParaRPr lang="en-US"/>
          </a:p>
        </p:txBody>
      </p:sp>
      <p:sp>
        <p:nvSpPr>
          <p:cNvPr id="5" name="Slide Number Placeholder 4">
            <a:extLst>
              <a:ext uri="{FF2B5EF4-FFF2-40B4-BE49-F238E27FC236}">
                <a16:creationId xmlns:a16="http://schemas.microsoft.com/office/drawing/2014/main" id="{53FDCF4D-5CAB-433A-9275-9FC72C93EDD2}"/>
              </a:ext>
            </a:extLst>
          </p:cNvPr>
          <p:cNvSpPr>
            <a:spLocks noGrp="1"/>
          </p:cNvSpPr>
          <p:nvPr>
            <p:ph type="sldNum" sz="quarter" idx="12"/>
          </p:nvPr>
        </p:nvSpPr>
        <p:spPr/>
        <p:txBody>
          <a:bodyPr/>
          <a:lstStyle/>
          <a:p>
            <a:fld id="{34AFA7FE-CD8C-F049-A609-816E200170F9}" type="slidenum">
              <a:rPr lang="en-US" smtClean="0"/>
              <a:t>28</a:t>
            </a:fld>
            <a:endParaRPr lang="en-US"/>
          </a:p>
        </p:txBody>
      </p:sp>
    </p:spTree>
    <p:extLst>
      <p:ext uri="{BB962C8B-B14F-4D97-AF65-F5344CB8AC3E}">
        <p14:creationId xmlns:p14="http://schemas.microsoft.com/office/powerpoint/2010/main" val="383780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F6C32C-1768-4848-86D1-4E8672755109}"/>
              </a:ext>
            </a:extLst>
          </p:cNvPr>
          <p:cNvSpPr>
            <a:spLocks noGrp="1"/>
          </p:cNvSpPr>
          <p:nvPr>
            <p:ph type="title"/>
          </p:nvPr>
        </p:nvSpPr>
        <p:spPr>
          <a:xfrm>
            <a:off x="457200" y="205979"/>
            <a:ext cx="7391400" cy="857250"/>
          </a:xfrm>
        </p:spPr>
        <p:txBody>
          <a:bodyPr>
            <a:normAutofit/>
          </a:bodyPr>
          <a:lstStyle/>
          <a:p>
            <a:r>
              <a:rPr lang="en-US" dirty="0"/>
              <a:t>Welcome and thank you!</a:t>
            </a:r>
            <a:endParaRPr lang="en-GB" dirty="0"/>
          </a:p>
        </p:txBody>
      </p:sp>
      <p:sp>
        <p:nvSpPr>
          <p:cNvPr id="9" name="Content Placeholder 8">
            <a:extLst>
              <a:ext uri="{FF2B5EF4-FFF2-40B4-BE49-F238E27FC236}">
                <a16:creationId xmlns:a16="http://schemas.microsoft.com/office/drawing/2014/main" id="{81420271-5F2F-4EF4-A8EC-15C0F0AF18BF}"/>
              </a:ext>
            </a:extLst>
          </p:cNvPr>
          <p:cNvSpPr>
            <a:spLocks noGrp="1"/>
          </p:cNvSpPr>
          <p:nvPr>
            <p:ph idx="1"/>
          </p:nvPr>
        </p:nvSpPr>
        <p:spPr>
          <a:xfrm>
            <a:off x="457200" y="1200151"/>
            <a:ext cx="8229600" cy="3394472"/>
          </a:xfrm>
        </p:spPr>
        <p:txBody>
          <a:bodyPr>
            <a:normAutofit/>
          </a:bodyPr>
          <a:lstStyle/>
          <a:p>
            <a:r>
              <a:rPr lang="en-GB" sz="1600" dirty="0"/>
              <a:t>Welcome to the public health training programme.</a:t>
            </a:r>
          </a:p>
          <a:p>
            <a:r>
              <a:rPr lang="en-GB" sz="1600" dirty="0"/>
              <a:t>A light has been shone on public health for the past three years and there is no better time to join the specialty.</a:t>
            </a:r>
          </a:p>
          <a:p>
            <a:r>
              <a:rPr lang="en-GB" sz="1600" dirty="0"/>
              <a:t>Thank you to our Academic Registrar, David </a:t>
            </a:r>
            <a:r>
              <a:rPr lang="en-GB" sz="1600" dirty="0" err="1"/>
              <a:t>Chappel</a:t>
            </a:r>
            <a:r>
              <a:rPr lang="en-GB" sz="1600" dirty="0"/>
              <a:t>, for inviting me to speak with you today, and for his fantastic work developing the new curriculum, and ensuring the training programme remains attractive and exams remain fair. </a:t>
            </a:r>
          </a:p>
          <a:p>
            <a:r>
              <a:rPr lang="en-GB" sz="1600" dirty="0"/>
              <a:t>Thank you to all of you here today for the outstanding work you have delivered before starting the training programme. This is an incredibly competitive speciality to join, so congratulations.</a:t>
            </a:r>
          </a:p>
          <a:p>
            <a:r>
              <a:rPr lang="en-GB" sz="1600" dirty="0"/>
              <a:t>As future public health leaders, the Faculty will do all it can to support and advocate for you as you journey through the training programme.</a:t>
            </a:r>
          </a:p>
          <a:p>
            <a:endParaRPr lang="en-GB" sz="1600" dirty="0"/>
          </a:p>
        </p:txBody>
      </p:sp>
      <p:sp>
        <p:nvSpPr>
          <p:cNvPr id="4" name="Date Placeholder 3">
            <a:extLst>
              <a:ext uri="{FF2B5EF4-FFF2-40B4-BE49-F238E27FC236}">
                <a16:creationId xmlns:a16="http://schemas.microsoft.com/office/drawing/2014/main" id="{E23A1790-9610-4E3D-BD1C-7D06C094581B}"/>
              </a:ext>
            </a:extLst>
          </p:cNvPr>
          <p:cNvSpPr>
            <a:spLocks noGrp="1"/>
          </p:cNvSpPr>
          <p:nvPr>
            <p:ph type="dt" sz="half" idx="10"/>
          </p:nvPr>
        </p:nvSpPr>
        <p:spPr>
          <a:xfrm>
            <a:off x="457200" y="4767263"/>
            <a:ext cx="2133600" cy="273844"/>
          </a:xfrm>
        </p:spPr>
        <p:txBody>
          <a:bodyPr/>
          <a:lstStyle/>
          <a:p>
            <a:fld id="{DB56EB4A-B8A0-BE43-9B8A-C907F7996484}" type="datetime1">
              <a:rPr lang="en-GB" smtClean="0"/>
              <a:pPr/>
              <a:t>28/09/2022</a:t>
            </a:fld>
            <a:endParaRPr lang="en-US" dirty="0"/>
          </a:p>
        </p:txBody>
      </p:sp>
      <p:sp>
        <p:nvSpPr>
          <p:cNvPr id="5" name="Slide Number Placeholder 4">
            <a:extLst>
              <a:ext uri="{FF2B5EF4-FFF2-40B4-BE49-F238E27FC236}">
                <a16:creationId xmlns:a16="http://schemas.microsoft.com/office/drawing/2014/main" id="{46EF34B3-D942-4147-9820-10C6F680A7B7}"/>
              </a:ext>
            </a:extLst>
          </p:cNvPr>
          <p:cNvSpPr>
            <a:spLocks noGrp="1"/>
          </p:cNvSpPr>
          <p:nvPr>
            <p:ph type="sldNum" sz="quarter" idx="12"/>
          </p:nvPr>
        </p:nvSpPr>
        <p:spPr>
          <a:xfrm>
            <a:off x="6553200" y="4767263"/>
            <a:ext cx="2133600" cy="273844"/>
          </a:xfrm>
        </p:spPr>
        <p:txBody>
          <a:bodyPr/>
          <a:lstStyle/>
          <a:p>
            <a:fld id="{34AFA7FE-CD8C-F049-A609-816E200170F9}" type="slidenum">
              <a:rPr lang="en-US" smtClean="0"/>
              <a:pPr/>
              <a:t>2</a:t>
            </a:fld>
            <a:endParaRPr lang="en-US"/>
          </a:p>
        </p:txBody>
      </p:sp>
      <p:sp>
        <p:nvSpPr>
          <p:cNvPr id="7" name="Subtitle 2">
            <a:extLst>
              <a:ext uri="{FF2B5EF4-FFF2-40B4-BE49-F238E27FC236}">
                <a16:creationId xmlns:a16="http://schemas.microsoft.com/office/drawing/2014/main" id="{7BA2EDDF-2B44-99FA-E358-B529136ED53A}"/>
              </a:ext>
            </a:extLst>
          </p:cNvPr>
          <p:cNvSpPr txBox="1">
            <a:spLocks/>
          </p:cNvSpPr>
          <p:nvPr/>
        </p:nvSpPr>
        <p:spPr>
          <a:xfrm>
            <a:off x="457200" y="1410911"/>
            <a:ext cx="7584554" cy="2661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500" dirty="0"/>
          </a:p>
        </p:txBody>
      </p:sp>
    </p:spTree>
    <p:extLst>
      <p:ext uri="{BB962C8B-B14F-4D97-AF65-F5344CB8AC3E}">
        <p14:creationId xmlns:p14="http://schemas.microsoft.com/office/powerpoint/2010/main" val="306168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7"/>
          <p:cNvSpPr/>
          <p:nvPr/>
        </p:nvSpPr>
        <p:spPr>
          <a:xfrm>
            <a:off x="455543" y="1237393"/>
            <a:ext cx="8383657" cy="352987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What are SIGs are what do they do?</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Groups of Faculty </a:t>
            </a:r>
            <a:r>
              <a:rPr lang="en-GB" sz="1900" b="1" i="1" u="none" strike="noStrike" cap="none" dirty="0">
                <a:solidFill>
                  <a:srgbClr val="595959"/>
                </a:solidFill>
                <a:latin typeface="Arial"/>
                <a:ea typeface="Arial"/>
                <a:cs typeface="Arial"/>
                <a:sym typeface="Arial"/>
              </a:rPr>
              <a:t>members</a:t>
            </a:r>
            <a:r>
              <a:rPr lang="en-GB" sz="1900" b="0" i="0" u="none" strike="noStrike" cap="none" dirty="0">
                <a:solidFill>
                  <a:srgbClr val="595959"/>
                </a:solidFill>
                <a:latin typeface="Arial"/>
                <a:ea typeface="Arial"/>
                <a:cs typeface="Arial"/>
                <a:sym typeface="Arial"/>
              </a:rPr>
              <a:t> with an interest in a specific policy area</a:t>
            </a: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Source of knowledge and expertise for FPH</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Support workforce training and development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Improve public health policy at a local, national, and global level</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Promote new research and lead the public health response on a range of issues</a:t>
            </a:r>
            <a:endParaRPr sz="1900" b="0" i="0" u="none" strike="noStrike" cap="none" dirty="0">
              <a:solidFill>
                <a:srgbClr val="595959"/>
              </a:solidFill>
              <a:latin typeface="Arial"/>
              <a:ea typeface="Arial"/>
              <a:cs typeface="Arial"/>
              <a:sym typeface="Arial"/>
            </a:endParaRPr>
          </a:p>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Who can join the FPH SIGs?</a:t>
            </a:r>
            <a:endParaRPr sz="1400" b="0" i="0" u="none" strike="noStrike" cap="none" dirty="0">
              <a:solidFill>
                <a:srgbClr val="000000"/>
              </a:solidFill>
              <a:latin typeface="Arial"/>
              <a:ea typeface="Arial"/>
              <a:cs typeface="Arial"/>
              <a:sym typeface="Arial"/>
            </a:endParaRPr>
          </a:p>
        </p:txBody>
      </p:sp>
      <p:sp>
        <p:nvSpPr>
          <p:cNvPr id="323" name="Google Shape;323;p27"/>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dirty="0"/>
              <a:t>Special Interest Groups (SIGs)</a:t>
            </a:r>
            <a:endParaRPr sz="1600" dirty="0"/>
          </a:p>
        </p:txBody>
      </p:sp>
      <p:sp>
        <p:nvSpPr>
          <p:cNvPr id="324" name="Google Shape;324;p27"/>
          <p:cNvSpPr/>
          <p:nvPr/>
        </p:nvSpPr>
        <p:spPr>
          <a:xfrm>
            <a:off x="4453217" y="238708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25" name="Google Shape;325;p27"/>
          <p:cNvSpPr/>
          <p:nvPr/>
        </p:nvSpPr>
        <p:spPr>
          <a:xfrm>
            <a:off x="4453217" y="238708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26" name="Google Shape;326;p27"/>
          <p:cNvSpPr/>
          <p:nvPr/>
        </p:nvSpPr>
        <p:spPr>
          <a:xfrm>
            <a:off x="4453217" y="238708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27" name="Google Shape;327;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29</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4037-8A87-4080-BD4D-C67552F63CA5}"/>
              </a:ext>
            </a:extLst>
          </p:cNvPr>
          <p:cNvSpPr>
            <a:spLocks noGrp="1"/>
          </p:cNvSpPr>
          <p:nvPr>
            <p:ph type="title"/>
          </p:nvPr>
        </p:nvSpPr>
        <p:spPr>
          <a:xfrm>
            <a:off x="457200" y="182331"/>
            <a:ext cx="7732986" cy="857250"/>
          </a:xfrm>
        </p:spPr>
        <p:txBody>
          <a:bodyPr>
            <a:normAutofit/>
          </a:bodyPr>
          <a:lstStyle/>
          <a:p>
            <a:r>
              <a:rPr lang="en-GB" dirty="0"/>
              <a:t>Faculty SIGs and who they report to</a:t>
            </a:r>
          </a:p>
        </p:txBody>
      </p:sp>
      <p:sp>
        <p:nvSpPr>
          <p:cNvPr id="4" name="Date Placeholder 3">
            <a:extLst>
              <a:ext uri="{FF2B5EF4-FFF2-40B4-BE49-F238E27FC236}">
                <a16:creationId xmlns:a16="http://schemas.microsoft.com/office/drawing/2014/main" id="{16C0D3DC-5389-48AD-B332-96E3023CC282}"/>
              </a:ext>
            </a:extLst>
          </p:cNvPr>
          <p:cNvSpPr>
            <a:spLocks noGrp="1"/>
          </p:cNvSpPr>
          <p:nvPr>
            <p:ph type="dt" sz="half" idx="10"/>
          </p:nvPr>
        </p:nvSpPr>
        <p:spPr/>
        <p:txBody>
          <a:bodyPr lIns="0" rIns="0"/>
          <a:lstStyle/>
          <a:p>
            <a:pPr defTabSz="457189"/>
            <a:fld id="{77584810-455B-8741-8C2D-D4D392C26BB8}" type="datetime1">
              <a:rPr lang="en-GB"/>
              <a:pPr defTabSz="457189"/>
              <a:t>28/09/2022</a:t>
            </a:fld>
            <a:endParaRPr lang="en-US"/>
          </a:p>
        </p:txBody>
      </p:sp>
      <p:sp>
        <p:nvSpPr>
          <p:cNvPr id="5" name="Slide Number Placeholder 4">
            <a:extLst>
              <a:ext uri="{FF2B5EF4-FFF2-40B4-BE49-F238E27FC236}">
                <a16:creationId xmlns:a16="http://schemas.microsoft.com/office/drawing/2014/main" id="{C214E173-C2CC-48B2-A231-B2A97383F6D3}"/>
              </a:ext>
            </a:extLst>
          </p:cNvPr>
          <p:cNvSpPr>
            <a:spLocks noGrp="1"/>
          </p:cNvSpPr>
          <p:nvPr>
            <p:ph type="sldNum" sz="quarter" idx="12"/>
          </p:nvPr>
        </p:nvSpPr>
        <p:spPr/>
        <p:txBody>
          <a:bodyPr lIns="0" rIns="0"/>
          <a:lstStyle/>
          <a:p>
            <a:pPr defTabSz="457189"/>
            <a:fld id="{34AFA7FE-CD8C-F049-A609-816E200170F9}" type="slidenum">
              <a:rPr lang="en-US"/>
              <a:pPr defTabSz="457189"/>
              <a:t>30</a:t>
            </a:fld>
            <a:endParaRPr lang="en-US"/>
          </a:p>
        </p:txBody>
      </p:sp>
      <p:graphicFrame>
        <p:nvGraphicFramePr>
          <p:cNvPr id="3" name="Diagram 2">
            <a:extLst>
              <a:ext uri="{FF2B5EF4-FFF2-40B4-BE49-F238E27FC236}">
                <a16:creationId xmlns:a16="http://schemas.microsoft.com/office/drawing/2014/main" id="{80FB99AF-4019-426A-A57B-4FA7C1E1B45E}"/>
              </a:ext>
            </a:extLst>
          </p:cNvPr>
          <p:cNvGraphicFramePr/>
          <p:nvPr/>
        </p:nvGraphicFramePr>
        <p:xfrm>
          <a:off x="85712" y="1260446"/>
          <a:ext cx="2133600" cy="2133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a:extLst>
              <a:ext uri="{FF2B5EF4-FFF2-40B4-BE49-F238E27FC236}">
                <a16:creationId xmlns:a16="http://schemas.microsoft.com/office/drawing/2014/main" id="{3ECB67B1-3F18-48A9-9499-B205915346EB}"/>
              </a:ext>
            </a:extLst>
          </p:cNvPr>
          <p:cNvGraphicFramePr/>
          <p:nvPr/>
        </p:nvGraphicFramePr>
        <p:xfrm>
          <a:off x="-55442" y="3383170"/>
          <a:ext cx="1714678" cy="1652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 25">
            <a:extLst>
              <a:ext uri="{FF2B5EF4-FFF2-40B4-BE49-F238E27FC236}">
                <a16:creationId xmlns:a16="http://schemas.microsoft.com/office/drawing/2014/main" id="{8FF03116-7370-4759-90EC-E6FDA723E290}"/>
              </a:ext>
            </a:extLst>
          </p:cNvPr>
          <p:cNvGraphicFramePr/>
          <p:nvPr/>
        </p:nvGraphicFramePr>
        <p:xfrm>
          <a:off x="6043315" y="2512526"/>
          <a:ext cx="2759297" cy="24502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7" name="Diagram 26">
            <a:extLst>
              <a:ext uri="{FF2B5EF4-FFF2-40B4-BE49-F238E27FC236}">
                <a16:creationId xmlns:a16="http://schemas.microsoft.com/office/drawing/2014/main" id="{3C947D9F-D743-4600-A0F2-E7570131BEF3}"/>
              </a:ext>
            </a:extLst>
          </p:cNvPr>
          <p:cNvGraphicFramePr/>
          <p:nvPr/>
        </p:nvGraphicFramePr>
        <p:xfrm>
          <a:off x="4349597" y="3308658"/>
          <a:ext cx="1652909" cy="16525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8" name="Diagram 27">
            <a:extLst>
              <a:ext uri="{FF2B5EF4-FFF2-40B4-BE49-F238E27FC236}">
                <a16:creationId xmlns:a16="http://schemas.microsoft.com/office/drawing/2014/main" id="{B733D6FC-5192-42A8-89F4-66CC4A67B578}"/>
              </a:ext>
            </a:extLst>
          </p:cNvPr>
          <p:cNvGraphicFramePr/>
          <p:nvPr/>
        </p:nvGraphicFramePr>
        <p:xfrm>
          <a:off x="5479544" y="641176"/>
          <a:ext cx="1954225" cy="187135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9" name="Diagram 28">
            <a:extLst>
              <a:ext uri="{FF2B5EF4-FFF2-40B4-BE49-F238E27FC236}">
                <a16:creationId xmlns:a16="http://schemas.microsoft.com/office/drawing/2014/main" id="{AEE8FFF0-90D0-4AFA-AC2A-C1C4F74FF429}"/>
              </a:ext>
            </a:extLst>
          </p:cNvPr>
          <p:cNvGraphicFramePr/>
          <p:nvPr/>
        </p:nvGraphicFramePr>
        <p:xfrm>
          <a:off x="3563708" y="1128698"/>
          <a:ext cx="2133600" cy="213308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0" name="Diagram 29">
            <a:extLst>
              <a:ext uri="{FF2B5EF4-FFF2-40B4-BE49-F238E27FC236}">
                <a16:creationId xmlns:a16="http://schemas.microsoft.com/office/drawing/2014/main" id="{11BEB740-13C7-4868-AE13-F0BEA21F569E}"/>
              </a:ext>
            </a:extLst>
          </p:cNvPr>
          <p:cNvGraphicFramePr/>
          <p:nvPr/>
        </p:nvGraphicFramePr>
        <p:xfrm>
          <a:off x="7263333" y="931396"/>
          <a:ext cx="1853707" cy="1786832"/>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31" name="Diagram 30">
            <a:extLst>
              <a:ext uri="{FF2B5EF4-FFF2-40B4-BE49-F238E27FC236}">
                <a16:creationId xmlns:a16="http://schemas.microsoft.com/office/drawing/2014/main" id="{CB7A495E-18C0-4245-BF7A-786FA109D9EB}"/>
              </a:ext>
            </a:extLst>
          </p:cNvPr>
          <p:cNvGraphicFramePr/>
          <p:nvPr/>
        </p:nvGraphicFramePr>
        <p:xfrm>
          <a:off x="2123378" y="764970"/>
          <a:ext cx="1624781" cy="1623761"/>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32" name="Diagram 31">
            <a:extLst>
              <a:ext uri="{FF2B5EF4-FFF2-40B4-BE49-F238E27FC236}">
                <a16:creationId xmlns:a16="http://schemas.microsoft.com/office/drawing/2014/main" id="{0C6C368B-2D8C-4593-A40E-0A7CD1E975C1}"/>
              </a:ext>
            </a:extLst>
          </p:cNvPr>
          <p:cNvGraphicFramePr/>
          <p:nvPr/>
        </p:nvGraphicFramePr>
        <p:xfrm>
          <a:off x="1933137" y="2794234"/>
          <a:ext cx="2133600" cy="2133087"/>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spTree>
    <p:extLst>
      <p:ext uri="{BB962C8B-B14F-4D97-AF65-F5344CB8AC3E}">
        <p14:creationId xmlns:p14="http://schemas.microsoft.com/office/powerpoint/2010/main" val="260626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Role of the SIGs</a:t>
            </a:r>
            <a:endParaRPr lang="en-GB" dirty="0"/>
          </a:p>
        </p:txBody>
      </p:sp>
      <p:sp>
        <p:nvSpPr>
          <p:cNvPr id="3" name="Content Placeholder 2"/>
          <p:cNvSpPr>
            <a:spLocks noGrp="1"/>
          </p:cNvSpPr>
          <p:nvPr>
            <p:ph idx="1"/>
          </p:nvPr>
        </p:nvSpPr>
        <p:spPr/>
        <p:txBody>
          <a:bodyPr>
            <a:normAutofit/>
          </a:bodyPr>
          <a:lstStyle/>
          <a:p>
            <a:r>
              <a:rPr lang="en-GB" dirty="0"/>
              <a:t>SIGs are convened by FPH members to tackle some of the most pressing issues facing the public’s health today</a:t>
            </a:r>
          </a:p>
          <a:p>
            <a:r>
              <a:rPr lang="en-GB" dirty="0"/>
              <a:t>The Faculty has 4,000 public health experts in its membership and the SIGs are the best way to harness that expertise</a:t>
            </a:r>
          </a:p>
          <a:p>
            <a:r>
              <a:rPr lang="en-GB" dirty="0"/>
              <a:t>SIGs provide our members with a platform to speak out in one voice on a particular topic</a:t>
            </a:r>
          </a:p>
          <a:p>
            <a:r>
              <a:rPr lang="en-GB" dirty="0"/>
              <a:t>They shape and lead Faculty policy in a number of fields and provide additional ‘reach’ and engagement which the Faculty can’t always do centrally</a:t>
            </a:r>
          </a:p>
          <a:p>
            <a:r>
              <a:rPr lang="en-GB" dirty="0"/>
              <a:t>They provide the Faculty with a source of expertise and support across all areas of our work</a:t>
            </a:r>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28/09/2022</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31</a:t>
            </a:fld>
            <a:endParaRPr lang="en-US"/>
          </a:p>
        </p:txBody>
      </p:sp>
    </p:spTree>
    <p:extLst>
      <p:ext uri="{BB962C8B-B14F-4D97-AF65-F5344CB8AC3E}">
        <p14:creationId xmlns:p14="http://schemas.microsoft.com/office/powerpoint/2010/main" val="3376262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Faculty support for SIGs</a:t>
            </a:r>
          </a:p>
        </p:txBody>
      </p:sp>
      <p:sp>
        <p:nvSpPr>
          <p:cNvPr id="3" name="Content Placeholder 2"/>
          <p:cNvSpPr>
            <a:spLocks noGrp="1"/>
          </p:cNvSpPr>
          <p:nvPr>
            <p:ph idx="1"/>
          </p:nvPr>
        </p:nvSpPr>
        <p:spPr/>
        <p:txBody>
          <a:bodyPr>
            <a:normAutofit/>
          </a:bodyPr>
          <a:lstStyle/>
          <a:p>
            <a:r>
              <a:rPr lang="en-GB" sz="2000" dirty="0"/>
              <a:t>SIGs are self-administered, but….</a:t>
            </a:r>
          </a:p>
          <a:p>
            <a:r>
              <a:rPr lang="en-GB" sz="2000" dirty="0"/>
              <a:t>SIG webpages</a:t>
            </a:r>
          </a:p>
          <a:p>
            <a:r>
              <a:rPr lang="en-GB" sz="2000" dirty="0"/>
              <a:t>Media and publicity – link to Faculty social media reach (20k Twitter followers, YouTube, Facebook, website, members’ e-bulletin)</a:t>
            </a:r>
          </a:p>
          <a:p>
            <a:r>
              <a:rPr lang="en-GB" sz="2000" dirty="0"/>
              <a:t>Possible StR projects to support specific learning outcomes (e.g. climate change)</a:t>
            </a:r>
          </a:p>
          <a:p>
            <a:r>
              <a:rPr lang="en-GB" sz="2000" dirty="0"/>
              <a:t>Access to TC and VC facilities and meeting rooms in FPH’s office (when we’re fully open again, though increasing expectations around remote meeting)</a:t>
            </a:r>
          </a:p>
        </p:txBody>
      </p:sp>
      <p:sp>
        <p:nvSpPr>
          <p:cNvPr id="4" name="Date Placeholder 3"/>
          <p:cNvSpPr>
            <a:spLocks noGrp="1"/>
          </p:cNvSpPr>
          <p:nvPr>
            <p:ph type="dt" sz="half" idx="10"/>
          </p:nvPr>
        </p:nvSpPr>
        <p:spPr/>
        <p:txBody>
          <a:bodyPr/>
          <a:lstStyle/>
          <a:p>
            <a:fld id="{77584810-455B-8741-8C2D-D4D392C26BB8}" type="datetime1">
              <a:rPr lang="en-GB" smtClean="0"/>
              <a:t>28/09/2022</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32</a:t>
            </a:fld>
            <a:endParaRPr lang="en-US"/>
          </a:p>
        </p:txBody>
      </p:sp>
    </p:spTree>
    <p:extLst>
      <p:ext uri="{BB962C8B-B14F-4D97-AF65-F5344CB8AC3E}">
        <p14:creationId xmlns:p14="http://schemas.microsoft.com/office/powerpoint/2010/main" val="4218757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9" name="Google Shape;339;p28"/>
          <p:cNvPicPr preferRelativeResize="0"/>
          <p:nvPr/>
        </p:nvPicPr>
        <p:blipFill rotWithShape="1">
          <a:blip r:embed="rId3">
            <a:alphaModFix/>
          </a:blip>
          <a:srcRect l="24807" t="14529" r="25768" b="15384"/>
          <a:stretch/>
        </p:blipFill>
        <p:spPr>
          <a:xfrm>
            <a:off x="3709689" y="1960210"/>
            <a:ext cx="2542636" cy="2028172"/>
          </a:xfrm>
          <a:prstGeom prst="rect">
            <a:avLst/>
          </a:prstGeom>
          <a:noFill/>
          <a:ln w="9525" cap="flat" cmpd="sng">
            <a:solidFill>
              <a:schemeClr val="accent1"/>
            </a:solidFill>
            <a:prstDash val="solid"/>
            <a:round/>
            <a:headEnd type="none" w="sm" len="sm"/>
            <a:tailEnd type="none" w="sm" len="sm"/>
          </a:ln>
        </p:spPr>
      </p:pic>
      <p:pic>
        <p:nvPicPr>
          <p:cNvPr id="3" name="Picture 2">
            <a:extLst>
              <a:ext uri="{FF2B5EF4-FFF2-40B4-BE49-F238E27FC236}">
                <a16:creationId xmlns:a16="http://schemas.microsoft.com/office/drawing/2014/main" id="{1047418D-E995-4592-846D-1040335CAA3F}"/>
              </a:ext>
            </a:extLst>
          </p:cNvPr>
          <p:cNvPicPr>
            <a:picLocks noChangeAspect="1"/>
          </p:cNvPicPr>
          <p:nvPr/>
        </p:nvPicPr>
        <p:blipFill>
          <a:blip r:embed="rId4"/>
          <a:stretch>
            <a:fillRect/>
          </a:stretch>
        </p:blipFill>
        <p:spPr>
          <a:xfrm>
            <a:off x="4876800" y="3144876"/>
            <a:ext cx="2714066" cy="1519877"/>
          </a:xfrm>
          <a:prstGeom prst="rect">
            <a:avLst/>
          </a:prstGeom>
        </p:spPr>
      </p:pic>
      <p:sp>
        <p:nvSpPr>
          <p:cNvPr id="333" name="Google Shape;333;p28"/>
          <p:cNvSpPr/>
          <p:nvPr/>
        </p:nvSpPr>
        <p:spPr>
          <a:xfrm>
            <a:off x="388589" y="1063229"/>
            <a:ext cx="4302193" cy="3756636"/>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Changing policy landscape</a:t>
            </a:r>
          </a:p>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Recent areas of focus: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Equality and diversity </a:t>
            </a:r>
          </a:p>
          <a:p>
            <a:pPr marL="742950" lvl="1" indent="-285750">
              <a:spcBef>
                <a:spcPts val="380"/>
              </a:spcBef>
              <a:buClr>
                <a:srgbClr val="595959"/>
              </a:buClr>
              <a:buSzPts val="1900"/>
              <a:buFont typeface="Arial"/>
              <a:buChar char="•"/>
            </a:pPr>
            <a:r>
              <a:rPr lang="en-GB" sz="1900" dirty="0">
                <a:solidFill>
                  <a:srgbClr val="595959"/>
                </a:solidFill>
              </a:rPr>
              <a:t>Climate change</a:t>
            </a:r>
          </a:p>
          <a:p>
            <a:pPr marL="742950" lvl="1" indent="-285750">
              <a:spcBef>
                <a:spcPts val="380"/>
              </a:spcBef>
              <a:buClr>
                <a:srgbClr val="595959"/>
              </a:buClr>
              <a:buSzPts val="1900"/>
              <a:buFont typeface="Arial"/>
              <a:buChar char="•"/>
            </a:pPr>
            <a:r>
              <a:rPr lang="en-GB" sz="1900" dirty="0">
                <a:solidFill>
                  <a:srgbClr val="595959"/>
                </a:solidFill>
              </a:rPr>
              <a:t>Drugs</a:t>
            </a:r>
          </a:p>
          <a:p>
            <a:pPr marL="742950" lvl="1" indent="-285750">
              <a:spcBef>
                <a:spcPts val="380"/>
              </a:spcBef>
              <a:buClr>
                <a:srgbClr val="595959"/>
              </a:buClr>
              <a:buSzPts val="1900"/>
              <a:buFont typeface="Arial"/>
              <a:buChar char="•"/>
            </a:pPr>
            <a:r>
              <a:rPr lang="en-GB" sz="1900" dirty="0">
                <a:solidFill>
                  <a:srgbClr val="595959"/>
                </a:solidFill>
              </a:rPr>
              <a:t>Afghanistan </a:t>
            </a:r>
            <a:endParaRPr lang="en-GB" dirty="0"/>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Alcohol</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b="0" i="0" u="none" strike="noStrike" cap="none" dirty="0">
                <a:solidFill>
                  <a:srgbClr val="595959"/>
                </a:solidFill>
                <a:latin typeface="Arial"/>
                <a:ea typeface="Arial"/>
                <a:cs typeface="Arial"/>
                <a:sym typeface="Arial"/>
              </a:rPr>
              <a:t>Food poverty</a:t>
            </a:r>
          </a:p>
          <a:p>
            <a:pPr marL="742950" marR="0" lvl="1" indent="-285750" algn="l" rtl="0">
              <a:lnSpc>
                <a:spcPct val="100000"/>
              </a:lnSpc>
              <a:spcBef>
                <a:spcPts val="380"/>
              </a:spcBef>
              <a:spcAft>
                <a:spcPts val="0"/>
              </a:spcAft>
              <a:buClr>
                <a:srgbClr val="595959"/>
              </a:buClr>
              <a:buSzPts val="1900"/>
              <a:buFont typeface="Arial"/>
              <a:buChar char="•"/>
            </a:pPr>
            <a:r>
              <a:rPr lang="en-GB" sz="1900" dirty="0">
                <a:solidFill>
                  <a:srgbClr val="595959"/>
                </a:solidFill>
              </a:rPr>
              <a:t>Blood pressure/CVD</a:t>
            </a:r>
            <a:endParaRPr lang="en-GB" sz="1900" b="0" i="0" u="none" strike="noStrike" cap="none" dirty="0">
              <a:solidFill>
                <a:srgbClr val="595959"/>
              </a:solidFill>
              <a:latin typeface="Arial"/>
              <a:ea typeface="Arial"/>
              <a:cs typeface="Arial"/>
              <a:sym typeface="Arial"/>
            </a:endParaRPr>
          </a:p>
          <a:p>
            <a:pPr marL="742950" marR="0" lvl="1" indent="-285750" algn="l" rtl="0">
              <a:lnSpc>
                <a:spcPct val="100000"/>
              </a:lnSpc>
              <a:spcBef>
                <a:spcPts val="380"/>
              </a:spcBef>
              <a:spcAft>
                <a:spcPts val="0"/>
              </a:spcAft>
              <a:buClr>
                <a:srgbClr val="595959"/>
              </a:buClr>
              <a:buSzPts val="1900"/>
              <a:buFont typeface="Arial"/>
              <a:buChar char="•"/>
            </a:pPr>
            <a:r>
              <a:rPr lang="en-GB" sz="1900" dirty="0">
                <a:solidFill>
                  <a:srgbClr val="595959"/>
                </a:solidFill>
              </a:rPr>
              <a:t>Health inequalities (COVID-19)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000000"/>
              </a:buClr>
              <a:buSzPts val="1400"/>
              <a:buFont typeface="Arial"/>
              <a:buNone/>
            </a:pPr>
            <a:endParaRPr sz="1400" b="0" i="0" u="none" strike="noStrike" cap="none" dirty="0">
              <a:solidFill>
                <a:srgbClr val="244061"/>
              </a:solidFill>
              <a:latin typeface="Arial"/>
              <a:ea typeface="Arial"/>
              <a:cs typeface="Arial"/>
              <a:sym typeface="Arial"/>
            </a:endParaRPr>
          </a:p>
        </p:txBody>
      </p:sp>
      <p:sp>
        <p:nvSpPr>
          <p:cNvPr id="334" name="Google Shape;334;p28"/>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dirty="0"/>
              <a:t>Recent policy areas</a:t>
            </a:r>
            <a:endParaRPr sz="1600" dirty="0"/>
          </a:p>
        </p:txBody>
      </p:sp>
      <p:sp>
        <p:nvSpPr>
          <p:cNvPr id="335" name="Google Shape;335;p28"/>
          <p:cNvSpPr/>
          <p:nvPr/>
        </p:nvSpPr>
        <p:spPr>
          <a:xfrm>
            <a:off x="4453217" y="238708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36" name="Google Shape;336;p28"/>
          <p:cNvSpPr/>
          <p:nvPr/>
        </p:nvSpPr>
        <p:spPr>
          <a:xfrm>
            <a:off x="4453217" y="238708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37" name="Google Shape;337;p28"/>
          <p:cNvSpPr/>
          <p:nvPr/>
        </p:nvSpPr>
        <p:spPr>
          <a:xfrm>
            <a:off x="4453217" y="238708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42" name="Google Shape;342;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33</a:t>
            </a:fld>
            <a:endParaRPr/>
          </a:p>
        </p:txBody>
      </p:sp>
      <p:pic>
        <p:nvPicPr>
          <p:cNvPr id="2" name="Picture 1">
            <a:extLst>
              <a:ext uri="{FF2B5EF4-FFF2-40B4-BE49-F238E27FC236}">
                <a16:creationId xmlns:a16="http://schemas.microsoft.com/office/drawing/2014/main" id="{37CC566A-7517-44F4-9861-2F1B1BE878B3}"/>
              </a:ext>
            </a:extLst>
          </p:cNvPr>
          <p:cNvPicPr>
            <a:picLocks noChangeAspect="1"/>
          </p:cNvPicPr>
          <p:nvPr/>
        </p:nvPicPr>
        <p:blipFill>
          <a:blip r:embed="rId5"/>
          <a:stretch>
            <a:fillRect/>
          </a:stretch>
        </p:blipFill>
        <p:spPr>
          <a:xfrm>
            <a:off x="5029086" y="1180701"/>
            <a:ext cx="3048227" cy="1717168"/>
          </a:xfrm>
          <a:prstGeom prst="rect">
            <a:avLst/>
          </a:prstGeom>
        </p:spPr>
      </p:pic>
      <p:pic>
        <p:nvPicPr>
          <p:cNvPr id="341" name="Google Shape;341;p28"/>
          <p:cNvPicPr preferRelativeResize="0"/>
          <p:nvPr/>
        </p:nvPicPr>
        <p:blipFill rotWithShape="1">
          <a:blip r:embed="rId6">
            <a:alphaModFix/>
          </a:blip>
          <a:srcRect l="35769" t="14187" r="36731" b="15895"/>
          <a:stretch/>
        </p:blipFill>
        <p:spPr>
          <a:xfrm>
            <a:off x="7475564" y="2247060"/>
            <a:ext cx="1564689" cy="2237614"/>
          </a:xfrm>
          <a:prstGeom prst="rect">
            <a:avLst/>
          </a:prstGeom>
          <a:noFill/>
          <a:ln w="9525" cap="flat" cmpd="sng">
            <a:solidFill>
              <a:schemeClr val="accen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1061-6408-4D0C-8557-94A31544C795}"/>
              </a:ext>
            </a:extLst>
          </p:cNvPr>
          <p:cNvSpPr>
            <a:spLocks noGrp="1"/>
          </p:cNvSpPr>
          <p:nvPr>
            <p:ph type="title"/>
          </p:nvPr>
        </p:nvSpPr>
        <p:spPr/>
        <p:txBody>
          <a:bodyPr/>
          <a:lstStyle/>
          <a:p>
            <a:r>
              <a:rPr lang="en-GB" dirty="0"/>
              <a:t>Where to find the SIGs…</a:t>
            </a:r>
          </a:p>
        </p:txBody>
      </p:sp>
      <p:pic>
        <p:nvPicPr>
          <p:cNvPr id="5" name="Picture 4">
            <a:extLst>
              <a:ext uri="{FF2B5EF4-FFF2-40B4-BE49-F238E27FC236}">
                <a16:creationId xmlns:a16="http://schemas.microsoft.com/office/drawing/2014/main" id="{C081CA35-7F2A-4B97-A2B5-2B471EB149C3}"/>
              </a:ext>
            </a:extLst>
          </p:cNvPr>
          <p:cNvPicPr>
            <a:picLocks noChangeAspect="1"/>
          </p:cNvPicPr>
          <p:nvPr/>
        </p:nvPicPr>
        <p:blipFill>
          <a:blip r:embed="rId2"/>
          <a:stretch>
            <a:fillRect/>
          </a:stretch>
        </p:blipFill>
        <p:spPr>
          <a:xfrm>
            <a:off x="1889760" y="1706882"/>
            <a:ext cx="5692643" cy="3099953"/>
          </a:xfrm>
          <a:prstGeom prst="rect">
            <a:avLst/>
          </a:prstGeom>
        </p:spPr>
      </p:pic>
      <p:sp>
        <p:nvSpPr>
          <p:cNvPr id="3" name="Text Placeholder 2">
            <a:extLst>
              <a:ext uri="{FF2B5EF4-FFF2-40B4-BE49-F238E27FC236}">
                <a16:creationId xmlns:a16="http://schemas.microsoft.com/office/drawing/2014/main" id="{FD4D8D5C-8864-4B7F-A3E7-60FF19E388C3}"/>
              </a:ext>
            </a:extLst>
          </p:cNvPr>
          <p:cNvSpPr>
            <a:spLocks noGrp="1"/>
          </p:cNvSpPr>
          <p:nvPr>
            <p:ph type="body" idx="1"/>
          </p:nvPr>
        </p:nvSpPr>
        <p:spPr>
          <a:xfrm>
            <a:off x="374161" y="1235224"/>
            <a:ext cx="8229600" cy="471658"/>
          </a:xfrm>
        </p:spPr>
        <p:txBody>
          <a:bodyPr>
            <a:normAutofit/>
          </a:bodyPr>
          <a:lstStyle/>
          <a:p>
            <a:pPr marL="114300" indent="0">
              <a:buNone/>
            </a:pPr>
            <a:r>
              <a:rPr lang="en-GB" sz="1800" b="0" i="0" u="none" strike="noStrike" cap="none" dirty="0">
                <a:solidFill>
                  <a:srgbClr val="244061"/>
                </a:solidFill>
                <a:latin typeface="Arial"/>
                <a:ea typeface="Arial"/>
                <a:cs typeface="Arial"/>
                <a:sym typeface="Arial"/>
              </a:rPr>
              <a:t>FPH Homepage &gt; Policy and Campaigns &gt; Special Interest Groups</a:t>
            </a:r>
            <a:endParaRPr lang="en-GB" sz="1800" b="0" i="0" u="none" strike="noStrike" cap="none" dirty="0">
              <a:solidFill>
                <a:srgbClr val="000000"/>
              </a:solidFill>
              <a:latin typeface="Arial"/>
              <a:ea typeface="Arial"/>
              <a:cs typeface="Arial"/>
              <a:sym typeface="Arial"/>
            </a:endParaRPr>
          </a:p>
          <a:p>
            <a:endParaRPr lang="en-GB" b="1" dirty="0"/>
          </a:p>
        </p:txBody>
      </p:sp>
      <p:sp>
        <p:nvSpPr>
          <p:cNvPr id="4" name="Slide Number Placeholder 3">
            <a:extLst>
              <a:ext uri="{FF2B5EF4-FFF2-40B4-BE49-F238E27FC236}">
                <a16:creationId xmlns:a16="http://schemas.microsoft.com/office/drawing/2014/main" id="{D065E239-D6DE-4966-8B7E-07F918E023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34</a:t>
            </a:fld>
            <a:endParaRPr lang="en-GB"/>
          </a:p>
        </p:txBody>
      </p:sp>
    </p:spTree>
    <p:extLst>
      <p:ext uri="{BB962C8B-B14F-4D97-AF65-F5344CB8AC3E}">
        <p14:creationId xmlns:p14="http://schemas.microsoft.com/office/powerpoint/2010/main" val="2996798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subTitle" idx="1"/>
          </p:nvPr>
        </p:nvSpPr>
        <p:spPr>
          <a:xfrm>
            <a:off x="389659" y="2708028"/>
            <a:ext cx="7842741" cy="185517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FFFFFF"/>
              </a:buClr>
              <a:buSzPts val="2400"/>
              <a:buNone/>
            </a:pPr>
            <a:r>
              <a:rPr lang="en-GB" b="0" dirty="0"/>
              <a:t>Cat Pinho-Gomes</a:t>
            </a:r>
            <a:endParaRPr b="0" dirty="0"/>
          </a:p>
          <a:p>
            <a:pPr marL="0" lvl="0" indent="0" algn="l" rtl="0">
              <a:lnSpc>
                <a:spcPct val="100000"/>
              </a:lnSpc>
              <a:spcBef>
                <a:spcPts val="400"/>
              </a:spcBef>
              <a:spcAft>
                <a:spcPts val="0"/>
              </a:spcAft>
              <a:buClr>
                <a:srgbClr val="FFFFFF"/>
              </a:buClr>
              <a:buSzPts val="2000"/>
              <a:buNone/>
            </a:pPr>
            <a:r>
              <a:rPr lang="en-GB" sz="2000" b="0" i="1" dirty="0"/>
              <a:t>StR representative, Diplomate Exam Development Committee</a:t>
            </a:r>
            <a:endParaRPr dirty="0"/>
          </a:p>
        </p:txBody>
      </p:sp>
      <p:sp>
        <p:nvSpPr>
          <p:cNvPr id="348" name="Google Shape;348;p29"/>
          <p:cNvSpPr txBox="1"/>
          <p:nvPr/>
        </p:nvSpPr>
        <p:spPr>
          <a:xfrm>
            <a:off x="389659" y="2267163"/>
            <a:ext cx="8364681" cy="88173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rgbClr val="FFFFFF"/>
              </a:buClr>
              <a:buSzPts val="3900"/>
              <a:buFont typeface="Arial"/>
              <a:buNone/>
            </a:pPr>
            <a:r>
              <a:rPr lang="en-GB" sz="3900" b="1" i="0" u="none" strike="noStrike" cap="none" dirty="0">
                <a:solidFill>
                  <a:srgbClr val="FFFFFF"/>
                </a:solidFill>
                <a:latin typeface="Arial"/>
                <a:ea typeface="Arial"/>
                <a:cs typeface="Arial"/>
                <a:sym typeface="Arial"/>
              </a:rPr>
              <a:t>FPH Examinations – Diplomate (DFPH Exam)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0"/>
          <p:cNvSpPr/>
          <p:nvPr/>
        </p:nvSpPr>
        <p:spPr>
          <a:xfrm>
            <a:off x="455543" y="1237393"/>
            <a:ext cx="8115299" cy="352987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595959"/>
              </a:buClr>
              <a:buSzPts val="1900"/>
              <a:buFont typeface="Arial"/>
              <a:buChar char="•"/>
            </a:pPr>
            <a:r>
              <a:rPr lang="en-GB" sz="1900" b="0" i="0" u="none" strike="noStrike" cap="none">
                <a:solidFill>
                  <a:srgbClr val="595959"/>
                </a:solidFill>
                <a:latin typeface="Arial"/>
                <a:ea typeface="Arial"/>
                <a:cs typeface="Arial"/>
                <a:sym typeface="Arial"/>
              </a:rPr>
              <a:t>“</a:t>
            </a:r>
            <a:r>
              <a:rPr lang="en-GB" sz="1900" b="0" i="1" u="none" strike="noStrike" cap="none">
                <a:solidFill>
                  <a:srgbClr val="595959"/>
                </a:solidFill>
                <a:latin typeface="Arial"/>
                <a:ea typeface="Arial"/>
                <a:cs typeface="Arial"/>
                <a:sym typeface="Arial"/>
              </a:rPr>
              <a:t>Knows how</a:t>
            </a:r>
            <a:r>
              <a:rPr lang="en-GB" sz="1900" b="0" i="0" u="none" strike="noStrike" cap="none">
                <a:solidFill>
                  <a:srgbClr val="595959"/>
                </a:solidFill>
                <a:latin typeface="Arial"/>
                <a:ea typeface="Arial"/>
                <a:cs typeface="Arial"/>
                <a:sym typeface="Arial"/>
              </a:rPr>
              <a:t>” exam, detailed syllabus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a:solidFill>
                  <a:srgbClr val="595959"/>
                </a:solidFill>
                <a:latin typeface="Arial"/>
                <a:ea typeface="Arial"/>
                <a:cs typeface="Arial"/>
                <a:sym typeface="Arial"/>
              </a:rPr>
              <a:t>Two papers, two days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595959"/>
              </a:buClr>
              <a:buSzPts val="1600"/>
              <a:buFont typeface="Arial"/>
              <a:buChar char="•"/>
            </a:pPr>
            <a:r>
              <a:rPr lang="en-GB" sz="1600" b="1" i="0" u="none" strike="noStrike" cap="none">
                <a:solidFill>
                  <a:srgbClr val="595959"/>
                </a:solidFill>
                <a:latin typeface="Arial"/>
                <a:ea typeface="Arial"/>
                <a:cs typeface="Arial"/>
                <a:sym typeface="Arial"/>
              </a:rPr>
              <a:t>Paper 1: knowledge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Two parts: 1A (2h30) and 1B (1h40)</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10 structured questions (10 marks each) on:</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Research methods</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Disease prevention / health promotion</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Health information</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Medical sociology, social policy, health economics</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320"/>
              </a:spcBef>
              <a:spcAft>
                <a:spcPts val="0"/>
              </a:spcAft>
              <a:buClr>
                <a:srgbClr val="595959"/>
              </a:buClr>
              <a:buSzPts val="1600"/>
              <a:buFont typeface="Arial"/>
              <a:buChar char="•"/>
            </a:pPr>
            <a:r>
              <a:rPr lang="en-GB" sz="1600" b="0" i="0" u="none" strike="noStrike" cap="none">
                <a:solidFill>
                  <a:srgbClr val="595959"/>
                </a:solidFill>
                <a:latin typeface="Arial"/>
                <a:ea typeface="Arial"/>
                <a:cs typeface="Arial"/>
                <a:sym typeface="Arial"/>
              </a:rPr>
              <a:t>Organisation and management of healthcare</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380"/>
              </a:spcBef>
              <a:spcAft>
                <a:spcPts val="0"/>
              </a:spcAft>
              <a:buClr>
                <a:schemeClr val="dk1"/>
              </a:buClr>
              <a:buSzPts val="1900"/>
              <a:buFont typeface="Arial"/>
              <a:buNone/>
            </a:pPr>
            <a:endParaRPr sz="1900" b="0" i="0" u="none" strike="noStrike" cap="none">
              <a:solidFill>
                <a:srgbClr val="595959"/>
              </a:solidFill>
              <a:latin typeface="Arial"/>
              <a:ea typeface="Arial"/>
              <a:cs typeface="Arial"/>
              <a:sym typeface="Arial"/>
            </a:endParaRPr>
          </a:p>
          <a:p>
            <a:pPr marL="285750" marR="0" lvl="0" indent="-165100" algn="l" rtl="0">
              <a:lnSpc>
                <a:spcPct val="100000"/>
              </a:lnSpc>
              <a:spcBef>
                <a:spcPts val="380"/>
              </a:spcBef>
              <a:spcAft>
                <a:spcPts val="0"/>
              </a:spcAft>
              <a:buClr>
                <a:schemeClr val="dk1"/>
              </a:buClr>
              <a:buSzPts val="1900"/>
              <a:buFont typeface="Arial"/>
              <a:buNone/>
            </a:pPr>
            <a:endParaRPr sz="1900" b="0" i="0" u="none" strike="noStrike" cap="none">
              <a:solidFill>
                <a:srgbClr val="595959"/>
              </a:solidFill>
              <a:latin typeface="Arial"/>
              <a:ea typeface="Arial"/>
              <a:cs typeface="Arial"/>
              <a:sym typeface="Arial"/>
            </a:endParaRPr>
          </a:p>
          <a:p>
            <a:pPr marL="285750" marR="0" lvl="0" indent="-165100" algn="l" rtl="0">
              <a:lnSpc>
                <a:spcPct val="100000"/>
              </a:lnSpc>
              <a:spcBef>
                <a:spcPts val="380"/>
              </a:spcBef>
              <a:spcAft>
                <a:spcPts val="0"/>
              </a:spcAft>
              <a:buClr>
                <a:schemeClr val="dk1"/>
              </a:buClr>
              <a:buSzPts val="1900"/>
              <a:buFont typeface="Arial"/>
              <a:buNone/>
            </a:pPr>
            <a:endParaRPr sz="1900" b="0" i="0" u="none" strike="noStrike" cap="none">
              <a:solidFill>
                <a:srgbClr val="595959"/>
              </a:solidFill>
              <a:latin typeface="Arial"/>
              <a:ea typeface="Arial"/>
              <a:cs typeface="Arial"/>
              <a:sym typeface="Arial"/>
            </a:endParaRPr>
          </a:p>
        </p:txBody>
      </p:sp>
      <p:sp>
        <p:nvSpPr>
          <p:cNvPr id="355" name="Google Shape;355;p30"/>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Diplomate (DFPH) Examination</a:t>
            </a:r>
            <a:endParaRPr sz="1600"/>
          </a:p>
        </p:txBody>
      </p:sp>
      <p:sp>
        <p:nvSpPr>
          <p:cNvPr id="356" name="Google Shape;356;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36</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1"/>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DFPH Examination</a:t>
            </a:r>
            <a:endParaRPr/>
          </a:p>
        </p:txBody>
      </p:sp>
      <p:sp>
        <p:nvSpPr>
          <p:cNvPr id="363" name="Google Shape;363;p3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595959"/>
              </a:buClr>
              <a:buSzPts val="1800"/>
              <a:buChar char="•"/>
            </a:pPr>
            <a:r>
              <a:rPr lang="en-GB" b="1"/>
              <a:t>Paper 2: Skills</a:t>
            </a:r>
            <a:endParaRPr/>
          </a:p>
          <a:p>
            <a:pPr marL="742950" lvl="1" indent="-285750" algn="l" rtl="0">
              <a:lnSpc>
                <a:spcPct val="100000"/>
              </a:lnSpc>
              <a:spcBef>
                <a:spcPts val="360"/>
              </a:spcBef>
              <a:spcAft>
                <a:spcPts val="0"/>
              </a:spcAft>
              <a:buClr>
                <a:srgbClr val="595959"/>
              </a:buClr>
              <a:buSzPts val="1800"/>
              <a:buChar char="–"/>
            </a:pPr>
            <a:r>
              <a:rPr lang="en-GB"/>
              <a:t>2A (2h30): critical appraisal &amp; follow-on Qs on PH theme [50 marks]</a:t>
            </a:r>
            <a:endParaRPr/>
          </a:p>
          <a:p>
            <a:pPr marL="742950" lvl="1" indent="-171450" algn="l" rtl="0">
              <a:lnSpc>
                <a:spcPct val="100000"/>
              </a:lnSpc>
              <a:spcBef>
                <a:spcPts val="360"/>
              </a:spcBef>
              <a:spcAft>
                <a:spcPts val="0"/>
              </a:spcAft>
              <a:buClr>
                <a:srgbClr val="595959"/>
              </a:buClr>
              <a:buSzPts val="1800"/>
              <a:buNone/>
            </a:pPr>
            <a:endParaRPr/>
          </a:p>
          <a:p>
            <a:pPr marL="742950" lvl="1" indent="-285750" algn="l" rtl="0">
              <a:lnSpc>
                <a:spcPct val="100000"/>
              </a:lnSpc>
              <a:spcBef>
                <a:spcPts val="360"/>
              </a:spcBef>
              <a:spcAft>
                <a:spcPts val="0"/>
              </a:spcAft>
              <a:buClr>
                <a:srgbClr val="595959"/>
              </a:buClr>
              <a:buSzPts val="1800"/>
              <a:buChar char="–"/>
            </a:pPr>
            <a:r>
              <a:rPr lang="en-GB"/>
              <a:t>2B (2h): practical stats and epi [50 marks]</a:t>
            </a:r>
            <a:endParaRPr/>
          </a:p>
          <a:p>
            <a:pPr marL="742950" lvl="1" indent="-171450" algn="l" rtl="0">
              <a:lnSpc>
                <a:spcPct val="100000"/>
              </a:lnSpc>
              <a:spcBef>
                <a:spcPts val="360"/>
              </a:spcBef>
              <a:spcAft>
                <a:spcPts val="0"/>
              </a:spcAft>
              <a:buClr>
                <a:srgbClr val="595959"/>
              </a:buClr>
              <a:buSzPts val="1800"/>
              <a:buNone/>
            </a:pPr>
            <a:endParaRPr/>
          </a:p>
        </p:txBody>
      </p:sp>
      <p:sp>
        <p:nvSpPr>
          <p:cNvPr id="364" name="Google Shape;36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37</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2"/>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DFPH Examination</a:t>
            </a:r>
            <a:endParaRPr/>
          </a:p>
        </p:txBody>
      </p:sp>
      <p:sp>
        <p:nvSpPr>
          <p:cNvPr id="371" name="Google Shape;371;p32"/>
          <p:cNvSpPr txBox="1">
            <a:spLocks noGrp="1"/>
          </p:cNvSpPr>
          <p:nvPr>
            <p:ph type="body" idx="1"/>
          </p:nvPr>
        </p:nvSpPr>
        <p:spPr>
          <a:xfrm>
            <a:off x="457200" y="1200151"/>
            <a:ext cx="5512777" cy="33944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1800"/>
              <a:buNone/>
            </a:pPr>
            <a:r>
              <a:rPr lang="en-GB"/>
              <a:t>Preparation</a:t>
            </a:r>
            <a:endParaRPr/>
          </a:p>
          <a:p>
            <a:pPr marL="742950" lvl="1" indent="-285750" algn="l" rtl="0">
              <a:lnSpc>
                <a:spcPct val="100000"/>
              </a:lnSpc>
              <a:spcBef>
                <a:spcPts val="360"/>
              </a:spcBef>
              <a:spcAft>
                <a:spcPts val="0"/>
              </a:spcAft>
              <a:buClr>
                <a:srgbClr val="595959"/>
              </a:buClr>
              <a:buSzPts val="1800"/>
              <a:buChar char="–"/>
            </a:pPr>
            <a:r>
              <a:rPr lang="en-GB"/>
              <a:t>3-4 months (?)</a:t>
            </a:r>
            <a:endParaRPr/>
          </a:p>
          <a:p>
            <a:pPr marL="742950" lvl="1" indent="-285750" algn="l" rtl="0">
              <a:lnSpc>
                <a:spcPct val="100000"/>
              </a:lnSpc>
              <a:spcBef>
                <a:spcPts val="360"/>
              </a:spcBef>
              <a:spcAft>
                <a:spcPts val="0"/>
              </a:spcAft>
              <a:buClr>
                <a:srgbClr val="595959"/>
              </a:buClr>
              <a:buSzPts val="1800"/>
              <a:buChar char="–"/>
            </a:pPr>
            <a:r>
              <a:rPr lang="en-GB"/>
              <a:t>No reading list</a:t>
            </a:r>
            <a:endParaRPr/>
          </a:p>
          <a:p>
            <a:pPr marL="742950" lvl="1" indent="-285750" algn="l" rtl="0">
              <a:lnSpc>
                <a:spcPct val="100000"/>
              </a:lnSpc>
              <a:spcBef>
                <a:spcPts val="360"/>
              </a:spcBef>
              <a:spcAft>
                <a:spcPts val="0"/>
              </a:spcAft>
              <a:buClr>
                <a:srgbClr val="595959"/>
              </a:buClr>
              <a:buSzPts val="1800"/>
              <a:buChar char="–"/>
            </a:pPr>
            <a:r>
              <a:rPr lang="en-GB" u="sng">
                <a:solidFill>
                  <a:schemeClr val="hlink"/>
                </a:solidFill>
                <a:hlinkClick r:id="rId3"/>
              </a:rPr>
              <a:t>Past papers (2011 – 2017)</a:t>
            </a:r>
            <a:endParaRPr/>
          </a:p>
          <a:p>
            <a:pPr marL="742950" lvl="1" indent="-285750" algn="l" rtl="0">
              <a:lnSpc>
                <a:spcPct val="100000"/>
              </a:lnSpc>
              <a:spcBef>
                <a:spcPts val="360"/>
              </a:spcBef>
              <a:spcAft>
                <a:spcPts val="0"/>
              </a:spcAft>
              <a:buClr>
                <a:srgbClr val="595959"/>
              </a:buClr>
              <a:buSzPts val="1800"/>
              <a:buChar char="–"/>
            </a:pPr>
            <a:r>
              <a:rPr lang="en-GB" u="sng">
                <a:solidFill>
                  <a:schemeClr val="hlink"/>
                </a:solidFill>
                <a:hlinkClick r:id="rId4"/>
              </a:rPr>
              <a:t>Hints and tips from examiners</a:t>
            </a:r>
            <a:endParaRPr/>
          </a:p>
          <a:p>
            <a:pPr marL="742950" lvl="1" indent="-285750" algn="l" rtl="0">
              <a:lnSpc>
                <a:spcPct val="100000"/>
              </a:lnSpc>
              <a:spcBef>
                <a:spcPts val="360"/>
              </a:spcBef>
              <a:spcAft>
                <a:spcPts val="0"/>
              </a:spcAft>
              <a:buClr>
                <a:srgbClr val="595959"/>
              </a:buClr>
              <a:buSzPts val="1800"/>
              <a:buChar char="–"/>
            </a:pPr>
            <a:r>
              <a:rPr lang="en-GB"/>
              <a:t>Specimen Qs for paper 2B on FPH site</a:t>
            </a:r>
            <a:endParaRPr/>
          </a:p>
        </p:txBody>
      </p:sp>
      <p:sp>
        <p:nvSpPr>
          <p:cNvPr id="372" name="Google Shape;372;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38</a:t>
            </a:fld>
            <a:endParaRPr/>
          </a:p>
        </p:txBody>
      </p:sp>
      <p:pic>
        <p:nvPicPr>
          <p:cNvPr id="373" name="Google Shape;373;p32"/>
          <p:cNvPicPr preferRelativeResize="0"/>
          <p:nvPr/>
        </p:nvPicPr>
        <p:blipFill rotWithShape="1">
          <a:blip r:embed="rId5">
            <a:alphaModFix/>
          </a:blip>
          <a:srcRect/>
          <a:stretch/>
        </p:blipFill>
        <p:spPr>
          <a:xfrm>
            <a:off x="5855677" y="1271405"/>
            <a:ext cx="2561548" cy="3409538"/>
          </a:xfrm>
          <a:prstGeom prst="rect">
            <a:avLst/>
          </a:prstGeom>
          <a:noFill/>
          <a:ln w="9525" cap="flat" cmpd="sng">
            <a:solidFill>
              <a:schemeClr val="accent1"/>
            </a:solidFill>
            <a:prstDash val="solid"/>
            <a:round/>
            <a:headEnd type="none" w="sm" len="sm"/>
            <a:tailEnd type="none" w="sm" len="sm"/>
          </a:ln>
        </p:spPr>
      </p:pic>
      <p:sp>
        <p:nvSpPr>
          <p:cNvPr id="374" name="Google Shape;374;p32"/>
          <p:cNvSpPr/>
          <p:nvPr/>
        </p:nvSpPr>
        <p:spPr>
          <a:xfrm>
            <a:off x="95250" y="3747500"/>
            <a:ext cx="4839000" cy="8574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Ask your Training Programme </a:t>
            </a:r>
            <a:endParaRPr sz="15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what support for exam preparation is available to you.</a:t>
            </a:r>
            <a:endParaRPr sz="1500" b="0" i="0" u="none" strike="noStrike" cap="none">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FDED-C4AF-4156-8435-A11DFB801899}"/>
              </a:ext>
            </a:extLst>
          </p:cNvPr>
          <p:cNvSpPr>
            <a:spLocks noGrp="1"/>
          </p:cNvSpPr>
          <p:nvPr>
            <p:ph type="title" idx="4294967295"/>
          </p:nvPr>
        </p:nvSpPr>
        <p:spPr>
          <a:xfrm>
            <a:off x="1" y="269875"/>
            <a:ext cx="8001000" cy="787400"/>
          </a:xfrm>
        </p:spPr>
        <p:txBody>
          <a:bodyPr>
            <a:noAutofit/>
          </a:bodyPr>
          <a:lstStyle/>
          <a:p>
            <a:pPr algn="ctr"/>
            <a:r>
              <a:rPr lang="en-GB" sz="2700" dirty="0">
                <a:solidFill>
                  <a:srgbClr val="000066"/>
                </a:solidFill>
                <a:latin typeface="Arial" panose="020B0604020202020204" pitchFamily="34" charset="0"/>
                <a:cs typeface="Arial" panose="020B0604020202020204" pitchFamily="34" charset="0"/>
              </a:rPr>
              <a:t>Drivers and influences on public and population health in the United Kingdom</a:t>
            </a:r>
          </a:p>
        </p:txBody>
      </p:sp>
      <p:graphicFrame>
        <p:nvGraphicFramePr>
          <p:cNvPr id="35" name="Content Placeholder 2">
            <a:extLst>
              <a:ext uri="{FF2B5EF4-FFF2-40B4-BE49-F238E27FC236}">
                <a16:creationId xmlns:a16="http://schemas.microsoft.com/office/drawing/2014/main" id="{1CE51F8A-C29C-9C64-BF7B-F64724AF9D26}"/>
              </a:ext>
            </a:extLst>
          </p:cNvPr>
          <p:cNvGraphicFramePr>
            <a:graphicFrameLocks noGrp="1"/>
          </p:cNvGraphicFramePr>
          <p:nvPr>
            <p:ph idx="4294967295"/>
            <p:extLst>
              <p:ext uri="{D42A27DB-BD31-4B8C-83A1-F6EECF244321}">
                <p14:modId xmlns:p14="http://schemas.microsoft.com/office/powerpoint/2010/main" val="1249399963"/>
              </p:ext>
            </p:extLst>
          </p:nvPr>
        </p:nvGraphicFramePr>
        <p:xfrm>
          <a:off x="560070" y="1138518"/>
          <a:ext cx="8324850" cy="385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5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3"/>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DFPH Examination</a:t>
            </a:r>
            <a:endParaRPr/>
          </a:p>
        </p:txBody>
      </p:sp>
      <p:sp>
        <p:nvSpPr>
          <p:cNvPr id="380" name="Google Shape;380;p3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1800"/>
              <a:buNone/>
            </a:pPr>
            <a:r>
              <a:rPr lang="en-GB"/>
              <a:t>Marking algorithm</a:t>
            </a:r>
            <a:endParaRPr/>
          </a:p>
          <a:p>
            <a:pPr marL="0" lvl="0" indent="0" algn="l" rtl="0">
              <a:lnSpc>
                <a:spcPct val="100000"/>
              </a:lnSpc>
              <a:spcBef>
                <a:spcPts val="360"/>
              </a:spcBef>
              <a:spcAft>
                <a:spcPts val="0"/>
              </a:spcAft>
              <a:buClr>
                <a:srgbClr val="595959"/>
              </a:buClr>
              <a:buSzPts val="1800"/>
              <a:buNone/>
            </a:pPr>
            <a:endParaRPr/>
          </a:p>
          <a:p>
            <a:pPr marL="0" lvl="0" indent="0" algn="l" rtl="0">
              <a:lnSpc>
                <a:spcPct val="100000"/>
              </a:lnSpc>
              <a:spcBef>
                <a:spcPts val="360"/>
              </a:spcBef>
              <a:spcAft>
                <a:spcPts val="0"/>
              </a:spcAft>
              <a:buClr>
                <a:srgbClr val="595959"/>
              </a:buClr>
              <a:buSzPts val="1800"/>
              <a:buNone/>
            </a:pPr>
            <a:r>
              <a:rPr lang="en-GB"/>
              <a:t>Can “bank” a paper</a:t>
            </a:r>
            <a:endParaRPr/>
          </a:p>
        </p:txBody>
      </p:sp>
      <p:sp>
        <p:nvSpPr>
          <p:cNvPr id="381" name="Google Shape;381;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39</a:t>
            </a:fld>
            <a:endParaRPr/>
          </a:p>
        </p:txBody>
      </p:sp>
      <p:pic>
        <p:nvPicPr>
          <p:cNvPr id="382" name="Google Shape;382;p33" descr="A screenshot of a cell phone&#10;&#10;Description automatically generated"/>
          <p:cNvPicPr preferRelativeResize="0"/>
          <p:nvPr/>
        </p:nvPicPr>
        <p:blipFill rotWithShape="1">
          <a:blip r:embed="rId3">
            <a:alphaModFix/>
          </a:blip>
          <a:srcRect/>
          <a:stretch/>
        </p:blipFill>
        <p:spPr>
          <a:xfrm>
            <a:off x="2590800" y="1067912"/>
            <a:ext cx="5731510" cy="397319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4"/>
          <p:cNvSpPr txBox="1">
            <a:spLocks noGrp="1"/>
          </p:cNvSpPr>
          <p:nvPr>
            <p:ph type="title"/>
          </p:nvPr>
        </p:nvSpPr>
        <p:spPr>
          <a:xfrm>
            <a:off x="457200" y="205979"/>
            <a:ext cx="73914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DFPH Examination</a:t>
            </a:r>
            <a:endParaRPr/>
          </a:p>
        </p:txBody>
      </p:sp>
      <p:sp>
        <p:nvSpPr>
          <p:cNvPr id="389" name="Google Shape;389;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595959"/>
              </a:buClr>
              <a:buSzPts val="1800"/>
              <a:buChar char="•"/>
            </a:pPr>
            <a:r>
              <a:rPr lang="en-GB"/>
              <a:t>Online format from November 2020</a:t>
            </a:r>
            <a:endParaRPr/>
          </a:p>
          <a:p>
            <a:pPr marL="342900" lvl="0" indent="-342900" algn="l" rtl="0">
              <a:lnSpc>
                <a:spcPct val="100000"/>
              </a:lnSpc>
              <a:spcBef>
                <a:spcPts val="360"/>
              </a:spcBef>
              <a:spcAft>
                <a:spcPts val="0"/>
              </a:spcAft>
              <a:buClr>
                <a:srgbClr val="595959"/>
              </a:buClr>
              <a:buSzPts val="1800"/>
              <a:buChar char="•"/>
            </a:pPr>
            <a:r>
              <a:rPr lang="en-GB"/>
              <a:t>Same content</a:t>
            </a:r>
            <a:endParaRPr/>
          </a:p>
          <a:p>
            <a:pPr marL="342900" lvl="0" indent="-342900" algn="l" rtl="0">
              <a:lnSpc>
                <a:spcPct val="100000"/>
              </a:lnSpc>
              <a:spcBef>
                <a:spcPts val="360"/>
              </a:spcBef>
              <a:spcAft>
                <a:spcPts val="0"/>
              </a:spcAft>
              <a:buClr>
                <a:srgbClr val="595959"/>
              </a:buClr>
              <a:buSzPts val="1800"/>
              <a:buChar char="•"/>
            </a:pPr>
            <a:r>
              <a:rPr lang="en-GB"/>
              <a:t>More information </a:t>
            </a:r>
            <a:r>
              <a:rPr lang="en-GB" u="sng">
                <a:solidFill>
                  <a:schemeClr val="hlink"/>
                </a:solidFill>
                <a:hlinkClick r:id="rId3"/>
              </a:rPr>
              <a:t>here</a:t>
            </a:r>
            <a:r>
              <a:rPr lang="en-GB"/>
              <a:t> </a:t>
            </a:r>
            <a:endParaRPr/>
          </a:p>
          <a:p>
            <a:pPr marL="342900" lvl="0" indent="-228600" algn="l" rtl="0">
              <a:lnSpc>
                <a:spcPct val="100000"/>
              </a:lnSpc>
              <a:spcBef>
                <a:spcPts val="360"/>
              </a:spcBef>
              <a:spcAft>
                <a:spcPts val="0"/>
              </a:spcAft>
              <a:buClr>
                <a:srgbClr val="595959"/>
              </a:buClr>
              <a:buSzPts val="1800"/>
              <a:buNone/>
            </a:pPr>
            <a:endParaRPr/>
          </a:p>
          <a:p>
            <a:pPr marL="342900" lvl="0" indent="-228600" algn="l" rtl="0">
              <a:lnSpc>
                <a:spcPct val="100000"/>
              </a:lnSpc>
              <a:spcBef>
                <a:spcPts val="360"/>
              </a:spcBef>
              <a:spcAft>
                <a:spcPts val="0"/>
              </a:spcAft>
              <a:buClr>
                <a:srgbClr val="595959"/>
              </a:buClr>
              <a:buSzPts val="1800"/>
              <a:buNone/>
            </a:pPr>
            <a:endParaRPr/>
          </a:p>
          <a:p>
            <a:pPr marL="342900" lvl="0" indent="-228600" algn="l" rtl="0">
              <a:lnSpc>
                <a:spcPct val="100000"/>
              </a:lnSpc>
              <a:spcBef>
                <a:spcPts val="360"/>
              </a:spcBef>
              <a:spcAft>
                <a:spcPts val="0"/>
              </a:spcAft>
              <a:buClr>
                <a:srgbClr val="595959"/>
              </a:buClr>
              <a:buSzPts val="1800"/>
              <a:buNone/>
            </a:pPr>
            <a:endParaRPr/>
          </a:p>
          <a:p>
            <a:pPr marL="342900" lvl="0" indent="-228600" algn="l" rtl="0">
              <a:lnSpc>
                <a:spcPct val="100000"/>
              </a:lnSpc>
              <a:spcBef>
                <a:spcPts val="360"/>
              </a:spcBef>
              <a:spcAft>
                <a:spcPts val="0"/>
              </a:spcAft>
              <a:buClr>
                <a:srgbClr val="595959"/>
              </a:buClr>
              <a:buSzPts val="1800"/>
              <a:buNone/>
            </a:pPr>
            <a:endParaRPr/>
          </a:p>
          <a:p>
            <a:pPr marL="342900" lvl="0" indent="-228600" algn="l" rtl="0">
              <a:lnSpc>
                <a:spcPct val="100000"/>
              </a:lnSpc>
              <a:spcBef>
                <a:spcPts val="360"/>
              </a:spcBef>
              <a:spcAft>
                <a:spcPts val="0"/>
              </a:spcAft>
              <a:buClr>
                <a:srgbClr val="595959"/>
              </a:buClr>
              <a:buSzPts val="1800"/>
              <a:buNone/>
            </a:pPr>
            <a:endParaRPr/>
          </a:p>
          <a:p>
            <a:pPr marL="342900" lvl="0" indent="-228600" algn="l" rtl="0">
              <a:lnSpc>
                <a:spcPct val="100000"/>
              </a:lnSpc>
              <a:spcBef>
                <a:spcPts val="360"/>
              </a:spcBef>
              <a:spcAft>
                <a:spcPts val="0"/>
              </a:spcAft>
              <a:buClr>
                <a:srgbClr val="595959"/>
              </a:buClr>
              <a:buSzPts val="1800"/>
              <a:buNone/>
            </a:pPr>
            <a:endParaRPr/>
          </a:p>
          <a:p>
            <a:pPr marL="342900" lvl="0" indent="-342900" algn="l" rtl="0">
              <a:lnSpc>
                <a:spcPct val="100000"/>
              </a:lnSpc>
              <a:spcBef>
                <a:spcPts val="360"/>
              </a:spcBef>
              <a:spcAft>
                <a:spcPts val="0"/>
              </a:spcAft>
              <a:buClr>
                <a:srgbClr val="595959"/>
              </a:buClr>
              <a:buSzPts val="1800"/>
              <a:buChar char="•"/>
            </a:pPr>
            <a:r>
              <a:rPr lang="en-GB"/>
              <a:t>Contact exams team: </a:t>
            </a:r>
            <a:r>
              <a:rPr lang="en-GB" u="sng">
                <a:solidFill>
                  <a:schemeClr val="hlink"/>
                </a:solidFill>
                <a:hlinkClick r:id="rId4"/>
              </a:rPr>
              <a:t>educ@fph.org.uk</a:t>
            </a:r>
            <a:r>
              <a:rPr lang="en-GB"/>
              <a:t> </a:t>
            </a:r>
            <a:endParaRPr/>
          </a:p>
        </p:txBody>
      </p:sp>
      <p:sp>
        <p:nvSpPr>
          <p:cNvPr id="390" name="Google Shape;390;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40</a:t>
            </a:fld>
            <a:endParaRPr/>
          </a:p>
        </p:txBody>
      </p:sp>
      <p:pic>
        <p:nvPicPr>
          <p:cNvPr id="391" name="Google Shape;391;p34"/>
          <p:cNvPicPr preferRelativeResize="0"/>
          <p:nvPr/>
        </p:nvPicPr>
        <p:blipFill rotWithShape="1">
          <a:blip r:embed="rId5">
            <a:alphaModFix/>
          </a:blip>
          <a:srcRect r="1119" b="43146"/>
          <a:stretch/>
        </p:blipFill>
        <p:spPr>
          <a:xfrm>
            <a:off x="1319213" y="2240008"/>
            <a:ext cx="4845282" cy="170334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eea35acded_0_0"/>
          <p:cNvSpPr txBox="1">
            <a:spLocks noGrp="1"/>
          </p:cNvSpPr>
          <p:nvPr>
            <p:ph type="subTitle" idx="1"/>
          </p:nvPr>
        </p:nvSpPr>
        <p:spPr>
          <a:xfrm>
            <a:off x="555236" y="2744180"/>
            <a:ext cx="7842600" cy="16041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FFFFFF"/>
              </a:buClr>
              <a:buSzPts val="2400"/>
              <a:buNone/>
            </a:pPr>
            <a:endParaRPr b="0" dirty="0"/>
          </a:p>
          <a:p>
            <a:pPr marL="0" lvl="0" indent="0" algn="l" rtl="0">
              <a:lnSpc>
                <a:spcPct val="100000"/>
              </a:lnSpc>
              <a:spcBef>
                <a:spcPts val="480"/>
              </a:spcBef>
              <a:spcAft>
                <a:spcPts val="0"/>
              </a:spcAft>
              <a:buClr>
                <a:srgbClr val="FFFFFF"/>
              </a:buClr>
              <a:buSzPts val="2400"/>
              <a:buNone/>
            </a:pPr>
            <a:r>
              <a:rPr lang="en-GB" b="0" dirty="0"/>
              <a:t>Fatai Ogunlayi</a:t>
            </a:r>
          </a:p>
          <a:p>
            <a:pPr marL="0" lvl="0" indent="0" algn="l" rtl="0">
              <a:lnSpc>
                <a:spcPct val="100000"/>
              </a:lnSpc>
              <a:spcBef>
                <a:spcPts val="480"/>
              </a:spcBef>
              <a:spcAft>
                <a:spcPts val="0"/>
              </a:spcAft>
              <a:buClr>
                <a:srgbClr val="FFFFFF"/>
              </a:buClr>
              <a:buSzPts val="2400"/>
              <a:buNone/>
            </a:pPr>
            <a:r>
              <a:rPr lang="en-GB" sz="2000" b="0" i="1" dirty="0"/>
              <a:t>Chair, Specialty Registrars’ Committee</a:t>
            </a:r>
            <a:endParaRPr dirty="0"/>
          </a:p>
        </p:txBody>
      </p:sp>
      <p:sp>
        <p:nvSpPr>
          <p:cNvPr id="397" name="Google Shape;397;geea35acded_0_0"/>
          <p:cNvSpPr txBox="1"/>
          <p:nvPr/>
        </p:nvSpPr>
        <p:spPr>
          <a:xfrm>
            <a:off x="555236" y="2267178"/>
            <a:ext cx="7695146" cy="954004"/>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0"/>
              </a:spcBef>
              <a:spcAft>
                <a:spcPts val="0"/>
              </a:spcAft>
              <a:buClr>
                <a:srgbClr val="FFFFFF"/>
              </a:buClr>
              <a:buSzPts val="3900"/>
              <a:buFont typeface="Arial"/>
              <a:buNone/>
            </a:pPr>
            <a:r>
              <a:rPr lang="en-GB" sz="3900" b="1" i="0" u="none" strike="noStrike" cap="none" dirty="0">
                <a:solidFill>
                  <a:srgbClr val="FFFFFF"/>
                </a:solidFill>
                <a:latin typeface="Arial"/>
                <a:ea typeface="Arial"/>
                <a:cs typeface="Arial"/>
                <a:sym typeface="Arial"/>
              </a:rPr>
              <a:t>Membership Examination MFPH)</a:t>
            </a:r>
            <a:endParaRPr sz="3900" b="1" i="0" u="none" strike="noStrike" cap="none" dirty="0">
              <a:solidFill>
                <a:srgbClr val="FFFFF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eea35acded_0_5"/>
          <p:cNvSpPr/>
          <p:nvPr/>
        </p:nvSpPr>
        <p:spPr>
          <a:xfrm>
            <a:off x="455549" y="1237400"/>
            <a:ext cx="3913800" cy="3529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595959"/>
              </a:buClr>
              <a:buSzPts val="1900"/>
              <a:buFont typeface="Arial"/>
              <a:buChar char="•"/>
            </a:pPr>
            <a:r>
              <a:rPr lang="en-GB" sz="1900" b="0" i="0" u="none" strike="noStrike" cap="none">
                <a:solidFill>
                  <a:srgbClr val="595959"/>
                </a:solidFill>
                <a:latin typeface="Arial"/>
                <a:ea typeface="Arial"/>
                <a:cs typeface="Arial"/>
                <a:sym typeface="Arial"/>
              </a:rPr>
              <a:t>“</a:t>
            </a:r>
            <a:r>
              <a:rPr lang="en-GB" sz="1900" b="0" i="1" u="none" strike="noStrike" cap="none">
                <a:solidFill>
                  <a:srgbClr val="595959"/>
                </a:solidFill>
                <a:latin typeface="Arial"/>
                <a:ea typeface="Arial"/>
                <a:cs typeface="Arial"/>
                <a:sym typeface="Arial"/>
              </a:rPr>
              <a:t>Shows how</a:t>
            </a:r>
            <a:r>
              <a:rPr lang="en-GB" sz="1900" b="0" i="0" u="none" strike="noStrike" cap="none">
                <a:solidFill>
                  <a:srgbClr val="595959"/>
                </a:solidFill>
                <a:latin typeface="Arial"/>
                <a:ea typeface="Arial"/>
                <a:cs typeface="Arial"/>
                <a:sym typeface="Arial"/>
              </a:rPr>
              <a:t>” assessment</a:t>
            </a:r>
            <a:endParaRPr sz="1900" b="0" i="0" u="none" strike="noStrike" cap="none">
              <a:solidFill>
                <a:srgbClr val="595959"/>
              </a:solidFill>
              <a:latin typeface="Arial"/>
              <a:ea typeface="Arial"/>
              <a:cs typeface="Arial"/>
              <a:sym typeface="Arial"/>
            </a:endParaRPr>
          </a:p>
          <a:p>
            <a:pPr marL="457200" marR="0" lvl="0" indent="0" algn="l" rtl="0">
              <a:lnSpc>
                <a:spcPct val="100000"/>
              </a:lnSpc>
              <a:spcBef>
                <a:spcPts val="380"/>
              </a:spcBef>
              <a:spcAft>
                <a:spcPts val="0"/>
              </a:spcAft>
              <a:buClr>
                <a:srgbClr val="000000"/>
              </a:buClr>
              <a:buSzPts val="1900"/>
              <a:buFont typeface="Arial"/>
              <a:buNone/>
            </a:pPr>
            <a:endParaRPr sz="1900" b="0" i="0" u="none" strike="noStrike" cap="none">
              <a:solidFill>
                <a:srgbClr val="595959"/>
              </a:solidFill>
              <a:latin typeface="Arial"/>
              <a:ea typeface="Arial"/>
              <a:cs typeface="Arial"/>
              <a:sym typeface="Arial"/>
            </a:endParaRPr>
          </a:p>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a:solidFill>
                  <a:srgbClr val="595959"/>
                </a:solidFill>
                <a:latin typeface="Arial"/>
                <a:ea typeface="Arial"/>
                <a:cs typeface="Arial"/>
                <a:sym typeface="Arial"/>
              </a:rPr>
              <a:t>6 scenarios, ~2 hours</a:t>
            </a:r>
            <a:endParaRPr sz="1900" b="0" i="0" u="none" strike="noStrike" cap="none">
              <a:solidFill>
                <a:srgbClr val="595959"/>
              </a:solidFill>
              <a:latin typeface="Arial"/>
              <a:ea typeface="Arial"/>
              <a:cs typeface="Arial"/>
              <a:sym typeface="Arial"/>
            </a:endParaRPr>
          </a:p>
          <a:p>
            <a:pPr marL="457200" marR="0" lvl="0" indent="0" algn="l" rtl="0">
              <a:lnSpc>
                <a:spcPct val="100000"/>
              </a:lnSpc>
              <a:spcBef>
                <a:spcPts val="380"/>
              </a:spcBef>
              <a:spcAft>
                <a:spcPts val="0"/>
              </a:spcAft>
              <a:buClr>
                <a:srgbClr val="000000"/>
              </a:buClr>
              <a:buSzPts val="1900"/>
              <a:buFont typeface="Arial"/>
              <a:buNone/>
            </a:pPr>
            <a:endParaRPr sz="1900" b="0" i="0" u="none" strike="noStrike" cap="none">
              <a:solidFill>
                <a:srgbClr val="595959"/>
              </a:solidFill>
              <a:latin typeface="Arial"/>
              <a:ea typeface="Arial"/>
              <a:cs typeface="Arial"/>
              <a:sym typeface="Arial"/>
            </a:endParaRPr>
          </a:p>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a:solidFill>
                  <a:srgbClr val="595959"/>
                </a:solidFill>
                <a:latin typeface="Arial"/>
                <a:ea typeface="Arial"/>
                <a:cs typeface="Arial"/>
                <a:sym typeface="Arial"/>
              </a:rPr>
              <a:t>Application of knowledge (syllabus), skills and attitudes to the practice of public health</a:t>
            </a:r>
            <a:endParaRPr sz="1900" b="0" i="0" u="none" strike="noStrike" cap="none">
              <a:solidFill>
                <a:srgbClr val="595959"/>
              </a:solidFill>
              <a:latin typeface="Arial"/>
              <a:ea typeface="Arial"/>
              <a:cs typeface="Arial"/>
              <a:sym typeface="Arial"/>
            </a:endParaRPr>
          </a:p>
          <a:p>
            <a:pPr marL="457200" marR="0" lvl="0" indent="0" algn="l" rtl="0">
              <a:lnSpc>
                <a:spcPct val="100000"/>
              </a:lnSpc>
              <a:spcBef>
                <a:spcPts val="380"/>
              </a:spcBef>
              <a:spcAft>
                <a:spcPts val="0"/>
              </a:spcAft>
              <a:buClr>
                <a:srgbClr val="000000"/>
              </a:buClr>
              <a:buSzPts val="1900"/>
              <a:buFont typeface="Arial"/>
              <a:buNone/>
            </a:pPr>
            <a:r>
              <a:rPr lang="en-GB" sz="1900" b="0" i="0" u="none" strike="noStrike" cap="none">
                <a:solidFill>
                  <a:srgbClr val="595959"/>
                </a:solidFill>
                <a:latin typeface="Arial"/>
                <a:ea typeface="Arial"/>
                <a:cs typeface="Arial"/>
                <a:sym typeface="Arial"/>
              </a:rPr>
              <a:t>  </a:t>
            </a:r>
            <a:endParaRPr sz="1900" b="0" i="0" u="none" strike="noStrike" cap="none">
              <a:solidFill>
                <a:srgbClr val="595959"/>
              </a:solidFill>
              <a:latin typeface="Arial"/>
              <a:ea typeface="Arial"/>
              <a:cs typeface="Arial"/>
              <a:sym typeface="Arial"/>
            </a:endParaRPr>
          </a:p>
          <a:p>
            <a:pPr marL="285750" marR="0" lvl="0" indent="-285750" algn="l" rtl="0">
              <a:lnSpc>
                <a:spcPct val="100000"/>
              </a:lnSpc>
              <a:spcBef>
                <a:spcPts val="380"/>
              </a:spcBef>
              <a:spcAft>
                <a:spcPts val="0"/>
              </a:spcAft>
              <a:buClr>
                <a:srgbClr val="595959"/>
              </a:buClr>
              <a:buSzPts val="1900"/>
              <a:buFont typeface="Arial"/>
              <a:buChar char="•"/>
            </a:pPr>
            <a:r>
              <a:rPr lang="en-GB" sz="1900" b="0" i="0" u="none" strike="noStrike" cap="none">
                <a:solidFill>
                  <a:srgbClr val="595959"/>
                </a:solidFill>
                <a:latin typeface="Arial"/>
                <a:ea typeface="Arial"/>
                <a:cs typeface="Arial"/>
                <a:sym typeface="Arial"/>
              </a:rPr>
              <a:t>Sit 6-9 months after DFPH, 2 years from end of training </a:t>
            </a:r>
            <a:endParaRPr sz="1900" b="0" i="0" u="none" strike="noStrike" cap="none">
              <a:solidFill>
                <a:srgbClr val="595959"/>
              </a:solidFill>
              <a:latin typeface="Arial"/>
              <a:ea typeface="Arial"/>
              <a:cs typeface="Arial"/>
              <a:sym typeface="Arial"/>
            </a:endParaRPr>
          </a:p>
          <a:p>
            <a:pPr marL="0" marR="0" lvl="0" indent="0" algn="l" rtl="0">
              <a:lnSpc>
                <a:spcPct val="100000"/>
              </a:lnSpc>
              <a:spcBef>
                <a:spcPts val="380"/>
              </a:spcBef>
              <a:spcAft>
                <a:spcPts val="0"/>
              </a:spcAft>
              <a:buClr>
                <a:srgbClr val="000000"/>
              </a:buClr>
              <a:buSzPts val="1900"/>
              <a:buFont typeface="Arial"/>
              <a:buNone/>
            </a:pPr>
            <a:endParaRPr sz="1900" b="0" i="0" u="none" strike="noStrike" cap="none">
              <a:solidFill>
                <a:srgbClr val="595959"/>
              </a:solidFill>
              <a:latin typeface="Arial"/>
              <a:ea typeface="Arial"/>
              <a:cs typeface="Arial"/>
              <a:sym typeface="Arial"/>
            </a:endParaRPr>
          </a:p>
          <a:p>
            <a:pPr marL="0" marR="0" lvl="0" indent="0" algn="l" rtl="0">
              <a:lnSpc>
                <a:spcPct val="100000"/>
              </a:lnSpc>
              <a:spcBef>
                <a:spcPts val="380"/>
              </a:spcBef>
              <a:spcAft>
                <a:spcPts val="0"/>
              </a:spcAft>
              <a:buClr>
                <a:srgbClr val="000000"/>
              </a:buClr>
              <a:buSzPts val="1900"/>
              <a:buFont typeface="Arial"/>
              <a:buNone/>
            </a:pPr>
            <a:endParaRPr sz="1900" b="0" i="0" u="none" strike="noStrike" cap="none">
              <a:solidFill>
                <a:srgbClr val="595959"/>
              </a:solidFill>
              <a:latin typeface="Arial"/>
              <a:ea typeface="Arial"/>
              <a:cs typeface="Arial"/>
              <a:sym typeface="Arial"/>
            </a:endParaRPr>
          </a:p>
          <a:p>
            <a:pPr marL="0" marR="0" lvl="0" indent="0" algn="l" rtl="0">
              <a:lnSpc>
                <a:spcPct val="100000"/>
              </a:lnSpc>
              <a:spcBef>
                <a:spcPts val="380"/>
              </a:spcBef>
              <a:spcAft>
                <a:spcPts val="0"/>
              </a:spcAft>
              <a:buClr>
                <a:srgbClr val="000000"/>
              </a:buClr>
              <a:buSzPts val="1900"/>
              <a:buFont typeface="Arial"/>
              <a:buNone/>
            </a:pPr>
            <a:endParaRPr sz="1900" b="0" i="0" u="none" strike="noStrike" cap="none">
              <a:solidFill>
                <a:srgbClr val="595959"/>
              </a:solidFill>
              <a:latin typeface="Arial"/>
              <a:ea typeface="Arial"/>
              <a:cs typeface="Arial"/>
              <a:sym typeface="Arial"/>
            </a:endParaRPr>
          </a:p>
          <a:p>
            <a:pPr marL="285750" marR="0" lvl="0" indent="-165100" algn="l" rtl="0">
              <a:lnSpc>
                <a:spcPct val="100000"/>
              </a:lnSpc>
              <a:spcBef>
                <a:spcPts val="380"/>
              </a:spcBef>
              <a:spcAft>
                <a:spcPts val="0"/>
              </a:spcAft>
              <a:buClr>
                <a:schemeClr val="dk1"/>
              </a:buClr>
              <a:buSzPts val="1900"/>
              <a:buFont typeface="Arial"/>
              <a:buNone/>
            </a:pPr>
            <a:endParaRPr sz="1900" b="0" i="0" u="none" strike="noStrike" cap="none">
              <a:solidFill>
                <a:srgbClr val="595959"/>
              </a:solidFill>
              <a:latin typeface="Arial"/>
              <a:ea typeface="Arial"/>
              <a:cs typeface="Arial"/>
              <a:sym typeface="Arial"/>
            </a:endParaRPr>
          </a:p>
        </p:txBody>
      </p:sp>
      <p:sp>
        <p:nvSpPr>
          <p:cNvPr id="404" name="Google Shape;404;geea35acded_0_5"/>
          <p:cNvSpPr txBox="1">
            <a:spLocks noGrp="1"/>
          </p:cNvSpPr>
          <p:nvPr>
            <p:ph type="title"/>
          </p:nvPr>
        </p:nvSpPr>
        <p:spPr>
          <a:xfrm>
            <a:off x="457200" y="205979"/>
            <a:ext cx="7391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Membership (MFPH) Examination</a:t>
            </a:r>
            <a:endParaRPr sz="1600"/>
          </a:p>
        </p:txBody>
      </p:sp>
      <p:pic>
        <p:nvPicPr>
          <p:cNvPr id="405" name="Google Shape;405;geea35acded_0_5"/>
          <p:cNvPicPr preferRelativeResize="0"/>
          <p:nvPr/>
        </p:nvPicPr>
        <p:blipFill rotWithShape="1">
          <a:blip r:embed="rId3">
            <a:alphaModFix/>
          </a:blip>
          <a:srcRect b="1534"/>
          <a:stretch/>
        </p:blipFill>
        <p:spPr>
          <a:xfrm>
            <a:off x="5093618" y="1063379"/>
            <a:ext cx="3684622" cy="3375604"/>
          </a:xfrm>
          <a:prstGeom prst="rect">
            <a:avLst/>
          </a:prstGeom>
          <a:noFill/>
          <a:ln>
            <a:noFill/>
          </a:ln>
        </p:spPr>
      </p:pic>
      <p:sp>
        <p:nvSpPr>
          <p:cNvPr id="406" name="Google Shape;406;geea35acded_0_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42</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eea35acded_0_12"/>
          <p:cNvSpPr txBox="1">
            <a:spLocks noGrp="1"/>
          </p:cNvSpPr>
          <p:nvPr>
            <p:ph type="title"/>
          </p:nvPr>
        </p:nvSpPr>
        <p:spPr>
          <a:xfrm>
            <a:off x="457200" y="205979"/>
            <a:ext cx="7391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MFPH Format</a:t>
            </a:r>
            <a:endParaRPr/>
          </a:p>
        </p:txBody>
      </p:sp>
      <p:sp>
        <p:nvSpPr>
          <p:cNvPr id="413" name="Google Shape;413;geea35acded_0_12"/>
          <p:cNvSpPr txBox="1">
            <a:spLocks noGrp="1"/>
          </p:cNvSpPr>
          <p:nvPr>
            <p:ph type="body" idx="1"/>
          </p:nvPr>
        </p:nvSpPr>
        <p:spPr>
          <a:xfrm>
            <a:off x="244150" y="1200300"/>
            <a:ext cx="4595100" cy="3566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rgbClr val="595959"/>
              </a:buClr>
              <a:buSzPct val="108108"/>
              <a:buChar char="•"/>
            </a:pPr>
            <a:r>
              <a:rPr lang="en-GB" dirty="0"/>
              <a:t>6 scenarios, cycle: </a:t>
            </a:r>
            <a:endParaRPr dirty="0"/>
          </a:p>
          <a:p>
            <a:pPr marL="742950" lvl="1" indent="-285750" algn="l" rtl="0">
              <a:lnSpc>
                <a:spcPct val="100000"/>
              </a:lnSpc>
              <a:spcBef>
                <a:spcPts val="0"/>
              </a:spcBef>
              <a:spcAft>
                <a:spcPts val="0"/>
              </a:spcAft>
              <a:buSzPct val="108108"/>
              <a:buChar char="–"/>
            </a:pPr>
            <a:r>
              <a:rPr lang="en-GB" dirty="0"/>
              <a:t>8 minute preparation station to review briefing material</a:t>
            </a:r>
            <a:endParaRPr dirty="0"/>
          </a:p>
          <a:p>
            <a:pPr marL="742950" lvl="1" indent="-285750" algn="l" rtl="0">
              <a:lnSpc>
                <a:spcPct val="100000"/>
              </a:lnSpc>
              <a:spcBef>
                <a:spcPts val="0"/>
              </a:spcBef>
              <a:spcAft>
                <a:spcPts val="0"/>
              </a:spcAft>
              <a:buSzPct val="108108"/>
              <a:buChar char="–"/>
            </a:pPr>
            <a:r>
              <a:rPr lang="en-GB" dirty="0"/>
              <a:t>1 minute transfer time</a:t>
            </a:r>
            <a:endParaRPr dirty="0"/>
          </a:p>
          <a:p>
            <a:pPr marL="742950" lvl="1" indent="-285750" algn="l" rtl="0">
              <a:lnSpc>
                <a:spcPct val="100000"/>
              </a:lnSpc>
              <a:spcBef>
                <a:spcPts val="0"/>
              </a:spcBef>
              <a:spcAft>
                <a:spcPts val="0"/>
              </a:spcAft>
              <a:buSzPct val="108108"/>
              <a:buChar char="–"/>
            </a:pPr>
            <a:r>
              <a:rPr lang="en-GB" dirty="0"/>
              <a:t>8 minute examination station</a:t>
            </a:r>
            <a:endParaRPr dirty="0"/>
          </a:p>
          <a:p>
            <a:pPr marL="742950" lvl="1" indent="-285750" algn="l" rtl="0">
              <a:lnSpc>
                <a:spcPct val="100000"/>
              </a:lnSpc>
              <a:spcBef>
                <a:spcPts val="0"/>
              </a:spcBef>
              <a:spcAft>
                <a:spcPts val="0"/>
              </a:spcAft>
              <a:buSzPct val="108108"/>
              <a:buChar char="–"/>
            </a:pPr>
            <a:r>
              <a:rPr lang="en-GB" dirty="0"/>
              <a:t>1 minute transfer  </a:t>
            </a:r>
            <a:endParaRPr dirty="0"/>
          </a:p>
          <a:p>
            <a:pPr marL="742950" lvl="0" indent="0" algn="l" rtl="0">
              <a:lnSpc>
                <a:spcPct val="100000"/>
              </a:lnSpc>
              <a:spcBef>
                <a:spcPts val="0"/>
              </a:spcBef>
              <a:spcAft>
                <a:spcPts val="0"/>
              </a:spcAft>
              <a:buSzPct val="108108"/>
              <a:buNone/>
            </a:pPr>
            <a:endParaRPr dirty="0"/>
          </a:p>
          <a:p>
            <a:pPr marL="342900" lvl="0" indent="-342900" algn="l" rtl="0">
              <a:lnSpc>
                <a:spcPct val="100000"/>
              </a:lnSpc>
              <a:spcBef>
                <a:spcPts val="0"/>
              </a:spcBef>
              <a:spcAft>
                <a:spcPts val="0"/>
              </a:spcAft>
              <a:buSzPct val="108108"/>
              <a:buChar char="•"/>
            </a:pPr>
            <a:r>
              <a:rPr lang="en-GB" dirty="0"/>
              <a:t>~ 2 hours, guided through stations by facilitators</a:t>
            </a:r>
            <a:endParaRPr dirty="0"/>
          </a:p>
          <a:p>
            <a:pPr marL="342900" lvl="0" indent="0" algn="l" rtl="0">
              <a:lnSpc>
                <a:spcPct val="100000"/>
              </a:lnSpc>
              <a:spcBef>
                <a:spcPts val="0"/>
              </a:spcBef>
              <a:spcAft>
                <a:spcPts val="0"/>
              </a:spcAft>
              <a:buSzPct val="108108"/>
              <a:buNone/>
            </a:pPr>
            <a:endParaRPr dirty="0"/>
          </a:p>
          <a:p>
            <a:pPr marL="342900" lvl="0" indent="-342900" algn="l" rtl="0">
              <a:lnSpc>
                <a:spcPct val="100000"/>
              </a:lnSpc>
              <a:spcBef>
                <a:spcPts val="0"/>
              </a:spcBef>
              <a:spcAft>
                <a:spcPts val="0"/>
              </a:spcAft>
              <a:buSzPct val="108108"/>
              <a:buChar char="•"/>
            </a:pPr>
            <a:r>
              <a:rPr lang="en-GB" dirty="0"/>
              <a:t>Mix of professional actors and public health professionals as role players</a:t>
            </a:r>
            <a:endParaRPr dirty="0"/>
          </a:p>
          <a:p>
            <a:pPr marL="342900" lvl="0" indent="0" algn="l" rtl="0">
              <a:lnSpc>
                <a:spcPct val="100000"/>
              </a:lnSpc>
              <a:spcBef>
                <a:spcPts val="0"/>
              </a:spcBef>
              <a:spcAft>
                <a:spcPts val="0"/>
              </a:spcAft>
              <a:buSzPct val="108108"/>
              <a:buNone/>
            </a:pPr>
            <a:endParaRPr dirty="0"/>
          </a:p>
          <a:p>
            <a:pPr marL="342900" lvl="0" indent="-342900" algn="l" rtl="0">
              <a:lnSpc>
                <a:spcPct val="100000"/>
              </a:lnSpc>
              <a:spcBef>
                <a:spcPts val="0"/>
              </a:spcBef>
              <a:spcAft>
                <a:spcPts val="0"/>
              </a:spcAft>
              <a:buSzPct val="108108"/>
              <a:buChar char="•"/>
            </a:pPr>
            <a:r>
              <a:rPr lang="en-GB" dirty="0"/>
              <a:t>Online from November 2020 (Pratique), will revert to face to face September 2022* </a:t>
            </a:r>
            <a:endParaRPr dirty="0"/>
          </a:p>
          <a:p>
            <a:pPr marL="342900" lvl="0" indent="0" algn="l" rtl="0">
              <a:lnSpc>
                <a:spcPct val="100000"/>
              </a:lnSpc>
              <a:spcBef>
                <a:spcPts val="0"/>
              </a:spcBef>
              <a:spcAft>
                <a:spcPts val="0"/>
              </a:spcAft>
              <a:buSzPct val="108108"/>
              <a:buNone/>
            </a:pPr>
            <a:endParaRPr dirty="0"/>
          </a:p>
          <a:p>
            <a:pPr marL="742950" lvl="1" indent="-171450" algn="l" rtl="0">
              <a:lnSpc>
                <a:spcPct val="100000"/>
              </a:lnSpc>
              <a:spcBef>
                <a:spcPts val="360"/>
              </a:spcBef>
              <a:spcAft>
                <a:spcPts val="0"/>
              </a:spcAft>
              <a:buClr>
                <a:srgbClr val="595959"/>
              </a:buClr>
              <a:buSzPct val="108108"/>
              <a:buNone/>
            </a:pPr>
            <a:endParaRPr dirty="0"/>
          </a:p>
        </p:txBody>
      </p:sp>
      <p:sp>
        <p:nvSpPr>
          <p:cNvPr id="414" name="Google Shape;414;geea35acded_0_12"/>
          <p:cNvSpPr txBox="1">
            <a:spLocks noGrp="1"/>
          </p:cNvSpPr>
          <p:nvPr>
            <p:ph type="dt" idx="10"/>
          </p:nvPr>
        </p:nvSpPr>
        <p:spPr>
          <a:xfrm>
            <a:off x="457200" y="4767275"/>
            <a:ext cx="3000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Top four Images from EOE MFPH resource, Bottom image from MFPH candidate pack </a:t>
            </a:r>
            <a:endParaRPr/>
          </a:p>
        </p:txBody>
      </p:sp>
      <p:sp>
        <p:nvSpPr>
          <p:cNvPr id="415" name="Google Shape;415;geea35acded_0_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43</a:t>
            </a:fld>
            <a:endParaRPr/>
          </a:p>
        </p:txBody>
      </p:sp>
      <p:pic>
        <p:nvPicPr>
          <p:cNvPr id="416" name="Google Shape;416;geea35acded_0_12"/>
          <p:cNvPicPr preferRelativeResize="0"/>
          <p:nvPr/>
        </p:nvPicPr>
        <p:blipFill rotWithShape="1">
          <a:blip r:embed="rId3">
            <a:alphaModFix/>
          </a:blip>
          <a:srcRect/>
          <a:stretch/>
        </p:blipFill>
        <p:spPr>
          <a:xfrm>
            <a:off x="4757650" y="3433874"/>
            <a:ext cx="4386351" cy="2147500"/>
          </a:xfrm>
          <a:prstGeom prst="rect">
            <a:avLst/>
          </a:prstGeom>
          <a:noFill/>
          <a:ln>
            <a:noFill/>
          </a:ln>
        </p:spPr>
      </p:pic>
      <p:pic>
        <p:nvPicPr>
          <p:cNvPr id="417" name="Google Shape;417;geea35acded_0_12"/>
          <p:cNvPicPr preferRelativeResize="0"/>
          <p:nvPr/>
        </p:nvPicPr>
        <p:blipFill rotWithShape="1">
          <a:blip r:embed="rId4">
            <a:alphaModFix/>
          </a:blip>
          <a:srcRect/>
          <a:stretch/>
        </p:blipFill>
        <p:spPr>
          <a:xfrm>
            <a:off x="7068075" y="1728300"/>
            <a:ext cx="2075925" cy="1629374"/>
          </a:xfrm>
          <a:prstGeom prst="rect">
            <a:avLst/>
          </a:prstGeom>
          <a:noFill/>
          <a:ln>
            <a:noFill/>
          </a:ln>
        </p:spPr>
      </p:pic>
      <p:sp>
        <p:nvSpPr>
          <p:cNvPr id="418" name="Google Shape;418;geea35acded_0_1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19" name="Google Shape;419;geea35acded_0_12"/>
          <p:cNvPicPr preferRelativeResize="0"/>
          <p:nvPr/>
        </p:nvPicPr>
        <p:blipFill rotWithShape="1">
          <a:blip r:embed="rId5">
            <a:alphaModFix/>
          </a:blip>
          <a:srcRect/>
          <a:stretch/>
        </p:blipFill>
        <p:spPr>
          <a:xfrm>
            <a:off x="7052050" y="-50625"/>
            <a:ext cx="2075925" cy="1666050"/>
          </a:xfrm>
          <a:prstGeom prst="rect">
            <a:avLst/>
          </a:prstGeom>
          <a:noFill/>
          <a:ln>
            <a:noFill/>
          </a:ln>
        </p:spPr>
      </p:pic>
      <p:pic>
        <p:nvPicPr>
          <p:cNvPr id="420" name="Google Shape;420;geea35acded_0_12"/>
          <p:cNvPicPr preferRelativeResize="0"/>
          <p:nvPr/>
        </p:nvPicPr>
        <p:blipFill rotWithShape="1">
          <a:blip r:embed="rId6">
            <a:alphaModFix/>
          </a:blip>
          <a:srcRect/>
          <a:stretch/>
        </p:blipFill>
        <p:spPr>
          <a:xfrm>
            <a:off x="4757650" y="-13950"/>
            <a:ext cx="2259751" cy="1629376"/>
          </a:xfrm>
          <a:prstGeom prst="rect">
            <a:avLst/>
          </a:prstGeom>
          <a:noFill/>
          <a:ln>
            <a:noFill/>
          </a:ln>
        </p:spPr>
      </p:pic>
      <p:sp>
        <p:nvSpPr>
          <p:cNvPr id="421" name="Google Shape;421;geea35acded_0_12"/>
          <p:cNvSpPr txBox="1"/>
          <p:nvPr/>
        </p:nvSpPr>
        <p:spPr>
          <a:xfrm>
            <a:off x="4267562" y="1249582"/>
            <a:ext cx="766200" cy="97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2" name="Google Shape;422;geea35acded_0_12"/>
          <p:cNvSpPr txBox="1"/>
          <p:nvPr/>
        </p:nvSpPr>
        <p:spPr>
          <a:xfrm>
            <a:off x="7017400" y="4614900"/>
            <a:ext cx="2076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Arial"/>
                <a:ea typeface="Arial"/>
                <a:cs typeface="Arial"/>
                <a:sym typeface="Arial"/>
              </a:rPr>
              <a:t>Online Pratique platform </a:t>
            </a:r>
            <a:endParaRPr sz="1200" b="1" i="0" u="none" strike="noStrike" cap="none">
              <a:solidFill>
                <a:srgbClr val="FF0000"/>
              </a:solidFill>
              <a:latin typeface="Arial"/>
              <a:ea typeface="Arial"/>
              <a:cs typeface="Arial"/>
              <a:sym typeface="Arial"/>
            </a:endParaRPr>
          </a:p>
        </p:txBody>
      </p:sp>
      <p:sp>
        <p:nvSpPr>
          <p:cNvPr id="423" name="Google Shape;423;geea35acded_0_12"/>
          <p:cNvSpPr txBox="1"/>
          <p:nvPr/>
        </p:nvSpPr>
        <p:spPr>
          <a:xfrm>
            <a:off x="7136250" y="1702925"/>
            <a:ext cx="1155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Arial"/>
                <a:ea typeface="Arial"/>
                <a:cs typeface="Arial"/>
                <a:sym typeface="Arial"/>
              </a:rPr>
              <a:t>Exam room </a:t>
            </a:r>
            <a:endParaRPr sz="1200" b="1" i="0" u="none" strike="noStrike" cap="none">
              <a:solidFill>
                <a:srgbClr val="FF0000"/>
              </a:solidFill>
              <a:latin typeface="Arial"/>
              <a:ea typeface="Arial"/>
              <a:cs typeface="Arial"/>
              <a:sym typeface="Arial"/>
            </a:endParaRPr>
          </a:p>
        </p:txBody>
      </p:sp>
      <p:sp>
        <p:nvSpPr>
          <p:cNvPr id="424" name="Google Shape;424;geea35acded_0_12"/>
          <p:cNvSpPr txBox="1"/>
          <p:nvPr/>
        </p:nvSpPr>
        <p:spPr>
          <a:xfrm>
            <a:off x="7136238" y="-76200"/>
            <a:ext cx="1155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Arial"/>
                <a:ea typeface="Arial"/>
                <a:cs typeface="Arial"/>
                <a:sym typeface="Arial"/>
              </a:rPr>
              <a:t>Prep room </a:t>
            </a:r>
            <a:endParaRPr sz="1200" b="1" i="0" u="none" strike="noStrike" cap="none">
              <a:solidFill>
                <a:srgbClr val="FF0000"/>
              </a:solidFill>
              <a:latin typeface="Arial"/>
              <a:ea typeface="Arial"/>
              <a:cs typeface="Arial"/>
              <a:sym typeface="Arial"/>
            </a:endParaRPr>
          </a:p>
        </p:txBody>
      </p:sp>
      <p:sp>
        <p:nvSpPr>
          <p:cNvPr id="425" name="Google Shape;425;geea35acded_0_12"/>
          <p:cNvSpPr txBox="1"/>
          <p:nvPr/>
        </p:nvSpPr>
        <p:spPr>
          <a:xfrm>
            <a:off x="4839250" y="1702925"/>
            <a:ext cx="1758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Arial"/>
                <a:ea typeface="Arial"/>
                <a:cs typeface="Arial"/>
                <a:sym typeface="Arial"/>
              </a:rPr>
              <a:t>Transfer corridor  </a:t>
            </a:r>
            <a:endParaRPr sz="1200" b="1" i="0" u="none" strike="noStrike" cap="none">
              <a:solidFill>
                <a:srgbClr val="FF0000"/>
              </a:solidFill>
              <a:latin typeface="Arial"/>
              <a:ea typeface="Arial"/>
              <a:cs typeface="Arial"/>
              <a:sym typeface="Arial"/>
            </a:endParaRPr>
          </a:p>
        </p:txBody>
      </p:sp>
      <p:sp>
        <p:nvSpPr>
          <p:cNvPr id="426" name="Google Shape;426;geea35acded_0_12"/>
          <p:cNvSpPr txBox="1"/>
          <p:nvPr/>
        </p:nvSpPr>
        <p:spPr>
          <a:xfrm>
            <a:off x="4839250" y="-76200"/>
            <a:ext cx="1758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0000"/>
                </a:solidFill>
                <a:latin typeface="Arial"/>
                <a:ea typeface="Arial"/>
                <a:cs typeface="Arial"/>
                <a:sym typeface="Arial"/>
              </a:rPr>
              <a:t>Briefing room  </a:t>
            </a:r>
            <a:endParaRPr sz="1200" b="1" i="0" u="none" strike="noStrike" cap="none">
              <a:solidFill>
                <a:srgbClr val="FF0000"/>
              </a:solidFill>
              <a:latin typeface="Arial"/>
              <a:ea typeface="Arial"/>
              <a:cs typeface="Arial"/>
              <a:sym typeface="Arial"/>
            </a:endParaRPr>
          </a:p>
        </p:txBody>
      </p:sp>
      <p:grpSp>
        <p:nvGrpSpPr>
          <p:cNvPr id="427" name="Google Shape;427;geea35acded_0_12"/>
          <p:cNvGrpSpPr/>
          <p:nvPr/>
        </p:nvGrpSpPr>
        <p:grpSpPr>
          <a:xfrm>
            <a:off x="4757649" y="1728300"/>
            <a:ext cx="2296476" cy="1629376"/>
            <a:chOff x="4757649" y="1728300"/>
            <a:chExt cx="2296476" cy="1629376"/>
          </a:xfrm>
        </p:grpSpPr>
        <p:pic>
          <p:nvPicPr>
            <p:cNvPr id="428" name="Google Shape;428;geea35acded_0_12"/>
            <p:cNvPicPr preferRelativeResize="0"/>
            <p:nvPr/>
          </p:nvPicPr>
          <p:blipFill rotWithShape="1">
            <a:blip r:embed="rId7">
              <a:alphaModFix/>
            </a:blip>
            <a:srcRect l="8775"/>
            <a:stretch/>
          </p:blipFill>
          <p:spPr>
            <a:xfrm>
              <a:off x="4757649" y="1728300"/>
              <a:ext cx="2296476" cy="1629376"/>
            </a:xfrm>
            <a:prstGeom prst="rect">
              <a:avLst/>
            </a:prstGeom>
            <a:noFill/>
            <a:ln>
              <a:noFill/>
            </a:ln>
          </p:spPr>
        </p:pic>
        <p:pic>
          <p:nvPicPr>
            <p:cNvPr id="429" name="Google Shape;429;geea35acded_0_12"/>
            <p:cNvPicPr preferRelativeResize="0"/>
            <p:nvPr/>
          </p:nvPicPr>
          <p:blipFill rotWithShape="1">
            <a:blip r:embed="rId8">
              <a:alphaModFix/>
            </a:blip>
            <a:srcRect/>
            <a:stretch/>
          </p:blipFill>
          <p:spPr>
            <a:xfrm>
              <a:off x="5277400" y="2038175"/>
              <a:ext cx="347875" cy="347850"/>
            </a:xfrm>
            <a:prstGeom prst="rect">
              <a:avLst/>
            </a:prstGeom>
            <a:noFill/>
            <a:ln>
              <a:noFill/>
            </a:ln>
          </p:spPr>
        </p:pic>
        <p:pic>
          <p:nvPicPr>
            <p:cNvPr id="430" name="Google Shape;430;geea35acded_0_12"/>
            <p:cNvPicPr preferRelativeResize="0"/>
            <p:nvPr/>
          </p:nvPicPr>
          <p:blipFill rotWithShape="1">
            <a:blip r:embed="rId8">
              <a:alphaModFix/>
            </a:blip>
            <a:srcRect t="-31787" r="-31787"/>
            <a:stretch/>
          </p:blipFill>
          <p:spPr>
            <a:xfrm>
              <a:off x="5789875" y="2072225"/>
              <a:ext cx="195300" cy="195274"/>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eea35acded_0_29"/>
          <p:cNvSpPr txBox="1">
            <a:spLocks noGrp="1"/>
          </p:cNvSpPr>
          <p:nvPr>
            <p:ph type="title"/>
          </p:nvPr>
        </p:nvSpPr>
        <p:spPr>
          <a:xfrm>
            <a:off x="457200" y="205979"/>
            <a:ext cx="7391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MFPH - Competencies assessed</a:t>
            </a:r>
            <a:endParaRPr/>
          </a:p>
        </p:txBody>
      </p:sp>
      <p:sp>
        <p:nvSpPr>
          <p:cNvPr id="436" name="Google Shape;436;geea35acded_0_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44</a:t>
            </a:fld>
            <a:endParaRPr/>
          </a:p>
        </p:txBody>
      </p:sp>
      <p:grpSp>
        <p:nvGrpSpPr>
          <p:cNvPr id="437" name="Google Shape;437;geea35acded_0_29"/>
          <p:cNvGrpSpPr/>
          <p:nvPr/>
        </p:nvGrpSpPr>
        <p:grpSpPr>
          <a:xfrm>
            <a:off x="4325100" y="1152525"/>
            <a:ext cx="4761700" cy="3829050"/>
            <a:chOff x="4306100" y="1152525"/>
            <a:chExt cx="4761700" cy="3829050"/>
          </a:xfrm>
        </p:grpSpPr>
        <p:pic>
          <p:nvPicPr>
            <p:cNvPr id="438" name="Google Shape;438;geea35acded_0_29"/>
            <p:cNvPicPr preferRelativeResize="0"/>
            <p:nvPr/>
          </p:nvPicPr>
          <p:blipFill rotWithShape="1">
            <a:blip r:embed="rId3">
              <a:alphaModFix/>
            </a:blip>
            <a:srcRect t="7959" r="18440" b="5429"/>
            <a:stretch/>
          </p:blipFill>
          <p:spPr>
            <a:xfrm>
              <a:off x="4306100" y="1152525"/>
              <a:ext cx="4761700" cy="3829050"/>
            </a:xfrm>
            <a:prstGeom prst="rect">
              <a:avLst/>
            </a:prstGeom>
            <a:noFill/>
            <a:ln>
              <a:noFill/>
            </a:ln>
          </p:spPr>
        </p:pic>
        <p:pic>
          <p:nvPicPr>
            <p:cNvPr id="439" name="Google Shape;439;geea35acded_0_29"/>
            <p:cNvPicPr preferRelativeResize="0"/>
            <p:nvPr/>
          </p:nvPicPr>
          <p:blipFill rotWithShape="1">
            <a:blip r:embed="rId4">
              <a:alphaModFix/>
            </a:blip>
            <a:srcRect/>
            <a:stretch/>
          </p:blipFill>
          <p:spPr>
            <a:xfrm>
              <a:off x="8553450" y="2914654"/>
              <a:ext cx="466725" cy="304800"/>
            </a:xfrm>
            <a:prstGeom prst="rect">
              <a:avLst/>
            </a:prstGeom>
            <a:noFill/>
            <a:ln>
              <a:noFill/>
            </a:ln>
          </p:spPr>
        </p:pic>
      </p:grpSp>
      <p:sp>
        <p:nvSpPr>
          <p:cNvPr id="440" name="Google Shape;440;geea35acded_0_29"/>
          <p:cNvSpPr txBox="1"/>
          <p:nvPr/>
        </p:nvSpPr>
        <p:spPr>
          <a:xfrm>
            <a:off x="152400" y="1152525"/>
            <a:ext cx="4172700" cy="3288049"/>
          </a:xfrm>
          <a:prstGeom prst="rect">
            <a:avLst/>
          </a:prstGeom>
          <a:solidFill>
            <a:schemeClr val="lt1"/>
          </a:solidFill>
          <a:ln>
            <a:noFill/>
          </a:ln>
        </p:spPr>
        <p:txBody>
          <a:bodyPr spcFirstLastPara="1" wrap="square" lIns="91425" tIns="91425" rIns="91425" bIns="91425" anchor="t" anchorCtr="0">
            <a:spAutoFit/>
          </a:bodyPr>
          <a:lstStyle/>
          <a:p>
            <a:pPr marL="469900" marR="0" lvl="0" indent="-342900" algn="l" rtl="0">
              <a:lnSpc>
                <a:spcPct val="100000"/>
              </a:lnSpc>
              <a:spcBef>
                <a:spcPts val="1000"/>
              </a:spcBef>
              <a:spcAft>
                <a:spcPts val="0"/>
              </a:spcAft>
              <a:buClr>
                <a:srgbClr val="595959"/>
              </a:buClr>
              <a:buSzPts val="1600"/>
              <a:buFont typeface="Arial"/>
              <a:buAutoNum type="arabicPeriod"/>
            </a:pPr>
            <a:r>
              <a:rPr lang="en-GB" sz="1600" b="0" i="0" u="none" strike="noStrike" cap="none">
                <a:solidFill>
                  <a:srgbClr val="595959"/>
                </a:solidFill>
                <a:latin typeface="Arial"/>
                <a:ea typeface="Arial"/>
                <a:cs typeface="Arial"/>
                <a:sym typeface="Arial"/>
              </a:rPr>
              <a:t>Communication skills: presenting (verbal and non-verbal)</a:t>
            </a:r>
            <a:endParaRPr/>
          </a:p>
          <a:p>
            <a:pPr marL="469900" marR="0" lvl="0" indent="-342900" algn="l" rtl="0">
              <a:lnSpc>
                <a:spcPct val="100000"/>
              </a:lnSpc>
              <a:spcBef>
                <a:spcPts val="1000"/>
              </a:spcBef>
              <a:spcAft>
                <a:spcPts val="0"/>
              </a:spcAft>
              <a:buClr>
                <a:srgbClr val="595959"/>
              </a:buClr>
              <a:buSzPts val="1600"/>
              <a:buFont typeface="Arial"/>
              <a:buAutoNum type="arabicPeriod"/>
            </a:pPr>
            <a:r>
              <a:rPr lang="en-GB" sz="1600" b="0" i="0" u="none" strike="noStrike" cap="none">
                <a:solidFill>
                  <a:srgbClr val="595959"/>
                </a:solidFill>
                <a:latin typeface="Arial"/>
                <a:ea typeface="Arial"/>
                <a:cs typeface="Arial"/>
                <a:sym typeface="Arial"/>
              </a:rPr>
              <a:t>Communication skills: listening, comprehending, responding</a:t>
            </a:r>
            <a:endParaRPr/>
          </a:p>
          <a:p>
            <a:pPr marL="469900" marR="0" lvl="0" indent="-342900" algn="l" rtl="0">
              <a:lnSpc>
                <a:spcPct val="100000"/>
              </a:lnSpc>
              <a:spcBef>
                <a:spcPts val="1000"/>
              </a:spcBef>
              <a:spcAft>
                <a:spcPts val="0"/>
              </a:spcAft>
              <a:buClr>
                <a:srgbClr val="595959"/>
              </a:buClr>
              <a:buSzPts val="1600"/>
              <a:buFont typeface="Arial"/>
              <a:buAutoNum type="arabicPeriod"/>
            </a:pPr>
            <a:r>
              <a:rPr lang="en-GB" sz="1600" b="0" i="0" u="none" strike="noStrike" cap="none">
                <a:solidFill>
                  <a:srgbClr val="595959"/>
                </a:solidFill>
                <a:latin typeface="Arial"/>
                <a:ea typeface="Arial"/>
                <a:cs typeface="Arial"/>
                <a:sym typeface="Arial"/>
              </a:rPr>
              <a:t>Assimilating &amp; using relevant information</a:t>
            </a:r>
            <a:endParaRPr/>
          </a:p>
          <a:p>
            <a:pPr marL="469900" marR="0" lvl="0" indent="-342900" algn="l" rtl="0">
              <a:lnSpc>
                <a:spcPct val="100000"/>
              </a:lnSpc>
              <a:spcBef>
                <a:spcPts val="1000"/>
              </a:spcBef>
              <a:spcAft>
                <a:spcPts val="0"/>
              </a:spcAft>
              <a:buClr>
                <a:srgbClr val="595959"/>
              </a:buClr>
              <a:buSzPts val="1600"/>
              <a:buFont typeface="Arial"/>
              <a:buAutoNum type="arabicPeriod"/>
            </a:pPr>
            <a:r>
              <a:rPr lang="en-GB" sz="1600" b="0" i="0" u="none" strike="noStrike" cap="none">
                <a:solidFill>
                  <a:srgbClr val="595959"/>
                </a:solidFill>
                <a:latin typeface="Arial"/>
                <a:ea typeface="Arial"/>
                <a:cs typeface="Arial"/>
                <a:sym typeface="Arial"/>
              </a:rPr>
              <a:t>Reasoning, analytical and judgement skills; giving a balanced view</a:t>
            </a:r>
            <a:endParaRPr sz="100" b="0" i="0" u="none" strike="noStrike" cap="none">
              <a:solidFill>
                <a:srgbClr val="595959"/>
              </a:solidFill>
              <a:latin typeface="Arial"/>
              <a:ea typeface="Arial"/>
              <a:cs typeface="Arial"/>
              <a:sym typeface="Arial"/>
            </a:endParaRPr>
          </a:p>
          <a:p>
            <a:pPr marL="457200" marR="0" lvl="0" indent="-330200" algn="l" rtl="0">
              <a:lnSpc>
                <a:spcPct val="100000"/>
              </a:lnSpc>
              <a:spcBef>
                <a:spcPts val="1000"/>
              </a:spcBef>
              <a:spcAft>
                <a:spcPts val="0"/>
              </a:spcAft>
              <a:buClr>
                <a:srgbClr val="595959"/>
              </a:buClr>
              <a:buSzPts val="1600"/>
              <a:buFont typeface="Arial"/>
              <a:buAutoNum type="arabicPeriod"/>
            </a:pPr>
            <a:r>
              <a:rPr lang="en-GB" sz="1600" b="0" i="0" u="none" strike="noStrike" cap="none">
                <a:solidFill>
                  <a:srgbClr val="595959"/>
                </a:solidFill>
                <a:latin typeface="Arial"/>
                <a:ea typeface="Arial"/>
                <a:cs typeface="Arial"/>
                <a:sym typeface="Arial"/>
              </a:rPr>
              <a:t>Handling of uncertainty, the unexpected, challenge and conflict</a:t>
            </a:r>
            <a:endParaRPr sz="1600" b="0" i="0" u="none" strike="noStrike" cap="none">
              <a:solidFill>
                <a:srgbClr val="595959"/>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eea35acded_0_94"/>
          <p:cNvSpPr txBox="1">
            <a:spLocks noGrp="1"/>
          </p:cNvSpPr>
          <p:nvPr>
            <p:ph type="title"/>
          </p:nvPr>
        </p:nvSpPr>
        <p:spPr>
          <a:xfrm>
            <a:off x="457200" y="205979"/>
            <a:ext cx="7391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GB"/>
              <a:t>How to prepare</a:t>
            </a:r>
            <a:endParaRPr/>
          </a:p>
        </p:txBody>
      </p:sp>
      <p:sp>
        <p:nvSpPr>
          <p:cNvPr id="447" name="Google Shape;447;geea35acded_0_94"/>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p>
            <a:pPr marL="457200" lvl="0" indent="-349250" algn="l" rtl="0">
              <a:lnSpc>
                <a:spcPct val="100000"/>
              </a:lnSpc>
              <a:spcBef>
                <a:spcPts val="0"/>
              </a:spcBef>
              <a:spcAft>
                <a:spcPts val="0"/>
              </a:spcAft>
              <a:buSzPts val="1900"/>
              <a:buChar char="•"/>
            </a:pPr>
            <a:r>
              <a:rPr lang="en-GB" sz="1900"/>
              <a:t>Use your placements to gain relevant experience </a:t>
            </a:r>
            <a:endParaRPr sz="1900"/>
          </a:p>
          <a:p>
            <a:pPr marL="457200" lvl="0" indent="-349250" algn="l" rtl="0">
              <a:lnSpc>
                <a:spcPct val="100000"/>
              </a:lnSpc>
              <a:spcBef>
                <a:spcPts val="0"/>
              </a:spcBef>
              <a:spcAft>
                <a:spcPts val="0"/>
              </a:spcAft>
              <a:buSzPts val="1900"/>
              <a:buChar char="•"/>
            </a:pPr>
            <a:r>
              <a:rPr lang="en-GB" sz="1900"/>
              <a:t>Get started 6-8 weeks prior to exam</a:t>
            </a:r>
            <a:endParaRPr sz="1900"/>
          </a:p>
          <a:p>
            <a:pPr marL="457200" lvl="0" indent="-349250" algn="l" rtl="0">
              <a:lnSpc>
                <a:spcPct val="100000"/>
              </a:lnSpc>
              <a:spcBef>
                <a:spcPts val="0"/>
              </a:spcBef>
              <a:spcAft>
                <a:spcPts val="0"/>
              </a:spcAft>
              <a:buSzPts val="1900"/>
              <a:buChar char="•"/>
            </a:pPr>
            <a:r>
              <a:rPr lang="en-GB" sz="1900"/>
              <a:t>Familiarise yourself with </a:t>
            </a:r>
            <a:r>
              <a:rPr lang="en-GB" sz="1900" u="sng">
                <a:solidFill>
                  <a:schemeClr val="hlink"/>
                </a:solidFill>
                <a:hlinkClick r:id="rId3"/>
              </a:rPr>
              <a:t>MFPH website</a:t>
            </a:r>
            <a:endParaRPr sz="1900"/>
          </a:p>
          <a:p>
            <a:pPr marL="457200" lvl="0" indent="-349250" algn="l" rtl="0">
              <a:lnSpc>
                <a:spcPct val="100000"/>
              </a:lnSpc>
              <a:spcBef>
                <a:spcPts val="0"/>
              </a:spcBef>
              <a:spcAft>
                <a:spcPts val="0"/>
              </a:spcAft>
              <a:buSzPts val="1900"/>
              <a:buChar char="•"/>
            </a:pPr>
            <a:r>
              <a:rPr lang="en-GB" sz="1900"/>
              <a:t>Practice, practice, practice</a:t>
            </a:r>
            <a:endParaRPr sz="1900"/>
          </a:p>
          <a:p>
            <a:pPr marL="914400" lvl="1" indent="-349250" algn="l" rtl="0">
              <a:lnSpc>
                <a:spcPct val="100000"/>
              </a:lnSpc>
              <a:spcBef>
                <a:spcPts val="0"/>
              </a:spcBef>
              <a:spcAft>
                <a:spcPts val="0"/>
              </a:spcAft>
              <a:buSzPts val="1900"/>
              <a:buChar char="–"/>
            </a:pPr>
            <a:r>
              <a:rPr lang="en-GB" sz="1900"/>
              <a:t>Set up revision group </a:t>
            </a:r>
            <a:endParaRPr sz="1900"/>
          </a:p>
          <a:p>
            <a:pPr marL="914400" lvl="1" indent="-349250" algn="l" rtl="0">
              <a:lnSpc>
                <a:spcPct val="100000"/>
              </a:lnSpc>
              <a:spcBef>
                <a:spcPts val="0"/>
              </a:spcBef>
              <a:spcAft>
                <a:spcPts val="0"/>
              </a:spcAft>
              <a:buSzPts val="1900"/>
              <a:buChar char="–"/>
            </a:pPr>
            <a:r>
              <a:rPr lang="en-GB" sz="1900"/>
              <a:t>Public health colleagues including supervisors and consultants</a:t>
            </a:r>
            <a:endParaRPr sz="1900"/>
          </a:p>
          <a:p>
            <a:pPr marL="914400" lvl="1" indent="-349250" algn="l" rtl="0">
              <a:lnSpc>
                <a:spcPct val="100000"/>
              </a:lnSpc>
              <a:spcBef>
                <a:spcPts val="0"/>
              </a:spcBef>
              <a:spcAft>
                <a:spcPts val="0"/>
              </a:spcAft>
              <a:buSzPts val="1900"/>
              <a:buChar char="–"/>
            </a:pPr>
            <a:r>
              <a:rPr lang="en-GB" sz="1900"/>
              <a:t>Friend and families (especially layperson scenarios)</a:t>
            </a:r>
            <a:endParaRPr sz="1900"/>
          </a:p>
          <a:p>
            <a:pPr marL="457200" lvl="0" indent="-349250" algn="l" rtl="0">
              <a:lnSpc>
                <a:spcPct val="100000"/>
              </a:lnSpc>
              <a:spcBef>
                <a:spcPts val="0"/>
              </a:spcBef>
              <a:spcAft>
                <a:spcPts val="0"/>
              </a:spcAft>
              <a:buSzPts val="1900"/>
              <a:buChar char="•"/>
            </a:pPr>
            <a:r>
              <a:rPr lang="en-GB" sz="1900"/>
              <a:t>Make use of national and local resources (see next slide)</a:t>
            </a:r>
            <a:endParaRPr sz="1900"/>
          </a:p>
          <a:p>
            <a:pPr marL="457200" lvl="0" indent="-349250" algn="l" rtl="0">
              <a:lnSpc>
                <a:spcPct val="100000"/>
              </a:lnSpc>
              <a:spcBef>
                <a:spcPts val="0"/>
              </a:spcBef>
              <a:spcAft>
                <a:spcPts val="0"/>
              </a:spcAft>
              <a:buSzPts val="1900"/>
              <a:buChar char="•"/>
            </a:pPr>
            <a:r>
              <a:rPr lang="en-GB" sz="1900"/>
              <a:t>Do a mock if you can </a:t>
            </a:r>
            <a:endParaRPr sz="1900"/>
          </a:p>
          <a:p>
            <a:pPr marL="457200" lvl="0" indent="-349250" algn="l" rtl="0">
              <a:lnSpc>
                <a:spcPct val="100000"/>
              </a:lnSpc>
              <a:spcBef>
                <a:spcPts val="0"/>
              </a:spcBef>
              <a:spcAft>
                <a:spcPts val="0"/>
              </a:spcAft>
              <a:buSzPts val="1900"/>
              <a:buChar char="•"/>
            </a:pPr>
            <a:r>
              <a:rPr lang="en-GB" sz="1900"/>
              <a:t>Take study leave</a:t>
            </a:r>
            <a:endParaRPr sz="1900"/>
          </a:p>
          <a:p>
            <a:pPr marL="342900" lvl="0" indent="0" algn="l" rtl="0">
              <a:lnSpc>
                <a:spcPct val="100000"/>
              </a:lnSpc>
              <a:spcBef>
                <a:spcPts val="0"/>
              </a:spcBef>
              <a:spcAft>
                <a:spcPts val="0"/>
              </a:spcAft>
              <a:buSzPts val="1800"/>
              <a:buNone/>
            </a:pPr>
            <a:endParaRPr/>
          </a:p>
        </p:txBody>
      </p:sp>
      <p:sp>
        <p:nvSpPr>
          <p:cNvPr id="448" name="Google Shape;448;geea35acded_0_9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45</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eea35acded_0_37"/>
          <p:cNvSpPr txBox="1">
            <a:spLocks noGrp="1"/>
          </p:cNvSpPr>
          <p:nvPr>
            <p:ph type="title"/>
          </p:nvPr>
        </p:nvSpPr>
        <p:spPr>
          <a:xfrm>
            <a:off x="457200" y="205979"/>
            <a:ext cx="7391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72790"/>
              </a:buClr>
              <a:buSzPts val="2800"/>
              <a:buFont typeface="Arial"/>
              <a:buNone/>
            </a:pPr>
            <a:r>
              <a:rPr lang="en-GB"/>
              <a:t>MFPH Resources</a:t>
            </a:r>
            <a:endParaRPr/>
          </a:p>
        </p:txBody>
      </p:sp>
      <p:sp>
        <p:nvSpPr>
          <p:cNvPr id="455" name="Google Shape;455;geea35acded_0_37"/>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360"/>
              </a:spcBef>
              <a:spcAft>
                <a:spcPts val="0"/>
              </a:spcAft>
              <a:buClr>
                <a:srgbClr val="595959"/>
              </a:buClr>
              <a:buSzPts val="1800"/>
              <a:buChar char="•"/>
            </a:pPr>
            <a:r>
              <a:rPr lang="en-GB"/>
              <a:t>MFPH page on  </a:t>
            </a:r>
            <a:r>
              <a:rPr lang="en-GB" u="sng">
                <a:solidFill>
                  <a:schemeClr val="hlink"/>
                </a:solidFill>
                <a:hlinkClick r:id="rId3"/>
              </a:rPr>
              <a:t>FPH website</a:t>
            </a:r>
            <a:r>
              <a:rPr lang="en-GB"/>
              <a:t> (including FPH scenarios) </a:t>
            </a:r>
            <a:endParaRPr/>
          </a:p>
          <a:p>
            <a:pPr marL="342900" lvl="0" indent="-342900" algn="l" rtl="0">
              <a:lnSpc>
                <a:spcPct val="100000"/>
              </a:lnSpc>
              <a:spcBef>
                <a:spcPts val="360"/>
              </a:spcBef>
              <a:spcAft>
                <a:spcPts val="0"/>
              </a:spcAft>
              <a:buSzPts val="1800"/>
              <a:buChar char="•"/>
            </a:pPr>
            <a:r>
              <a:rPr lang="en-GB"/>
              <a:t>Useful blogs and articles: </a:t>
            </a:r>
            <a:endParaRPr/>
          </a:p>
          <a:p>
            <a:pPr marL="742950" lvl="1" indent="-285750" algn="l" rtl="0">
              <a:lnSpc>
                <a:spcPct val="90000"/>
              </a:lnSpc>
              <a:spcBef>
                <a:spcPts val="0"/>
              </a:spcBef>
              <a:spcAft>
                <a:spcPts val="0"/>
              </a:spcAft>
              <a:buSzPts val="1800"/>
              <a:buChar char="–"/>
            </a:pPr>
            <a:r>
              <a:rPr lang="en-GB" u="sng">
                <a:solidFill>
                  <a:schemeClr val="hlink"/>
                </a:solidFill>
                <a:hlinkClick r:id="rId4"/>
              </a:rPr>
              <a:t>https://academic.oup.com/jpubhealth/article/38/1/189/2362659</a:t>
            </a:r>
            <a:endParaRPr u="sng">
              <a:solidFill>
                <a:schemeClr val="hlink"/>
              </a:solidFill>
            </a:endParaRPr>
          </a:p>
          <a:p>
            <a:pPr marL="742950" lvl="1" indent="-285750" algn="l" rtl="0">
              <a:lnSpc>
                <a:spcPct val="90000"/>
              </a:lnSpc>
              <a:spcBef>
                <a:spcPts val="0"/>
              </a:spcBef>
              <a:spcAft>
                <a:spcPts val="0"/>
              </a:spcAft>
              <a:buSzPts val="1800"/>
              <a:buChar char="–"/>
            </a:pPr>
            <a:r>
              <a:rPr lang="en-GB" u="sng">
                <a:solidFill>
                  <a:schemeClr val="hlink"/>
                </a:solidFill>
                <a:hlinkClick r:id="rId5"/>
              </a:rPr>
              <a:t>https://www.drcath.net/hot-desk1/part-b-exam</a:t>
            </a:r>
            <a:endParaRPr u="sng">
              <a:solidFill>
                <a:schemeClr val="hlink"/>
              </a:solidFill>
            </a:endParaRPr>
          </a:p>
          <a:p>
            <a:pPr marL="742950" lvl="1" indent="-285750" algn="l" rtl="0">
              <a:lnSpc>
                <a:spcPct val="90000"/>
              </a:lnSpc>
              <a:spcBef>
                <a:spcPts val="0"/>
              </a:spcBef>
              <a:spcAft>
                <a:spcPts val="0"/>
              </a:spcAft>
              <a:buSzPts val="1800"/>
              <a:buChar char="–"/>
            </a:pPr>
            <a:r>
              <a:rPr lang="en-GB" u="sng">
                <a:solidFill>
                  <a:schemeClr val="hlink"/>
                </a:solidFill>
                <a:hlinkClick r:id="rId6"/>
              </a:rPr>
              <a:t>https://betterhealthforall.org/2019/08/05/top-10-part-b-exam-tips-from-kevin-smith-part-b-examiner/</a:t>
            </a:r>
            <a:endParaRPr u="sng">
              <a:solidFill>
                <a:schemeClr val="hlink"/>
              </a:solidFill>
            </a:endParaRPr>
          </a:p>
          <a:p>
            <a:pPr marL="742950" lvl="1" indent="-285750" algn="l" rtl="0">
              <a:lnSpc>
                <a:spcPct val="90000"/>
              </a:lnSpc>
              <a:spcBef>
                <a:spcPts val="0"/>
              </a:spcBef>
              <a:spcAft>
                <a:spcPts val="0"/>
              </a:spcAft>
              <a:buSzPts val="1800"/>
              <a:buChar char="–"/>
            </a:pPr>
            <a:r>
              <a:rPr lang="en-GB" u="sng">
                <a:solidFill>
                  <a:schemeClr val="hlink"/>
                </a:solidFill>
                <a:hlinkClick r:id="rId7"/>
              </a:rPr>
              <a:t>https://betterhealthforall.org/2018/06/06/the-winner-of-the-2018-fph-mcewan-award-shares-her-advice-on-preparing-for-the-part-a-exam/</a:t>
            </a:r>
            <a:endParaRPr/>
          </a:p>
          <a:p>
            <a:pPr marL="342900" lvl="0" indent="-342900" algn="l" rtl="0">
              <a:lnSpc>
                <a:spcPct val="100000"/>
              </a:lnSpc>
              <a:spcBef>
                <a:spcPts val="360"/>
              </a:spcBef>
              <a:spcAft>
                <a:spcPts val="0"/>
              </a:spcAft>
              <a:buClr>
                <a:srgbClr val="595959"/>
              </a:buClr>
              <a:buSzPts val="1800"/>
              <a:buChar char="•"/>
            </a:pPr>
            <a:r>
              <a:rPr lang="en-GB"/>
              <a:t>Deanery tutorials, mocks and </a:t>
            </a:r>
            <a:r>
              <a:rPr lang="en-GB" u="sng">
                <a:solidFill>
                  <a:schemeClr val="hlink"/>
                </a:solidFill>
                <a:hlinkClick r:id="rId8"/>
              </a:rPr>
              <a:t>peer-produced resources</a:t>
            </a:r>
            <a:endParaRPr/>
          </a:p>
          <a:p>
            <a:pPr marL="342900" lvl="0" indent="-342900" algn="l" rtl="0">
              <a:lnSpc>
                <a:spcPct val="100000"/>
              </a:lnSpc>
              <a:spcBef>
                <a:spcPts val="360"/>
              </a:spcBef>
              <a:spcAft>
                <a:spcPts val="0"/>
              </a:spcAft>
              <a:buSzPts val="1800"/>
              <a:buChar char="•"/>
            </a:pPr>
            <a:r>
              <a:rPr lang="en-GB" u="sng">
                <a:solidFill>
                  <a:schemeClr val="hlink"/>
                </a:solidFill>
                <a:hlinkClick r:id="rId9"/>
              </a:rPr>
              <a:t>National WhatsApp revision group</a:t>
            </a:r>
            <a:endParaRPr/>
          </a:p>
          <a:p>
            <a:pPr marL="342900" lvl="0" indent="-342900" algn="l" rtl="0">
              <a:lnSpc>
                <a:spcPct val="100000"/>
              </a:lnSpc>
              <a:spcBef>
                <a:spcPts val="360"/>
              </a:spcBef>
              <a:spcAft>
                <a:spcPts val="0"/>
              </a:spcAft>
              <a:buClr>
                <a:srgbClr val="595959"/>
              </a:buClr>
              <a:buSzPts val="1800"/>
              <a:buChar char="•"/>
            </a:pPr>
            <a:r>
              <a:rPr lang="en-GB"/>
              <a:t>Contact exams team: </a:t>
            </a:r>
            <a:r>
              <a:rPr lang="en-GB" u="sng">
                <a:solidFill>
                  <a:schemeClr val="hlink"/>
                </a:solidFill>
                <a:hlinkClick r:id="rId10"/>
              </a:rPr>
              <a:t>educ@fph.org.uk</a:t>
            </a:r>
            <a:r>
              <a:rPr lang="en-GB"/>
              <a:t> </a:t>
            </a:r>
            <a:endParaRPr/>
          </a:p>
        </p:txBody>
      </p:sp>
      <p:sp>
        <p:nvSpPr>
          <p:cNvPr id="456" name="Google Shape;456;geea35acded_0_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46</a:t>
            </a:fld>
            <a:endParaRPr/>
          </a:p>
        </p:txBody>
      </p:sp>
      <p:sp>
        <p:nvSpPr>
          <p:cNvPr id="457" name="Google Shape;457;geea35acded_0_37"/>
          <p:cNvSpPr/>
          <p:nvPr/>
        </p:nvSpPr>
        <p:spPr>
          <a:xfrm>
            <a:off x="5924550" y="3924300"/>
            <a:ext cx="3200400" cy="11931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Calibri"/>
                <a:ea typeface="Calibri"/>
                <a:cs typeface="Calibri"/>
                <a:sym typeface="Calibri"/>
              </a:rPr>
              <a:t>Ask your Training Programme what support for exam preparation is available to you.</a:t>
            </a:r>
            <a:endParaRPr sz="1500" b="0" i="0" u="none" strike="noStrike" cap="none">
              <a:solidFill>
                <a:srgbClr val="FF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subTitle" idx="1"/>
          </p:nvPr>
        </p:nvSpPr>
        <p:spPr>
          <a:xfrm>
            <a:off x="1043609" y="2098863"/>
            <a:ext cx="7243665" cy="8817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3900"/>
              <a:buNone/>
            </a:pPr>
            <a:r>
              <a:rPr lang="en-GB" sz="3900"/>
              <a:t>Your questions</a:t>
            </a:r>
            <a:endParaRPr/>
          </a:p>
        </p:txBody>
      </p:sp>
      <p:sp>
        <p:nvSpPr>
          <p:cNvPr id="463" name="Google Shape;463;p35"/>
          <p:cNvSpPr txBox="1"/>
          <p:nvPr/>
        </p:nvSpPr>
        <p:spPr>
          <a:xfrm>
            <a:off x="1043609" y="2866294"/>
            <a:ext cx="77311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Irfan Ghani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1" u="none" strike="noStrike" cap="none">
                <a:solidFill>
                  <a:schemeClr val="lt1"/>
                </a:solidFill>
                <a:latin typeface="Arial"/>
                <a:ea typeface="Arial"/>
                <a:cs typeface="Arial"/>
                <a:sym typeface="Arial"/>
              </a:rPr>
              <a:t>FPH Director of Training and Public Health Consultant</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b="1" dirty="0"/>
              <a:t>FPH Strategy 2020 – 25  </a:t>
            </a:r>
            <a:br>
              <a:rPr lang="en-GB" sz="2100" dirty="0"/>
            </a:br>
            <a:r>
              <a:rPr lang="en-GB" sz="2100" dirty="0"/>
              <a:t>Better Health for all – Leaving no one behind</a:t>
            </a:r>
          </a:p>
        </p:txBody>
      </p:sp>
      <p:sp>
        <p:nvSpPr>
          <p:cNvPr id="5" name="Slide Number Placeholder 4"/>
          <p:cNvSpPr>
            <a:spLocks noGrp="1"/>
          </p:cNvSpPr>
          <p:nvPr>
            <p:ph type="sldNum" sz="quarter" idx="12"/>
          </p:nvPr>
        </p:nvSpPr>
        <p:spPr/>
        <p:txBody>
          <a:bodyPr/>
          <a:lstStyle/>
          <a:p>
            <a:fld id="{34AFA7FE-CD8C-F049-A609-816E200170F9}" type="slidenum">
              <a:rPr lang="en-US" smtClean="0"/>
              <a:t>4</a:t>
            </a:fld>
            <a:endParaRPr lang="en-US"/>
          </a:p>
        </p:txBody>
      </p:sp>
      <p:pic>
        <p:nvPicPr>
          <p:cNvPr id="8" name="Picture 7">
            <a:extLst>
              <a:ext uri="{FF2B5EF4-FFF2-40B4-BE49-F238E27FC236}">
                <a16:creationId xmlns:a16="http://schemas.microsoft.com/office/drawing/2014/main" id="{92312506-9A15-42DD-8E56-020648E211A3}"/>
              </a:ext>
            </a:extLst>
          </p:cNvPr>
          <p:cNvPicPr>
            <a:picLocks noChangeAspect="1"/>
          </p:cNvPicPr>
          <p:nvPr/>
        </p:nvPicPr>
        <p:blipFill>
          <a:blip r:embed="rId2"/>
          <a:stretch>
            <a:fillRect/>
          </a:stretch>
        </p:blipFill>
        <p:spPr>
          <a:xfrm>
            <a:off x="1115198" y="1243121"/>
            <a:ext cx="6415592" cy="3524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832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1A3CE7-0CAB-4C0F-881C-B580DC7FD88F}"/>
              </a:ext>
            </a:extLst>
          </p:cNvPr>
          <p:cNvSpPr>
            <a:spLocks noGrp="1"/>
          </p:cNvSpPr>
          <p:nvPr>
            <p:ph type="title"/>
          </p:nvPr>
        </p:nvSpPr>
        <p:spPr/>
        <p:txBody>
          <a:bodyPr/>
          <a:lstStyle/>
          <a:p>
            <a:r>
              <a:rPr lang="en-GB" dirty="0"/>
              <a:t>Presidential priorities</a:t>
            </a:r>
          </a:p>
        </p:txBody>
      </p:sp>
      <p:sp>
        <p:nvSpPr>
          <p:cNvPr id="4" name="Date Placeholder 3">
            <a:extLst>
              <a:ext uri="{FF2B5EF4-FFF2-40B4-BE49-F238E27FC236}">
                <a16:creationId xmlns:a16="http://schemas.microsoft.com/office/drawing/2014/main" id="{5731F7BD-E8CF-47BD-9C22-DF351F6AF6F4}"/>
              </a:ext>
            </a:extLst>
          </p:cNvPr>
          <p:cNvSpPr>
            <a:spLocks noGrp="1"/>
          </p:cNvSpPr>
          <p:nvPr>
            <p:ph type="dt" sz="half" idx="10"/>
          </p:nvPr>
        </p:nvSpPr>
        <p:spPr/>
        <p:txBody>
          <a:bodyPr/>
          <a:lstStyle/>
          <a:p>
            <a:fld id="{77584810-455B-8741-8C2D-D4D392C26BB8}" type="datetime1">
              <a:rPr lang="en-GB" smtClean="0"/>
              <a:t>28/09/2022</a:t>
            </a:fld>
            <a:endParaRPr lang="en-US"/>
          </a:p>
        </p:txBody>
      </p:sp>
      <p:sp>
        <p:nvSpPr>
          <p:cNvPr id="5" name="Slide Number Placeholder 4">
            <a:extLst>
              <a:ext uri="{FF2B5EF4-FFF2-40B4-BE49-F238E27FC236}">
                <a16:creationId xmlns:a16="http://schemas.microsoft.com/office/drawing/2014/main" id="{C0C7B9D1-441E-46A0-A056-228BC549CDC6}"/>
              </a:ext>
            </a:extLst>
          </p:cNvPr>
          <p:cNvSpPr>
            <a:spLocks noGrp="1"/>
          </p:cNvSpPr>
          <p:nvPr>
            <p:ph type="sldNum" sz="quarter" idx="12"/>
          </p:nvPr>
        </p:nvSpPr>
        <p:spPr/>
        <p:txBody>
          <a:bodyPr/>
          <a:lstStyle/>
          <a:p>
            <a:fld id="{34AFA7FE-CD8C-F049-A609-816E200170F9}" type="slidenum">
              <a:rPr lang="en-US" smtClean="0"/>
              <a:t>5</a:t>
            </a:fld>
            <a:endParaRPr lang="en-US"/>
          </a:p>
        </p:txBody>
      </p:sp>
      <p:pic>
        <p:nvPicPr>
          <p:cNvPr id="7" name="Picture 6">
            <a:extLst>
              <a:ext uri="{FF2B5EF4-FFF2-40B4-BE49-F238E27FC236}">
                <a16:creationId xmlns:a16="http://schemas.microsoft.com/office/drawing/2014/main" id="{8FC5C629-22D6-4C3C-A07E-958B003DEA0A}"/>
              </a:ext>
            </a:extLst>
          </p:cNvPr>
          <p:cNvPicPr>
            <a:picLocks noChangeAspect="1"/>
          </p:cNvPicPr>
          <p:nvPr/>
        </p:nvPicPr>
        <p:blipFill rotWithShape="1">
          <a:blip r:embed="rId2"/>
          <a:srcRect t="5525"/>
          <a:stretch/>
        </p:blipFill>
        <p:spPr>
          <a:xfrm>
            <a:off x="830009" y="1108778"/>
            <a:ext cx="7652077" cy="3828743"/>
          </a:xfrm>
          <a:prstGeom prst="rect">
            <a:avLst/>
          </a:prstGeom>
        </p:spPr>
      </p:pic>
    </p:spTree>
    <p:extLst>
      <p:ext uri="{BB962C8B-B14F-4D97-AF65-F5344CB8AC3E}">
        <p14:creationId xmlns:p14="http://schemas.microsoft.com/office/powerpoint/2010/main" val="385486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F6C32C-1768-4848-86D1-4E8672755109}"/>
              </a:ext>
            </a:extLst>
          </p:cNvPr>
          <p:cNvSpPr>
            <a:spLocks noGrp="1"/>
          </p:cNvSpPr>
          <p:nvPr>
            <p:ph type="title"/>
          </p:nvPr>
        </p:nvSpPr>
        <p:spPr>
          <a:xfrm>
            <a:off x="457200" y="205979"/>
            <a:ext cx="7391400" cy="857250"/>
          </a:xfrm>
        </p:spPr>
        <p:txBody>
          <a:bodyPr>
            <a:normAutofit/>
          </a:bodyPr>
          <a:lstStyle/>
          <a:p>
            <a:r>
              <a:rPr lang="en-US" dirty="0"/>
              <a:t>Working with you</a:t>
            </a:r>
            <a:endParaRPr lang="en-GB" dirty="0"/>
          </a:p>
        </p:txBody>
      </p:sp>
      <p:sp>
        <p:nvSpPr>
          <p:cNvPr id="9" name="Content Placeholder 8">
            <a:extLst>
              <a:ext uri="{FF2B5EF4-FFF2-40B4-BE49-F238E27FC236}">
                <a16:creationId xmlns:a16="http://schemas.microsoft.com/office/drawing/2014/main" id="{E9FB16EF-00F1-4782-9711-E0C39DEBF3E3}"/>
              </a:ext>
            </a:extLst>
          </p:cNvPr>
          <p:cNvSpPr>
            <a:spLocks noGrp="1"/>
          </p:cNvSpPr>
          <p:nvPr>
            <p:ph idx="1"/>
          </p:nvPr>
        </p:nvSpPr>
        <p:spPr>
          <a:xfrm>
            <a:off x="457200" y="1200150"/>
            <a:ext cx="8382000" cy="3567113"/>
          </a:xfrm>
        </p:spPr>
        <p:txBody>
          <a:bodyPr>
            <a:normAutofit lnSpcReduction="10000"/>
          </a:bodyPr>
          <a:lstStyle/>
          <a:p>
            <a:r>
              <a:rPr lang="en-GB" sz="1600" dirty="0"/>
              <a:t>Public health training and registrars are at the heart of the Faculty’s work</a:t>
            </a:r>
          </a:p>
          <a:p>
            <a:r>
              <a:rPr lang="en-GB" sz="1600" dirty="0"/>
              <a:t>We ensured the work of public health registrars during COVID-19 was recognised</a:t>
            </a:r>
          </a:p>
          <a:p>
            <a:r>
              <a:rPr lang="en-GB" sz="1600" dirty="0"/>
              <a:t>We have recently revised the curriculum to bring it up to date</a:t>
            </a:r>
          </a:p>
          <a:p>
            <a:r>
              <a:rPr lang="en-GB" sz="1600" dirty="0"/>
              <a:t>We have adapted exams over the past three years to allow the training pathway to continue</a:t>
            </a:r>
          </a:p>
          <a:p>
            <a:r>
              <a:rPr lang="en-GB" sz="1600" dirty="0"/>
              <a:t>We have advocated for additional training numbers in public health</a:t>
            </a:r>
          </a:p>
          <a:p>
            <a:r>
              <a:rPr lang="en-GB" sz="1600" dirty="0"/>
              <a:t>Many ways to get involved with the Faculty</a:t>
            </a:r>
          </a:p>
          <a:p>
            <a:pPr lvl="1"/>
            <a:r>
              <a:rPr lang="en-GB" sz="1600" dirty="0"/>
              <a:t>Special Interest Groups working a range of issues (anti-racism, climate and ecological crisis, drug reform, academic public health…)</a:t>
            </a:r>
          </a:p>
          <a:p>
            <a:pPr lvl="1"/>
            <a:r>
              <a:rPr lang="en-GB" sz="1600" dirty="0"/>
              <a:t>Faculty committees and Board</a:t>
            </a:r>
          </a:p>
          <a:p>
            <a:pPr lvl="1"/>
            <a:r>
              <a:rPr lang="en-GB" sz="1600" dirty="0"/>
              <a:t>Registrar projects contributing to your training</a:t>
            </a:r>
          </a:p>
          <a:p>
            <a:pPr marL="457200" lvl="1">
              <a:buFont typeface="Arial"/>
              <a:buChar char="•"/>
            </a:pPr>
            <a:r>
              <a:rPr lang="en-GB" sz="1600" dirty="0"/>
              <a:t>Please contact myself or the Education &amp; Training team to find out how to get involved. </a:t>
            </a:r>
          </a:p>
        </p:txBody>
      </p:sp>
      <p:sp>
        <p:nvSpPr>
          <p:cNvPr id="4" name="Date Placeholder 3">
            <a:extLst>
              <a:ext uri="{FF2B5EF4-FFF2-40B4-BE49-F238E27FC236}">
                <a16:creationId xmlns:a16="http://schemas.microsoft.com/office/drawing/2014/main" id="{E23A1790-9610-4E3D-BD1C-7D06C094581B}"/>
              </a:ext>
            </a:extLst>
          </p:cNvPr>
          <p:cNvSpPr>
            <a:spLocks noGrp="1"/>
          </p:cNvSpPr>
          <p:nvPr>
            <p:ph type="dt" sz="half" idx="10"/>
          </p:nvPr>
        </p:nvSpPr>
        <p:spPr>
          <a:xfrm>
            <a:off x="457200" y="4767263"/>
            <a:ext cx="2133600" cy="273844"/>
          </a:xfrm>
        </p:spPr>
        <p:txBody>
          <a:bodyPr/>
          <a:lstStyle/>
          <a:p>
            <a:fld id="{DB56EB4A-B8A0-BE43-9B8A-C907F7996484}" type="datetime1">
              <a:rPr lang="en-GB" smtClean="0"/>
              <a:pPr/>
              <a:t>28/09/2022</a:t>
            </a:fld>
            <a:endParaRPr lang="en-US" dirty="0"/>
          </a:p>
        </p:txBody>
      </p:sp>
      <p:sp>
        <p:nvSpPr>
          <p:cNvPr id="5" name="Slide Number Placeholder 4">
            <a:extLst>
              <a:ext uri="{FF2B5EF4-FFF2-40B4-BE49-F238E27FC236}">
                <a16:creationId xmlns:a16="http://schemas.microsoft.com/office/drawing/2014/main" id="{46EF34B3-D942-4147-9820-10C6F680A7B7}"/>
              </a:ext>
            </a:extLst>
          </p:cNvPr>
          <p:cNvSpPr>
            <a:spLocks noGrp="1"/>
          </p:cNvSpPr>
          <p:nvPr>
            <p:ph type="sldNum" sz="quarter" idx="12"/>
          </p:nvPr>
        </p:nvSpPr>
        <p:spPr>
          <a:xfrm>
            <a:off x="6553200" y="4767263"/>
            <a:ext cx="2133600" cy="273844"/>
          </a:xfrm>
        </p:spPr>
        <p:txBody>
          <a:bodyPr/>
          <a:lstStyle/>
          <a:p>
            <a:fld id="{34AFA7FE-CD8C-F049-A609-816E200170F9}" type="slidenum">
              <a:rPr lang="en-US" smtClean="0"/>
              <a:pPr/>
              <a:t>6</a:t>
            </a:fld>
            <a:endParaRPr lang="en-US"/>
          </a:p>
        </p:txBody>
      </p:sp>
      <p:sp>
        <p:nvSpPr>
          <p:cNvPr id="7" name="Subtitle 2">
            <a:extLst>
              <a:ext uri="{FF2B5EF4-FFF2-40B4-BE49-F238E27FC236}">
                <a16:creationId xmlns:a16="http://schemas.microsoft.com/office/drawing/2014/main" id="{7BA2EDDF-2B44-99FA-E358-B529136ED53A}"/>
              </a:ext>
            </a:extLst>
          </p:cNvPr>
          <p:cNvSpPr txBox="1">
            <a:spLocks/>
          </p:cNvSpPr>
          <p:nvPr/>
        </p:nvSpPr>
        <p:spPr>
          <a:xfrm>
            <a:off x="457199" y="1410911"/>
            <a:ext cx="8048297" cy="33563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500" dirty="0"/>
          </a:p>
        </p:txBody>
      </p:sp>
    </p:spTree>
    <p:extLst>
      <p:ext uri="{BB962C8B-B14F-4D97-AF65-F5344CB8AC3E}">
        <p14:creationId xmlns:p14="http://schemas.microsoft.com/office/powerpoint/2010/main" val="173633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subTitle" idx="1"/>
          </p:nvPr>
        </p:nvSpPr>
        <p:spPr>
          <a:xfrm>
            <a:off x="562709" y="2312369"/>
            <a:ext cx="8150468" cy="21892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Clr>
                <a:srgbClr val="FFFFFF"/>
              </a:buClr>
              <a:buSzPts val="2400"/>
              <a:buNone/>
            </a:pPr>
            <a:r>
              <a:rPr lang="en-GB" b="0" dirty="0"/>
              <a:t>David Chappel</a:t>
            </a:r>
            <a:endParaRPr b="0" dirty="0"/>
          </a:p>
          <a:p>
            <a:pPr marL="0" lvl="0" indent="0" algn="l" rtl="0">
              <a:lnSpc>
                <a:spcPct val="100000"/>
              </a:lnSpc>
              <a:spcBef>
                <a:spcPts val="400"/>
              </a:spcBef>
              <a:spcAft>
                <a:spcPts val="0"/>
              </a:spcAft>
              <a:buClr>
                <a:srgbClr val="FFFFFF"/>
              </a:buClr>
              <a:buSzPts val="2000"/>
              <a:buNone/>
            </a:pPr>
            <a:r>
              <a:rPr lang="en-GB" sz="2000" b="0" i="1" dirty="0"/>
              <a:t>Academic Registrar</a:t>
            </a:r>
            <a:endParaRPr dirty="0"/>
          </a:p>
        </p:txBody>
      </p:sp>
    </p:spTree>
    <p:extLst>
      <p:ext uri="{BB962C8B-B14F-4D97-AF65-F5344CB8AC3E}">
        <p14:creationId xmlns:p14="http://schemas.microsoft.com/office/powerpoint/2010/main" val="246987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subTitle" idx="1"/>
          </p:nvPr>
        </p:nvSpPr>
        <p:spPr>
          <a:xfrm>
            <a:off x="529936" y="2098863"/>
            <a:ext cx="8686799" cy="8817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FF"/>
              </a:buClr>
              <a:buSzPts val="3900"/>
              <a:buNone/>
            </a:pPr>
            <a:r>
              <a:rPr lang="en-GB" sz="3900" dirty="0"/>
              <a:t>Specialty Registrars’ Committee</a:t>
            </a:r>
            <a:endParaRPr dirty="0"/>
          </a:p>
        </p:txBody>
      </p:sp>
      <p:sp>
        <p:nvSpPr>
          <p:cNvPr id="122" name="Google Shape;122;p3"/>
          <p:cNvSpPr txBox="1"/>
          <p:nvPr/>
        </p:nvSpPr>
        <p:spPr>
          <a:xfrm>
            <a:off x="1043609" y="2866294"/>
            <a:ext cx="77311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lt1"/>
                </a:solidFill>
                <a:latin typeface="Arial"/>
                <a:ea typeface="Arial"/>
                <a:cs typeface="Arial"/>
                <a:sym typeface="Arial"/>
              </a:rPr>
              <a:t>Fatai </a:t>
            </a:r>
            <a:r>
              <a:rPr lang="en-GB" sz="2400" b="0" i="0" u="none" strike="noStrike" cap="none" dirty="0" err="1">
                <a:solidFill>
                  <a:schemeClr val="lt1"/>
                </a:solidFill>
                <a:latin typeface="Arial"/>
                <a:ea typeface="Arial"/>
                <a:cs typeface="Arial"/>
                <a:sym typeface="Arial"/>
              </a:rPr>
              <a:t>Ogunlayi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1" u="none" strike="noStrike" cap="none" dirty="0">
                <a:solidFill>
                  <a:schemeClr val="lt1"/>
                </a:solidFill>
                <a:latin typeface="Arial"/>
                <a:ea typeface="Arial"/>
                <a:cs typeface="Arial"/>
                <a:sym typeface="Arial"/>
              </a:rPr>
              <a:t>Chair, Specialty Registrars’ Committee</a:t>
            </a: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4772</Words>
  <Application>Microsoft Office PowerPoint</Application>
  <PresentationFormat>On-screen Show (16:9)</PresentationFormat>
  <Paragraphs>537</Paragraphs>
  <Slides>48</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Times New Roman</vt:lpstr>
      <vt:lpstr>Roboto</vt:lpstr>
      <vt:lpstr>Calibri</vt:lpstr>
      <vt:lpstr>Symbol</vt:lpstr>
      <vt:lpstr>Arial</vt:lpstr>
      <vt:lpstr>Office Theme</vt:lpstr>
      <vt:lpstr>FPH Specialty Registrars’  Welcome and Induction Wednesday 28 September 2022</vt:lpstr>
      <vt:lpstr>PowerPoint Presentation</vt:lpstr>
      <vt:lpstr>Welcome and thank you!</vt:lpstr>
      <vt:lpstr>Drivers and influences on public and population health in the United Kingdom</vt:lpstr>
      <vt:lpstr>FPH Strategy 2020 – 25   Better Health for all – Leaving no one behind</vt:lpstr>
      <vt:lpstr>Presidential priorities</vt:lpstr>
      <vt:lpstr>Working with you</vt:lpstr>
      <vt:lpstr>PowerPoint Presentation</vt:lpstr>
      <vt:lpstr>PowerPoint Presentation</vt:lpstr>
      <vt:lpstr>Congratulations on your appointment to the Specialty Training Scheme</vt:lpstr>
      <vt:lpstr>FPH oversees the quality of public health training and professional development</vt:lpstr>
      <vt:lpstr>All Registrars enrol with the FPH. Membership offers additional benefits</vt:lpstr>
      <vt:lpstr>The Specialty Registrar Committee (SRC) is here to ensure your views are heard</vt:lpstr>
      <vt:lpstr>Specialty training generally lasts 5 years*</vt:lpstr>
      <vt:lpstr>The curriculum describes the learning outcomes for Registrars through training</vt:lpstr>
      <vt:lpstr>Over time, you’ll gain experience in a number of settings</vt:lpstr>
      <vt:lpstr>Reflective practice is intrinsic to specialty training and professional practice</vt:lpstr>
      <vt:lpstr>Throughout training, you’ll be supported and assessed year on year</vt:lpstr>
      <vt:lpstr>There’s plenty of opportunity to connect with the wider public health community and keep up to date</vt:lpstr>
      <vt:lpstr>Lastly, a few ideas from the SRC to get you going….</vt:lpstr>
      <vt:lpstr>Above all, if you have any questions, do please ask!</vt:lpstr>
      <vt:lpstr>PowerPoint Presentation</vt:lpstr>
      <vt:lpstr>Education &amp; Training Team</vt:lpstr>
      <vt:lpstr>Evidence ...</vt:lpstr>
      <vt:lpstr>Learning Outcomes . . .</vt:lpstr>
      <vt:lpstr>ePortfolio User Manual available on system</vt:lpstr>
      <vt:lpstr>Resources</vt:lpstr>
      <vt:lpstr>PowerPoint Presentation</vt:lpstr>
      <vt:lpstr>Context</vt:lpstr>
      <vt:lpstr>Special Interest Groups (SIGs)</vt:lpstr>
      <vt:lpstr>Faculty SIGs and who they report to</vt:lpstr>
      <vt:lpstr>Role of the SIGs</vt:lpstr>
      <vt:lpstr>Faculty support for SIGs</vt:lpstr>
      <vt:lpstr>Recent policy areas</vt:lpstr>
      <vt:lpstr>Where to find the SIGs…</vt:lpstr>
      <vt:lpstr>PowerPoint Presentation</vt:lpstr>
      <vt:lpstr>Diplomate (DFPH) Examination</vt:lpstr>
      <vt:lpstr>DFPH Examination</vt:lpstr>
      <vt:lpstr>DFPH Examination</vt:lpstr>
      <vt:lpstr>DFPH Examination</vt:lpstr>
      <vt:lpstr>DFPH Examination</vt:lpstr>
      <vt:lpstr>PowerPoint Presentation</vt:lpstr>
      <vt:lpstr>Membership (MFPH) Examination</vt:lpstr>
      <vt:lpstr>MFPH Format</vt:lpstr>
      <vt:lpstr>MFPH - Competencies assessed</vt:lpstr>
      <vt:lpstr>How to prepare</vt:lpstr>
      <vt:lpstr>MFPH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FPH Specialty Registrars’  Welcome and Induction Monday 27 September 2021</dc:title>
  <dc:creator>David Parkinson</dc:creator>
  <cp:lastModifiedBy>Gareth Cooke</cp:lastModifiedBy>
  <cp:revision>27</cp:revision>
  <dcterms:created xsi:type="dcterms:W3CDTF">2019-11-19T15:53:56Z</dcterms:created>
  <dcterms:modified xsi:type="dcterms:W3CDTF">2022-09-28T14:01:26Z</dcterms:modified>
</cp:coreProperties>
</file>