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52" r:id="rId2"/>
    <p:sldId id="353" r:id="rId3"/>
    <p:sldId id="634" r:id="rId4"/>
    <p:sldId id="639" r:id="rId5"/>
    <p:sldId id="751" r:id="rId6"/>
    <p:sldId id="754" r:id="rId7"/>
    <p:sldId id="360" r:id="rId8"/>
    <p:sldId id="359" r:id="rId9"/>
    <p:sldId id="760" r:id="rId10"/>
    <p:sldId id="358" r:id="rId11"/>
    <p:sldId id="768" r:id="rId12"/>
    <p:sldId id="767" r:id="rId13"/>
    <p:sldId id="772" r:id="rId14"/>
    <p:sldId id="773" r:id="rId15"/>
    <p:sldId id="362" r:id="rId16"/>
    <p:sldId id="3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26F"/>
    <a:srgbClr val="99CFD4"/>
    <a:srgbClr val="20356F"/>
    <a:srgbClr val="233771"/>
    <a:srgbClr val="C1B9C6"/>
    <a:srgbClr val="E22124"/>
    <a:srgbClr val="F9B14F"/>
    <a:srgbClr val="141A14"/>
    <a:srgbClr val="10150F"/>
    <a:srgbClr val="272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69747" autoAdjust="0"/>
  </p:normalViewPr>
  <p:slideViewPr>
    <p:cSldViewPr snapToGrid="0" snapToObjects="1">
      <p:cViewPr varScale="1">
        <p:scale>
          <a:sx n="44" d="100"/>
          <a:sy n="44" d="100"/>
        </p:scale>
        <p:origin x="12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29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Morgan" userId="c42980aee210fcfe" providerId="LiveId" clId="{D85A0C6A-E96B-4499-8A07-F80C1FE2E802}"/>
    <pc:docChg chg="undo custSel modSld">
      <pc:chgData name="Maria Morgan" userId="c42980aee210fcfe" providerId="LiveId" clId="{D85A0C6A-E96B-4499-8A07-F80C1FE2E802}" dt="2022-12-01T15:24:25.980" v="27" actId="20577"/>
      <pc:docMkLst>
        <pc:docMk/>
      </pc:docMkLst>
      <pc:sldChg chg="modNotesTx">
        <pc:chgData name="Maria Morgan" userId="c42980aee210fcfe" providerId="LiveId" clId="{D85A0C6A-E96B-4499-8A07-F80C1FE2E802}" dt="2022-12-01T15:23:37.360" v="0" actId="6549"/>
        <pc:sldMkLst>
          <pc:docMk/>
          <pc:sldMk cId="214802679" sldId="639"/>
        </pc:sldMkLst>
      </pc:sldChg>
      <pc:sldChg chg="modNotesTx">
        <pc:chgData name="Maria Morgan" userId="c42980aee210fcfe" providerId="LiveId" clId="{D85A0C6A-E96B-4499-8A07-F80C1FE2E802}" dt="2022-12-01T15:24:25.980" v="27" actId="20577"/>
        <pc:sldMkLst>
          <pc:docMk/>
          <pc:sldMk cId="699109781" sldId="7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F8794-90FC-4537-9158-3B55EAFB5C88}" type="datetimeFigureOut">
              <a:rPr lang="en-GB" smtClean="0"/>
              <a:t>01/12/2022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2C5F3-8A83-4260-B5B9-59D878F39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68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2C5F3-8A83-4260-B5B9-59D878F39DB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91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2C5F3-8A83-4260-B5B9-59D878F39DB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0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1600" dirty="0"/>
              <a:t>DELIVERING BETTER ORAL HEALTH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2C5F3-8A83-4260-B5B9-59D878F39DB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057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Currently in draft (December 2022).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2C5F3-8A83-4260-B5B9-59D878F39DB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44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Website https://www.bascd.org/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2C5F3-8A83-4260-B5B9-59D878F39DB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51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>
                <a:solidFill>
                  <a:srgbClr val="2337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F8AA-8968-894F-97A8-00605A5FA42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F8AA-8968-894F-97A8-00605A5FA42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1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F8AA-8968-894F-97A8-00605A5FA42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4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F8AA-8968-894F-97A8-00605A5FA42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0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F8AA-8968-894F-97A8-00605A5FA42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9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F8AA-8968-894F-97A8-00605A5FA42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5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F8AA-8968-894F-97A8-00605A5FA42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0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F8AA-8968-894F-97A8-00605A5FA42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F8AA-8968-894F-97A8-00605A5FA42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4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F8AA-8968-894F-97A8-00605A5FA42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F8AA-8968-894F-97A8-00605A5FA42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300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05878"/>
            <a:ext cx="8229600" cy="3820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F8AA-8968-894F-97A8-00605A5FA42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9FF7-90F8-A540-99FD-AE74F0C9DBD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176646-29E9-47EF-AAAD-53FD693E52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15766" r="7998" b="13029"/>
          <a:stretch/>
        </p:blipFill>
        <p:spPr>
          <a:xfrm>
            <a:off x="6850188" y="5816176"/>
            <a:ext cx="1974103" cy="8501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6048A6-A6D1-485F-B669-25C0C8F5E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15766" r="7998" b="13029"/>
          <a:stretch/>
        </p:blipFill>
        <p:spPr>
          <a:xfrm>
            <a:off x="338053" y="222989"/>
            <a:ext cx="1974103" cy="85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1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 cap="all" baseline="0">
          <a:solidFill>
            <a:srgbClr val="1F226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1F226F"/>
        </a:buClr>
        <a:buFont typeface="Wingdings" panose="05000000000000000000" pitchFamily="2" charset="2"/>
        <a:buChar char="v"/>
        <a:defRPr sz="3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F226F"/>
        </a:buClr>
        <a:buFont typeface="Arial"/>
        <a:buChar char="–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F226F"/>
        </a:buClr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F226F"/>
        </a:buClr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F226F"/>
        </a:buClr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34080-C0A2-49F6-86DB-7D13BF893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3228"/>
            <a:ext cx="7772400" cy="2158546"/>
          </a:xfrm>
        </p:spPr>
        <p:txBody>
          <a:bodyPr/>
          <a:lstStyle/>
          <a:p>
            <a:r>
              <a:rPr lang="en-US" dirty="0"/>
              <a:t>THE British Society for the study of community dentistry (BASCD) </a:t>
            </a:r>
            <a:endParaRPr lang="en-GB" cap="non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3538397-56E0-CCA0-6E15-FE7DF31F7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739" y="4093030"/>
            <a:ext cx="8382000" cy="58782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FPH - Oral Health Special Interest Group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CC4640-84FE-A1B8-47CA-B04B943B0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40872"/>
              </p:ext>
            </p:extLst>
          </p:nvPr>
        </p:nvGraphicFramePr>
        <p:xfrm>
          <a:off x="533404" y="5159830"/>
          <a:ext cx="8098970" cy="632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5258">
                  <a:extLst>
                    <a:ext uri="{9D8B030D-6E8A-4147-A177-3AD203B41FA5}">
                      <a16:colId xmlns:a16="http://schemas.microsoft.com/office/drawing/2014/main" val="1723209465"/>
                    </a:ext>
                  </a:extLst>
                </a:gridCol>
                <a:gridCol w="3773712">
                  <a:extLst>
                    <a:ext uri="{9D8B030D-6E8A-4147-A177-3AD203B41FA5}">
                      <a16:colId xmlns:a16="http://schemas.microsoft.com/office/drawing/2014/main" val="1242626856"/>
                    </a:ext>
                  </a:extLst>
                </a:gridCol>
              </a:tblGrid>
              <a:tr h="632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GB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Charlotte Jeavons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GB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Oral Health Improvement Lead 2022/23</a:t>
                      </a:r>
                      <a:endParaRPr lang="en-GB" sz="18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GB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Maria Morgan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en-GB" sz="1800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Immediate Past President 2022/23</a:t>
                      </a:r>
                      <a:endParaRPr lang="en-GB" sz="18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6980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023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302CE-12B3-49EE-B17F-7BD0DD59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85" y="6757"/>
            <a:ext cx="8229600" cy="1143000"/>
          </a:xfrm>
        </p:spPr>
        <p:txBody>
          <a:bodyPr/>
          <a:lstStyle/>
          <a:p>
            <a:r>
              <a:rPr lang="en-GB" sz="3200" dirty="0"/>
              <a:t>Oral Health improvement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670F8F-B824-58D3-8151-D21E7F7DE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60" y="924165"/>
            <a:ext cx="7949873" cy="57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7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03A6-C59F-AFAC-3092-C2D20B5C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657" y="188163"/>
            <a:ext cx="5460274" cy="969267"/>
          </a:xfrm>
        </p:spPr>
        <p:txBody>
          <a:bodyPr/>
          <a:lstStyle/>
          <a:p>
            <a:r>
              <a:rPr lang="en-GB" sz="3200" dirty="0"/>
              <a:t>Delivering Better Oral health V4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5947-2CCE-8AF6-CE1C-B1F33D77C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3" y="1393374"/>
            <a:ext cx="8595357" cy="48768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3000" b="1" dirty="0">
                <a:solidFill>
                  <a:srgbClr val="1F226F"/>
                </a:solidFill>
              </a:rPr>
              <a:t>An evidence-based toolkit for prevention</a:t>
            </a:r>
          </a:p>
          <a:p>
            <a:pPr>
              <a:spcAft>
                <a:spcPts val="600"/>
              </a:spcAft>
            </a:pPr>
            <a:r>
              <a:rPr lang="en-GB" sz="2600" dirty="0"/>
              <a:t>supports primary care dental teams to promote oral &amp; general health</a:t>
            </a:r>
          </a:p>
          <a:p>
            <a:pPr>
              <a:spcAft>
                <a:spcPts val="600"/>
              </a:spcAft>
            </a:pPr>
            <a:r>
              <a:rPr lang="en-GB" sz="2600" dirty="0"/>
              <a:t>facilitates the provision of optimal care, advice, and support for patients in achieving and maintaining good oral health</a:t>
            </a:r>
          </a:p>
          <a:p>
            <a:pPr>
              <a:spcAft>
                <a:spcPts val="600"/>
              </a:spcAft>
            </a:pPr>
            <a:r>
              <a:rPr lang="en-GB" sz="2600" dirty="0"/>
              <a:t>an educational resource for dental schools, postgraduate deaneries and other providers and commissioners of dental teaching</a:t>
            </a:r>
          </a:p>
          <a:p>
            <a:pPr>
              <a:spcAft>
                <a:spcPts val="600"/>
              </a:spcAft>
            </a:pPr>
            <a:r>
              <a:rPr lang="en-GB" sz="2600" dirty="0"/>
              <a:t>is equally appropriate to dental specialists and their teams</a:t>
            </a:r>
          </a:p>
          <a:p>
            <a:pPr>
              <a:spcAft>
                <a:spcPts val="600"/>
              </a:spcAft>
            </a:pPr>
            <a:r>
              <a:rPr lang="en-GB" sz="2600" dirty="0"/>
              <a:t>may be used across health and social care</a:t>
            </a:r>
          </a:p>
          <a:p>
            <a:pPr>
              <a:spcAft>
                <a:spcPts val="1200"/>
              </a:spcAft>
            </a:pPr>
            <a:r>
              <a:rPr lang="en-GB" sz="2600" dirty="0"/>
              <a:t>allows commissioning bodies to implement preventive care pathways 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ABF5C-EC4A-BC3A-BE05-C7744B1505A8}"/>
              </a:ext>
            </a:extLst>
          </p:cNvPr>
          <p:cNvSpPr txBox="1"/>
          <p:nvPr/>
        </p:nvSpPr>
        <p:spPr>
          <a:xfrm>
            <a:off x="283031" y="6087995"/>
            <a:ext cx="8556165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1F226F"/>
                </a:solidFill>
              </a:rPr>
              <a:t>https://www.gov.uk/government/publications/delivering-better-oral-health-an-evidence-based-toolkit-for-prevention</a:t>
            </a:r>
          </a:p>
        </p:txBody>
      </p:sp>
    </p:spTree>
    <p:extLst>
      <p:ext uri="{BB962C8B-B14F-4D97-AF65-F5344CB8AC3E}">
        <p14:creationId xmlns:p14="http://schemas.microsoft.com/office/powerpoint/2010/main" val="1391375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E192C-11A7-B83A-863E-D6254DE9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POLICIES &amp; CONSULTATIONS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1EB18A3-F678-A910-33D3-A79B635FE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6638"/>
            <a:ext cx="8229600" cy="381952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DHSC - Consultation on future water fluoridation schemes, joint with FPH</a:t>
            </a:r>
          </a:p>
          <a:p>
            <a:pPr>
              <a:spcAft>
                <a:spcPts val="1200"/>
              </a:spcAft>
            </a:pPr>
            <a:r>
              <a:rPr lang="en-US" dirty="0"/>
              <a:t>Position Statement on Community Water Fluoridation</a:t>
            </a:r>
          </a:p>
          <a:p>
            <a:pPr>
              <a:spcAft>
                <a:spcPts val="600"/>
              </a:spcAft>
            </a:pPr>
            <a:r>
              <a:rPr lang="en-US" dirty="0"/>
              <a:t>Statement on Free Sugars</a:t>
            </a:r>
          </a:p>
        </p:txBody>
      </p:sp>
    </p:spTree>
    <p:extLst>
      <p:ext uri="{BB962C8B-B14F-4D97-AF65-F5344CB8AC3E}">
        <p14:creationId xmlns:p14="http://schemas.microsoft.com/office/powerpoint/2010/main" val="162933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912D58-8F74-AF47-1D4E-07A0D5F4B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856" y="0"/>
            <a:ext cx="9474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0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4806-CAFD-ED73-C425-BA35CA98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286"/>
            <a:ext cx="8229600" cy="774402"/>
          </a:xfrm>
        </p:spPr>
        <p:txBody>
          <a:bodyPr/>
          <a:lstStyle/>
          <a:p>
            <a:r>
              <a:rPr lang="en-GB" sz="2000" dirty="0">
                <a:solidFill>
                  <a:srgbClr val="99CFD4"/>
                </a:solidFill>
              </a:rPr>
              <a:t>British Association for the Study of Community Dentistry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574A0-22C7-87D8-1BCF-C8BE5C873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7199"/>
            <a:ext cx="8229600" cy="43217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chemeClr val="tx1"/>
                </a:solidFill>
              </a:rPr>
              <a:t>Position statement of free sugars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Polglass</a:t>
            </a:r>
            <a:r>
              <a:rPr lang="en-GB" sz="2000" dirty="0">
                <a:solidFill>
                  <a:schemeClr val="tx1"/>
                </a:solidFill>
              </a:rPr>
              <a:t> L,  Morgan M, and Jeavons C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tx1"/>
                </a:solidFill>
              </a:rPr>
              <a:t>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7B7FF-0D9D-69ED-F5AF-CFD718443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4" y="2627412"/>
            <a:ext cx="8864352" cy="42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18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681B-9EA4-48B0-A4B9-2C50B9F8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membership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5A7BFE-99A9-466B-A921-3B39913F3AD8}"/>
              </a:ext>
            </a:extLst>
          </p:cNvPr>
          <p:cNvSpPr/>
          <p:nvPr/>
        </p:nvSpPr>
        <p:spPr>
          <a:xfrm>
            <a:off x="630936" y="2528754"/>
            <a:ext cx="788212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accent1">
                  <a:lumMod val="50000"/>
                </a:schemeClr>
              </a:buClr>
              <a:tabLst>
                <a:tab pos="407194" algn="l"/>
              </a:tabLst>
            </a:pPr>
            <a:r>
              <a:rPr lang="en-GB" sz="52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Membership is open to 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5FA8D-99F9-42AF-9403-8D1C09DA5A1C}"/>
              </a:ext>
            </a:extLst>
          </p:cNvPr>
          <p:cNvSpPr txBox="1"/>
          <p:nvPr/>
        </p:nvSpPr>
        <p:spPr>
          <a:xfrm>
            <a:off x="701470" y="3856011"/>
            <a:ext cx="4487277" cy="892552"/>
          </a:xfrm>
          <a:prstGeom prst="rect">
            <a:avLst/>
          </a:prstGeom>
          <a:solidFill>
            <a:srgbClr val="7CD2E5">
              <a:alpha val="9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altLang="en-US" sz="2600" b="1" dirty="0">
                <a:solidFill>
                  <a:schemeClr val="bg1"/>
                </a:solidFill>
              </a:rPr>
              <a:t>We need more members from </a:t>
            </a:r>
            <a:r>
              <a:rPr lang="en-GB" altLang="en-US" sz="2600" dirty="0">
                <a:solidFill>
                  <a:schemeClr val="bg1"/>
                </a:solidFill>
              </a:rPr>
              <a:t>wider public health </a:t>
            </a:r>
            <a:r>
              <a:rPr lang="en-GB" altLang="en-US" sz="26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GB" altLang="en-US" sz="2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27347-C4EC-4EBE-8A9D-3F9E6D15D4A1}"/>
              </a:ext>
            </a:extLst>
          </p:cNvPr>
          <p:cNvSpPr txBox="1"/>
          <p:nvPr/>
        </p:nvSpPr>
        <p:spPr>
          <a:xfrm>
            <a:off x="4544568" y="5175575"/>
            <a:ext cx="3396382" cy="461665"/>
          </a:xfrm>
          <a:prstGeom prst="rect">
            <a:avLst/>
          </a:prstGeom>
          <a:solidFill>
            <a:srgbClr val="7CD2E5">
              <a:alpha val="9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altLang="en-US" sz="2400" b="1" i="1" dirty="0">
                <a:solidFill>
                  <a:schemeClr val="bg1"/>
                </a:solidFill>
              </a:rPr>
              <a:t>“public health in action”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4998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259CDA4-8354-9AC0-AD15-C84BE4E073D7}"/>
              </a:ext>
            </a:extLst>
          </p:cNvPr>
          <p:cNvSpPr txBox="1"/>
          <p:nvPr/>
        </p:nvSpPr>
        <p:spPr>
          <a:xfrm>
            <a:off x="2369820" y="2885146"/>
            <a:ext cx="6084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F226F"/>
                </a:solidFill>
              </a:rPr>
              <a:t>@bascduk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941B49-3800-1EDA-28AF-AF8E3E18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0" y="207054"/>
            <a:ext cx="4480560" cy="1143000"/>
          </a:xfrm>
        </p:spPr>
        <p:txBody>
          <a:bodyPr/>
          <a:lstStyle/>
          <a:p>
            <a:r>
              <a:rPr lang="en-GB" dirty="0"/>
              <a:t>Join in!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AACB6B-C84F-E378-AB48-C8D01B5A2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97" y="1772626"/>
            <a:ext cx="895623" cy="93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0F34EF-6B3D-7560-78AD-A23811443F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94" t="8758" r="10000" b="7288"/>
          <a:stretch/>
        </p:blipFill>
        <p:spPr>
          <a:xfrm>
            <a:off x="773160" y="2750838"/>
            <a:ext cx="966633" cy="9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1D31A3-DF22-696E-9FF4-60CBC481F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97" y="3804980"/>
            <a:ext cx="936000" cy="93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9307A0-EC28-F345-6C4F-A19AD51864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190" y="2799365"/>
            <a:ext cx="1153100" cy="657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99F940-6AD2-0082-8FBA-1A14DCF5ECA6}"/>
              </a:ext>
            </a:extLst>
          </p:cNvPr>
          <p:cNvSpPr txBox="1"/>
          <p:nvPr/>
        </p:nvSpPr>
        <p:spPr>
          <a:xfrm>
            <a:off x="2286000" y="1909786"/>
            <a:ext cx="6084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F226F"/>
                </a:solidFill>
              </a:rPr>
              <a:t>@bascd_uk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0A0F9-B025-77E7-22ED-1838044BB425}"/>
              </a:ext>
            </a:extLst>
          </p:cNvPr>
          <p:cNvSpPr txBox="1"/>
          <p:nvPr/>
        </p:nvSpPr>
        <p:spPr>
          <a:xfrm>
            <a:off x="2346960" y="3913846"/>
            <a:ext cx="6084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F226F"/>
                </a:solidFill>
              </a:rPr>
              <a:t>@bascd_uk</a:t>
            </a:r>
          </a:p>
        </p:txBody>
      </p:sp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FE9D5148-EFB8-E31F-826F-511CEF9ACE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0033" y="2470985"/>
            <a:ext cx="1742871" cy="1742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34529C-31F1-2A94-4F1A-960164EAFCF9}"/>
              </a:ext>
            </a:extLst>
          </p:cNvPr>
          <p:cNvSpPr txBox="1"/>
          <p:nvPr/>
        </p:nvSpPr>
        <p:spPr>
          <a:xfrm>
            <a:off x="2346960" y="5070138"/>
            <a:ext cx="456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33771"/>
                </a:solidFill>
              </a:rPr>
              <a:t>https://www.bascd.org/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1A340-9B67-BC29-F7DA-68423AD61889}"/>
              </a:ext>
            </a:extLst>
          </p:cNvPr>
          <p:cNvSpPr txBox="1"/>
          <p:nvPr/>
        </p:nvSpPr>
        <p:spPr>
          <a:xfrm>
            <a:off x="827997" y="5123044"/>
            <a:ext cx="1131432" cy="584775"/>
          </a:xfrm>
          <a:prstGeom prst="rect">
            <a:avLst/>
          </a:prstGeom>
          <a:solidFill>
            <a:srgbClr val="99CFD4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33771"/>
                </a:solidFill>
              </a:rPr>
              <a:t>WEB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9750BA1-B0FB-8F01-12C7-A51FE7FD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CE20-EF73-4A2F-92C6-EFACB4A40BF9}" type="datetime1">
              <a:rPr lang="en-US" smtClean="0"/>
              <a:t>12/1/2022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9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4908-CC5F-48F9-9FB2-8D797746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28" y="86738"/>
            <a:ext cx="8229600" cy="1143000"/>
          </a:xfrm>
        </p:spPr>
        <p:txBody>
          <a:bodyPr/>
          <a:lstStyle/>
          <a:p>
            <a:r>
              <a:rPr lang="en-GB" cap="none" dirty="0"/>
              <a:t>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CB9EB-9163-42F8-A806-64910F0C0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317C0-0951-4DE2-9721-13A83C381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4" y="1297690"/>
            <a:ext cx="8489482" cy="44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8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604" y="1638821"/>
            <a:ext cx="8653703" cy="400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">
              <a:spcAft>
                <a:spcPts val="0"/>
              </a:spcAft>
            </a:pPr>
            <a:r>
              <a:rPr lang="en-GB" sz="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  <a:buClr>
                <a:schemeClr val="accent1">
                  <a:lumMod val="50000"/>
                </a:schemeClr>
              </a:buClr>
              <a:tabLst>
                <a:tab pos="407194" algn="l"/>
              </a:tabLst>
            </a:pPr>
            <a:r>
              <a:rPr lang="en-GB" sz="2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Drive, with passion and determination, the promotion and improvement of population oral health and the prevention of poor oral health by:</a:t>
            </a:r>
          </a:p>
          <a:p>
            <a:pPr marL="407194" indent="-407194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407194" algn="l"/>
              </a:tabLst>
            </a:pPr>
            <a:endParaRPr lang="en-GB" sz="2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50094" lvl="1" indent="-407194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407194" algn="l"/>
              </a:tabLst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Bringing together </a:t>
            </a:r>
            <a:r>
              <a:rPr lang="en-GB" sz="2000" b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multidisciplinary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skills and teams to make an impact on health inequalities in communities</a:t>
            </a:r>
          </a:p>
          <a:p>
            <a:pPr marL="750094" lvl="1" indent="-407194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407194" algn="l"/>
              </a:tabLst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Providing strong l</a:t>
            </a:r>
            <a:r>
              <a:rPr lang="en-GB" sz="2000" b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eadership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both its members and organisations that have a stake in </a:t>
            </a:r>
            <a:r>
              <a:rPr lang="en-GB" sz="2000" b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population oral health</a:t>
            </a:r>
          </a:p>
          <a:p>
            <a:pPr marL="750094" lvl="1" indent="-407194"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407194" algn="l"/>
              </a:tabLst>
            </a:pPr>
            <a:r>
              <a:rPr lang="en-GB" sz="2000" b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Lobbying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issues, policies and practices that it knows makes a difference</a:t>
            </a:r>
          </a:p>
          <a:p>
            <a:pPr marL="750094" lvl="1" indent="-407194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407194" algn="l"/>
              </a:tabLst>
            </a:pPr>
            <a:r>
              <a:rPr lang="en-GB" sz="2000" b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Enabling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GB" sz="2000" b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supporting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members, through education and training, to implement strategies and policies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BD77D9-15FB-4195-B7F4-86E759BC706A}"/>
              </a:ext>
            </a:extLst>
          </p:cNvPr>
          <p:cNvSpPr txBox="1">
            <a:spLocks/>
          </p:cNvSpPr>
          <p:nvPr/>
        </p:nvSpPr>
        <p:spPr>
          <a:xfrm>
            <a:off x="726707" y="313611"/>
            <a:ext cx="8229600" cy="74516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rgbClr val="1F226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 cap="none" dirty="0"/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165314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302CE-12B3-49EE-B17F-7BD0DD59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233"/>
            <a:ext cx="8229600" cy="1143000"/>
          </a:xfrm>
        </p:spPr>
        <p:txBody>
          <a:bodyPr/>
          <a:lstStyle/>
          <a:p>
            <a:r>
              <a:rPr lang="en-GB" dirty="0"/>
              <a:t>epidemiology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70743-BB89-418A-B7D9-0826CBEBB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5544"/>
            <a:ext cx="3797150" cy="28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3DE4EDE-05A4-4584-A7B0-7FF7BE7D4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52" y="1525544"/>
            <a:ext cx="3635514" cy="272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E982E80-D11A-406D-9DDD-0A42A6A3B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8" b="6094"/>
          <a:stretch/>
        </p:blipFill>
        <p:spPr bwMode="auto">
          <a:xfrm>
            <a:off x="3242653" y="3128363"/>
            <a:ext cx="2658696" cy="347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26BE83-1513-40FB-9D58-B81C24EE0CB7}"/>
              </a:ext>
            </a:extLst>
          </p:cNvPr>
          <p:cNvSpPr txBox="1"/>
          <p:nvPr/>
        </p:nvSpPr>
        <p:spPr>
          <a:xfrm>
            <a:off x="0" y="6219827"/>
            <a:ext cx="7906332" cy="523220"/>
          </a:xfrm>
          <a:prstGeom prst="rect">
            <a:avLst/>
          </a:prstGeom>
          <a:solidFill>
            <a:srgbClr val="7CD2E5">
              <a:alpha val="9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altLang="en-US" sz="2800" b="1" i="1" dirty="0">
                <a:solidFill>
                  <a:schemeClr val="bg1"/>
                </a:solidFill>
              </a:rPr>
              <a:t>Community Dental Services “public health in action”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480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58166-6625-428F-A4F5-A7FA980E2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345B2B5-43E1-43F0-9C0A-0D729E5D0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818" y="299215"/>
            <a:ext cx="62945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b="0" dirty="0">
                <a:solidFill>
                  <a:srgbClr val="20356F"/>
                </a:solidFill>
                <a:latin typeface="Arial Bold" panose="020B0704020202020204" pitchFamily="34" charset="0"/>
              </a:rPr>
              <a:t>Evaluate services and health promotion initiatives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07D92-6B44-4D58-A8A6-BFD05EEF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3" r="19973"/>
          <a:stretch/>
        </p:blipFill>
        <p:spPr>
          <a:xfrm>
            <a:off x="225469" y="1397850"/>
            <a:ext cx="3757808" cy="494656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9A6626-FD08-44BF-99D4-7C8B5EC58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73" r="20515" b="25273"/>
          <a:stretch/>
        </p:blipFill>
        <p:spPr>
          <a:xfrm>
            <a:off x="4371584" y="1417602"/>
            <a:ext cx="4444806" cy="450279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686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8F5B6E6D-8B3F-4663-8557-BCC04F0FD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444" y="246077"/>
            <a:ext cx="59987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400" b="0" dirty="0">
                <a:solidFill>
                  <a:srgbClr val="20356F"/>
                </a:solidFill>
                <a:latin typeface="Arial Bold" panose="020B0704020202020204" pitchFamily="34" charset="0"/>
              </a:rPr>
              <a:t>Secure funding for underserved vulnerable groups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7914C-7DE1-4E62-A66B-F75A48A5BE25}"/>
              </a:ext>
            </a:extLst>
          </p:cNvPr>
          <p:cNvPicPr/>
          <p:nvPr/>
        </p:nvPicPr>
        <p:blipFill rotWithShape="1">
          <a:blip r:embed="rId2"/>
          <a:srcRect l="14624" r="15244"/>
          <a:stretch/>
        </p:blipFill>
        <p:spPr bwMode="auto">
          <a:xfrm>
            <a:off x="155202" y="1182951"/>
            <a:ext cx="6137754" cy="5085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78CFB8-AC50-4F48-B183-D36A6D9C4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576" y="2546434"/>
            <a:ext cx="5556616" cy="43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681B-9EA4-48B0-A4B9-2C50B9F8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987"/>
            <a:ext cx="8229600" cy="1143000"/>
          </a:xfrm>
        </p:spPr>
        <p:txBody>
          <a:bodyPr/>
          <a:lstStyle/>
          <a:p>
            <a:r>
              <a:rPr lang="en-GB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64A34-79C9-406A-97B3-621761F99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86" y="970717"/>
            <a:ext cx="5400917" cy="5147055"/>
          </a:xfrm>
        </p:spPr>
        <p:txBody>
          <a:bodyPr>
            <a:noAutofit/>
          </a:bodyPr>
          <a:lstStyle/>
          <a:p>
            <a:pPr marL="358775" indent="-358775">
              <a:spcAft>
                <a:spcPts val="1200"/>
              </a:spcAft>
            </a:pPr>
            <a:r>
              <a:rPr lang="en-US" sz="2400" dirty="0"/>
              <a:t>We facilitate research collaborations between NHS &amp; academic members.</a:t>
            </a:r>
          </a:p>
          <a:p>
            <a:pPr marL="358775" indent="-358775">
              <a:spcAft>
                <a:spcPts val="1200"/>
              </a:spcAft>
            </a:pPr>
            <a:r>
              <a:rPr lang="en-US" sz="2400" dirty="0"/>
              <a:t>We provide a forum for dialogue between DPH &amp; community dentistry researchers &amp; those involved with policy development/the provision of health services.</a:t>
            </a:r>
          </a:p>
          <a:p>
            <a:pPr marL="358775" indent="-358775">
              <a:spcAft>
                <a:spcPts val="1200"/>
              </a:spcAft>
            </a:pPr>
            <a:r>
              <a:rPr lang="en-US" sz="2400" dirty="0"/>
              <a:t>BASCD can advise members on the conduct of high-quality community dentistry/DPH research, including methodological approaches, research ethics, research training and impact.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9FD7E-6FE6-43C9-8FBE-4CE098179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29" y="4016829"/>
            <a:ext cx="3044826" cy="25056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2603E8-0C14-4EE9-8D06-D56888F3C3E9}"/>
              </a:ext>
            </a:extLst>
          </p:cNvPr>
          <p:cNvSpPr txBox="1"/>
          <p:nvPr/>
        </p:nvSpPr>
        <p:spPr>
          <a:xfrm>
            <a:off x="150797" y="1103230"/>
            <a:ext cx="352857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20356F"/>
                </a:solidFill>
              </a:rPr>
              <a:t>High quality research is essential to inform health policy, the dental profession and stakeholders on a range of issues in order to improve the oral and general health of patients and the wider population.</a:t>
            </a:r>
          </a:p>
        </p:txBody>
      </p:sp>
    </p:spTree>
    <p:extLst>
      <p:ext uri="{BB962C8B-B14F-4D97-AF65-F5344CB8AC3E}">
        <p14:creationId xmlns:p14="http://schemas.microsoft.com/office/powerpoint/2010/main" val="212622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681B-9EA4-48B0-A4B9-2C50B9F8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86" y="17643"/>
            <a:ext cx="8229600" cy="1143000"/>
          </a:xfrm>
        </p:spPr>
        <p:txBody>
          <a:bodyPr/>
          <a:lstStyle/>
          <a:p>
            <a:r>
              <a:rPr lang="en-GB" dirty="0"/>
              <a:t>Teaching &amp; training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11A36-74A9-46B1-91D3-36FC5241A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303" y="1427951"/>
            <a:ext cx="9277615" cy="442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302CE-12B3-49EE-B17F-7BD0DD59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85" y="6757"/>
            <a:ext cx="8229600" cy="1143000"/>
          </a:xfrm>
        </p:spPr>
        <p:txBody>
          <a:bodyPr/>
          <a:lstStyle/>
          <a:p>
            <a:r>
              <a:rPr lang="en-GB" sz="3200" dirty="0"/>
              <a:t>Oral Health improvement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225B7-E30C-CC55-EED9-46985A96C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17"/>
          <a:stretch/>
        </p:blipFill>
        <p:spPr>
          <a:xfrm>
            <a:off x="45648" y="1565629"/>
            <a:ext cx="9098916" cy="2293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9C2BBF-B3C3-4E70-865D-BB624A0EC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3" y="4619290"/>
            <a:ext cx="3454854" cy="2036817"/>
          </a:xfrm>
          <a:prstGeom prst="rect">
            <a:avLst/>
          </a:prstGeom>
        </p:spPr>
      </p:pic>
      <p:pic>
        <p:nvPicPr>
          <p:cNvPr id="3074" name="3AA81FA0-8807-4B19-9D1C-B7640044BC31">
            <a:extLst>
              <a:ext uri="{FF2B5EF4-FFF2-40B4-BE49-F238E27FC236}">
                <a16:creationId xmlns:a16="http://schemas.microsoft.com/office/drawing/2014/main" id="{6D6CE70E-3116-4771-9299-D9F593E1E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4"/>
          <a:stretch/>
        </p:blipFill>
        <p:spPr bwMode="auto">
          <a:xfrm>
            <a:off x="5117265" y="4619290"/>
            <a:ext cx="3689278" cy="203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FD8C86-3F00-4B77-857F-92AAF04F6AB1}"/>
              </a:ext>
            </a:extLst>
          </p:cNvPr>
          <p:cNvSpPr txBox="1"/>
          <p:nvPr/>
        </p:nvSpPr>
        <p:spPr>
          <a:xfrm rot="-1380000">
            <a:off x="1409789" y="2767280"/>
            <a:ext cx="6324421" cy="1323439"/>
          </a:xfrm>
          <a:prstGeom prst="rect">
            <a:avLst/>
          </a:prstGeom>
          <a:solidFill>
            <a:srgbClr val="7CD2E5">
              <a:alpha val="95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altLang="en-US" sz="4000" b="1" i="1" dirty="0">
                <a:solidFill>
                  <a:schemeClr val="bg1"/>
                </a:solidFill>
              </a:rPr>
              <a:t>Community Dental Services “public health in action”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605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CD powerpoint template.potx" id="{B0C63944-BA3E-425C-B130-E5108DA01623}" vid="{5094C531-3E55-488D-927C-62608B01CE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479</Words>
  <Application>Microsoft Office PowerPoint</Application>
  <PresentationFormat>On-screen Show (4:3)</PresentationFormat>
  <Paragraphs>65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Bold</vt:lpstr>
      <vt:lpstr>Calibri</vt:lpstr>
      <vt:lpstr>Wingdings</vt:lpstr>
      <vt:lpstr>Office Theme</vt:lpstr>
      <vt:lpstr>THE British Society for the study of community dentistry (BASCD) </vt:lpstr>
      <vt:lpstr>Who are we?</vt:lpstr>
      <vt:lpstr>PowerPoint Presentation</vt:lpstr>
      <vt:lpstr>epidemiology</vt:lpstr>
      <vt:lpstr>PowerPoint Presentation</vt:lpstr>
      <vt:lpstr>PowerPoint Presentation</vt:lpstr>
      <vt:lpstr>research</vt:lpstr>
      <vt:lpstr>Teaching &amp; training          </vt:lpstr>
      <vt:lpstr>Oral Health improvement</vt:lpstr>
      <vt:lpstr>Oral Health improvement</vt:lpstr>
      <vt:lpstr>Delivering Better Oral health V4 </vt:lpstr>
      <vt:lpstr>POLICIES &amp; CONSULTATIONS</vt:lpstr>
      <vt:lpstr>PowerPoint Presentation</vt:lpstr>
      <vt:lpstr>British Association for the Study of Community Dentistry</vt:lpstr>
      <vt:lpstr>membership</vt:lpstr>
      <vt:lpstr>Join 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BASCD, the Community Dental Service and public health in action</dc:title>
  <dc:creator>Maria Morgan</dc:creator>
  <cp:lastModifiedBy>Maria Morgan</cp:lastModifiedBy>
  <cp:revision>5</cp:revision>
  <dcterms:created xsi:type="dcterms:W3CDTF">2020-11-19T14:17:29Z</dcterms:created>
  <dcterms:modified xsi:type="dcterms:W3CDTF">2022-12-01T15:24:33Z</dcterms:modified>
</cp:coreProperties>
</file>