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70" r:id="rId8"/>
    <p:sldId id="262" r:id="rId9"/>
    <p:sldId id="263" r:id="rId10"/>
    <p:sldId id="264" r:id="rId11"/>
    <p:sldId id="265" r:id="rId12"/>
    <p:sldId id="266" r:id="rId13"/>
    <p:sldId id="267" r:id="rId14"/>
    <p:sldId id="268" r:id="rId15"/>
    <p:sldId id="271" r:id="rId16"/>
    <p:sldId id="272" r:id="rId17"/>
    <p:sldId id="269"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Gill Sans" panose="020B0604020202020204" charset="0"/>
      <p:regular r:id="rId24"/>
      <p:bold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28">
          <p15:clr>
            <a:srgbClr val="A4A3A4"/>
          </p15:clr>
        </p15:guide>
        <p15:guide id="2" pos="3864">
          <p15:clr>
            <a:srgbClr val="A4A3A4"/>
          </p15:clr>
        </p15:guide>
        <p15:guide id="3" orient="horz" pos="1272">
          <p15:clr>
            <a:srgbClr val="A4A3A4"/>
          </p15:clr>
        </p15:guide>
        <p15:guide id="4" orient="horz" pos="2312">
          <p15:clr>
            <a:srgbClr val="A4A3A4"/>
          </p15:clr>
        </p15:guide>
        <p15:guide id="5" orient="horz" pos="1944">
          <p15:clr>
            <a:srgbClr val="A4A3A4"/>
          </p15:clr>
        </p15:guide>
        <p15:guide id="6" orient="horz" pos="232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RLMuTGkOcR4jGpQIm7EWV/TuL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F1D6E4-89A8-4E01-8347-51D2EC734670}">
  <a:tblStyle styleId="{5CF1D6E4-89A8-4E01-8347-51D2EC73467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978" y="78"/>
      </p:cViewPr>
      <p:guideLst>
        <p:guide orient="horz" pos="528"/>
        <p:guide pos="3864"/>
        <p:guide orient="horz" pos="1272"/>
        <p:guide orient="horz" pos="2312"/>
        <p:guide orient="horz" pos="1944"/>
        <p:guide orient="horz" pos="23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cd25b2be5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1cd25b2be5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cd25b2be5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1cd25b2be5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cd25b2be56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1cd25b2be56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cd25b2be56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8" name="Google Shape;308;g1cd25b2be56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 total, 83 trainees, 85% are seriously considering a GHP</a:t>
            </a:r>
            <a:endParaRPr/>
          </a:p>
          <a:p>
            <a:pPr marL="0" lvl="0" indent="0" algn="l" rtl="0">
              <a:spcBef>
                <a:spcPts val="0"/>
              </a:spcBef>
              <a:spcAft>
                <a:spcPts val="0"/>
              </a:spcAft>
              <a:buNone/>
            </a:pPr>
            <a:endParaRPr/>
          </a:p>
        </p:txBody>
      </p:sp>
      <p:sp>
        <p:nvSpPr>
          <p:cNvPr id="233" name="Google Shape;2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potential bias against registrars with families and from working class backgrounds</a:t>
            </a:r>
            <a:endParaRPr/>
          </a:p>
          <a:p>
            <a:pPr marL="0" lvl="0" indent="0" algn="l" rtl="0">
              <a:spcBef>
                <a:spcPts val="0"/>
              </a:spcBef>
              <a:spcAft>
                <a:spcPts val="0"/>
              </a:spcAft>
              <a:buNone/>
            </a:pPr>
            <a:r>
              <a:rPr lang="en-US"/>
              <a:t>Reference previous report</a:t>
            </a:r>
            <a:endParaRPr/>
          </a:p>
        </p:txBody>
      </p:sp>
      <p:sp>
        <p:nvSpPr>
          <p:cNvPr id="256" name="Google Shape;25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2"/>
        </a:solidFill>
        <a:effectLst/>
      </p:bgPr>
    </p:bg>
    <p:spTree>
      <p:nvGrpSpPr>
        <p:cNvPr id="1" name="Shape 16"/>
        <p:cNvGrpSpPr/>
        <p:nvPr/>
      </p:nvGrpSpPr>
      <p:grpSpPr>
        <a:xfrm>
          <a:off x="0" y="0"/>
          <a:ext cx="0" cy="0"/>
          <a:chOff x="0" y="0"/>
          <a:chExt cx="0" cy="0"/>
        </a:xfrm>
      </p:grpSpPr>
      <p:sp>
        <p:nvSpPr>
          <p:cNvPr id="17" name="Google Shape;17;p17"/>
          <p:cNvSpPr/>
          <p:nvPr/>
        </p:nvSpPr>
        <p:spPr>
          <a:xfrm>
            <a:off x="7443266" y="1841812"/>
            <a:ext cx="4748735" cy="5016187"/>
          </a:xfrm>
          <a:custGeom>
            <a:avLst/>
            <a:gdLst/>
            <a:ahLst/>
            <a:cxnLst/>
            <a:rect l="l" t="t" r="r" b="b"/>
            <a:pathLst>
              <a:path w="4748735" h="5016187" extrusionOk="0">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882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8" name="Google Shape;18;p17"/>
          <p:cNvSpPr/>
          <p:nvPr/>
        </p:nvSpPr>
        <p:spPr>
          <a:xfrm rot="5400000">
            <a:off x="6993339" y="2334664"/>
            <a:ext cx="2225673" cy="7007393"/>
          </a:xfrm>
          <a:custGeom>
            <a:avLst/>
            <a:gdLst/>
            <a:ahLst/>
            <a:cxnLst/>
            <a:rect l="l" t="t" r="r" b="b"/>
            <a:pathLst>
              <a:path w="1678579" h="5460561" extrusionOk="0">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9" name="Google Shape;19;p17"/>
          <p:cNvSpPr/>
          <p:nvPr/>
        </p:nvSpPr>
        <p:spPr>
          <a:xfrm>
            <a:off x="1" y="0"/>
            <a:ext cx="5880649" cy="6075137"/>
          </a:xfrm>
          <a:custGeom>
            <a:avLst/>
            <a:gdLst/>
            <a:ahLst/>
            <a:cxnLst/>
            <a:rect l="l" t="t" r="r" b="b"/>
            <a:pathLst>
              <a:path w="5880649" h="6075137" extrusionOk="0">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4705"/>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20" name="Google Shape;20;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7"/>
          <p:cNvSpPr/>
          <p:nvPr/>
        </p:nvSpPr>
        <p:spPr>
          <a:xfrm>
            <a:off x="1" y="-1"/>
            <a:ext cx="5137691" cy="3723310"/>
          </a:xfrm>
          <a:custGeom>
            <a:avLst/>
            <a:gdLst/>
            <a:ahLst/>
            <a:cxnLst/>
            <a:rect l="l" t="t" r="r" b="b"/>
            <a:pathLst>
              <a:path w="5137691" h="3723310" extrusionOk="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dk1">
              <a:alpha val="16862"/>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hree Column">
  <p:cSld name="Three Column">
    <p:bg>
      <p:bgPr>
        <a:solidFill>
          <a:schemeClr val="lt2"/>
        </a:solidFill>
        <a:effectLst/>
      </p:bgPr>
    </p:bg>
    <p:spTree>
      <p:nvGrpSpPr>
        <p:cNvPr id="1" name="Shape 97"/>
        <p:cNvGrpSpPr/>
        <p:nvPr/>
      </p:nvGrpSpPr>
      <p:grpSpPr>
        <a:xfrm>
          <a:off x="0" y="0"/>
          <a:ext cx="0" cy="0"/>
          <a:chOff x="0" y="0"/>
          <a:chExt cx="0" cy="0"/>
        </a:xfrm>
      </p:grpSpPr>
      <p:sp>
        <p:nvSpPr>
          <p:cNvPr id="98" name="Google Shape;98;p26"/>
          <p:cNvSpPr/>
          <p:nvPr/>
        </p:nvSpPr>
        <p:spPr>
          <a:xfrm>
            <a:off x="621728" y="4724605"/>
            <a:ext cx="8993194" cy="2133395"/>
          </a:xfrm>
          <a:custGeom>
            <a:avLst/>
            <a:gdLst/>
            <a:ahLst/>
            <a:cxnLst/>
            <a:rect l="l" t="t" r="r" b="b"/>
            <a:pathLst>
              <a:path w="8993194" h="2133395" extrusionOk="0">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dk2">
              <a:alpha val="7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99" name="Google Shape;99;p26"/>
          <p:cNvSpPr/>
          <p:nvPr/>
        </p:nvSpPr>
        <p:spPr>
          <a:xfrm>
            <a:off x="0" y="-1"/>
            <a:ext cx="12192000" cy="6858000"/>
          </a:xfrm>
          <a:custGeom>
            <a:avLst/>
            <a:gdLst/>
            <a:ahLst/>
            <a:cxnLst/>
            <a:rect l="l" t="t" r="r" b="b"/>
            <a:pathLst>
              <a:path w="12192000" h="6858000" extrusionOk="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19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00" name="Google Shape;100;p26"/>
          <p:cNvSpPr txBox="1">
            <a:spLocks noGrp="1"/>
          </p:cNvSpPr>
          <p:nvPr>
            <p:ph type="body" idx="1"/>
          </p:nvPr>
        </p:nvSpPr>
        <p:spPr>
          <a:xfrm>
            <a:off x="576072" y="1911096"/>
            <a:ext cx="3529584" cy="40233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1"/>
              </a:buClr>
              <a:buSzPts val="2000"/>
              <a:buNone/>
              <a:defRPr sz="2000" b="0" cap="none">
                <a:solidFill>
                  <a:schemeClr val="accent1"/>
                </a:solidFill>
                <a:latin typeface="Gill Sans"/>
                <a:ea typeface="Gill Sans"/>
                <a:cs typeface="Gill Sans"/>
                <a:sym typeface="Gill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1" name="Google Shape;101;p26"/>
          <p:cNvSpPr txBox="1">
            <a:spLocks noGrp="1"/>
          </p:cNvSpPr>
          <p:nvPr>
            <p:ph type="body" idx="2"/>
          </p:nvPr>
        </p:nvSpPr>
        <p:spPr>
          <a:xfrm>
            <a:off x="576072" y="2505075"/>
            <a:ext cx="294436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accent1"/>
              </a:buClr>
              <a:buSzPts val="1800"/>
              <a:buFont typeface="Courier New"/>
              <a:buChar char="o"/>
              <a:defRPr sz="1800">
                <a:solidFill>
                  <a:schemeClr val="accent1"/>
                </a:solidFill>
              </a:defRPr>
            </a:lvl1pPr>
            <a:lvl2pPr marL="914400" lvl="1" indent="-330200" algn="l">
              <a:lnSpc>
                <a:spcPct val="100000"/>
              </a:lnSpc>
              <a:spcBef>
                <a:spcPts val="0"/>
              </a:spcBef>
              <a:spcAft>
                <a:spcPts val="0"/>
              </a:spcAft>
              <a:buClr>
                <a:schemeClr val="accent1"/>
              </a:buClr>
              <a:buSzPts val="1600"/>
              <a:buChar char="•"/>
              <a:defRPr sz="1600">
                <a:solidFill>
                  <a:schemeClr val="accent1"/>
                </a:solidFill>
              </a:defRPr>
            </a:lvl2pPr>
            <a:lvl3pPr marL="1371600" lvl="2" indent="-317500" algn="l">
              <a:lnSpc>
                <a:spcPct val="100000"/>
              </a:lnSpc>
              <a:spcBef>
                <a:spcPts val="0"/>
              </a:spcBef>
              <a:spcAft>
                <a:spcPts val="0"/>
              </a:spcAft>
              <a:buClr>
                <a:schemeClr val="accent1"/>
              </a:buClr>
              <a:buSzPts val="1400"/>
              <a:buChar char="•"/>
              <a:defRPr sz="1400">
                <a:solidFill>
                  <a:schemeClr val="accent1"/>
                </a:solidFill>
              </a:defRPr>
            </a:lvl3pPr>
            <a:lvl4pPr marL="1828800" lvl="3" indent="-304800" algn="l">
              <a:lnSpc>
                <a:spcPct val="100000"/>
              </a:lnSpc>
              <a:spcBef>
                <a:spcPts val="0"/>
              </a:spcBef>
              <a:spcAft>
                <a:spcPts val="0"/>
              </a:spcAft>
              <a:buClr>
                <a:schemeClr val="accent1"/>
              </a:buClr>
              <a:buSzPts val="1200"/>
              <a:buChar char="•"/>
              <a:defRPr sz="1200">
                <a:solidFill>
                  <a:schemeClr val="accent1"/>
                </a:solidFill>
              </a:defRPr>
            </a:lvl4pPr>
            <a:lvl5pPr marL="2286000" lvl="4" indent="-304800" algn="l">
              <a:lnSpc>
                <a:spcPct val="100000"/>
              </a:lnSpc>
              <a:spcBef>
                <a:spcPts val="0"/>
              </a:spcBef>
              <a:spcAft>
                <a:spcPts val="0"/>
              </a:spcAft>
              <a:buClr>
                <a:schemeClr val="accent1"/>
              </a:buClr>
              <a:buSzPts val="1200"/>
              <a:buChar char="•"/>
              <a:defRPr sz="12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26"/>
          <p:cNvSpPr txBox="1">
            <a:spLocks noGrp="1"/>
          </p:cNvSpPr>
          <p:nvPr>
            <p:ph type="body" idx="3"/>
          </p:nvPr>
        </p:nvSpPr>
        <p:spPr>
          <a:xfrm>
            <a:off x="4782312" y="1911096"/>
            <a:ext cx="3529584" cy="40233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1"/>
              </a:buClr>
              <a:buSzPts val="2000"/>
              <a:buNone/>
              <a:defRPr sz="2000" b="0" cap="none">
                <a:solidFill>
                  <a:schemeClr val="accent1"/>
                </a:solidFill>
                <a:latin typeface="Gill Sans"/>
                <a:ea typeface="Gill Sans"/>
                <a:cs typeface="Gill Sans"/>
                <a:sym typeface="Gill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3" name="Google Shape;103;p26"/>
          <p:cNvSpPr txBox="1">
            <a:spLocks noGrp="1"/>
          </p:cNvSpPr>
          <p:nvPr>
            <p:ph type="body" idx="4"/>
          </p:nvPr>
        </p:nvSpPr>
        <p:spPr>
          <a:xfrm>
            <a:off x="4782312" y="2505075"/>
            <a:ext cx="294436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accent1"/>
              </a:buClr>
              <a:buSzPts val="1800"/>
              <a:buFont typeface="Courier New"/>
              <a:buChar char="o"/>
              <a:defRPr sz="1800">
                <a:solidFill>
                  <a:schemeClr val="accent1"/>
                </a:solidFill>
              </a:defRPr>
            </a:lvl1pPr>
            <a:lvl2pPr marL="914400" lvl="1" indent="-330200" algn="l">
              <a:lnSpc>
                <a:spcPct val="100000"/>
              </a:lnSpc>
              <a:spcBef>
                <a:spcPts val="0"/>
              </a:spcBef>
              <a:spcAft>
                <a:spcPts val="0"/>
              </a:spcAft>
              <a:buClr>
                <a:schemeClr val="accent1"/>
              </a:buClr>
              <a:buSzPts val="1600"/>
              <a:buChar char="•"/>
              <a:defRPr sz="1600">
                <a:solidFill>
                  <a:schemeClr val="accent1"/>
                </a:solidFill>
              </a:defRPr>
            </a:lvl2pPr>
            <a:lvl3pPr marL="1371600" lvl="2" indent="-317500" algn="l">
              <a:lnSpc>
                <a:spcPct val="100000"/>
              </a:lnSpc>
              <a:spcBef>
                <a:spcPts val="0"/>
              </a:spcBef>
              <a:spcAft>
                <a:spcPts val="0"/>
              </a:spcAft>
              <a:buClr>
                <a:schemeClr val="accent1"/>
              </a:buClr>
              <a:buSzPts val="1400"/>
              <a:buChar char="•"/>
              <a:defRPr sz="1400">
                <a:solidFill>
                  <a:schemeClr val="accent1"/>
                </a:solidFill>
              </a:defRPr>
            </a:lvl3pPr>
            <a:lvl4pPr marL="1828800" lvl="3" indent="-304800" algn="l">
              <a:lnSpc>
                <a:spcPct val="100000"/>
              </a:lnSpc>
              <a:spcBef>
                <a:spcPts val="0"/>
              </a:spcBef>
              <a:spcAft>
                <a:spcPts val="0"/>
              </a:spcAft>
              <a:buClr>
                <a:schemeClr val="accent1"/>
              </a:buClr>
              <a:buSzPts val="1200"/>
              <a:buChar char="•"/>
              <a:defRPr sz="1200">
                <a:solidFill>
                  <a:schemeClr val="accent1"/>
                </a:solidFill>
              </a:defRPr>
            </a:lvl4pPr>
            <a:lvl5pPr marL="2286000" lvl="4" indent="-304800" algn="l">
              <a:lnSpc>
                <a:spcPct val="100000"/>
              </a:lnSpc>
              <a:spcBef>
                <a:spcPts val="0"/>
              </a:spcBef>
              <a:spcAft>
                <a:spcPts val="0"/>
              </a:spcAft>
              <a:buClr>
                <a:schemeClr val="accent1"/>
              </a:buClr>
              <a:buSzPts val="1200"/>
              <a:buChar char="•"/>
              <a:defRPr sz="12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26"/>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6"/>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6"/>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solidFill>
                  <a:schemeClr val="accent1"/>
                </a:solidFill>
                <a:latin typeface="Gill Sans"/>
                <a:ea typeface="Gill Sans"/>
                <a:cs typeface="Gill Sans"/>
                <a:sym typeface="Gill Sans"/>
              </a:defRPr>
            </a:lvl1pPr>
            <a:lvl2pPr marL="0" lvl="1" indent="0" algn="r">
              <a:spcBef>
                <a:spcPts val="0"/>
              </a:spcBef>
              <a:buNone/>
              <a:defRPr sz="1400">
                <a:solidFill>
                  <a:schemeClr val="accent1"/>
                </a:solidFill>
                <a:latin typeface="Gill Sans"/>
                <a:ea typeface="Gill Sans"/>
                <a:cs typeface="Gill Sans"/>
                <a:sym typeface="Gill Sans"/>
              </a:defRPr>
            </a:lvl2pPr>
            <a:lvl3pPr marL="0" lvl="2" indent="0" algn="r">
              <a:spcBef>
                <a:spcPts val="0"/>
              </a:spcBef>
              <a:buNone/>
              <a:defRPr sz="1400">
                <a:solidFill>
                  <a:schemeClr val="accent1"/>
                </a:solidFill>
                <a:latin typeface="Gill Sans"/>
                <a:ea typeface="Gill Sans"/>
                <a:cs typeface="Gill Sans"/>
                <a:sym typeface="Gill Sans"/>
              </a:defRPr>
            </a:lvl3pPr>
            <a:lvl4pPr marL="0" lvl="3" indent="0" algn="r">
              <a:spcBef>
                <a:spcPts val="0"/>
              </a:spcBef>
              <a:buNone/>
              <a:defRPr sz="1400">
                <a:solidFill>
                  <a:schemeClr val="accent1"/>
                </a:solidFill>
                <a:latin typeface="Gill Sans"/>
                <a:ea typeface="Gill Sans"/>
                <a:cs typeface="Gill Sans"/>
                <a:sym typeface="Gill Sans"/>
              </a:defRPr>
            </a:lvl4pPr>
            <a:lvl5pPr marL="0" lvl="4" indent="0" algn="r">
              <a:spcBef>
                <a:spcPts val="0"/>
              </a:spcBef>
              <a:buNone/>
              <a:defRPr sz="1400">
                <a:solidFill>
                  <a:schemeClr val="accent1"/>
                </a:solidFill>
                <a:latin typeface="Gill Sans"/>
                <a:ea typeface="Gill Sans"/>
                <a:cs typeface="Gill Sans"/>
                <a:sym typeface="Gill Sans"/>
              </a:defRPr>
            </a:lvl5pPr>
            <a:lvl6pPr marL="0" lvl="5" indent="0" algn="r">
              <a:spcBef>
                <a:spcPts val="0"/>
              </a:spcBef>
              <a:buNone/>
              <a:defRPr sz="1400">
                <a:solidFill>
                  <a:schemeClr val="accent1"/>
                </a:solidFill>
                <a:latin typeface="Gill Sans"/>
                <a:ea typeface="Gill Sans"/>
                <a:cs typeface="Gill Sans"/>
                <a:sym typeface="Gill Sans"/>
              </a:defRPr>
            </a:lvl6pPr>
            <a:lvl7pPr marL="0" lvl="6" indent="0" algn="r">
              <a:spcBef>
                <a:spcPts val="0"/>
              </a:spcBef>
              <a:buNone/>
              <a:defRPr sz="1400">
                <a:solidFill>
                  <a:schemeClr val="accent1"/>
                </a:solidFill>
                <a:latin typeface="Gill Sans"/>
                <a:ea typeface="Gill Sans"/>
                <a:cs typeface="Gill Sans"/>
                <a:sym typeface="Gill Sans"/>
              </a:defRPr>
            </a:lvl7pPr>
            <a:lvl8pPr marL="0" lvl="7" indent="0" algn="r">
              <a:spcBef>
                <a:spcPts val="0"/>
              </a:spcBef>
              <a:buNone/>
              <a:defRPr sz="1400">
                <a:solidFill>
                  <a:schemeClr val="accent1"/>
                </a:solidFill>
                <a:latin typeface="Gill Sans"/>
                <a:ea typeface="Gill Sans"/>
                <a:cs typeface="Gill Sans"/>
                <a:sym typeface="Gill Sans"/>
              </a:defRPr>
            </a:lvl8pPr>
            <a:lvl9pPr marL="0" lvl="8" indent="0" algn="r">
              <a:spcBef>
                <a:spcPts val="0"/>
              </a:spcBef>
              <a:buNone/>
              <a:defRPr sz="1400">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26"/>
          <p:cNvSpPr txBox="1">
            <a:spLocks noGrp="1"/>
          </p:cNvSpPr>
          <p:nvPr>
            <p:ph type="title"/>
          </p:nvPr>
        </p:nvSpPr>
        <p:spPr>
          <a:xfrm>
            <a:off x="576072" y="704088"/>
            <a:ext cx="10515600" cy="6766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4800"/>
              <a:buFont typeface="Arial"/>
              <a:buNone/>
              <a:defRPr sz="4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6"/>
          <p:cNvSpPr txBox="1">
            <a:spLocks noGrp="1"/>
          </p:cNvSpPr>
          <p:nvPr>
            <p:ph type="body" idx="5"/>
          </p:nvPr>
        </p:nvSpPr>
        <p:spPr>
          <a:xfrm>
            <a:off x="8860536" y="1911096"/>
            <a:ext cx="2944368" cy="40233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1"/>
              </a:buClr>
              <a:buSzPts val="2000"/>
              <a:buNone/>
              <a:defRPr sz="2000" b="0" cap="none">
                <a:solidFill>
                  <a:schemeClr val="accent1"/>
                </a:solidFill>
                <a:latin typeface="Gill Sans"/>
                <a:ea typeface="Gill Sans"/>
                <a:cs typeface="Gill Sans"/>
                <a:sym typeface="Gill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26"/>
          <p:cNvSpPr txBox="1">
            <a:spLocks noGrp="1"/>
          </p:cNvSpPr>
          <p:nvPr>
            <p:ph type="body" idx="6"/>
          </p:nvPr>
        </p:nvSpPr>
        <p:spPr>
          <a:xfrm>
            <a:off x="8860536" y="2492438"/>
            <a:ext cx="294436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accent1"/>
              </a:buClr>
              <a:buSzPts val="1800"/>
              <a:buFont typeface="Courier New"/>
              <a:buChar char="o"/>
              <a:defRPr sz="1800">
                <a:solidFill>
                  <a:schemeClr val="accent1"/>
                </a:solidFill>
              </a:defRPr>
            </a:lvl1pPr>
            <a:lvl2pPr marL="914400" lvl="1" indent="-330200" algn="l">
              <a:lnSpc>
                <a:spcPct val="100000"/>
              </a:lnSpc>
              <a:spcBef>
                <a:spcPts val="0"/>
              </a:spcBef>
              <a:spcAft>
                <a:spcPts val="0"/>
              </a:spcAft>
              <a:buClr>
                <a:schemeClr val="accent1"/>
              </a:buClr>
              <a:buSzPts val="1600"/>
              <a:buChar char="•"/>
              <a:defRPr sz="1600">
                <a:solidFill>
                  <a:schemeClr val="accent1"/>
                </a:solidFill>
              </a:defRPr>
            </a:lvl2pPr>
            <a:lvl3pPr marL="1371600" lvl="2" indent="-317500" algn="l">
              <a:lnSpc>
                <a:spcPct val="100000"/>
              </a:lnSpc>
              <a:spcBef>
                <a:spcPts val="0"/>
              </a:spcBef>
              <a:spcAft>
                <a:spcPts val="0"/>
              </a:spcAft>
              <a:buClr>
                <a:schemeClr val="accent1"/>
              </a:buClr>
              <a:buSzPts val="1400"/>
              <a:buChar char="•"/>
              <a:defRPr sz="1400">
                <a:solidFill>
                  <a:schemeClr val="accent1"/>
                </a:solidFill>
              </a:defRPr>
            </a:lvl3pPr>
            <a:lvl4pPr marL="1828800" lvl="3" indent="-304800" algn="l">
              <a:lnSpc>
                <a:spcPct val="100000"/>
              </a:lnSpc>
              <a:spcBef>
                <a:spcPts val="0"/>
              </a:spcBef>
              <a:spcAft>
                <a:spcPts val="0"/>
              </a:spcAft>
              <a:buClr>
                <a:schemeClr val="accent1"/>
              </a:buClr>
              <a:buSzPts val="1200"/>
              <a:buChar char="•"/>
              <a:defRPr sz="1200">
                <a:solidFill>
                  <a:schemeClr val="accent1"/>
                </a:solidFill>
              </a:defRPr>
            </a:lvl4pPr>
            <a:lvl5pPr marL="2286000" lvl="4" indent="-304800" algn="l">
              <a:lnSpc>
                <a:spcPct val="100000"/>
              </a:lnSpc>
              <a:spcBef>
                <a:spcPts val="0"/>
              </a:spcBef>
              <a:spcAft>
                <a:spcPts val="0"/>
              </a:spcAft>
              <a:buClr>
                <a:schemeClr val="accent1"/>
              </a:buClr>
              <a:buSzPts val="1200"/>
              <a:buChar char="•"/>
              <a:defRPr sz="12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0" name="Google Shape;110;p26"/>
          <p:cNvCxnSpPr/>
          <p:nvPr/>
        </p:nvCxnSpPr>
        <p:spPr>
          <a:xfrm>
            <a:off x="0" y="6324600"/>
            <a:ext cx="12192000" cy="0"/>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alt">
  <p:cSld name="Picture with Caption alt">
    <p:bg>
      <p:bgPr>
        <a:solidFill>
          <a:schemeClr val="lt2"/>
        </a:solidFill>
        <a:effectLst/>
      </p:bgPr>
    </p:bg>
    <p:spTree>
      <p:nvGrpSpPr>
        <p:cNvPr id="1" name="Shape 111"/>
        <p:cNvGrpSpPr/>
        <p:nvPr/>
      </p:nvGrpSpPr>
      <p:grpSpPr>
        <a:xfrm>
          <a:off x="0" y="0"/>
          <a:ext cx="0" cy="0"/>
          <a:chOff x="0" y="0"/>
          <a:chExt cx="0" cy="0"/>
        </a:xfrm>
      </p:grpSpPr>
      <p:sp>
        <p:nvSpPr>
          <p:cNvPr id="112" name="Google Shape;112;p27"/>
          <p:cNvSpPr/>
          <p:nvPr/>
        </p:nvSpPr>
        <p:spPr>
          <a:xfrm>
            <a:off x="6323595" y="0"/>
            <a:ext cx="5868404" cy="6164034"/>
          </a:xfrm>
          <a:custGeom>
            <a:avLst/>
            <a:gdLst/>
            <a:ahLst/>
            <a:cxnLst/>
            <a:rect l="l" t="t" r="r" b="b"/>
            <a:pathLst>
              <a:path w="5868404" h="6164034" extrusionOk="0">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5882"/>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13" name="Google Shape;113;p27"/>
          <p:cNvSpPr txBox="1">
            <a:spLocks noGrp="1"/>
          </p:cNvSpPr>
          <p:nvPr>
            <p:ph type="body" idx="1"/>
          </p:nvPr>
        </p:nvSpPr>
        <p:spPr>
          <a:xfrm>
            <a:off x="576072" y="1947671"/>
            <a:ext cx="4572000" cy="407072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4" name="Google Shape;114;p27"/>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7"/>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7"/>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27"/>
          <p:cNvSpPr txBox="1">
            <a:spLocks noGrp="1"/>
          </p:cNvSpPr>
          <p:nvPr>
            <p:ph type="title"/>
          </p:nvPr>
        </p:nvSpPr>
        <p:spPr>
          <a:xfrm>
            <a:off x="576071" y="704088"/>
            <a:ext cx="9144000" cy="6766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27"/>
          <p:cNvSpPr/>
          <p:nvPr/>
        </p:nvSpPr>
        <p:spPr>
          <a:xfrm>
            <a:off x="5964144" y="640336"/>
            <a:ext cx="6243203" cy="5137129"/>
          </a:xfrm>
          <a:custGeom>
            <a:avLst/>
            <a:gdLst/>
            <a:ahLst/>
            <a:cxnLst/>
            <a:rect l="l" t="t" r="r" b="b"/>
            <a:pathLst>
              <a:path w="6243203" h="5137129" extrusionOk="0">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19" name="Google Shape;119;p27"/>
          <p:cNvSpPr>
            <a:spLocks noGrp="1"/>
          </p:cNvSpPr>
          <p:nvPr>
            <p:ph type="pic" idx="2"/>
          </p:nvPr>
        </p:nvSpPr>
        <p:spPr>
          <a:xfrm>
            <a:off x="6646264" y="0"/>
            <a:ext cx="5545736" cy="6063092"/>
          </a:xfrm>
          <a:prstGeom prst="rect">
            <a:avLst/>
          </a:prstGeom>
          <a:solidFill>
            <a:srgbClr val="D1D8B7"/>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losing">
  <p:cSld name="Closing">
    <p:bg>
      <p:bgPr>
        <a:solidFill>
          <a:schemeClr val="accent6"/>
        </a:solidFill>
        <a:effectLst/>
      </p:bgPr>
    </p:bg>
    <p:spTree>
      <p:nvGrpSpPr>
        <p:cNvPr id="1" name="Shape 120"/>
        <p:cNvGrpSpPr/>
        <p:nvPr/>
      </p:nvGrpSpPr>
      <p:grpSpPr>
        <a:xfrm>
          <a:off x="0" y="0"/>
          <a:ext cx="0" cy="0"/>
          <a:chOff x="0" y="0"/>
          <a:chExt cx="0" cy="0"/>
        </a:xfrm>
      </p:grpSpPr>
      <p:sp>
        <p:nvSpPr>
          <p:cNvPr id="121" name="Google Shape;121;p28"/>
          <p:cNvSpPr/>
          <p:nvPr/>
        </p:nvSpPr>
        <p:spPr>
          <a:xfrm>
            <a:off x="0" y="2090206"/>
            <a:ext cx="5025692" cy="4767794"/>
          </a:xfrm>
          <a:custGeom>
            <a:avLst/>
            <a:gdLst/>
            <a:ahLst/>
            <a:cxnLst/>
            <a:rect l="l" t="t" r="r" b="b"/>
            <a:pathLst>
              <a:path w="5025692" h="4767794" extrusionOk="0">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882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2" name="Google Shape;122;p28"/>
          <p:cNvSpPr txBox="1">
            <a:spLocks noGrp="1"/>
          </p:cNvSpPr>
          <p:nvPr>
            <p:ph type="ctrTitle"/>
          </p:nvPr>
        </p:nvSpPr>
        <p:spPr>
          <a:xfrm>
            <a:off x="1524000" y="1170432"/>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4" name="Google Shape;124;p28"/>
          <p:cNvSpPr/>
          <p:nvPr/>
        </p:nvSpPr>
        <p:spPr>
          <a:xfrm>
            <a:off x="6173514" y="1"/>
            <a:ext cx="6018487" cy="5788889"/>
          </a:xfrm>
          <a:custGeom>
            <a:avLst/>
            <a:gdLst/>
            <a:ahLst/>
            <a:cxnLst/>
            <a:rect l="l" t="t" r="r" b="b"/>
            <a:pathLst>
              <a:path w="6018487" h="5788889" extrusionOk="0">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4705"/>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5" name="Google Shape;125;p28"/>
          <p:cNvSpPr/>
          <p:nvPr/>
        </p:nvSpPr>
        <p:spPr>
          <a:xfrm>
            <a:off x="1" y="-1"/>
            <a:ext cx="4267591" cy="2882748"/>
          </a:xfrm>
          <a:custGeom>
            <a:avLst/>
            <a:gdLst/>
            <a:ahLst/>
            <a:cxnLst/>
            <a:rect l="l" t="t" r="r" b="b"/>
            <a:pathLst>
              <a:path w="4267591" h="2882748" extrusionOk="0">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dk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6" name="Google Shape;126;p28"/>
          <p:cNvSpPr/>
          <p:nvPr/>
        </p:nvSpPr>
        <p:spPr>
          <a:xfrm>
            <a:off x="10530567" y="1187801"/>
            <a:ext cx="1678579" cy="5460561"/>
          </a:xfrm>
          <a:custGeom>
            <a:avLst/>
            <a:gdLst/>
            <a:ahLst/>
            <a:cxnLst/>
            <a:rect l="l" t="t" r="r" b="b"/>
            <a:pathLst>
              <a:path w="1678579" h="5460561" extrusionOk="0">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accent6"/>
        </a:solidFill>
        <a:effectLst/>
      </p:bgPr>
    </p:bg>
    <p:spTree>
      <p:nvGrpSpPr>
        <p:cNvPr id="1" name="Shape 127"/>
        <p:cNvGrpSpPr/>
        <p:nvPr/>
      </p:nvGrpSpPr>
      <p:grpSpPr>
        <a:xfrm>
          <a:off x="0" y="0"/>
          <a:ext cx="0" cy="0"/>
          <a:chOff x="0" y="0"/>
          <a:chExt cx="0" cy="0"/>
        </a:xfrm>
      </p:grpSpPr>
      <p:sp>
        <p:nvSpPr>
          <p:cNvPr id="128" name="Google Shape;128;p29"/>
          <p:cNvSpPr/>
          <p:nvPr/>
        </p:nvSpPr>
        <p:spPr>
          <a:xfrm>
            <a:off x="1" y="1454554"/>
            <a:ext cx="7279953" cy="5403446"/>
          </a:xfrm>
          <a:custGeom>
            <a:avLst/>
            <a:gdLst/>
            <a:ahLst/>
            <a:cxnLst/>
            <a:rect l="l" t="t" r="r" b="b"/>
            <a:pathLst>
              <a:path w="7279953" h="5403446" extrusionOk="0">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rgbClr val="814439">
              <a:alpha val="57647"/>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9" name="Google Shape;129;p29"/>
          <p:cNvSpPr txBox="1">
            <a:spLocks noGrp="1"/>
          </p:cNvSpPr>
          <p:nvPr>
            <p:ph type="title"/>
          </p:nvPr>
        </p:nvSpPr>
        <p:spPr>
          <a:xfrm>
            <a:off x="2560320" y="3078480"/>
            <a:ext cx="4840641" cy="177355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6000"/>
              <a:buFont typeface="Arial"/>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9"/>
          <p:cNvSpPr txBox="1">
            <a:spLocks noGrp="1"/>
          </p:cNvSpPr>
          <p:nvPr>
            <p:ph type="body" idx="1"/>
          </p:nvPr>
        </p:nvSpPr>
        <p:spPr>
          <a:xfrm>
            <a:off x="2560320" y="4852035"/>
            <a:ext cx="4840641" cy="55141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a:solidFill>
                  <a:schemeClr val="accent1"/>
                </a:solidFill>
              </a:defRPr>
            </a:lvl1pPr>
            <a:lvl2pPr marL="914400" lvl="1" indent="-228600" algn="l">
              <a:lnSpc>
                <a:spcPct val="90000"/>
              </a:lnSpc>
              <a:spcBef>
                <a:spcPts val="500"/>
              </a:spcBef>
              <a:spcAft>
                <a:spcPts val="0"/>
              </a:spcAft>
              <a:buClr>
                <a:srgbClr val="97908D"/>
              </a:buClr>
              <a:buSzPts val="2000"/>
              <a:buNone/>
              <a:defRPr sz="2000">
                <a:solidFill>
                  <a:srgbClr val="97908D"/>
                </a:solidFill>
              </a:defRPr>
            </a:lvl2pPr>
            <a:lvl3pPr marL="1371600" lvl="2" indent="-228600" algn="l">
              <a:lnSpc>
                <a:spcPct val="90000"/>
              </a:lnSpc>
              <a:spcBef>
                <a:spcPts val="500"/>
              </a:spcBef>
              <a:spcAft>
                <a:spcPts val="0"/>
              </a:spcAft>
              <a:buClr>
                <a:srgbClr val="97908D"/>
              </a:buClr>
              <a:buSzPts val="1800"/>
              <a:buNone/>
              <a:defRPr sz="1800">
                <a:solidFill>
                  <a:srgbClr val="97908D"/>
                </a:solidFill>
              </a:defRPr>
            </a:lvl3pPr>
            <a:lvl4pPr marL="1828800" lvl="3" indent="-228600" algn="l">
              <a:lnSpc>
                <a:spcPct val="90000"/>
              </a:lnSpc>
              <a:spcBef>
                <a:spcPts val="500"/>
              </a:spcBef>
              <a:spcAft>
                <a:spcPts val="0"/>
              </a:spcAft>
              <a:buClr>
                <a:srgbClr val="97908D"/>
              </a:buClr>
              <a:buSzPts val="1600"/>
              <a:buNone/>
              <a:defRPr sz="1600">
                <a:solidFill>
                  <a:srgbClr val="97908D"/>
                </a:solidFill>
              </a:defRPr>
            </a:lvl4pPr>
            <a:lvl5pPr marL="2286000" lvl="4" indent="-228600" algn="l">
              <a:lnSpc>
                <a:spcPct val="90000"/>
              </a:lnSpc>
              <a:spcBef>
                <a:spcPts val="500"/>
              </a:spcBef>
              <a:spcAft>
                <a:spcPts val="0"/>
              </a:spcAft>
              <a:buClr>
                <a:srgbClr val="97908D"/>
              </a:buClr>
              <a:buSzPts val="1600"/>
              <a:buNone/>
              <a:defRPr sz="1600">
                <a:solidFill>
                  <a:srgbClr val="97908D"/>
                </a:solidFill>
              </a:defRPr>
            </a:lvl5pPr>
            <a:lvl6pPr marL="2743200" lvl="5" indent="-228600" algn="l">
              <a:lnSpc>
                <a:spcPct val="90000"/>
              </a:lnSpc>
              <a:spcBef>
                <a:spcPts val="500"/>
              </a:spcBef>
              <a:spcAft>
                <a:spcPts val="0"/>
              </a:spcAft>
              <a:buClr>
                <a:srgbClr val="97908D"/>
              </a:buClr>
              <a:buSzPts val="1600"/>
              <a:buNone/>
              <a:defRPr sz="1600">
                <a:solidFill>
                  <a:srgbClr val="97908D"/>
                </a:solidFill>
              </a:defRPr>
            </a:lvl6pPr>
            <a:lvl7pPr marL="3200400" lvl="6" indent="-228600" algn="l">
              <a:lnSpc>
                <a:spcPct val="90000"/>
              </a:lnSpc>
              <a:spcBef>
                <a:spcPts val="500"/>
              </a:spcBef>
              <a:spcAft>
                <a:spcPts val="0"/>
              </a:spcAft>
              <a:buClr>
                <a:srgbClr val="97908D"/>
              </a:buClr>
              <a:buSzPts val="1600"/>
              <a:buNone/>
              <a:defRPr sz="1600">
                <a:solidFill>
                  <a:srgbClr val="97908D"/>
                </a:solidFill>
              </a:defRPr>
            </a:lvl7pPr>
            <a:lvl8pPr marL="3657600" lvl="7" indent="-228600" algn="l">
              <a:lnSpc>
                <a:spcPct val="90000"/>
              </a:lnSpc>
              <a:spcBef>
                <a:spcPts val="500"/>
              </a:spcBef>
              <a:spcAft>
                <a:spcPts val="0"/>
              </a:spcAft>
              <a:buClr>
                <a:srgbClr val="97908D"/>
              </a:buClr>
              <a:buSzPts val="1600"/>
              <a:buNone/>
              <a:defRPr sz="1600">
                <a:solidFill>
                  <a:srgbClr val="97908D"/>
                </a:solidFill>
              </a:defRPr>
            </a:lvl8pPr>
            <a:lvl9pPr marL="4114800" lvl="8" indent="-228600" algn="l">
              <a:lnSpc>
                <a:spcPct val="90000"/>
              </a:lnSpc>
              <a:spcBef>
                <a:spcPts val="500"/>
              </a:spcBef>
              <a:spcAft>
                <a:spcPts val="0"/>
              </a:spcAft>
              <a:buClr>
                <a:srgbClr val="97908D"/>
              </a:buClr>
              <a:buSzPts val="1600"/>
              <a:buNone/>
              <a:defRPr sz="1600">
                <a:solidFill>
                  <a:srgbClr val="97908D"/>
                </a:solidFill>
              </a:defRPr>
            </a:lvl9pPr>
          </a:lstStyle>
          <a:p>
            <a:endParaRPr/>
          </a:p>
        </p:txBody>
      </p:sp>
      <p:sp>
        <p:nvSpPr>
          <p:cNvPr id="131" name="Google Shape;131;p29"/>
          <p:cNvSpPr/>
          <p:nvPr/>
        </p:nvSpPr>
        <p:spPr>
          <a:xfrm>
            <a:off x="1" y="1"/>
            <a:ext cx="5306847" cy="4114703"/>
          </a:xfrm>
          <a:custGeom>
            <a:avLst/>
            <a:gdLst/>
            <a:ahLst/>
            <a:cxnLst/>
            <a:rect l="l" t="t" r="r" b="b"/>
            <a:pathLst>
              <a:path w="5306847" h="4114703" extrusionOk="0">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dk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32" name="Google Shape;132;p29"/>
          <p:cNvSpPr/>
          <p:nvPr/>
        </p:nvSpPr>
        <p:spPr>
          <a:xfrm>
            <a:off x="5790280" y="0"/>
            <a:ext cx="6401718" cy="6857999"/>
          </a:xfrm>
          <a:custGeom>
            <a:avLst/>
            <a:gdLst/>
            <a:ahLst/>
            <a:cxnLst/>
            <a:rect l="l" t="t" r="r" b="b"/>
            <a:pathLst>
              <a:path w="6401718" h="6857999" extrusionOk="0">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33" name="Google Shape;133;p29"/>
          <p:cNvSpPr/>
          <p:nvPr/>
        </p:nvSpPr>
        <p:spPr>
          <a:xfrm>
            <a:off x="4749567" y="5750376"/>
            <a:ext cx="5273226" cy="1169180"/>
          </a:xfrm>
          <a:custGeom>
            <a:avLst/>
            <a:gdLst/>
            <a:ahLst/>
            <a:cxnLst/>
            <a:rect l="l" t="t" r="r" b="b"/>
            <a:pathLst>
              <a:path w="5273226" h="1169180" extrusionOk="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34" name="Google Shape;134;p29"/>
          <p:cNvSpPr/>
          <p:nvPr/>
        </p:nvSpPr>
        <p:spPr>
          <a:xfrm>
            <a:off x="8006849" y="3200881"/>
            <a:ext cx="4200862" cy="3685693"/>
          </a:xfrm>
          <a:custGeom>
            <a:avLst/>
            <a:gdLst/>
            <a:ahLst/>
            <a:cxnLst/>
            <a:rect l="l" t="t" r="r" b="b"/>
            <a:pathLst>
              <a:path w="4200862" h="3685693" extrusionOk="0">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6"/>
        </a:solidFill>
        <a:effectLst/>
      </p:bgPr>
    </p:bg>
    <p:spTree>
      <p:nvGrpSpPr>
        <p:cNvPr id="1" name="Shape 135"/>
        <p:cNvGrpSpPr/>
        <p:nvPr/>
      </p:nvGrpSpPr>
      <p:grpSpPr>
        <a:xfrm>
          <a:off x="0" y="0"/>
          <a:ext cx="0" cy="0"/>
          <a:chOff x="0" y="0"/>
          <a:chExt cx="0" cy="0"/>
        </a:xfrm>
      </p:grpSpPr>
      <p:sp>
        <p:nvSpPr>
          <p:cNvPr id="136" name="Google Shape;136;p30"/>
          <p:cNvSpPr/>
          <p:nvPr/>
        </p:nvSpPr>
        <p:spPr>
          <a:xfrm>
            <a:off x="1" y="1"/>
            <a:ext cx="3216357" cy="3480449"/>
          </a:xfrm>
          <a:custGeom>
            <a:avLst/>
            <a:gdLst/>
            <a:ahLst/>
            <a:cxnLst/>
            <a:rect l="l" t="t" r="r" b="b"/>
            <a:pathLst>
              <a:path w="3216357" h="3480449" extrusionOk="0">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882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37" name="Google Shape;137;p30"/>
          <p:cNvSpPr/>
          <p:nvPr/>
        </p:nvSpPr>
        <p:spPr>
          <a:xfrm>
            <a:off x="8485589" y="1618811"/>
            <a:ext cx="3706413" cy="5229819"/>
          </a:xfrm>
          <a:custGeom>
            <a:avLst/>
            <a:gdLst/>
            <a:ahLst/>
            <a:cxnLst/>
            <a:rect l="l" t="t" r="r" b="b"/>
            <a:pathLst>
              <a:path w="3706413" h="5229819" extrusionOk="0">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lt1">
              <a:alpha val="3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38" name="Google Shape;138;p30"/>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0"/>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0"/>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41" name="Google Shape;141;p30"/>
          <p:cNvPicPr preferRelativeResize="0"/>
          <p:nvPr/>
        </p:nvPicPr>
        <p:blipFill rotWithShape="1">
          <a:blip r:embed="rId2">
            <a:alphaModFix/>
          </a:blip>
          <a:srcRect/>
          <a:stretch/>
        </p:blipFill>
        <p:spPr>
          <a:xfrm>
            <a:off x="1411582" y="447749"/>
            <a:ext cx="2330685" cy="1898712"/>
          </a:xfrm>
          <a:prstGeom prst="rect">
            <a:avLst/>
          </a:prstGeom>
          <a:noFill/>
          <a:ln>
            <a:noFill/>
          </a:ln>
        </p:spPr>
      </p:pic>
      <p:sp>
        <p:nvSpPr>
          <p:cNvPr id="142" name="Google Shape;142;p30"/>
          <p:cNvSpPr txBox="1">
            <a:spLocks noGrp="1"/>
          </p:cNvSpPr>
          <p:nvPr>
            <p:ph type="body" idx="1"/>
          </p:nvPr>
        </p:nvSpPr>
        <p:spPr>
          <a:xfrm>
            <a:off x="3278188" y="2740025"/>
            <a:ext cx="5688012" cy="202882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30"/>
          <p:cNvSpPr txBox="1">
            <a:spLocks noGrp="1"/>
          </p:cNvSpPr>
          <p:nvPr>
            <p:ph type="title"/>
          </p:nvPr>
        </p:nvSpPr>
        <p:spPr>
          <a:xfrm>
            <a:off x="838200" y="1901952"/>
            <a:ext cx="10515600" cy="466344"/>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2400"/>
              <a:buFont typeface="Gill Sans"/>
              <a:buNone/>
              <a:defRPr sz="2400" cap="none">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30"/>
          <p:cNvSpPr/>
          <p:nvPr/>
        </p:nvSpPr>
        <p:spPr>
          <a:xfrm>
            <a:off x="0" y="2"/>
            <a:ext cx="2476443" cy="3377247"/>
          </a:xfrm>
          <a:custGeom>
            <a:avLst/>
            <a:gdLst/>
            <a:ahLst/>
            <a:cxnLst/>
            <a:rect l="l" t="t" r="r" b="b"/>
            <a:pathLst>
              <a:path w="2476443" h="3377247" extrusionOk="0">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dk1">
              <a:alpha val="11764"/>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45" name="Google Shape;145;p30"/>
          <p:cNvSpPr/>
          <p:nvPr/>
        </p:nvSpPr>
        <p:spPr>
          <a:xfrm>
            <a:off x="2032253" y="592989"/>
            <a:ext cx="8339975" cy="5016456"/>
          </a:xfrm>
          <a:custGeom>
            <a:avLst/>
            <a:gdLst/>
            <a:ahLst/>
            <a:cxnLst/>
            <a:rect l="l" t="t" r="r" b="b"/>
            <a:pathLst>
              <a:path w="8339975" h="5016456" extrusionOk="0">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am x4">
  <p:cSld name="Team x4">
    <p:spTree>
      <p:nvGrpSpPr>
        <p:cNvPr id="1" name="Shape 146"/>
        <p:cNvGrpSpPr/>
        <p:nvPr/>
      </p:nvGrpSpPr>
      <p:grpSpPr>
        <a:xfrm>
          <a:off x="0" y="0"/>
          <a:ext cx="0" cy="0"/>
          <a:chOff x="0" y="0"/>
          <a:chExt cx="0" cy="0"/>
        </a:xfrm>
      </p:grpSpPr>
      <p:sp>
        <p:nvSpPr>
          <p:cNvPr id="147" name="Google Shape;147;p31"/>
          <p:cNvSpPr txBox="1">
            <a:spLocks noGrp="1"/>
          </p:cNvSpPr>
          <p:nvPr>
            <p:ph type="title"/>
          </p:nvPr>
        </p:nvSpPr>
        <p:spPr>
          <a:xfrm>
            <a:off x="576072" y="704088"/>
            <a:ext cx="10515600" cy="6766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31"/>
          <p:cNvSpPr/>
          <p:nvPr/>
        </p:nvSpPr>
        <p:spPr>
          <a:xfrm>
            <a:off x="0" y="1641237"/>
            <a:ext cx="12192000" cy="5216762"/>
          </a:xfrm>
          <a:custGeom>
            <a:avLst/>
            <a:gdLst/>
            <a:ahLst/>
            <a:cxnLst/>
            <a:rect l="l" t="t" r="r" b="b"/>
            <a:pathLst>
              <a:path w="12192000" h="5216762" extrusionOk="0">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4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49" name="Google Shape;149;p31"/>
          <p:cNvSpPr>
            <a:spLocks noGrp="1"/>
          </p:cNvSpPr>
          <p:nvPr>
            <p:ph type="pic" idx="2"/>
          </p:nvPr>
        </p:nvSpPr>
        <p:spPr>
          <a:xfrm>
            <a:off x="535984" y="1691640"/>
            <a:ext cx="2425322" cy="3343204"/>
          </a:xfrm>
          <a:prstGeom prst="rect">
            <a:avLst/>
          </a:prstGeom>
          <a:solidFill>
            <a:schemeClr val="accent4"/>
          </a:solidFill>
          <a:ln>
            <a:noFill/>
          </a:ln>
        </p:spPr>
      </p:sp>
      <p:sp>
        <p:nvSpPr>
          <p:cNvPr id="150" name="Google Shape;150;p31"/>
          <p:cNvSpPr>
            <a:spLocks noGrp="1"/>
          </p:cNvSpPr>
          <p:nvPr>
            <p:ph type="pic" idx="3"/>
          </p:nvPr>
        </p:nvSpPr>
        <p:spPr>
          <a:xfrm>
            <a:off x="3444123" y="1691640"/>
            <a:ext cx="2425322" cy="3343204"/>
          </a:xfrm>
          <a:prstGeom prst="rect">
            <a:avLst/>
          </a:prstGeom>
          <a:solidFill>
            <a:schemeClr val="accent4"/>
          </a:solidFill>
          <a:ln>
            <a:noFill/>
          </a:ln>
        </p:spPr>
      </p:sp>
      <p:sp>
        <p:nvSpPr>
          <p:cNvPr id="151" name="Google Shape;151;p31"/>
          <p:cNvSpPr>
            <a:spLocks noGrp="1"/>
          </p:cNvSpPr>
          <p:nvPr>
            <p:ph type="pic" idx="4"/>
          </p:nvPr>
        </p:nvSpPr>
        <p:spPr>
          <a:xfrm>
            <a:off x="6352262" y="1691640"/>
            <a:ext cx="2425322" cy="3343204"/>
          </a:xfrm>
          <a:prstGeom prst="rect">
            <a:avLst/>
          </a:prstGeom>
          <a:solidFill>
            <a:schemeClr val="accent4"/>
          </a:solidFill>
          <a:ln>
            <a:noFill/>
          </a:ln>
        </p:spPr>
      </p:sp>
      <p:sp>
        <p:nvSpPr>
          <p:cNvPr id="152" name="Google Shape;152;p31"/>
          <p:cNvSpPr>
            <a:spLocks noGrp="1"/>
          </p:cNvSpPr>
          <p:nvPr>
            <p:ph type="pic" idx="5"/>
          </p:nvPr>
        </p:nvSpPr>
        <p:spPr>
          <a:xfrm>
            <a:off x="9260401" y="1691640"/>
            <a:ext cx="2425322" cy="3343204"/>
          </a:xfrm>
          <a:prstGeom prst="rect">
            <a:avLst/>
          </a:prstGeom>
          <a:solidFill>
            <a:schemeClr val="accent4"/>
          </a:solidFill>
          <a:ln>
            <a:noFill/>
          </a:ln>
        </p:spPr>
      </p:sp>
      <p:sp>
        <p:nvSpPr>
          <p:cNvPr id="153" name="Google Shape;153;p31"/>
          <p:cNvSpPr txBox="1">
            <a:spLocks noGrp="1"/>
          </p:cNvSpPr>
          <p:nvPr>
            <p:ph type="body" idx="1"/>
          </p:nvPr>
        </p:nvSpPr>
        <p:spPr>
          <a:xfrm>
            <a:off x="677863" y="5175504"/>
            <a:ext cx="2423160" cy="36576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800"/>
              <a:buNone/>
              <a:defRPr sz="18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1"/>
          <p:cNvSpPr txBox="1">
            <a:spLocks noGrp="1"/>
          </p:cNvSpPr>
          <p:nvPr>
            <p:ph type="body" idx="6"/>
          </p:nvPr>
        </p:nvSpPr>
        <p:spPr>
          <a:xfrm>
            <a:off x="3444123" y="5175504"/>
            <a:ext cx="2423160" cy="36576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800"/>
              <a:buNone/>
              <a:defRPr sz="18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31"/>
          <p:cNvSpPr txBox="1">
            <a:spLocks noGrp="1"/>
          </p:cNvSpPr>
          <p:nvPr>
            <p:ph type="body" idx="7"/>
          </p:nvPr>
        </p:nvSpPr>
        <p:spPr>
          <a:xfrm>
            <a:off x="6434931" y="5175504"/>
            <a:ext cx="2423160" cy="36576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800"/>
              <a:buNone/>
              <a:defRPr sz="18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1"/>
          <p:cNvSpPr txBox="1">
            <a:spLocks noGrp="1"/>
          </p:cNvSpPr>
          <p:nvPr>
            <p:ph type="body" idx="8"/>
          </p:nvPr>
        </p:nvSpPr>
        <p:spPr>
          <a:xfrm>
            <a:off x="9260401" y="5175504"/>
            <a:ext cx="2423160" cy="36576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800"/>
              <a:buNone/>
              <a:defRPr sz="18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31"/>
          <p:cNvSpPr txBox="1">
            <a:spLocks noGrp="1"/>
          </p:cNvSpPr>
          <p:nvPr>
            <p:ph type="body" idx="9"/>
          </p:nvPr>
        </p:nvSpPr>
        <p:spPr>
          <a:xfrm>
            <a:off x="677863" y="5550408"/>
            <a:ext cx="2423160" cy="36576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31"/>
          <p:cNvSpPr txBox="1">
            <a:spLocks noGrp="1"/>
          </p:cNvSpPr>
          <p:nvPr>
            <p:ph type="body" idx="13"/>
          </p:nvPr>
        </p:nvSpPr>
        <p:spPr>
          <a:xfrm>
            <a:off x="3444123" y="5550408"/>
            <a:ext cx="2423160" cy="36576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31"/>
          <p:cNvSpPr txBox="1">
            <a:spLocks noGrp="1"/>
          </p:cNvSpPr>
          <p:nvPr>
            <p:ph type="body" idx="14"/>
          </p:nvPr>
        </p:nvSpPr>
        <p:spPr>
          <a:xfrm>
            <a:off x="6434931" y="5550408"/>
            <a:ext cx="2423160" cy="36576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31"/>
          <p:cNvSpPr txBox="1">
            <a:spLocks noGrp="1"/>
          </p:cNvSpPr>
          <p:nvPr>
            <p:ph type="body" idx="15"/>
          </p:nvPr>
        </p:nvSpPr>
        <p:spPr>
          <a:xfrm>
            <a:off x="9260401" y="5550408"/>
            <a:ext cx="2423160" cy="36576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31"/>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31"/>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1"/>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31"/>
          <p:cNvSpPr/>
          <p:nvPr/>
        </p:nvSpPr>
        <p:spPr>
          <a:xfrm>
            <a:off x="5591140" y="1"/>
            <a:ext cx="5362677" cy="590065"/>
          </a:xfrm>
          <a:custGeom>
            <a:avLst/>
            <a:gdLst/>
            <a:ahLst/>
            <a:cxnLst/>
            <a:rect l="l" t="t" r="r" b="b"/>
            <a:pathLst>
              <a:path w="5362677" h="590065" extrusionOk="0">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rgbClr val="CE9A91">
              <a:alpha val="26666"/>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eam x8">
  <p:cSld name="Team x8">
    <p:spTree>
      <p:nvGrpSpPr>
        <p:cNvPr id="1" name="Shape 165"/>
        <p:cNvGrpSpPr/>
        <p:nvPr/>
      </p:nvGrpSpPr>
      <p:grpSpPr>
        <a:xfrm>
          <a:off x="0" y="0"/>
          <a:ext cx="0" cy="0"/>
          <a:chOff x="0" y="0"/>
          <a:chExt cx="0" cy="0"/>
        </a:xfrm>
      </p:grpSpPr>
      <p:sp>
        <p:nvSpPr>
          <p:cNvPr id="166" name="Google Shape;166;p32"/>
          <p:cNvSpPr/>
          <p:nvPr/>
        </p:nvSpPr>
        <p:spPr>
          <a:xfrm>
            <a:off x="6381060" y="-24130"/>
            <a:ext cx="5371060" cy="6899910"/>
          </a:xfrm>
          <a:custGeom>
            <a:avLst/>
            <a:gdLst/>
            <a:ahLst/>
            <a:cxnLst/>
            <a:rect l="l" t="t" r="r" b="b"/>
            <a:pathLst>
              <a:path w="5371060" h="6899910" extrusionOk="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67" name="Google Shape;167;p32"/>
          <p:cNvSpPr txBox="1">
            <a:spLocks noGrp="1"/>
          </p:cNvSpPr>
          <p:nvPr>
            <p:ph type="title"/>
          </p:nvPr>
        </p:nvSpPr>
        <p:spPr>
          <a:xfrm>
            <a:off x="576072" y="704088"/>
            <a:ext cx="10515600" cy="6766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32"/>
          <p:cNvSpPr>
            <a:spLocks noGrp="1"/>
          </p:cNvSpPr>
          <p:nvPr>
            <p:ph type="pic" idx="2"/>
          </p:nvPr>
        </p:nvSpPr>
        <p:spPr>
          <a:xfrm>
            <a:off x="1207008" y="1572768"/>
            <a:ext cx="1307592" cy="1810512"/>
          </a:xfrm>
          <a:prstGeom prst="rect">
            <a:avLst/>
          </a:prstGeom>
          <a:solidFill>
            <a:schemeClr val="accent4"/>
          </a:solidFill>
          <a:ln>
            <a:noFill/>
          </a:ln>
        </p:spPr>
      </p:sp>
      <p:sp>
        <p:nvSpPr>
          <p:cNvPr id="169" name="Google Shape;169;p32"/>
          <p:cNvSpPr>
            <a:spLocks noGrp="1"/>
          </p:cNvSpPr>
          <p:nvPr>
            <p:ph type="pic" idx="3"/>
          </p:nvPr>
        </p:nvSpPr>
        <p:spPr>
          <a:xfrm>
            <a:off x="3986784" y="1572768"/>
            <a:ext cx="1307592" cy="1810512"/>
          </a:xfrm>
          <a:prstGeom prst="rect">
            <a:avLst/>
          </a:prstGeom>
          <a:solidFill>
            <a:schemeClr val="accent4"/>
          </a:solidFill>
          <a:ln>
            <a:noFill/>
          </a:ln>
        </p:spPr>
      </p:sp>
      <p:sp>
        <p:nvSpPr>
          <p:cNvPr id="170" name="Google Shape;170;p32"/>
          <p:cNvSpPr>
            <a:spLocks noGrp="1"/>
          </p:cNvSpPr>
          <p:nvPr>
            <p:ph type="pic" idx="4"/>
          </p:nvPr>
        </p:nvSpPr>
        <p:spPr>
          <a:xfrm>
            <a:off x="6766560" y="1572768"/>
            <a:ext cx="1307592" cy="1810512"/>
          </a:xfrm>
          <a:prstGeom prst="rect">
            <a:avLst/>
          </a:prstGeom>
          <a:solidFill>
            <a:schemeClr val="accent4"/>
          </a:solidFill>
          <a:ln>
            <a:noFill/>
          </a:ln>
        </p:spPr>
      </p:sp>
      <p:sp>
        <p:nvSpPr>
          <p:cNvPr id="171" name="Google Shape;171;p32"/>
          <p:cNvSpPr>
            <a:spLocks noGrp="1"/>
          </p:cNvSpPr>
          <p:nvPr>
            <p:ph type="pic" idx="5"/>
          </p:nvPr>
        </p:nvSpPr>
        <p:spPr>
          <a:xfrm>
            <a:off x="9546336" y="1572768"/>
            <a:ext cx="1307592" cy="1810512"/>
          </a:xfrm>
          <a:prstGeom prst="rect">
            <a:avLst/>
          </a:prstGeom>
          <a:solidFill>
            <a:schemeClr val="accent4"/>
          </a:solidFill>
          <a:ln>
            <a:noFill/>
          </a:ln>
        </p:spPr>
      </p:sp>
      <p:sp>
        <p:nvSpPr>
          <p:cNvPr id="172" name="Google Shape;172;p32"/>
          <p:cNvSpPr txBox="1">
            <a:spLocks noGrp="1"/>
          </p:cNvSpPr>
          <p:nvPr>
            <p:ph type="body" idx="1"/>
          </p:nvPr>
        </p:nvSpPr>
        <p:spPr>
          <a:xfrm>
            <a:off x="633259" y="3392424"/>
            <a:ext cx="2423160" cy="310896"/>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400"/>
              <a:buNone/>
              <a:defRPr sz="14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32"/>
          <p:cNvSpPr txBox="1">
            <a:spLocks noGrp="1"/>
          </p:cNvSpPr>
          <p:nvPr>
            <p:ph type="body" idx="6"/>
          </p:nvPr>
        </p:nvSpPr>
        <p:spPr>
          <a:xfrm>
            <a:off x="3419764" y="3392424"/>
            <a:ext cx="2423160" cy="310896"/>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400"/>
              <a:buNone/>
              <a:defRPr sz="14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32"/>
          <p:cNvSpPr txBox="1">
            <a:spLocks noGrp="1"/>
          </p:cNvSpPr>
          <p:nvPr>
            <p:ph type="body" idx="7"/>
          </p:nvPr>
        </p:nvSpPr>
        <p:spPr>
          <a:xfrm>
            <a:off x="6206269" y="3392424"/>
            <a:ext cx="2423160" cy="310896"/>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400"/>
              <a:buNone/>
              <a:defRPr sz="14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32"/>
          <p:cNvSpPr txBox="1">
            <a:spLocks noGrp="1"/>
          </p:cNvSpPr>
          <p:nvPr>
            <p:ph type="body" idx="8"/>
          </p:nvPr>
        </p:nvSpPr>
        <p:spPr>
          <a:xfrm>
            <a:off x="8992774" y="3392424"/>
            <a:ext cx="2423160" cy="310896"/>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400"/>
              <a:buNone/>
              <a:defRPr sz="14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32"/>
          <p:cNvSpPr txBox="1">
            <a:spLocks noGrp="1"/>
          </p:cNvSpPr>
          <p:nvPr>
            <p:ph type="body" idx="9"/>
          </p:nvPr>
        </p:nvSpPr>
        <p:spPr>
          <a:xfrm>
            <a:off x="633259" y="3584448"/>
            <a:ext cx="242316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400"/>
              <a:buNone/>
              <a:defRPr sz="14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32"/>
          <p:cNvSpPr txBox="1">
            <a:spLocks noGrp="1"/>
          </p:cNvSpPr>
          <p:nvPr>
            <p:ph type="body" idx="13"/>
          </p:nvPr>
        </p:nvSpPr>
        <p:spPr>
          <a:xfrm>
            <a:off x="3419764" y="3584448"/>
            <a:ext cx="242316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400"/>
              <a:buNone/>
              <a:defRPr sz="14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32"/>
          <p:cNvSpPr txBox="1">
            <a:spLocks noGrp="1"/>
          </p:cNvSpPr>
          <p:nvPr>
            <p:ph type="body" idx="14"/>
          </p:nvPr>
        </p:nvSpPr>
        <p:spPr>
          <a:xfrm>
            <a:off x="6206269" y="3584448"/>
            <a:ext cx="242316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400"/>
              <a:buNone/>
              <a:defRPr sz="14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32"/>
          <p:cNvSpPr txBox="1">
            <a:spLocks noGrp="1"/>
          </p:cNvSpPr>
          <p:nvPr>
            <p:ph type="body" idx="15"/>
          </p:nvPr>
        </p:nvSpPr>
        <p:spPr>
          <a:xfrm>
            <a:off x="8992774" y="3584448"/>
            <a:ext cx="242316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400"/>
              <a:buNone/>
              <a:defRPr sz="14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32"/>
          <p:cNvSpPr>
            <a:spLocks noGrp="1"/>
          </p:cNvSpPr>
          <p:nvPr>
            <p:ph type="pic" idx="16"/>
          </p:nvPr>
        </p:nvSpPr>
        <p:spPr>
          <a:xfrm>
            <a:off x="1207008" y="4242816"/>
            <a:ext cx="1307592" cy="1810512"/>
          </a:xfrm>
          <a:prstGeom prst="rect">
            <a:avLst/>
          </a:prstGeom>
          <a:solidFill>
            <a:schemeClr val="accent4"/>
          </a:solidFill>
          <a:ln>
            <a:noFill/>
          </a:ln>
        </p:spPr>
      </p:sp>
      <p:sp>
        <p:nvSpPr>
          <p:cNvPr id="181" name="Google Shape;181;p32"/>
          <p:cNvSpPr>
            <a:spLocks noGrp="1"/>
          </p:cNvSpPr>
          <p:nvPr>
            <p:ph type="pic" idx="17"/>
          </p:nvPr>
        </p:nvSpPr>
        <p:spPr>
          <a:xfrm>
            <a:off x="3986784" y="4242816"/>
            <a:ext cx="1307592" cy="1810512"/>
          </a:xfrm>
          <a:prstGeom prst="rect">
            <a:avLst/>
          </a:prstGeom>
          <a:solidFill>
            <a:schemeClr val="accent4"/>
          </a:solidFill>
          <a:ln>
            <a:noFill/>
          </a:ln>
        </p:spPr>
      </p:sp>
      <p:sp>
        <p:nvSpPr>
          <p:cNvPr id="182" name="Google Shape;182;p32"/>
          <p:cNvSpPr>
            <a:spLocks noGrp="1"/>
          </p:cNvSpPr>
          <p:nvPr>
            <p:ph type="pic" idx="18"/>
          </p:nvPr>
        </p:nvSpPr>
        <p:spPr>
          <a:xfrm>
            <a:off x="6766560" y="4242816"/>
            <a:ext cx="1307592" cy="1810512"/>
          </a:xfrm>
          <a:prstGeom prst="rect">
            <a:avLst/>
          </a:prstGeom>
          <a:solidFill>
            <a:schemeClr val="accent4"/>
          </a:solidFill>
          <a:ln>
            <a:noFill/>
          </a:ln>
        </p:spPr>
      </p:sp>
      <p:sp>
        <p:nvSpPr>
          <p:cNvPr id="183" name="Google Shape;183;p32"/>
          <p:cNvSpPr>
            <a:spLocks noGrp="1"/>
          </p:cNvSpPr>
          <p:nvPr>
            <p:ph type="pic" idx="19"/>
          </p:nvPr>
        </p:nvSpPr>
        <p:spPr>
          <a:xfrm>
            <a:off x="9546336" y="4242816"/>
            <a:ext cx="1307592" cy="1810512"/>
          </a:xfrm>
          <a:prstGeom prst="rect">
            <a:avLst/>
          </a:prstGeom>
          <a:solidFill>
            <a:schemeClr val="accent4"/>
          </a:solidFill>
          <a:ln>
            <a:noFill/>
          </a:ln>
        </p:spPr>
      </p:sp>
      <p:sp>
        <p:nvSpPr>
          <p:cNvPr id="184" name="Google Shape;184;p32"/>
          <p:cNvSpPr txBox="1">
            <a:spLocks noGrp="1"/>
          </p:cNvSpPr>
          <p:nvPr>
            <p:ph type="body" idx="20"/>
          </p:nvPr>
        </p:nvSpPr>
        <p:spPr>
          <a:xfrm>
            <a:off x="633259" y="6062472"/>
            <a:ext cx="2423160" cy="310896"/>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400"/>
              <a:buNone/>
              <a:defRPr sz="14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32"/>
          <p:cNvSpPr txBox="1">
            <a:spLocks noGrp="1"/>
          </p:cNvSpPr>
          <p:nvPr>
            <p:ph type="body" idx="21"/>
          </p:nvPr>
        </p:nvSpPr>
        <p:spPr>
          <a:xfrm>
            <a:off x="3419764" y="6062472"/>
            <a:ext cx="2423160" cy="310896"/>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400"/>
              <a:buNone/>
              <a:defRPr sz="14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32"/>
          <p:cNvSpPr txBox="1">
            <a:spLocks noGrp="1"/>
          </p:cNvSpPr>
          <p:nvPr>
            <p:ph type="body" idx="22"/>
          </p:nvPr>
        </p:nvSpPr>
        <p:spPr>
          <a:xfrm>
            <a:off x="6206269" y="6062472"/>
            <a:ext cx="2423160" cy="310896"/>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400"/>
              <a:buNone/>
              <a:defRPr sz="14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32"/>
          <p:cNvSpPr txBox="1">
            <a:spLocks noGrp="1"/>
          </p:cNvSpPr>
          <p:nvPr>
            <p:ph type="body" idx="23"/>
          </p:nvPr>
        </p:nvSpPr>
        <p:spPr>
          <a:xfrm>
            <a:off x="8992774" y="6062472"/>
            <a:ext cx="2423160" cy="310896"/>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400"/>
              <a:buNone/>
              <a:defRPr sz="14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32"/>
          <p:cNvSpPr txBox="1">
            <a:spLocks noGrp="1"/>
          </p:cNvSpPr>
          <p:nvPr>
            <p:ph type="body" idx="24"/>
          </p:nvPr>
        </p:nvSpPr>
        <p:spPr>
          <a:xfrm>
            <a:off x="633259" y="6254496"/>
            <a:ext cx="242316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400"/>
              <a:buNone/>
              <a:defRPr sz="14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32"/>
          <p:cNvSpPr txBox="1">
            <a:spLocks noGrp="1"/>
          </p:cNvSpPr>
          <p:nvPr>
            <p:ph type="body" idx="25"/>
          </p:nvPr>
        </p:nvSpPr>
        <p:spPr>
          <a:xfrm>
            <a:off x="3419764" y="6254496"/>
            <a:ext cx="242316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400"/>
              <a:buNone/>
              <a:defRPr sz="14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32"/>
          <p:cNvSpPr txBox="1">
            <a:spLocks noGrp="1"/>
          </p:cNvSpPr>
          <p:nvPr>
            <p:ph type="body" idx="26"/>
          </p:nvPr>
        </p:nvSpPr>
        <p:spPr>
          <a:xfrm>
            <a:off x="6206269" y="6254496"/>
            <a:ext cx="242316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400"/>
              <a:buNone/>
              <a:defRPr sz="14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32"/>
          <p:cNvSpPr txBox="1">
            <a:spLocks noGrp="1"/>
          </p:cNvSpPr>
          <p:nvPr>
            <p:ph type="body" idx="27"/>
          </p:nvPr>
        </p:nvSpPr>
        <p:spPr>
          <a:xfrm>
            <a:off x="8992774" y="6254496"/>
            <a:ext cx="242316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400"/>
              <a:buNone/>
              <a:defRPr sz="14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2"/>
        <p:cNvGrpSpPr/>
        <p:nvPr/>
      </p:nvGrpSpPr>
      <p:grpSpPr>
        <a:xfrm>
          <a:off x="0" y="0"/>
          <a:ext cx="0" cy="0"/>
          <a:chOff x="0" y="0"/>
          <a:chExt cx="0" cy="0"/>
        </a:xfrm>
      </p:grpSpPr>
      <p:sp>
        <p:nvSpPr>
          <p:cNvPr id="193" name="Google Shape;193;p33"/>
          <p:cNvSpPr/>
          <p:nvPr/>
        </p:nvSpPr>
        <p:spPr>
          <a:xfrm>
            <a:off x="1" y="1"/>
            <a:ext cx="3097831" cy="2532431"/>
          </a:xfrm>
          <a:custGeom>
            <a:avLst/>
            <a:gdLst/>
            <a:ahLst/>
            <a:cxnLst/>
            <a:rect l="l" t="t" r="r" b="b"/>
            <a:pathLst>
              <a:path w="3097831" h="2532431" extrusionOk="0">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dk2">
              <a:alpha val="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94" name="Google Shape;194;p33"/>
          <p:cNvSpPr/>
          <p:nvPr/>
        </p:nvSpPr>
        <p:spPr>
          <a:xfrm>
            <a:off x="9164166" y="2461367"/>
            <a:ext cx="3027835" cy="4339045"/>
          </a:xfrm>
          <a:custGeom>
            <a:avLst/>
            <a:gdLst/>
            <a:ahLst/>
            <a:cxnLst/>
            <a:rect l="l" t="t" r="r" b="b"/>
            <a:pathLst>
              <a:path w="3027835" h="4339045" extrusionOk="0">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dk2">
              <a:alpha val="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95" name="Google Shape;195;p33"/>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33"/>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33"/>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8" name="Google Shape;198;p33"/>
          <p:cNvSpPr txBox="1">
            <a:spLocks noGrp="1"/>
          </p:cNvSpPr>
          <p:nvPr>
            <p:ph type="title"/>
          </p:nvPr>
        </p:nvSpPr>
        <p:spPr>
          <a:xfrm>
            <a:off x="576071" y="704088"/>
            <a:ext cx="9144000" cy="6766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9"/>
        <p:cNvGrpSpPr/>
        <p:nvPr/>
      </p:nvGrpSpPr>
      <p:grpSpPr>
        <a:xfrm>
          <a:off x="0" y="0"/>
          <a:ext cx="0" cy="0"/>
          <a:chOff x="0" y="0"/>
          <a:chExt cx="0" cy="0"/>
        </a:xfrm>
      </p:grpSpPr>
      <p:sp>
        <p:nvSpPr>
          <p:cNvPr id="200" name="Google Shape;200;p34"/>
          <p:cNvSpPr/>
          <p:nvPr/>
        </p:nvSpPr>
        <p:spPr>
          <a:xfrm>
            <a:off x="1" y="1"/>
            <a:ext cx="3097831" cy="2532431"/>
          </a:xfrm>
          <a:custGeom>
            <a:avLst/>
            <a:gdLst/>
            <a:ahLst/>
            <a:cxnLst/>
            <a:rect l="l" t="t" r="r" b="b"/>
            <a:pathLst>
              <a:path w="3097831" h="2532431" extrusionOk="0">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dk2">
              <a:alpha val="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1" name="Google Shape;201;p34"/>
          <p:cNvSpPr/>
          <p:nvPr/>
        </p:nvSpPr>
        <p:spPr>
          <a:xfrm>
            <a:off x="9164166" y="2461367"/>
            <a:ext cx="3027835" cy="4339045"/>
          </a:xfrm>
          <a:custGeom>
            <a:avLst/>
            <a:gdLst/>
            <a:ahLst/>
            <a:cxnLst/>
            <a:rect l="l" t="t" r="r" b="b"/>
            <a:pathLst>
              <a:path w="3027835" h="4339045" extrusionOk="0">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dk2">
              <a:alpha val="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2" name="Google Shape;202;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4" name="Google Shape;204;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5" name="Google Shape;205;p34"/>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4"/>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4"/>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Agenda" type="obj">
  <p:cSld name="OBJECT">
    <p:bg>
      <p:bgPr>
        <a:solidFill>
          <a:schemeClr val="lt2"/>
        </a:solidFill>
        <a:effectLst/>
      </p:bgPr>
    </p:bg>
    <p:spTree>
      <p:nvGrpSpPr>
        <p:cNvPr id="1" name="Shape 23"/>
        <p:cNvGrpSpPr/>
        <p:nvPr/>
      </p:nvGrpSpPr>
      <p:grpSpPr>
        <a:xfrm>
          <a:off x="0" y="0"/>
          <a:ext cx="0" cy="0"/>
          <a:chOff x="0" y="0"/>
          <a:chExt cx="0" cy="0"/>
        </a:xfrm>
      </p:grpSpPr>
      <p:sp>
        <p:nvSpPr>
          <p:cNvPr id="24" name="Google Shape;24;p18"/>
          <p:cNvSpPr/>
          <p:nvPr/>
        </p:nvSpPr>
        <p:spPr>
          <a:xfrm>
            <a:off x="0" y="0"/>
            <a:ext cx="7067730" cy="6858000"/>
          </a:xfrm>
          <a:custGeom>
            <a:avLst/>
            <a:gdLst/>
            <a:ahLst/>
            <a:cxnLst/>
            <a:rect l="l" t="t" r="r" b="b"/>
            <a:pathLst>
              <a:path w="7067730" h="6858000" extrusionOk="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dk2">
              <a:alpha val="5882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25" name="Google Shape;25;p18"/>
          <p:cNvSpPr txBox="1">
            <a:spLocks noGrp="1"/>
          </p:cNvSpPr>
          <p:nvPr>
            <p:ph type="title"/>
          </p:nvPr>
        </p:nvSpPr>
        <p:spPr>
          <a:xfrm>
            <a:off x="704384" y="2788521"/>
            <a:ext cx="622953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000"/>
              <a:buFont typeface="Arial"/>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8"/>
          <p:cNvSpPr txBox="1">
            <a:spLocks noGrp="1"/>
          </p:cNvSpPr>
          <p:nvPr>
            <p:ph type="body" idx="1"/>
          </p:nvPr>
        </p:nvSpPr>
        <p:spPr>
          <a:xfrm>
            <a:off x="7790688" y="1170432"/>
            <a:ext cx="4133088" cy="4351338"/>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dk1"/>
              </a:buClr>
              <a:buSzPts val="2400"/>
              <a:buNone/>
              <a:defRPr sz="2400" cap="none"/>
            </a:lvl1pPr>
            <a:lvl2pPr marL="914400" lvl="1" indent="-228600" algn="r">
              <a:lnSpc>
                <a:spcPct val="90000"/>
              </a:lnSpc>
              <a:spcBef>
                <a:spcPts val="500"/>
              </a:spcBef>
              <a:spcAft>
                <a:spcPts val="0"/>
              </a:spcAft>
              <a:buClr>
                <a:schemeClr val="dk1"/>
              </a:buClr>
              <a:buSzPts val="1800"/>
              <a:buNone/>
              <a:defRPr sz="1800">
                <a:latin typeface="Arial"/>
                <a:ea typeface="Arial"/>
                <a:cs typeface="Arial"/>
                <a:sym typeface="Arial"/>
              </a:defRPr>
            </a:lvl2pPr>
            <a:lvl3pPr marL="1371600" lvl="2" indent="-228600" algn="r">
              <a:lnSpc>
                <a:spcPct val="90000"/>
              </a:lnSpc>
              <a:spcBef>
                <a:spcPts val="500"/>
              </a:spcBef>
              <a:spcAft>
                <a:spcPts val="0"/>
              </a:spcAft>
              <a:buClr>
                <a:schemeClr val="dk1"/>
              </a:buClr>
              <a:buSzPts val="2000"/>
              <a:buNone/>
              <a:defRPr/>
            </a:lvl3pPr>
            <a:lvl4pPr marL="1828800" lvl="3" indent="-228600" algn="r">
              <a:lnSpc>
                <a:spcPct val="90000"/>
              </a:lnSpc>
              <a:spcBef>
                <a:spcPts val="500"/>
              </a:spcBef>
              <a:spcAft>
                <a:spcPts val="0"/>
              </a:spcAft>
              <a:buClr>
                <a:schemeClr val="dk1"/>
              </a:buClr>
              <a:buSzPts val="1800"/>
              <a:buNone/>
              <a:defRPr/>
            </a:lvl4pPr>
            <a:lvl5pPr marL="2286000" lvl="4" indent="-228600" algn="r">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8"/>
          <p:cNvSpPr/>
          <p:nvPr/>
        </p:nvSpPr>
        <p:spPr>
          <a:xfrm>
            <a:off x="0" y="180445"/>
            <a:ext cx="5327858" cy="3001484"/>
          </a:xfrm>
          <a:custGeom>
            <a:avLst/>
            <a:gdLst/>
            <a:ahLst/>
            <a:cxnLst/>
            <a:rect l="l" t="t" r="r" b="b"/>
            <a:pathLst>
              <a:path w="5327858" h="3001484" extrusionOk="0">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dk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28" name="Google Shape;28;p18"/>
          <p:cNvSpPr/>
          <p:nvPr/>
        </p:nvSpPr>
        <p:spPr>
          <a:xfrm>
            <a:off x="1798383" y="5597818"/>
            <a:ext cx="2430115" cy="1294338"/>
          </a:xfrm>
          <a:custGeom>
            <a:avLst/>
            <a:gdLst/>
            <a:ahLst/>
            <a:cxnLst/>
            <a:rect l="l" t="t" r="r" b="b"/>
            <a:pathLst>
              <a:path w="2430115" h="1294338" extrusionOk="0">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29" name="Google Shape;29;p18"/>
          <p:cNvSpPr/>
          <p:nvPr/>
        </p:nvSpPr>
        <p:spPr>
          <a:xfrm>
            <a:off x="-10954" y="3988558"/>
            <a:ext cx="2469462" cy="2893553"/>
          </a:xfrm>
          <a:custGeom>
            <a:avLst/>
            <a:gdLst/>
            <a:ahLst/>
            <a:cxnLst/>
            <a:rect l="l" t="t" r="r" b="b"/>
            <a:pathLst>
              <a:path w="2469462" h="2893553" extrusionOk="0">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2"/>
        </a:solidFill>
        <a:effectLst/>
      </p:bgPr>
    </p:bg>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576071" y="704088"/>
            <a:ext cx="6502620" cy="6766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9"/>
          <p:cNvSpPr txBox="1">
            <a:spLocks noGrp="1"/>
          </p:cNvSpPr>
          <p:nvPr>
            <p:ph type="body" idx="1"/>
          </p:nvPr>
        </p:nvSpPr>
        <p:spPr>
          <a:xfrm>
            <a:off x="576072" y="1947671"/>
            <a:ext cx="4572000" cy="407072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33" name="Google Shape;33;p19" descr="Shape, circle&#10;&#10;Description automatically generated"/>
          <p:cNvPicPr preferRelativeResize="0"/>
          <p:nvPr/>
        </p:nvPicPr>
        <p:blipFill rotWithShape="1">
          <a:blip r:embed="rId2">
            <a:alphaModFix/>
          </a:blip>
          <a:srcRect r="30186" b="9728"/>
          <a:stretch/>
        </p:blipFill>
        <p:spPr>
          <a:xfrm>
            <a:off x="6768197" y="1316481"/>
            <a:ext cx="4727117" cy="4998132"/>
          </a:xfrm>
          <a:prstGeom prst="rect">
            <a:avLst/>
          </a:prstGeom>
          <a:noFill/>
          <a:ln>
            <a:noFill/>
          </a:ln>
        </p:spPr>
      </p:pic>
      <p:sp>
        <p:nvSpPr>
          <p:cNvPr id="34" name="Google Shape;34;p19"/>
          <p:cNvSpPr/>
          <p:nvPr/>
        </p:nvSpPr>
        <p:spPr>
          <a:xfrm>
            <a:off x="7078692" y="1"/>
            <a:ext cx="5113309" cy="6162929"/>
          </a:xfrm>
          <a:custGeom>
            <a:avLst/>
            <a:gdLst/>
            <a:ahLst/>
            <a:cxnLst/>
            <a:rect l="l" t="t" r="r" b="b"/>
            <a:pathLst>
              <a:path w="5113309" h="6162929" extrusionOk="0">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1764"/>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35" name="Google Shape;35;p19"/>
          <p:cNvSpPr>
            <a:spLocks noGrp="1"/>
          </p:cNvSpPr>
          <p:nvPr>
            <p:ph type="pic" idx="2"/>
          </p:nvPr>
        </p:nvSpPr>
        <p:spPr>
          <a:xfrm>
            <a:off x="7815470" y="0"/>
            <a:ext cx="4376530" cy="6018401"/>
          </a:xfrm>
          <a:prstGeom prst="rect">
            <a:avLst/>
          </a:prstGeom>
          <a:solidFill>
            <a:srgbClr val="BEA388"/>
          </a:solidFill>
          <a:ln>
            <a:noFill/>
          </a:ln>
        </p:spPr>
      </p:sp>
      <p:sp>
        <p:nvSpPr>
          <p:cNvPr id="36" name="Google Shape;36;p19"/>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9"/>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20"/>
          <p:cNvSpPr/>
          <p:nvPr/>
        </p:nvSpPr>
        <p:spPr>
          <a:xfrm>
            <a:off x="1" y="1"/>
            <a:ext cx="3097831" cy="2532431"/>
          </a:xfrm>
          <a:custGeom>
            <a:avLst/>
            <a:gdLst/>
            <a:ahLst/>
            <a:cxnLst/>
            <a:rect l="l" t="t" r="r" b="b"/>
            <a:pathLst>
              <a:path w="3097831" h="2532431" extrusionOk="0">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dk2">
              <a:alpha val="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46" name="Google Shape;46;p20"/>
          <p:cNvSpPr/>
          <p:nvPr/>
        </p:nvSpPr>
        <p:spPr>
          <a:xfrm>
            <a:off x="9164166" y="2461367"/>
            <a:ext cx="3027835" cy="4339045"/>
          </a:xfrm>
          <a:custGeom>
            <a:avLst/>
            <a:gdLst/>
            <a:ahLst/>
            <a:cxnLst/>
            <a:rect l="l" t="t" r="r" b="b"/>
            <a:pathLst>
              <a:path w="3027835" h="4339045" extrusionOk="0">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dk2">
              <a:alpha val="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47" name="Google Shape;47;p20"/>
          <p:cNvSpPr txBox="1">
            <a:spLocks noGrp="1"/>
          </p:cNvSpPr>
          <p:nvPr>
            <p:ph type="title"/>
          </p:nvPr>
        </p:nvSpPr>
        <p:spPr>
          <a:xfrm>
            <a:off x="576071" y="704088"/>
            <a:ext cx="9144000" cy="6766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8"/>
        <p:cNvGrpSpPr/>
        <p:nvPr/>
      </p:nvGrpSpPr>
      <p:grpSpPr>
        <a:xfrm>
          <a:off x="0" y="0"/>
          <a:ext cx="0" cy="0"/>
          <a:chOff x="0" y="0"/>
          <a:chExt cx="0" cy="0"/>
        </a:xfrm>
      </p:grpSpPr>
      <p:sp>
        <p:nvSpPr>
          <p:cNvPr id="49" name="Google Shape;49;p21"/>
          <p:cNvSpPr/>
          <p:nvPr/>
        </p:nvSpPr>
        <p:spPr>
          <a:xfrm>
            <a:off x="8645826" y="0"/>
            <a:ext cx="3546175" cy="4669896"/>
          </a:xfrm>
          <a:custGeom>
            <a:avLst/>
            <a:gdLst/>
            <a:ahLst/>
            <a:cxnLst/>
            <a:rect l="l" t="t" r="r" b="b"/>
            <a:pathLst>
              <a:path w="3546175" h="4669896" extrusionOk="0">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rgbClr val="CE9A91">
              <a:alpha val="2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50" name="Google Shape;50;p21"/>
          <p:cNvSpPr/>
          <p:nvPr/>
        </p:nvSpPr>
        <p:spPr>
          <a:xfrm>
            <a:off x="9843584" y="1681979"/>
            <a:ext cx="2357774" cy="5185045"/>
          </a:xfrm>
          <a:custGeom>
            <a:avLst/>
            <a:gdLst/>
            <a:ahLst/>
            <a:cxnLst/>
            <a:rect l="l" t="t" r="r" b="b"/>
            <a:pathLst>
              <a:path w="2304475" h="5150921" extrusionOk="0">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cmpd="sng">
            <a:solidFill>
              <a:schemeClr val="accent1">
                <a:alpha val="49803"/>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51" name="Google Shape;51;p21"/>
          <p:cNvSpPr txBox="1">
            <a:spLocks noGrp="1"/>
          </p:cNvSpPr>
          <p:nvPr>
            <p:ph type="title"/>
          </p:nvPr>
        </p:nvSpPr>
        <p:spPr>
          <a:xfrm>
            <a:off x="576072" y="704088"/>
            <a:ext cx="10515600" cy="6766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1"/>
          <p:cNvSpPr txBox="1">
            <a:spLocks noGrp="1"/>
          </p:cNvSpPr>
          <p:nvPr>
            <p:ph type="body" idx="1"/>
          </p:nvPr>
        </p:nvSpPr>
        <p:spPr>
          <a:xfrm>
            <a:off x="576072" y="1901952"/>
            <a:ext cx="9363456" cy="38770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1"/>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1"/>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1"/>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alt">
  <p:cSld name="Title and Content alt">
    <p:spTree>
      <p:nvGrpSpPr>
        <p:cNvPr id="1" name="Shape 56"/>
        <p:cNvGrpSpPr/>
        <p:nvPr/>
      </p:nvGrpSpPr>
      <p:grpSpPr>
        <a:xfrm>
          <a:off x="0" y="0"/>
          <a:ext cx="0" cy="0"/>
          <a:chOff x="0" y="0"/>
          <a:chExt cx="0" cy="0"/>
        </a:xfrm>
      </p:grpSpPr>
      <p:sp>
        <p:nvSpPr>
          <p:cNvPr id="57" name="Google Shape;57;p22"/>
          <p:cNvSpPr txBox="1">
            <a:spLocks noGrp="1"/>
          </p:cNvSpPr>
          <p:nvPr>
            <p:ph type="title"/>
          </p:nvPr>
        </p:nvSpPr>
        <p:spPr>
          <a:xfrm>
            <a:off x="576072" y="704088"/>
            <a:ext cx="10515600" cy="6766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2"/>
          <p:cNvSpPr txBox="1">
            <a:spLocks noGrp="1"/>
          </p:cNvSpPr>
          <p:nvPr>
            <p:ph type="body" idx="1"/>
          </p:nvPr>
        </p:nvSpPr>
        <p:spPr>
          <a:xfrm>
            <a:off x="576072" y="1901952"/>
            <a:ext cx="9363456" cy="38770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2"/>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22"/>
          <p:cNvSpPr/>
          <p:nvPr/>
        </p:nvSpPr>
        <p:spPr>
          <a:xfrm>
            <a:off x="4600810" y="0"/>
            <a:ext cx="7591189" cy="6858000"/>
          </a:xfrm>
          <a:custGeom>
            <a:avLst/>
            <a:gdLst/>
            <a:ahLst/>
            <a:cxnLst/>
            <a:rect l="l" t="t" r="r" b="b"/>
            <a:pathLst>
              <a:path w="7591189" h="6858000" extrusionOk="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rgbClr val="C5C3AD">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63" name="Google Shape;63;p22"/>
          <p:cNvSpPr/>
          <p:nvPr/>
        </p:nvSpPr>
        <p:spPr>
          <a:xfrm>
            <a:off x="6134000" y="-30589"/>
            <a:ext cx="5047481" cy="6915258"/>
          </a:xfrm>
          <a:custGeom>
            <a:avLst/>
            <a:gdLst/>
            <a:ahLst/>
            <a:cxnLst/>
            <a:rect l="l" t="t" r="r" b="b"/>
            <a:pathLst>
              <a:path w="5047481" h="6915258" extrusionOk="0">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alt2">
  <p:cSld name="Title and Content alt2">
    <p:spTree>
      <p:nvGrpSpPr>
        <p:cNvPr id="1" name="Shape 64"/>
        <p:cNvGrpSpPr/>
        <p:nvPr/>
      </p:nvGrpSpPr>
      <p:grpSpPr>
        <a:xfrm>
          <a:off x="0" y="0"/>
          <a:ext cx="0" cy="0"/>
          <a:chOff x="0" y="0"/>
          <a:chExt cx="0" cy="0"/>
        </a:xfrm>
      </p:grpSpPr>
      <p:sp>
        <p:nvSpPr>
          <p:cNvPr id="65" name="Google Shape;65;p23"/>
          <p:cNvSpPr/>
          <p:nvPr/>
        </p:nvSpPr>
        <p:spPr>
          <a:xfrm>
            <a:off x="0" y="0"/>
            <a:ext cx="4303817" cy="6100294"/>
          </a:xfrm>
          <a:custGeom>
            <a:avLst/>
            <a:gdLst/>
            <a:ahLst/>
            <a:cxnLst/>
            <a:rect l="l" t="t" r="r" b="b"/>
            <a:pathLst>
              <a:path w="4303817" h="6100294" extrusionOk="0">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4705"/>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66" name="Google Shape;66;p23"/>
          <p:cNvSpPr/>
          <p:nvPr/>
        </p:nvSpPr>
        <p:spPr>
          <a:xfrm>
            <a:off x="1" y="1"/>
            <a:ext cx="3097831" cy="2532431"/>
          </a:xfrm>
          <a:custGeom>
            <a:avLst/>
            <a:gdLst/>
            <a:ahLst/>
            <a:cxnLst/>
            <a:rect l="l" t="t" r="r" b="b"/>
            <a:pathLst>
              <a:path w="3097831" h="2532431" extrusionOk="0">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dk2">
              <a:alpha val="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67" name="Google Shape;67;p23"/>
          <p:cNvSpPr/>
          <p:nvPr/>
        </p:nvSpPr>
        <p:spPr>
          <a:xfrm>
            <a:off x="9164166" y="2461367"/>
            <a:ext cx="3027835" cy="4339045"/>
          </a:xfrm>
          <a:custGeom>
            <a:avLst/>
            <a:gdLst/>
            <a:ahLst/>
            <a:cxnLst/>
            <a:rect l="l" t="t" r="r" b="b"/>
            <a:pathLst>
              <a:path w="3027835" h="4339045" extrusionOk="0">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dk2">
              <a:alpha val="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68" name="Google Shape;68;p23"/>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23"/>
          <p:cNvSpPr txBox="1">
            <a:spLocks noGrp="1"/>
          </p:cNvSpPr>
          <p:nvPr>
            <p:ph type="title"/>
          </p:nvPr>
        </p:nvSpPr>
        <p:spPr>
          <a:xfrm>
            <a:off x="576072" y="704088"/>
            <a:ext cx="10515600" cy="6766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3"/>
          <p:cNvSpPr txBox="1">
            <a:spLocks noGrp="1"/>
          </p:cNvSpPr>
          <p:nvPr>
            <p:ph type="body" idx="1"/>
          </p:nvPr>
        </p:nvSpPr>
        <p:spPr>
          <a:xfrm>
            <a:off x="576072" y="1901952"/>
            <a:ext cx="10515600" cy="38770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meline">
  <p:cSld name="Timeline">
    <p:spTree>
      <p:nvGrpSpPr>
        <p:cNvPr id="1" name="Shape 73"/>
        <p:cNvGrpSpPr/>
        <p:nvPr/>
      </p:nvGrpSpPr>
      <p:grpSpPr>
        <a:xfrm>
          <a:off x="0" y="0"/>
          <a:ext cx="0" cy="0"/>
          <a:chOff x="0" y="0"/>
          <a:chExt cx="0" cy="0"/>
        </a:xfrm>
      </p:grpSpPr>
      <p:sp>
        <p:nvSpPr>
          <p:cNvPr id="74" name="Google Shape;74;p24"/>
          <p:cNvSpPr/>
          <p:nvPr/>
        </p:nvSpPr>
        <p:spPr>
          <a:xfrm rot="8460000" flipH="1">
            <a:off x="7523198" y="2771729"/>
            <a:ext cx="2140237" cy="472905"/>
          </a:xfrm>
          <a:custGeom>
            <a:avLst/>
            <a:gdLst/>
            <a:ahLst/>
            <a:cxnLst/>
            <a:rect l="l" t="t" r="r" b="b"/>
            <a:pathLst>
              <a:path w="2140237" h="472905" extrusionOk="0">
                <a:moveTo>
                  <a:pt x="0" y="472905"/>
                </a:moveTo>
                <a:cubicBezTo>
                  <a:pt x="686401" y="145037"/>
                  <a:pt x="1400487" y="-7126"/>
                  <a:pt x="2140237" y="256"/>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75" name="Google Shape;75;p24"/>
          <p:cNvSpPr/>
          <p:nvPr/>
        </p:nvSpPr>
        <p:spPr>
          <a:xfrm rot="-1020000" flipH="1">
            <a:off x="3447610" y="4196051"/>
            <a:ext cx="2006301" cy="453702"/>
          </a:xfrm>
          <a:custGeom>
            <a:avLst/>
            <a:gdLst/>
            <a:ahLst/>
            <a:cxnLst/>
            <a:rect l="l" t="t" r="r" b="b"/>
            <a:pathLst>
              <a:path w="2006301" h="453702" extrusionOk="0">
                <a:moveTo>
                  <a:pt x="0" y="0"/>
                </a:moveTo>
                <a:cubicBezTo>
                  <a:pt x="722289" y="7252"/>
                  <a:pt x="1387140" y="169081"/>
                  <a:pt x="2006301" y="453702"/>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76" name="Google Shape;76;p24"/>
          <p:cNvSpPr/>
          <p:nvPr/>
        </p:nvSpPr>
        <p:spPr>
          <a:xfrm rot="10560000">
            <a:off x="2793467" y="1387752"/>
            <a:ext cx="6622719" cy="733164"/>
          </a:xfrm>
          <a:custGeom>
            <a:avLst/>
            <a:gdLst/>
            <a:ahLst/>
            <a:cxnLst/>
            <a:rect l="l" t="t" r="r" b="b"/>
            <a:pathLst>
              <a:path w="6622719" h="733164" extrusionOk="0">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77" name="Google Shape;77;p24"/>
          <p:cNvSpPr/>
          <p:nvPr/>
        </p:nvSpPr>
        <p:spPr>
          <a:xfrm rot="10500000" flipH="1">
            <a:off x="3174568" y="5351805"/>
            <a:ext cx="5263840" cy="686047"/>
          </a:xfrm>
          <a:custGeom>
            <a:avLst/>
            <a:gdLst/>
            <a:ahLst/>
            <a:cxnLst/>
            <a:rect l="l" t="t" r="r" b="b"/>
            <a:pathLst>
              <a:path w="5394376" h="703060" extrusionOk="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78" name="Google Shape;78;p24"/>
          <p:cNvSpPr txBox="1">
            <a:spLocks noGrp="1"/>
          </p:cNvSpPr>
          <p:nvPr>
            <p:ph type="body" idx="1"/>
          </p:nvPr>
        </p:nvSpPr>
        <p:spPr>
          <a:xfrm>
            <a:off x="8135812" y="493728"/>
            <a:ext cx="3551111" cy="2231330"/>
          </a:xfrm>
          <a:prstGeom prst="rect">
            <a:avLst/>
          </a:prstGeom>
          <a:solidFill>
            <a:srgbClr val="B8BFAF"/>
          </a:solid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dk1"/>
              </a:buClr>
              <a:buSzPts val="2000"/>
              <a:buNone/>
              <a:defRPr sz="2000" cap="none">
                <a:latin typeface="Gill Sans"/>
                <a:ea typeface="Gill Sans"/>
                <a:cs typeface="Gill Sans"/>
                <a:sym typeface="Gill Sans"/>
              </a:defRPr>
            </a:lvl1pPr>
            <a:lvl2pPr marL="914400" lvl="1" indent="-228600" algn="ctr">
              <a:lnSpc>
                <a:spcPct val="100000"/>
              </a:lnSpc>
              <a:spcBef>
                <a:spcPts val="0"/>
              </a:spcBef>
              <a:spcAft>
                <a:spcPts val="0"/>
              </a:spcAft>
              <a:buClr>
                <a:schemeClr val="dk1"/>
              </a:buClr>
              <a:buSzPts val="1800"/>
              <a:buNone/>
              <a:defRPr sz="1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4"/>
          <p:cNvSpPr txBox="1">
            <a:spLocks noGrp="1"/>
          </p:cNvSpPr>
          <p:nvPr>
            <p:ph type="body" idx="2"/>
          </p:nvPr>
        </p:nvSpPr>
        <p:spPr>
          <a:xfrm>
            <a:off x="740470" y="1647132"/>
            <a:ext cx="3551111" cy="2231330"/>
          </a:xfrm>
          <a:prstGeom prst="rect">
            <a:avLst/>
          </a:prstGeom>
          <a:solidFill>
            <a:srgbClr val="B8BFAF"/>
          </a:solid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dk1"/>
              </a:buClr>
              <a:buSzPts val="2000"/>
              <a:buNone/>
              <a:defRPr sz="2000" cap="none">
                <a:latin typeface="Gill Sans"/>
                <a:ea typeface="Gill Sans"/>
                <a:cs typeface="Gill Sans"/>
                <a:sym typeface="Gill Sans"/>
              </a:defRPr>
            </a:lvl1pPr>
            <a:lvl2pPr marL="914400" lvl="1" indent="-228600" algn="ctr">
              <a:lnSpc>
                <a:spcPct val="100000"/>
              </a:lnSpc>
              <a:spcBef>
                <a:spcPts val="0"/>
              </a:spcBef>
              <a:spcAft>
                <a:spcPts val="0"/>
              </a:spcAft>
              <a:buClr>
                <a:schemeClr val="dk1"/>
              </a:buClr>
              <a:buSzPts val="1800"/>
              <a:buNone/>
              <a:defRPr sz="1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4"/>
          <p:cNvSpPr txBox="1">
            <a:spLocks noGrp="1"/>
          </p:cNvSpPr>
          <p:nvPr>
            <p:ph type="body" idx="3"/>
          </p:nvPr>
        </p:nvSpPr>
        <p:spPr>
          <a:xfrm>
            <a:off x="4592321" y="2722253"/>
            <a:ext cx="3551111" cy="2231330"/>
          </a:xfrm>
          <a:prstGeom prst="rect">
            <a:avLst/>
          </a:prstGeom>
          <a:solidFill>
            <a:srgbClr val="B8BFAF"/>
          </a:solid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dk1"/>
              </a:buClr>
              <a:buSzPts val="2000"/>
              <a:buNone/>
              <a:defRPr sz="2000" cap="none">
                <a:latin typeface="Gill Sans"/>
                <a:ea typeface="Gill Sans"/>
                <a:cs typeface="Gill Sans"/>
                <a:sym typeface="Gill Sans"/>
              </a:defRPr>
            </a:lvl1pPr>
            <a:lvl2pPr marL="914400" lvl="1" indent="-228600" algn="ctr">
              <a:lnSpc>
                <a:spcPct val="100000"/>
              </a:lnSpc>
              <a:spcBef>
                <a:spcPts val="0"/>
              </a:spcBef>
              <a:spcAft>
                <a:spcPts val="0"/>
              </a:spcAft>
              <a:buClr>
                <a:schemeClr val="dk1"/>
              </a:buClr>
              <a:buSzPts val="1800"/>
              <a:buNone/>
              <a:defRPr sz="1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body" idx="4"/>
          </p:nvPr>
        </p:nvSpPr>
        <p:spPr>
          <a:xfrm>
            <a:off x="8224696" y="4198707"/>
            <a:ext cx="3551111" cy="2231330"/>
          </a:xfrm>
          <a:prstGeom prst="rect">
            <a:avLst/>
          </a:prstGeom>
          <a:solidFill>
            <a:srgbClr val="B8BFAF"/>
          </a:solid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dk1"/>
              </a:buClr>
              <a:buSzPts val="2000"/>
              <a:buNone/>
              <a:defRPr sz="2000" cap="none">
                <a:latin typeface="Gill Sans"/>
                <a:ea typeface="Gill Sans"/>
                <a:cs typeface="Gill Sans"/>
                <a:sym typeface="Gill Sans"/>
              </a:defRPr>
            </a:lvl1pPr>
            <a:lvl2pPr marL="914400" lvl="1" indent="-228600" algn="ctr">
              <a:lnSpc>
                <a:spcPct val="100000"/>
              </a:lnSpc>
              <a:spcBef>
                <a:spcPts val="0"/>
              </a:spcBef>
              <a:spcAft>
                <a:spcPts val="0"/>
              </a:spcAft>
              <a:buClr>
                <a:schemeClr val="dk1"/>
              </a:buClr>
              <a:buSzPts val="1800"/>
              <a:buNone/>
              <a:defRPr sz="1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4"/>
          <p:cNvSpPr txBox="1">
            <a:spLocks noGrp="1"/>
          </p:cNvSpPr>
          <p:nvPr>
            <p:ph type="body" idx="5"/>
          </p:nvPr>
        </p:nvSpPr>
        <p:spPr>
          <a:xfrm>
            <a:off x="630126" y="4301905"/>
            <a:ext cx="3551111" cy="2231330"/>
          </a:xfrm>
          <a:prstGeom prst="rect">
            <a:avLst/>
          </a:prstGeom>
          <a:solidFill>
            <a:srgbClr val="B8BFAF"/>
          </a:solid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dk1"/>
              </a:buClr>
              <a:buSzPts val="2000"/>
              <a:buNone/>
              <a:defRPr sz="2000" cap="none">
                <a:latin typeface="Gill Sans"/>
                <a:ea typeface="Gill Sans"/>
                <a:cs typeface="Gill Sans"/>
                <a:sym typeface="Gill Sans"/>
              </a:defRPr>
            </a:lvl1pPr>
            <a:lvl2pPr marL="914400" lvl="1" indent="-228600" algn="ctr">
              <a:lnSpc>
                <a:spcPct val="100000"/>
              </a:lnSpc>
              <a:spcBef>
                <a:spcPts val="0"/>
              </a:spcBef>
              <a:spcAft>
                <a:spcPts val="0"/>
              </a:spcAft>
              <a:buClr>
                <a:schemeClr val="dk1"/>
              </a:buClr>
              <a:buSzPts val="1800"/>
              <a:buNone/>
              <a:defRPr sz="1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4"/>
          <p:cNvSpPr txBox="1">
            <a:spLocks noGrp="1"/>
          </p:cNvSpPr>
          <p:nvPr>
            <p:ph type="title"/>
          </p:nvPr>
        </p:nvSpPr>
        <p:spPr>
          <a:xfrm>
            <a:off x="576072" y="704088"/>
            <a:ext cx="10515600" cy="6766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accent6"/>
        </a:solidFill>
        <a:effectLst/>
      </p:bgPr>
    </p:bg>
    <p:spTree>
      <p:nvGrpSpPr>
        <p:cNvPr id="1" name="Shape 84"/>
        <p:cNvGrpSpPr/>
        <p:nvPr/>
      </p:nvGrpSpPr>
      <p:grpSpPr>
        <a:xfrm>
          <a:off x="0" y="0"/>
          <a:ext cx="0" cy="0"/>
          <a:chOff x="0" y="0"/>
          <a:chExt cx="0" cy="0"/>
        </a:xfrm>
      </p:grpSpPr>
      <p:sp>
        <p:nvSpPr>
          <p:cNvPr id="85" name="Google Shape;85;p25"/>
          <p:cNvSpPr/>
          <p:nvPr/>
        </p:nvSpPr>
        <p:spPr>
          <a:xfrm>
            <a:off x="737754" y="1496371"/>
            <a:ext cx="11454247" cy="5361629"/>
          </a:xfrm>
          <a:custGeom>
            <a:avLst/>
            <a:gdLst/>
            <a:ahLst/>
            <a:cxnLst/>
            <a:rect l="l" t="t" r="r" b="b"/>
            <a:pathLst>
              <a:path w="11454247" h="5361629" extrusionOk="0">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rgbClr val="454F58">
              <a:alpha val="4274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86" name="Google Shape;86;p25"/>
          <p:cNvSpPr/>
          <p:nvPr/>
        </p:nvSpPr>
        <p:spPr>
          <a:xfrm>
            <a:off x="0" y="0"/>
            <a:ext cx="8254792" cy="6858000"/>
          </a:xfrm>
          <a:custGeom>
            <a:avLst/>
            <a:gdLst/>
            <a:ahLst/>
            <a:cxnLst/>
            <a:rect l="l" t="t" r="r" b="b"/>
            <a:pathLst>
              <a:path w="8254792" h="6858000" extrusionOk="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dk2">
              <a:alpha val="62745"/>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87" name="Google Shape;87;p25"/>
          <p:cNvSpPr txBox="1">
            <a:spLocks noGrp="1"/>
          </p:cNvSpPr>
          <p:nvPr>
            <p:ph type="body" idx="1"/>
          </p:nvPr>
        </p:nvSpPr>
        <p:spPr>
          <a:xfrm>
            <a:off x="576072" y="2350008"/>
            <a:ext cx="6464808" cy="10972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accent1"/>
              </a:buClr>
              <a:buSzPts val="1800"/>
              <a:buFont typeface="Courier New"/>
              <a:buChar char="o"/>
              <a:defRPr sz="1800">
                <a:solidFill>
                  <a:schemeClr val="accent1"/>
                </a:solidFill>
              </a:defRPr>
            </a:lvl1pPr>
            <a:lvl2pPr marL="914400" lvl="1" indent="-330200" algn="l">
              <a:lnSpc>
                <a:spcPct val="100000"/>
              </a:lnSpc>
              <a:spcBef>
                <a:spcPts val="0"/>
              </a:spcBef>
              <a:spcAft>
                <a:spcPts val="0"/>
              </a:spcAft>
              <a:buClr>
                <a:schemeClr val="accent1"/>
              </a:buClr>
              <a:buSzPts val="1600"/>
              <a:buChar char="•"/>
              <a:defRPr sz="1600">
                <a:solidFill>
                  <a:schemeClr val="accent1"/>
                </a:solidFill>
              </a:defRPr>
            </a:lvl2pPr>
            <a:lvl3pPr marL="1371600" lvl="2" indent="-317500" algn="l">
              <a:lnSpc>
                <a:spcPct val="100000"/>
              </a:lnSpc>
              <a:spcBef>
                <a:spcPts val="0"/>
              </a:spcBef>
              <a:spcAft>
                <a:spcPts val="0"/>
              </a:spcAft>
              <a:buClr>
                <a:schemeClr val="accent1"/>
              </a:buClr>
              <a:buSzPts val="1400"/>
              <a:buChar char="•"/>
              <a:defRPr sz="1400">
                <a:solidFill>
                  <a:schemeClr val="accent1"/>
                </a:solidFill>
              </a:defRPr>
            </a:lvl3pPr>
            <a:lvl4pPr marL="1828800" lvl="3" indent="-304800" algn="l">
              <a:lnSpc>
                <a:spcPct val="100000"/>
              </a:lnSpc>
              <a:spcBef>
                <a:spcPts val="0"/>
              </a:spcBef>
              <a:spcAft>
                <a:spcPts val="0"/>
              </a:spcAft>
              <a:buClr>
                <a:schemeClr val="accent1"/>
              </a:buClr>
              <a:buSzPts val="1200"/>
              <a:buChar char="•"/>
              <a:defRPr sz="1200">
                <a:solidFill>
                  <a:schemeClr val="accent1"/>
                </a:solidFill>
              </a:defRPr>
            </a:lvl4pPr>
            <a:lvl5pPr marL="2286000" lvl="4" indent="-304800" algn="l">
              <a:lnSpc>
                <a:spcPct val="100000"/>
              </a:lnSpc>
              <a:spcBef>
                <a:spcPts val="0"/>
              </a:spcBef>
              <a:spcAft>
                <a:spcPts val="0"/>
              </a:spcAft>
              <a:buClr>
                <a:schemeClr val="accent1"/>
              </a:buClr>
              <a:buSzPts val="1200"/>
              <a:buChar char="•"/>
              <a:defRPr sz="12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5"/>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5"/>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5"/>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solidFill>
                  <a:schemeClr val="accent1"/>
                </a:solidFill>
                <a:latin typeface="Gill Sans"/>
                <a:ea typeface="Gill Sans"/>
                <a:cs typeface="Gill Sans"/>
                <a:sym typeface="Gill Sans"/>
              </a:defRPr>
            </a:lvl1pPr>
            <a:lvl2pPr marL="0" lvl="1" indent="0" algn="r">
              <a:spcBef>
                <a:spcPts val="0"/>
              </a:spcBef>
              <a:buNone/>
              <a:defRPr sz="1400">
                <a:solidFill>
                  <a:schemeClr val="accent1"/>
                </a:solidFill>
                <a:latin typeface="Gill Sans"/>
                <a:ea typeface="Gill Sans"/>
                <a:cs typeface="Gill Sans"/>
                <a:sym typeface="Gill Sans"/>
              </a:defRPr>
            </a:lvl2pPr>
            <a:lvl3pPr marL="0" lvl="2" indent="0" algn="r">
              <a:spcBef>
                <a:spcPts val="0"/>
              </a:spcBef>
              <a:buNone/>
              <a:defRPr sz="1400">
                <a:solidFill>
                  <a:schemeClr val="accent1"/>
                </a:solidFill>
                <a:latin typeface="Gill Sans"/>
                <a:ea typeface="Gill Sans"/>
                <a:cs typeface="Gill Sans"/>
                <a:sym typeface="Gill Sans"/>
              </a:defRPr>
            </a:lvl3pPr>
            <a:lvl4pPr marL="0" lvl="3" indent="0" algn="r">
              <a:spcBef>
                <a:spcPts val="0"/>
              </a:spcBef>
              <a:buNone/>
              <a:defRPr sz="1400">
                <a:solidFill>
                  <a:schemeClr val="accent1"/>
                </a:solidFill>
                <a:latin typeface="Gill Sans"/>
                <a:ea typeface="Gill Sans"/>
                <a:cs typeface="Gill Sans"/>
                <a:sym typeface="Gill Sans"/>
              </a:defRPr>
            </a:lvl4pPr>
            <a:lvl5pPr marL="0" lvl="4" indent="0" algn="r">
              <a:spcBef>
                <a:spcPts val="0"/>
              </a:spcBef>
              <a:buNone/>
              <a:defRPr sz="1400">
                <a:solidFill>
                  <a:schemeClr val="accent1"/>
                </a:solidFill>
                <a:latin typeface="Gill Sans"/>
                <a:ea typeface="Gill Sans"/>
                <a:cs typeface="Gill Sans"/>
                <a:sym typeface="Gill Sans"/>
              </a:defRPr>
            </a:lvl5pPr>
            <a:lvl6pPr marL="0" lvl="5" indent="0" algn="r">
              <a:spcBef>
                <a:spcPts val="0"/>
              </a:spcBef>
              <a:buNone/>
              <a:defRPr sz="1400">
                <a:solidFill>
                  <a:schemeClr val="accent1"/>
                </a:solidFill>
                <a:latin typeface="Gill Sans"/>
                <a:ea typeface="Gill Sans"/>
                <a:cs typeface="Gill Sans"/>
                <a:sym typeface="Gill Sans"/>
              </a:defRPr>
            </a:lvl6pPr>
            <a:lvl7pPr marL="0" lvl="6" indent="0" algn="r">
              <a:spcBef>
                <a:spcPts val="0"/>
              </a:spcBef>
              <a:buNone/>
              <a:defRPr sz="1400">
                <a:solidFill>
                  <a:schemeClr val="accent1"/>
                </a:solidFill>
                <a:latin typeface="Gill Sans"/>
                <a:ea typeface="Gill Sans"/>
                <a:cs typeface="Gill Sans"/>
                <a:sym typeface="Gill Sans"/>
              </a:defRPr>
            </a:lvl7pPr>
            <a:lvl8pPr marL="0" lvl="7" indent="0" algn="r">
              <a:spcBef>
                <a:spcPts val="0"/>
              </a:spcBef>
              <a:buNone/>
              <a:defRPr sz="1400">
                <a:solidFill>
                  <a:schemeClr val="accent1"/>
                </a:solidFill>
                <a:latin typeface="Gill Sans"/>
                <a:ea typeface="Gill Sans"/>
                <a:cs typeface="Gill Sans"/>
                <a:sym typeface="Gill Sans"/>
              </a:defRPr>
            </a:lvl8pPr>
            <a:lvl9pPr marL="0" lvl="8" indent="0" algn="r">
              <a:spcBef>
                <a:spcPts val="0"/>
              </a:spcBef>
              <a:buNone/>
              <a:defRPr sz="1400">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25"/>
          <p:cNvSpPr/>
          <p:nvPr/>
        </p:nvSpPr>
        <p:spPr>
          <a:xfrm>
            <a:off x="8419454" y="0"/>
            <a:ext cx="3772547" cy="6858000"/>
          </a:xfrm>
          <a:custGeom>
            <a:avLst/>
            <a:gdLst/>
            <a:ahLst/>
            <a:cxnLst/>
            <a:rect l="l" t="t" r="r" b="b"/>
            <a:pathLst>
              <a:path w="3772547" h="6858000" extrusionOk="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92" name="Google Shape;92;p25"/>
          <p:cNvSpPr txBox="1">
            <a:spLocks noGrp="1"/>
          </p:cNvSpPr>
          <p:nvPr>
            <p:ph type="body" idx="2"/>
          </p:nvPr>
        </p:nvSpPr>
        <p:spPr>
          <a:xfrm>
            <a:off x="576072" y="1911096"/>
            <a:ext cx="6464808" cy="40233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000"/>
              <a:buNone/>
              <a:defRPr sz="2000" b="0" cap="none">
                <a:solidFill>
                  <a:schemeClr val="accent1"/>
                </a:solidFill>
                <a:latin typeface="Gill Sans"/>
                <a:ea typeface="Gill Sans"/>
                <a:cs typeface="Gill Sans"/>
                <a:sym typeface="Gill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3" name="Google Shape;93;p25"/>
          <p:cNvSpPr txBox="1">
            <a:spLocks noGrp="1"/>
          </p:cNvSpPr>
          <p:nvPr>
            <p:ph type="body" idx="3"/>
          </p:nvPr>
        </p:nvSpPr>
        <p:spPr>
          <a:xfrm>
            <a:off x="576072" y="3557016"/>
            <a:ext cx="6464808" cy="40233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000"/>
              <a:buNone/>
              <a:defRPr sz="2000" b="0" cap="none">
                <a:solidFill>
                  <a:schemeClr val="accent1"/>
                </a:solidFill>
                <a:latin typeface="Gill Sans"/>
                <a:ea typeface="Gill Sans"/>
                <a:cs typeface="Gill Sans"/>
                <a:sym typeface="Gill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p25"/>
          <p:cNvSpPr txBox="1">
            <a:spLocks noGrp="1"/>
          </p:cNvSpPr>
          <p:nvPr>
            <p:ph type="body" idx="4"/>
          </p:nvPr>
        </p:nvSpPr>
        <p:spPr>
          <a:xfrm>
            <a:off x="576072" y="3995928"/>
            <a:ext cx="6464808" cy="10972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accent1"/>
              </a:buClr>
              <a:buSzPts val="1800"/>
              <a:buFont typeface="Courier New"/>
              <a:buChar char="o"/>
              <a:defRPr sz="1800">
                <a:solidFill>
                  <a:schemeClr val="accent1"/>
                </a:solidFill>
              </a:defRPr>
            </a:lvl1pPr>
            <a:lvl2pPr marL="914400" lvl="1" indent="-330200" algn="l">
              <a:lnSpc>
                <a:spcPct val="100000"/>
              </a:lnSpc>
              <a:spcBef>
                <a:spcPts val="0"/>
              </a:spcBef>
              <a:spcAft>
                <a:spcPts val="0"/>
              </a:spcAft>
              <a:buClr>
                <a:schemeClr val="accent1"/>
              </a:buClr>
              <a:buSzPts val="1600"/>
              <a:buChar char="•"/>
              <a:defRPr sz="1600">
                <a:solidFill>
                  <a:schemeClr val="accent1"/>
                </a:solidFill>
              </a:defRPr>
            </a:lvl2pPr>
            <a:lvl3pPr marL="1371600" lvl="2" indent="-317500" algn="l">
              <a:lnSpc>
                <a:spcPct val="100000"/>
              </a:lnSpc>
              <a:spcBef>
                <a:spcPts val="0"/>
              </a:spcBef>
              <a:spcAft>
                <a:spcPts val="0"/>
              </a:spcAft>
              <a:buClr>
                <a:schemeClr val="accent1"/>
              </a:buClr>
              <a:buSzPts val="1400"/>
              <a:buChar char="•"/>
              <a:defRPr sz="1400">
                <a:solidFill>
                  <a:schemeClr val="accent1"/>
                </a:solidFill>
              </a:defRPr>
            </a:lvl3pPr>
            <a:lvl4pPr marL="1828800" lvl="3" indent="-304800" algn="l">
              <a:lnSpc>
                <a:spcPct val="100000"/>
              </a:lnSpc>
              <a:spcBef>
                <a:spcPts val="0"/>
              </a:spcBef>
              <a:spcAft>
                <a:spcPts val="0"/>
              </a:spcAft>
              <a:buClr>
                <a:schemeClr val="accent1"/>
              </a:buClr>
              <a:buSzPts val="1200"/>
              <a:buChar char="•"/>
              <a:defRPr sz="1200">
                <a:solidFill>
                  <a:schemeClr val="accent1"/>
                </a:solidFill>
              </a:defRPr>
            </a:lvl4pPr>
            <a:lvl5pPr marL="2286000" lvl="4" indent="-304800" algn="l">
              <a:lnSpc>
                <a:spcPct val="100000"/>
              </a:lnSpc>
              <a:spcBef>
                <a:spcPts val="0"/>
              </a:spcBef>
              <a:spcAft>
                <a:spcPts val="0"/>
              </a:spcAft>
              <a:buClr>
                <a:schemeClr val="accent1"/>
              </a:buClr>
              <a:buSzPts val="1200"/>
              <a:buChar char="•"/>
              <a:defRPr sz="12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5"/>
          <p:cNvSpPr txBox="1">
            <a:spLocks noGrp="1"/>
          </p:cNvSpPr>
          <p:nvPr>
            <p:ph type="title"/>
          </p:nvPr>
        </p:nvSpPr>
        <p:spPr>
          <a:xfrm>
            <a:off x="576072" y="704088"/>
            <a:ext cx="10515600" cy="6766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4800"/>
              <a:buFont typeface="Arial"/>
              <a:buNone/>
              <a:defRPr sz="4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6" name="Google Shape;96;p25"/>
          <p:cNvCxnSpPr/>
          <p:nvPr/>
        </p:nvCxnSpPr>
        <p:spPr>
          <a:xfrm>
            <a:off x="0" y="6324600"/>
            <a:ext cx="12192000" cy="0"/>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2" name="Google Shape;12;p16"/>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6"/>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4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16"/>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dk1"/>
                </a:solidFill>
                <a:latin typeface="Gill Sans"/>
                <a:ea typeface="Gill Sans"/>
                <a:cs typeface="Gill Sans"/>
                <a:sym typeface="Gill Sans"/>
              </a:defRPr>
            </a:lvl1pPr>
            <a:lvl2pPr marL="0" marR="0" lvl="1" indent="0" algn="r" rtl="0">
              <a:spcBef>
                <a:spcPts val="0"/>
              </a:spcBef>
              <a:buNone/>
              <a:defRPr sz="1400" b="0" i="0" u="none" strike="noStrike" cap="none">
                <a:solidFill>
                  <a:schemeClr val="dk1"/>
                </a:solidFill>
                <a:latin typeface="Gill Sans"/>
                <a:ea typeface="Gill Sans"/>
                <a:cs typeface="Gill Sans"/>
                <a:sym typeface="Gill Sans"/>
              </a:defRPr>
            </a:lvl2pPr>
            <a:lvl3pPr marL="0" marR="0" lvl="2" indent="0" algn="r" rtl="0">
              <a:spcBef>
                <a:spcPts val="0"/>
              </a:spcBef>
              <a:buNone/>
              <a:defRPr sz="1400" b="0" i="0" u="none" strike="noStrike" cap="none">
                <a:solidFill>
                  <a:schemeClr val="dk1"/>
                </a:solidFill>
                <a:latin typeface="Gill Sans"/>
                <a:ea typeface="Gill Sans"/>
                <a:cs typeface="Gill Sans"/>
                <a:sym typeface="Gill Sans"/>
              </a:defRPr>
            </a:lvl3pPr>
            <a:lvl4pPr marL="0" marR="0" lvl="3" indent="0" algn="r" rtl="0">
              <a:spcBef>
                <a:spcPts val="0"/>
              </a:spcBef>
              <a:buNone/>
              <a:defRPr sz="1400" b="0" i="0" u="none" strike="noStrike" cap="none">
                <a:solidFill>
                  <a:schemeClr val="dk1"/>
                </a:solidFill>
                <a:latin typeface="Gill Sans"/>
                <a:ea typeface="Gill Sans"/>
                <a:cs typeface="Gill Sans"/>
                <a:sym typeface="Gill Sans"/>
              </a:defRPr>
            </a:lvl4pPr>
            <a:lvl5pPr marL="0" marR="0" lvl="4" indent="0" algn="r" rtl="0">
              <a:spcBef>
                <a:spcPts val="0"/>
              </a:spcBef>
              <a:buNone/>
              <a:defRPr sz="1400" b="0" i="0" u="none" strike="noStrike" cap="none">
                <a:solidFill>
                  <a:schemeClr val="dk1"/>
                </a:solidFill>
                <a:latin typeface="Gill Sans"/>
                <a:ea typeface="Gill Sans"/>
                <a:cs typeface="Gill Sans"/>
                <a:sym typeface="Gill Sans"/>
              </a:defRPr>
            </a:lvl5pPr>
            <a:lvl6pPr marL="0" marR="0" lvl="5" indent="0" algn="r" rtl="0">
              <a:spcBef>
                <a:spcPts val="0"/>
              </a:spcBef>
              <a:buNone/>
              <a:defRPr sz="1400" b="0" i="0" u="none" strike="noStrike" cap="none">
                <a:solidFill>
                  <a:schemeClr val="dk1"/>
                </a:solidFill>
                <a:latin typeface="Gill Sans"/>
                <a:ea typeface="Gill Sans"/>
                <a:cs typeface="Gill Sans"/>
                <a:sym typeface="Gill Sans"/>
              </a:defRPr>
            </a:lvl6pPr>
            <a:lvl7pPr marL="0" marR="0" lvl="6" indent="0" algn="r" rtl="0">
              <a:spcBef>
                <a:spcPts val="0"/>
              </a:spcBef>
              <a:buNone/>
              <a:defRPr sz="1400" b="0" i="0" u="none" strike="noStrike" cap="none">
                <a:solidFill>
                  <a:schemeClr val="dk1"/>
                </a:solidFill>
                <a:latin typeface="Gill Sans"/>
                <a:ea typeface="Gill Sans"/>
                <a:cs typeface="Gill Sans"/>
                <a:sym typeface="Gill Sans"/>
              </a:defRPr>
            </a:lvl7pPr>
            <a:lvl8pPr marL="0" marR="0" lvl="7" indent="0" algn="r" rtl="0">
              <a:spcBef>
                <a:spcPts val="0"/>
              </a:spcBef>
              <a:buNone/>
              <a:defRPr sz="1400" b="0" i="0" u="none" strike="noStrike" cap="none">
                <a:solidFill>
                  <a:schemeClr val="dk1"/>
                </a:solidFill>
                <a:latin typeface="Gill Sans"/>
                <a:ea typeface="Gill Sans"/>
                <a:cs typeface="Gill Sans"/>
                <a:sym typeface="Gill Sans"/>
              </a:defRPr>
            </a:lvl8pPr>
            <a:lvl9pPr marL="0" marR="0" lvl="8" indent="0" algn="r" rtl="0">
              <a:spcBef>
                <a:spcPts val="0"/>
              </a:spcBef>
              <a:buNone/>
              <a:defRPr sz="14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15" name="Google Shape;15;p16"/>
          <p:cNvCxnSpPr/>
          <p:nvPr/>
        </p:nvCxnSpPr>
        <p:spPr>
          <a:xfrm>
            <a:off x="0" y="6324600"/>
            <a:ext cx="12192000" cy="0"/>
          </a:xfrm>
          <a:prstGeom prst="straightConnector1">
            <a:avLst/>
          </a:prstGeom>
          <a:noFill/>
          <a:ln w="15875" cap="flat" cmpd="sng">
            <a:solidFill>
              <a:schemeClr val="dk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Shape 211"/>
        <p:cNvGrpSpPr/>
        <p:nvPr/>
      </p:nvGrpSpPr>
      <p:grpSpPr>
        <a:xfrm>
          <a:off x="0" y="0"/>
          <a:ext cx="0" cy="0"/>
          <a:chOff x="0" y="0"/>
          <a:chExt cx="0" cy="0"/>
        </a:xfrm>
      </p:grpSpPr>
      <p:sp>
        <p:nvSpPr>
          <p:cNvPr id="212" name="Google Shape;212;p1"/>
          <p:cNvSpPr txBox="1">
            <a:spLocks noGrp="1"/>
          </p:cNvSpPr>
          <p:nvPr>
            <p:ph type="ctrTitle"/>
          </p:nvPr>
        </p:nvSpPr>
        <p:spPr>
          <a:xfrm>
            <a:off x="1611406" y="1828334"/>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Arial"/>
              <a:buNone/>
            </a:pPr>
            <a:r>
              <a:rPr lang="en-US"/>
              <a:t>Global Health Placements Working Group</a:t>
            </a:r>
            <a:endParaRPr/>
          </a:p>
        </p:txBody>
      </p:sp>
      <p:sp>
        <p:nvSpPr>
          <p:cNvPr id="213" name="Google Shape;213;p1"/>
          <p:cNvSpPr txBox="1">
            <a:spLocks noGrp="1"/>
          </p:cNvSpPr>
          <p:nvPr>
            <p:ph type="subTitle" idx="1"/>
          </p:nvPr>
        </p:nvSpPr>
        <p:spPr>
          <a:xfrm>
            <a:off x="1611406" y="4502991"/>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2400"/>
              <a:buNone/>
            </a:pPr>
            <a:r>
              <a:rPr lang="en-US"/>
              <a:t>National Survey Results </a:t>
            </a:r>
            <a:endParaRPr/>
          </a:p>
          <a:p>
            <a:pPr marL="0" lvl="0" indent="0" algn="ctr" rtl="0">
              <a:lnSpc>
                <a:spcPct val="90000"/>
              </a:lnSpc>
              <a:spcBef>
                <a:spcPts val="1000"/>
              </a:spcBef>
              <a:spcAft>
                <a:spcPts val="0"/>
              </a:spcAft>
              <a:buClr>
                <a:schemeClr val="dk2"/>
              </a:buClr>
              <a:buSzPts val="2400"/>
              <a:buNone/>
            </a:pPr>
            <a:r>
              <a:rPr lang="en-US"/>
              <a:t>December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9"/>
          <p:cNvSpPr txBox="1">
            <a:spLocks noGrp="1"/>
          </p:cNvSpPr>
          <p:nvPr>
            <p:ph type="title"/>
          </p:nvPr>
        </p:nvSpPr>
        <p:spPr>
          <a:xfrm>
            <a:off x="576072" y="737338"/>
            <a:ext cx="10515600" cy="67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Arial"/>
              <a:buNone/>
            </a:pPr>
            <a:r>
              <a:rPr lang="en-US"/>
              <a:t>Placement Mapping: General</a:t>
            </a:r>
            <a:endParaRPr/>
          </a:p>
        </p:txBody>
      </p:sp>
      <p:sp>
        <p:nvSpPr>
          <p:cNvPr id="273" name="Google Shape;273;p9"/>
          <p:cNvSpPr txBox="1">
            <a:spLocks noGrp="1"/>
          </p:cNvSpPr>
          <p:nvPr>
            <p:ph type="body" idx="1"/>
          </p:nvPr>
        </p:nvSpPr>
        <p:spPr>
          <a:xfrm>
            <a:off x="576072" y="1901952"/>
            <a:ext cx="9363456" cy="387705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36 placements collated</a:t>
            </a:r>
            <a:endParaRPr dirty="0"/>
          </a:p>
          <a:p>
            <a:pPr marL="228600" lvl="0" indent="-228600" algn="l" rtl="0">
              <a:lnSpc>
                <a:spcPct val="90000"/>
              </a:lnSpc>
              <a:spcBef>
                <a:spcPts val="0"/>
              </a:spcBef>
              <a:spcAft>
                <a:spcPts val="0"/>
              </a:spcAft>
              <a:buClr>
                <a:schemeClr val="dk1"/>
              </a:buClr>
              <a:buSzPts val="2800"/>
              <a:buChar char="•"/>
            </a:pPr>
            <a:r>
              <a:rPr lang="en-US" dirty="0"/>
              <a:t>Usually 6 months, some 12 months</a:t>
            </a:r>
            <a:endParaRPr dirty="0"/>
          </a:p>
          <a:p>
            <a:pPr marL="228600" lvl="0" indent="-228600" algn="l" rtl="0">
              <a:lnSpc>
                <a:spcPct val="90000"/>
              </a:lnSpc>
              <a:spcBef>
                <a:spcPts val="0"/>
              </a:spcBef>
              <a:spcAft>
                <a:spcPts val="0"/>
              </a:spcAft>
              <a:buClr>
                <a:schemeClr val="dk1"/>
              </a:buClr>
              <a:buSzPts val="2800"/>
              <a:buChar char="•"/>
            </a:pPr>
            <a:r>
              <a:rPr lang="en-US" dirty="0"/>
              <a:t>Variety of </a:t>
            </a:r>
            <a:r>
              <a:rPr lang="en-US" dirty="0" err="1"/>
              <a:t>organisations</a:t>
            </a:r>
            <a:r>
              <a:rPr lang="en-US" dirty="0"/>
              <a:t>: WHO, MSF, PHE/UKHSA Global Ops, projects with academic teams</a:t>
            </a:r>
            <a:endParaRPr dirty="0"/>
          </a:p>
          <a:p>
            <a:pPr marL="228600" lvl="0" indent="-228600" algn="l" rtl="0">
              <a:lnSpc>
                <a:spcPct val="90000"/>
              </a:lnSpc>
              <a:spcBef>
                <a:spcPts val="0"/>
              </a:spcBef>
              <a:spcAft>
                <a:spcPts val="0"/>
              </a:spcAft>
              <a:buClr>
                <a:schemeClr val="dk1"/>
              </a:buClr>
              <a:buSzPts val="2800"/>
              <a:buChar char="•"/>
            </a:pPr>
            <a:r>
              <a:rPr lang="en-US" dirty="0"/>
              <a:t>Variety of topics</a:t>
            </a:r>
            <a:endParaRPr dirty="0"/>
          </a:p>
          <a:p>
            <a:pPr marL="228600" lvl="0" indent="-228600" algn="l" rtl="0">
              <a:lnSpc>
                <a:spcPct val="90000"/>
              </a:lnSpc>
              <a:spcBef>
                <a:spcPts val="0"/>
              </a:spcBef>
              <a:spcAft>
                <a:spcPts val="0"/>
              </a:spcAft>
              <a:buClr>
                <a:schemeClr val="dk1"/>
              </a:buClr>
              <a:buSzPts val="2800"/>
              <a:buChar char="•"/>
            </a:pPr>
            <a:r>
              <a:rPr lang="en-US" dirty="0"/>
              <a:t>Usually nationally advertised, in-</a:t>
            </a:r>
            <a:r>
              <a:rPr lang="en-US" dirty="0" err="1"/>
              <a:t>programme</a:t>
            </a:r>
            <a:endParaRPr dirty="0"/>
          </a:p>
          <a:p>
            <a:pPr marL="228600" lvl="0" indent="-228600" algn="l" rtl="0">
              <a:lnSpc>
                <a:spcPct val="90000"/>
              </a:lnSpc>
              <a:spcBef>
                <a:spcPts val="0"/>
              </a:spcBef>
              <a:spcAft>
                <a:spcPts val="0"/>
              </a:spcAft>
              <a:buClr>
                <a:schemeClr val="dk1"/>
              </a:buClr>
              <a:buSzPts val="2800"/>
              <a:buChar char="•"/>
            </a:pPr>
            <a:r>
              <a:rPr lang="en-US" dirty="0"/>
              <a:t>Some self-funded/stipend and self-</a:t>
            </a:r>
            <a:r>
              <a:rPr lang="en-US" dirty="0" err="1"/>
              <a:t>organised</a:t>
            </a:r>
            <a:r>
              <a:rPr lang="en-US" dirty="0"/>
              <a:t> OOPE</a:t>
            </a:r>
            <a:endParaRPr dirty="0"/>
          </a:p>
          <a:p>
            <a:pPr marL="228600" lvl="0" indent="-228600" algn="l" rtl="0">
              <a:lnSpc>
                <a:spcPct val="90000"/>
              </a:lnSpc>
              <a:spcBef>
                <a:spcPts val="0"/>
              </a:spcBef>
              <a:spcAft>
                <a:spcPts val="0"/>
              </a:spcAft>
              <a:buClr>
                <a:schemeClr val="dk1"/>
              </a:buClr>
              <a:buSzPts val="2800"/>
              <a:buChar char="•"/>
            </a:pPr>
            <a:r>
              <a:rPr lang="en-US" dirty="0"/>
              <a:t>Some only available to </a:t>
            </a:r>
            <a:r>
              <a:rPr lang="en-US"/>
              <a:t>specific deaneries</a:t>
            </a:r>
            <a:endParaRPr lang="en-US" dirty="0"/>
          </a:p>
        </p:txBody>
      </p:sp>
      <p:pic>
        <p:nvPicPr>
          <p:cNvPr id="274" name="Google Shape;274;p9"/>
          <p:cNvPicPr preferRelativeResize="0"/>
          <p:nvPr/>
        </p:nvPicPr>
        <p:blipFill>
          <a:blip r:embed="rId3">
            <a:alphaModFix/>
          </a:blip>
          <a:stretch>
            <a:fillRect/>
          </a:stretch>
        </p:blipFill>
        <p:spPr>
          <a:xfrm>
            <a:off x="9689025" y="1777419"/>
            <a:ext cx="1439650" cy="757000"/>
          </a:xfrm>
          <a:prstGeom prst="rect">
            <a:avLst/>
          </a:prstGeom>
          <a:noFill/>
          <a:ln>
            <a:noFill/>
          </a:ln>
        </p:spPr>
      </p:pic>
      <p:pic>
        <p:nvPicPr>
          <p:cNvPr id="275" name="Google Shape;275;p9"/>
          <p:cNvPicPr preferRelativeResize="0"/>
          <p:nvPr/>
        </p:nvPicPr>
        <p:blipFill>
          <a:blip r:embed="rId4">
            <a:alphaModFix/>
          </a:blip>
          <a:stretch>
            <a:fillRect/>
          </a:stretch>
        </p:blipFill>
        <p:spPr>
          <a:xfrm>
            <a:off x="10402000" y="2728499"/>
            <a:ext cx="1142300" cy="1176776"/>
          </a:xfrm>
          <a:prstGeom prst="rect">
            <a:avLst/>
          </a:prstGeom>
          <a:noFill/>
          <a:ln>
            <a:noFill/>
          </a:ln>
        </p:spPr>
      </p:pic>
      <p:pic>
        <p:nvPicPr>
          <p:cNvPr id="276" name="Google Shape;276;p9"/>
          <p:cNvPicPr preferRelativeResize="0"/>
          <p:nvPr/>
        </p:nvPicPr>
        <p:blipFill rotWithShape="1">
          <a:blip r:embed="rId5">
            <a:alphaModFix/>
          </a:blip>
          <a:srcRect l="23812" t="11952" r="22276" b="10129"/>
          <a:stretch/>
        </p:blipFill>
        <p:spPr>
          <a:xfrm>
            <a:off x="9939525" y="4099350"/>
            <a:ext cx="1050850" cy="10125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1cd25b2be56_0_0"/>
          <p:cNvSpPr txBox="1">
            <a:spLocks noGrp="1"/>
          </p:cNvSpPr>
          <p:nvPr>
            <p:ph type="title"/>
          </p:nvPr>
        </p:nvSpPr>
        <p:spPr>
          <a:xfrm>
            <a:off x="576072" y="704088"/>
            <a:ext cx="10515600" cy="67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Arial"/>
              <a:buNone/>
            </a:pPr>
            <a:r>
              <a:rPr lang="en-US"/>
              <a:t>Placement Mapping: Challenges</a:t>
            </a:r>
            <a:endParaRPr/>
          </a:p>
        </p:txBody>
      </p:sp>
      <p:sp>
        <p:nvSpPr>
          <p:cNvPr id="282" name="Google Shape;282;g1cd25b2be56_0_0"/>
          <p:cNvSpPr txBox="1">
            <a:spLocks noGrp="1"/>
          </p:cNvSpPr>
          <p:nvPr>
            <p:ph type="body" idx="1"/>
          </p:nvPr>
        </p:nvSpPr>
        <p:spPr>
          <a:xfrm>
            <a:off x="576072" y="1901952"/>
            <a:ext cx="9363600" cy="3877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Bureaucracy of organising the placement</a:t>
            </a:r>
            <a:endParaRPr/>
          </a:p>
          <a:p>
            <a:pPr marL="228600" lvl="0" indent="-228600" algn="l" rtl="0">
              <a:lnSpc>
                <a:spcPct val="90000"/>
              </a:lnSpc>
              <a:spcBef>
                <a:spcPts val="0"/>
              </a:spcBef>
              <a:spcAft>
                <a:spcPts val="0"/>
              </a:spcAft>
              <a:buSzPts val="2800"/>
              <a:buChar char="•"/>
            </a:pPr>
            <a:r>
              <a:rPr lang="en-US"/>
              <a:t>Inadequate supervision in host country/organisation</a:t>
            </a:r>
            <a:endParaRPr/>
          </a:p>
          <a:p>
            <a:pPr marL="228600" lvl="0" indent="-228600" algn="l" rtl="0">
              <a:lnSpc>
                <a:spcPct val="90000"/>
              </a:lnSpc>
              <a:spcBef>
                <a:spcPts val="0"/>
              </a:spcBef>
              <a:spcAft>
                <a:spcPts val="0"/>
              </a:spcAft>
              <a:buClr>
                <a:schemeClr val="dk1"/>
              </a:buClr>
              <a:buSzPts val="2800"/>
              <a:buChar char="•"/>
            </a:pPr>
            <a:r>
              <a:rPr lang="en-US"/>
              <a:t>Politics/politics/political influence</a:t>
            </a:r>
            <a:endParaRPr/>
          </a:p>
          <a:p>
            <a:pPr marL="228600" lvl="0" indent="-228600" algn="l" rtl="0">
              <a:lnSpc>
                <a:spcPct val="90000"/>
              </a:lnSpc>
              <a:spcBef>
                <a:spcPts val="0"/>
              </a:spcBef>
              <a:spcAft>
                <a:spcPts val="0"/>
              </a:spcAft>
              <a:buSzPts val="2800"/>
              <a:buChar char="•"/>
            </a:pPr>
            <a:r>
              <a:rPr lang="en-US"/>
              <a:t>Lack of travel reimbursement</a:t>
            </a:r>
            <a:endParaRPr/>
          </a:p>
          <a:p>
            <a:pPr marL="228600" lvl="0" indent="-228600" algn="l" rtl="0">
              <a:lnSpc>
                <a:spcPct val="90000"/>
              </a:lnSpc>
              <a:spcBef>
                <a:spcPts val="0"/>
              </a:spcBef>
              <a:spcAft>
                <a:spcPts val="0"/>
              </a:spcAft>
              <a:buSzPts val="2800"/>
              <a:buChar char="•"/>
            </a:pPr>
            <a:r>
              <a:rPr lang="en-US"/>
              <a:t>Negotiating time OOP</a:t>
            </a:r>
            <a:endParaRPr/>
          </a:p>
          <a:p>
            <a:pPr marL="228600" lvl="0" indent="-228600" algn="l" rtl="0">
              <a:lnSpc>
                <a:spcPct val="90000"/>
              </a:lnSpc>
              <a:spcBef>
                <a:spcPts val="0"/>
              </a:spcBef>
              <a:spcAft>
                <a:spcPts val="0"/>
              </a:spcAft>
              <a:buSzPts val="2800"/>
              <a:buChar char="•"/>
            </a:pPr>
            <a:r>
              <a:rPr lang="en-US"/>
              <a:t>GMC approval</a:t>
            </a:r>
            <a:endParaRPr/>
          </a:p>
        </p:txBody>
      </p:sp>
      <p:pic>
        <p:nvPicPr>
          <p:cNvPr id="5" name="Google Shape;221;p2">
            <a:extLst>
              <a:ext uri="{FF2B5EF4-FFF2-40B4-BE49-F238E27FC236}">
                <a16:creationId xmlns:a16="http://schemas.microsoft.com/office/drawing/2014/main" id="{B7D6CD2B-75C5-4162-A11A-A085F7E0D48A}"/>
              </a:ext>
            </a:extLst>
          </p:cNvPr>
          <p:cNvPicPr preferRelativeResize="0"/>
          <p:nvPr/>
        </p:nvPicPr>
        <p:blipFill>
          <a:blip r:embed="rId3">
            <a:alphaModFix/>
          </a:blip>
          <a:stretch>
            <a:fillRect/>
          </a:stretch>
        </p:blipFill>
        <p:spPr>
          <a:xfrm>
            <a:off x="7059602" y="3840552"/>
            <a:ext cx="4556326" cy="2056250"/>
          </a:xfrm>
          <a:prstGeom prst="rect">
            <a:avLst/>
          </a:prstGeom>
          <a:noFill/>
          <a:ln>
            <a:noFill/>
          </a:ln>
        </p:spPr>
      </p:pic>
      <p:sp>
        <p:nvSpPr>
          <p:cNvPr id="2" name="TextBox 1">
            <a:extLst>
              <a:ext uri="{FF2B5EF4-FFF2-40B4-BE49-F238E27FC236}">
                <a16:creationId xmlns:a16="http://schemas.microsoft.com/office/drawing/2014/main" id="{3FA6FA6A-7354-42EA-AA12-1974EDE69523}"/>
              </a:ext>
            </a:extLst>
          </p:cNvPr>
          <p:cNvSpPr txBox="1"/>
          <p:nvPr/>
        </p:nvSpPr>
        <p:spPr>
          <a:xfrm>
            <a:off x="8200274" y="3840552"/>
            <a:ext cx="2274982" cy="307777"/>
          </a:xfrm>
          <a:prstGeom prst="rect">
            <a:avLst/>
          </a:prstGeom>
          <a:noFill/>
        </p:spPr>
        <p:txBody>
          <a:bodyPr wrap="none" rtlCol="0">
            <a:spAutoFit/>
          </a:bodyPr>
          <a:lstStyle/>
          <a:p>
            <a:r>
              <a:rPr lang="en-GB" dirty="0"/>
              <a:t>Building on previous work:</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1cd25b2be56_0_8"/>
          <p:cNvSpPr txBox="1">
            <a:spLocks noGrp="1"/>
          </p:cNvSpPr>
          <p:nvPr>
            <p:ph type="title"/>
          </p:nvPr>
        </p:nvSpPr>
        <p:spPr>
          <a:xfrm>
            <a:off x="576072" y="704088"/>
            <a:ext cx="10515600" cy="67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Arial"/>
              <a:buNone/>
            </a:pPr>
            <a:r>
              <a:rPr lang="en-US"/>
              <a:t>Placement Mapping: Benefits</a:t>
            </a:r>
            <a:endParaRPr/>
          </a:p>
        </p:txBody>
      </p:sp>
      <p:sp>
        <p:nvSpPr>
          <p:cNvPr id="289" name="Google Shape;289;g1cd25b2be56_0_8"/>
          <p:cNvSpPr txBox="1">
            <a:spLocks noGrp="1"/>
          </p:cNvSpPr>
          <p:nvPr>
            <p:ph type="body" idx="1"/>
          </p:nvPr>
        </p:nvSpPr>
        <p:spPr>
          <a:xfrm>
            <a:off x="8143425" y="1158750"/>
            <a:ext cx="3992400" cy="22314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SzPts val="2400"/>
              <a:buNone/>
            </a:pPr>
            <a:r>
              <a:rPr lang="en-US" sz="2400"/>
              <a:t>…to host country/organisation</a:t>
            </a:r>
            <a:endParaRPr sz="2400"/>
          </a:p>
        </p:txBody>
      </p:sp>
      <p:sp>
        <p:nvSpPr>
          <p:cNvPr id="290" name="Google Shape;290;g1cd25b2be56_0_8"/>
          <p:cNvSpPr txBox="1">
            <a:spLocks noGrp="1"/>
          </p:cNvSpPr>
          <p:nvPr>
            <p:ph type="body" idx="2"/>
          </p:nvPr>
        </p:nvSpPr>
        <p:spPr>
          <a:xfrm>
            <a:off x="740470" y="1647132"/>
            <a:ext cx="3551100" cy="2231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“providing free extra public health capacity, and additional skills”</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US" dirty="0"/>
              <a:t>“public health expertise in the team”</a:t>
            </a:r>
            <a:endParaRPr dirty="0"/>
          </a:p>
        </p:txBody>
      </p:sp>
      <p:sp>
        <p:nvSpPr>
          <p:cNvPr id="291" name="Google Shape;291;g1cd25b2be56_0_8"/>
          <p:cNvSpPr txBox="1">
            <a:spLocks noGrp="1"/>
          </p:cNvSpPr>
          <p:nvPr>
            <p:ph type="body" idx="3"/>
          </p:nvPr>
        </p:nvSpPr>
        <p:spPr>
          <a:xfrm>
            <a:off x="4592321" y="2722253"/>
            <a:ext cx="3551100" cy="2231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“new knowledge through research, and capacity building though my support to </a:t>
            </a:r>
            <a:r>
              <a:rPr lang="en-US" i="1"/>
              <a:t>[local] </a:t>
            </a:r>
            <a:r>
              <a:rPr lang="en-US"/>
              <a:t>researchers”</a:t>
            </a:r>
            <a:endParaRPr/>
          </a:p>
          <a:p>
            <a:pPr marL="0" lvl="0" indent="0" algn="ctr" rtl="0">
              <a:spcBef>
                <a:spcPts val="0"/>
              </a:spcBef>
              <a:spcAft>
                <a:spcPts val="0"/>
              </a:spcAft>
              <a:buNone/>
            </a:pPr>
            <a:endParaRPr/>
          </a:p>
          <a:p>
            <a:pPr marL="0" lvl="0" indent="0" algn="ctr" rtl="0">
              <a:spcBef>
                <a:spcPts val="0"/>
              </a:spcBef>
              <a:spcAft>
                <a:spcPts val="0"/>
              </a:spcAft>
              <a:buNone/>
            </a:pPr>
            <a:r>
              <a:rPr lang="en-US"/>
              <a:t>“knowledge sharing on public health issues”</a:t>
            </a:r>
            <a:endParaRPr/>
          </a:p>
        </p:txBody>
      </p:sp>
      <p:sp>
        <p:nvSpPr>
          <p:cNvPr id="292" name="Google Shape;292;g1cd25b2be56_0_8"/>
          <p:cNvSpPr txBox="1">
            <a:spLocks noGrp="1"/>
          </p:cNvSpPr>
          <p:nvPr>
            <p:ph type="body" idx="4"/>
          </p:nvPr>
        </p:nvSpPr>
        <p:spPr>
          <a:xfrm>
            <a:off x="8224700" y="3878525"/>
            <a:ext cx="3551100" cy="2551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“outputs for commissioned work and organisation of several high level meetings”</a:t>
            </a:r>
            <a:endParaRPr/>
          </a:p>
          <a:p>
            <a:pPr marL="0" lvl="0" indent="0" algn="ctr" rtl="0">
              <a:spcBef>
                <a:spcPts val="0"/>
              </a:spcBef>
              <a:spcAft>
                <a:spcPts val="0"/>
              </a:spcAft>
              <a:buNone/>
            </a:pPr>
            <a:endParaRPr/>
          </a:p>
          <a:p>
            <a:pPr marL="0" lvl="0" indent="0" algn="ctr" rtl="0">
              <a:spcBef>
                <a:spcPts val="0"/>
              </a:spcBef>
              <a:spcAft>
                <a:spcPts val="0"/>
              </a:spcAft>
              <a:buNone/>
            </a:pPr>
            <a:r>
              <a:rPr lang="en-US"/>
              <a:t>“delivering a necessary function rather than being supernumerary”</a:t>
            </a:r>
            <a:endParaRPr/>
          </a:p>
        </p:txBody>
      </p:sp>
      <p:sp>
        <p:nvSpPr>
          <p:cNvPr id="293" name="Google Shape;293;g1cd25b2be56_0_8"/>
          <p:cNvSpPr txBox="1">
            <a:spLocks noGrp="1"/>
          </p:cNvSpPr>
          <p:nvPr>
            <p:ph type="body" idx="5"/>
          </p:nvPr>
        </p:nvSpPr>
        <p:spPr>
          <a:xfrm>
            <a:off x="630126" y="4301905"/>
            <a:ext cx="3551100" cy="2231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“strengthening of emergency preparedness”</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US" dirty="0"/>
              <a:t>“policy development, public health advocacy with senior leaders”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cd25b2be56_0_19"/>
          <p:cNvSpPr txBox="1">
            <a:spLocks noGrp="1"/>
          </p:cNvSpPr>
          <p:nvPr>
            <p:ph type="title"/>
          </p:nvPr>
        </p:nvSpPr>
        <p:spPr>
          <a:xfrm>
            <a:off x="576072" y="704088"/>
            <a:ext cx="10515600" cy="67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Arial"/>
              <a:buNone/>
            </a:pPr>
            <a:r>
              <a:rPr lang="en-US"/>
              <a:t>Placement Mapping: Benefits</a:t>
            </a:r>
            <a:endParaRPr/>
          </a:p>
        </p:txBody>
      </p:sp>
      <p:sp>
        <p:nvSpPr>
          <p:cNvPr id="299" name="Google Shape;299;g1cd25b2be56_0_19"/>
          <p:cNvSpPr txBox="1">
            <a:spLocks noGrp="1"/>
          </p:cNvSpPr>
          <p:nvPr>
            <p:ph type="body" idx="1"/>
          </p:nvPr>
        </p:nvSpPr>
        <p:spPr>
          <a:xfrm>
            <a:off x="8143424" y="1158750"/>
            <a:ext cx="3792900" cy="22314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SzPts val="2400"/>
              <a:buNone/>
            </a:pPr>
            <a:r>
              <a:rPr lang="en-US" sz="2400"/>
              <a:t>…to local work in the UK</a:t>
            </a:r>
            <a:endParaRPr sz="2400"/>
          </a:p>
        </p:txBody>
      </p:sp>
      <p:sp>
        <p:nvSpPr>
          <p:cNvPr id="300" name="Google Shape;300;g1cd25b2be56_0_19"/>
          <p:cNvSpPr txBox="1">
            <a:spLocks noGrp="1"/>
          </p:cNvSpPr>
          <p:nvPr>
            <p:ph type="body" idx="2"/>
          </p:nvPr>
        </p:nvSpPr>
        <p:spPr>
          <a:xfrm>
            <a:off x="7858100" y="4086525"/>
            <a:ext cx="2838600" cy="1111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“transferable learning to local HCPH/commissioning”</a:t>
            </a:r>
            <a:endParaRPr/>
          </a:p>
        </p:txBody>
      </p:sp>
      <p:sp>
        <p:nvSpPr>
          <p:cNvPr id="301" name="Google Shape;301;g1cd25b2be56_0_19"/>
          <p:cNvSpPr txBox="1">
            <a:spLocks noGrp="1"/>
          </p:cNvSpPr>
          <p:nvPr>
            <p:ph type="body" idx="3"/>
          </p:nvPr>
        </p:nvSpPr>
        <p:spPr>
          <a:xfrm>
            <a:off x="4832850" y="1811163"/>
            <a:ext cx="4596600" cy="195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“skills learned are certainly of benefit to upskilling PH trainees and practice in the UK... particularly the partnership model and understanding that local leadership with technical expert support is more sustainable”</a:t>
            </a:r>
            <a:endParaRPr/>
          </a:p>
        </p:txBody>
      </p:sp>
      <p:sp>
        <p:nvSpPr>
          <p:cNvPr id="302" name="Google Shape;302;g1cd25b2be56_0_19"/>
          <p:cNvSpPr txBox="1">
            <a:spLocks noGrp="1"/>
          </p:cNvSpPr>
          <p:nvPr>
            <p:ph type="body" idx="4"/>
          </p:nvPr>
        </p:nvSpPr>
        <p:spPr>
          <a:xfrm>
            <a:off x="4832875" y="5414975"/>
            <a:ext cx="4596600" cy="1071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t>
            </a:r>
            <a:r>
              <a:rPr lang="en-US" i="1"/>
              <a:t>[my GHP] </a:t>
            </a:r>
            <a:r>
              <a:rPr lang="en-US"/>
              <a:t>informed domestic policy… helped a UK agency develop stronger partnerships”</a:t>
            </a:r>
            <a:endParaRPr/>
          </a:p>
        </p:txBody>
      </p:sp>
      <p:sp>
        <p:nvSpPr>
          <p:cNvPr id="303" name="Google Shape;303;g1cd25b2be56_0_19"/>
          <p:cNvSpPr txBox="1">
            <a:spLocks noGrp="1"/>
          </p:cNvSpPr>
          <p:nvPr>
            <p:ph type="body" idx="5"/>
          </p:nvPr>
        </p:nvSpPr>
        <p:spPr>
          <a:xfrm>
            <a:off x="526675" y="1697675"/>
            <a:ext cx="4081800" cy="4788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Knowledge/skills/experience:</a:t>
            </a:r>
            <a:endParaRPr dirty="0"/>
          </a:p>
          <a:p>
            <a:pPr marL="457200" lvl="0" indent="-355600" algn="l" rtl="0">
              <a:spcBef>
                <a:spcPts val="0"/>
              </a:spcBef>
              <a:spcAft>
                <a:spcPts val="0"/>
              </a:spcAft>
              <a:buSzPts val="2000"/>
              <a:buChar char="●"/>
            </a:pPr>
            <a:r>
              <a:rPr lang="en-US" dirty="0"/>
              <a:t>policy development</a:t>
            </a:r>
            <a:endParaRPr dirty="0"/>
          </a:p>
          <a:p>
            <a:pPr marL="457200" lvl="0" indent="-355600" algn="l" rtl="0">
              <a:spcBef>
                <a:spcPts val="0"/>
              </a:spcBef>
              <a:spcAft>
                <a:spcPts val="0"/>
              </a:spcAft>
              <a:buSzPts val="2000"/>
              <a:buChar char="●"/>
            </a:pPr>
            <a:r>
              <a:rPr lang="en-US" dirty="0"/>
              <a:t>PH advocacy with senior leaders</a:t>
            </a:r>
            <a:endParaRPr dirty="0"/>
          </a:p>
          <a:p>
            <a:pPr marL="457200" lvl="0" indent="-355600" algn="l" rtl="0">
              <a:spcBef>
                <a:spcPts val="0"/>
              </a:spcBef>
              <a:spcAft>
                <a:spcPts val="0"/>
              </a:spcAft>
              <a:buSzPts val="2000"/>
              <a:buChar char="●"/>
            </a:pPr>
            <a:r>
              <a:rPr lang="en-US" dirty="0"/>
              <a:t>knowledge sharing</a:t>
            </a:r>
            <a:endParaRPr dirty="0"/>
          </a:p>
          <a:p>
            <a:pPr marL="457200" lvl="0" indent="-355600" algn="l" rtl="0">
              <a:spcBef>
                <a:spcPts val="0"/>
              </a:spcBef>
              <a:spcAft>
                <a:spcPts val="0"/>
              </a:spcAft>
              <a:buSzPts val="2000"/>
              <a:buChar char="●"/>
            </a:pPr>
            <a:r>
              <a:rPr lang="en-US" dirty="0"/>
              <a:t>senior-level responsibilities</a:t>
            </a:r>
            <a:endParaRPr dirty="0"/>
          </a:p>
          <a:p>
            <a:pPr marL="457200" lvl="0" indent="-355600" algn="l" rtl="0">
              <a:spcBef>
                <a:spcPts val="0"/>
              </a:spcBef>
              <a:spcAft>
                <a:spcPts val="0"/>
              </a:spcAft>
              <a:buSzPts val="2000"/>
              <a:buChar char="●"/>
            </a:pPr>
            <a:r>
              <a:rPr lang="en-US" dirty="0"/>
              <a:t>funding, budget management</a:t>
            </a:r>
            <a:endParaRPr dirty="0"/>
          </a:p>
          <a:p>
            <a:pPr marL="457200" lvl="0" indent="-355600" algn="l" rtl="0">
              <a:spcBef>
                <a:spcPts val="0"/>
              </a:spcBef>
              <a:spcAft>
                <a:spcPts val="0"/>
              </a:spcAft>
              <a:buSzPts val="2000"/>
              <a:buChar char="●"/>
            </a:pPr>
            <a:r>
              <a:rPr lang="en-US" dirty="0"/>
              <a:t>supervision of junior staff</a:t>
            </a:r>
            <a:endParaRPr dirty="0"/>
          </a:p>
          <a:p>
            <a:pPr marL="457200" lvl="0" indent="-355600" algn="l" rtl="0">
              <a:spcBef>
                <a:spcPts val="0"/>
              </a:spcBef>
              <a:spcAft>
                <a:spcPts val="0"/>
              </a:spcAft>
              <a:buSzPts val="2000"/>
              <a:buChar char="●"/>
            </a:pPr>
            <a:r>
              <a:rPr lang="en-US" dirty="0" err="1"/>
              <a:t>multisectoral</a:t>
            </a:r>
            <a:r>
              <a:rPr lang="en-US" dirty="0"/>
              <a:t> engagement</a:t>
            </a:r>
            <a:endParaRPr dirty="0"/>
          </a:p>
          <a:p>
            <a:pPr marL="457200" lvl="0" indent="-355600" algn="l" rtl="0">
              <a:spcBef>
                <a:spcPts val="0"/>
              </a:spcBef>
              <a:spcAft>
                <a:spcPts val="0"/>
              </a:spcAft>
              <a:buSzPts val="2000"/>
              <a:buChar char="●"/>
            </a:pPr>
            <a:r>
              <a:rPr lang="en-US" dirty="0"/>
              <a:t>influencing</a:t>
            </a:r>
            <a:endParaRPr dirty="0"/>
          </a:p>
          <a:p>
            <a:pPr marL="457200" lvl="0" indent="-355600" algn="l" rtl="0">
              <a:spcBef>
                <a:spcPts val="0"/>
              </a:spcBef>
              <a:spcAft>
                <a:spcPts val="0"/>
              </a:spcAft>
              <a:buSzPts val="2000"/>
              <a:buChar char="●"/>
            </a:pPr>
            <a:r>
              <a:rPr lang="en-US" dirty="0"/>
              <a:t>leadership of a complex project</a:t>
            </a:r>
            <a:endParaRPr dirty="0"/>
          </a:p>
          <a:p>
            <a:pPr marL="457200" lvl="0" indent="-355600" algn="l" rtl="0">
              <a:spcBef>
                <a:spcPts val="0"/>
              </a:spcBef>
              <a:spcAft>
                <a:spcPts val="0"/>
              </a:spcAft>
              <a:buSzPts val="2000"/>
              <a:buChar char="●"/>
            </a:pPr>
            <a:r>
              <a:rPr lang="en-US" dirty="0"/>
              <a:t>research ethics, academic skills</a:t>
            </a:r>
            <a:endParaRPr dirty="0"/>
          </a:p>
          <a:p>
            <a:pPr marL="457200" lvl="0" indent="-355600" algn="l" rtl="0">
              <a:spcBef>
                <a:spcPts val="0"/>
              </a:spcBef>
              <a:spcAft>
                <a:spcPts val="0"/>
              </a:spcAft>
              <a:buSzPts val="2000"/>
              <a:buChar char="●"/>
            </a:pPr>
            <a:r>
              <a:rPr lang="en-US" dirty="0"/>
              <a:t>working with communities</a:t>
            </a:r>
            <a:endParaRPr dirty="0"/>
          </a:p>
          <a:p>
            <a:pPr marL="457200" lvl="0" indent="-355600" algn="l" rtl="0">
              <a:spcBef>
                <a:spcPts val="0"/>
              </a:spcBef>
              <a:spcAft>
                <a:spcPts val="0"/>
              </a:spcAft>
              <a:buSzPts val="2000"/>
              <a:buChar char="●"/>
            </a:pPr>
            <a:r>
              <a:rPr lang="en-US" dirty="0"/>
              <a:t>participatory research</a:t>
            </a:r>
            <a:endParaRPr dirty="0"/>
          </a:p>
          <a:p>
            <a:pPr marL="457200" lvl="0" indent="-355600" algn="l" rtl="0">
              <a:spcBef>
                <a:spcPts val="0"/>
              </a:spcBef>
              <a:spcAft>
                <a:spcPts val="0"/>
              </a:spcAft>
              <a:buSzPts val="2000"/>
              <a:buChar char="●"/>
            </a:pPr>
            <a:r>
              <a:rPr lang="en-US" dirty="0"/>
              <a:t>PH approach in emergencies</a:t>
            </a:r>
            <a:endParaRPr dirty="0"/>
          </a:p>
          <a:p>
            <a:pPr marL="457200" lvl="0" indent="-355600" algn="l" rtl="0">
              <a:spcBef>
                <a:spcPts val="0"/>
              </a:spcBef>
              <a:spcAft>
                <a:spcPts val="0"/>
              </a:spcAft>
              <a:buSzPts val="2000"/>
              <a:buChar char="●"/>
            </a:pPr>
            <a:r>
              <a:rPr lang="en-US" dirty="0"/>
              <a:t>…</a:t>
            </a:r>
            <a:r>
              <a:rPr lang="en-US" i="1" dirty="0"/>
              <a:t>and much more!</a:t>
            </a:r>
            <a:endParaRPr i="1" dirty="0"/>
          </a:p>
        </p:txBody>
      </p:sp>
      <p:sp>
        <p:nvSpPr>
          <p:cNvPr id="304" name="Google Shape;304;g1cd25b2be56_0_19"/>
          <p:cNvSpPr txBox="1">
            <a:spLocks noGrp="1"/>
          </p:cNvSpPr>
          <p:nvPr>
            <p:ph type="body" idx="4"/>
          </p:nvPr>
        </p:nvSpPr>
        <p:spPr>
          <a:xfrm>
            <a:off x="4832850" y="4047225"/>
            <a:ext cx="2838600" cy="1190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“...all these skills will be used in everyday PH work in future placements”</a:t>
            </a:r>
            <a:endParaRPr/>
          </a:p>
        </p:txBody>
      </p:sp>
      <p:sp>
        <p:nvSpPr>
          <p:cNvPr id="305" name="Google Shape;305;g1cd25b2be56_0_19"/>
          <p:cNvSpPr txBox="1">
            <a:spLocks noGrp="1"/>
          </p:cNvSpPr>
          <p:nvPr>
            <p:ph type="body" idx="4"/>
          </p:nvPr>
        </p:nvSpPr>
        <p:spPr>
          <a:xfrm>
            <a:off x="9770075" y="2137800"/>
            <a:ext cx="2166300" cy="171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“..brought back experience and learning that I could not have achieved locally”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1cd25b2be56_0_28"/>
          <p:cNvSpPr txBox="1">
            <a:spLocks noGrp="1"/>
          </p:cNvSpPr>
          <p:nvPr>
            <p:ph type="title"/>
          </p:nvPr>
        </p:nvSpPr>
        <p:spPr>
          <a:xfrm>
            <a:off x="576072" y="704088"/>
            <a:ext cx="10515600" cy="67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Arial"/>
              <a:buNone/>
            </a:pPr>
            <a:r>
              <a:rPr lang="en-US" dirty="0"/>
              <a:t>Voices of registrars</a:t>
            </a:r>
            <a:endParaRPr dirty="0"/>
          </a:p>
        </p:txBody>
      </p:sp>
      <p:sp>
        <p:nvSpPr>
          <p:cNvPr id="311" name="Google Shape;311;g1cd25b2be56_0_28"/>
          <p:cNvSpPr txBox="1">
            <a:spLocks noGrp="1"/>
          </p:cNvSpPr>
          <p:nvPr>
            <p:ph type="body" idx="2"/>
          </p:nvPr>
        </p:nvSpPr>
        <p:spPr>
          <a:xfrm>
            <a:off x="557068" y="1858297"/>
            <a:ext cx="3551100" cy="2511997"/>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1400" dirty="0"/>
              <a:t>“I strongly feel that </a:t>
            </a:r>
            <a:r>
              <a:rPr lang="en-GB" sz="1400" b="1" dirty="0"/>
              <a:t>placements with a global focus are a key part of UK training </a:t>
            </a:r>
            <a:r>
              <a:rPr lang="en-GB" sz="1400" dirty="0"/>
              <a:t>but am often made to feel as if I am being trained for the UK only and somehow I should respect that and not pursue a global agenda or focus in my work…. I feel that my interests are not being valued and that somehow I should be prepared to work for nothing or even pay to access training opportunities, which I believe to be wrong and unfair”</a:t>
            </a:r>
            <a:endParaRPr sz="1400" dirty="0"/>
          </a:p>
        </p:txBody>
      </p:sp>
      <p:sp>
        <p:nvSpPr>
          <p:cNvPr id="312" name="Google Shape;312;g1cd25b2be56_0_28"/>
          <p:cNvSpPr txBox="1">
            <a:spLocks noGrp="1"/>
          </p:cNvSpPr>
          <p:nvPr>
            <p:ph type="body" idx="3"/>
          </p:nvPr>
        </p:nvSpPr>
        <p:spPr>
          <a:xfrm>
            <a:off x="8297146" y="704088"/>
            <a:ext cx="3551100" cy="5618221"/>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dirty="0"/>
              <a:t>“I feel like completing a global health placement would make me a much more well rounded registrar and be invaluable as an opportunity, but it just doesn't fit with my lifestyle with dependents, mortgage, strong dependence on a stable income, need for continuous NHS service for future potential maternity, pension implications etc. Opportunities to complete global health placements remotely is therefore I feel a really important option for many of us with similar situations.”</a:t>
            </a:r>
            <a:endParaRPr dirty="0"/>
          </a:p>
        </p:txBody>
      </p:sp>
      <p:sp>
        <p:nvSpPr>
          <p:cNvPr id="313" name="Google Shape;313;g1cd25b2be56_0_28"/>
          <p:cNvSpPr txBox="1">
            <a:spLocks noGrp="1"/>
          </p:cNvSpPr>
          <p:nvPr>
            <p:ph type="body" idx="4"/>
          </p:nvPr>
        </p:nvSpPr>
        <p:spPr>
          <a:xfrm>
            <a:off x="4436609" y="2916256"/>
            <a:ext cx="3551100" cy="2231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dirty="0"/>
              <a:t>“I think that we should be able to have ES based in the UK that can supervise us on global health placements, as it feels like this is a barrier which could stop us undertaking a lot of placements”</a:t>
            </a:r>
            <a:endParaRPr dirty="0"/>
          </a:p>
        </p:txBody>
      </p:sp>
      <p:sp>
        <p:nvSpPr>
          <p:cNvPr id="314" name="Google Shape;314;g1cd25b2be56_0_28"/>
          <p:cNvSpPr txBox="1">
            <a:spLocks noGrp="1"/>
          </p:cNvSpPr>
          <p:nvPr>
            <p:ph type="body" idx="5"/>
          </p:nvPr>
        </p:nvSpPr>
        <p:spPr>
          <a:xfrm>
            <a:off x="557068" y="4818529"/>
            <a:ext cx="3337787" cy="1229187"/>
          </a:xfrm>
          <a:prstGeom prst="rect">
            <a:avLst/>
          </a:prstGeom>
        </p:spPr>
        <p:txBody>
          <a:bodyPr spcFirstLastPara="1" wrap="square" lIns="91425" tIns="45700" rIns="91425" bIns="45700" anchor="ctr" anchorCtr="0">
            <a:noAutofit/>
          </a:bodyPr>
          <a:lstStyle/>
          <a:p>
            <a:pPr marL="228600"/>
            <a:r>
              <a:rPr lang="en-GB" dirty="0"/>
              <a:t>“Having the UK location at London just makes these placements impossible for 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D0969C-0502-11F4-5E07-79F502F2A8F2}"/>
              </a:ext>
            </a:extLst>
          </p:cNvPr>
          <p:cNvSpPr>
            <a:spLocks noGrp="1"/>
          </p:cNvSpPr>
          <p:nvPr>
            <p:ph type="body" idx="1"/>
          </p:nvPr>
        </p:nvSpPr>
        <p:spPr>
          <a:xfrm>
            <a:off x="7073928" y="1808911"/>
            <a:ext cx="4685453" cy="2231330"/>
          </a:xfrm>
        </p:spPr>
        <p:txBody>
          <a:bodyPr/>
          <a:lstStyle/>
          <a:p>
            <a:pPr marL="0"/>
            <a:r>
              <a:rPr lang="en-GB" sz="1800" b="0" i="0" u="none" strike="noStrike" dirty="0">
                <a:solidFill>
                  <a:srgbClr val="000000"/>
                </a:solidFill>
                <a:effectLst/>
                <a:latin typeface="Roboto" panose="02000000000000000000" pitchFamily="2" charset="0"/>
              </a:rPr>
              <a:t> ”</a:t>
            </a:r>
            <a:r>
              <a:rPr lang="en-GB" sz="1800" b="1" i="0" u="none" strike="noStrike" dirty="0">
                <a:solidFill>
                  <a:srgbClr val="000000"/>
                </a:solidFill>
                <a:effectLst/>
                <a:latin typeface="Roboto" panose="02000000000000000000" pitchFamily="2" charset="0"/>
              </a:rPr>
              <a:t>I don't know what opportunities are available </a:t>
            </a:r>
            <a:r>
              <a:rPr lang="en-GB" sz="1800" b="0" i="0" u="none" strike="noStrike" dirty="0">
                <a:solidFill>
                  <a:srgbClr val="000000"/>
                </a:solidFill>
                <a:effectLst/>
                <a:latin typeface="Roboto" panose="02000000000000000000" pitchFamily="2" charset="0"/>
              </a:rPr>
              <a:t>- unless you are already in the know and well connected it is really </a:t>
            </a:r>
            <a:r>
              <a:rPr lang="en-GB" sz="1800" b="1" i="0" u="none" strike="noStrike" dirty="0">
                <a:solidFill>
                  <a:srgbClr val="000000"/>
                </a:solidFill>
                <a:effectLst/>
                <a:latin typeface="Roboto" panose="02000000000000000000" pitchFamily="2" charset="0"/>
              </a:rPr>
              <a:t>difficult to find out about options</a:t>
            </a:r>
            <a:r>
              <a:rPr lang="en-GB" sz="1800" b="0" i="0" u="none" strike="noStrike" dirty="0">
                <a:solidFill>
                  <a:srgbClr val="000000"/>
                </a:solidFill>
                <a:effectLst/>
                <a:latin typeface="Roboto" panose="02000000000000000000" pitchFamily="2" charset="0"/>
              </a:rPr>
              <a:t>, especially if you train in a region that does not have a very many trainees that undertake these types of opportunities”</a:t>
            </a:r>
            <a:endParaRPr lang="en-GB" dirty="0"/>
          </a:p>
        </p:txBody>
      </p:sp>
      <p:sp>
        <p:nvSpPr>
          <p:cNvPr id="4" name="Text Placeholder 3">
            <a:extLst>
              <a:ext uri="{FF2B5EF4-FFF2-40B4-BE49-F238E27FC236}">
                <a16:creationId xmlns:a16="http://schemas.microsoft.com/office/drawing/2014/main" id="{6A4C2AD3-017C-E28A-05D8-44524D285A2E}"/>
              </a:ext>
            </a:extLst>
          </p:cNvPr>
          <p:cNvSpPr>
            <a:spLocks noGrp="1"/>
          </p:cNvSpPr>
          <p:nvPr>
            <p:ph type="body" idx="3"/>
          </p:nvPr>
        </p:nvSpPr>
        <p:spPr>
          <a:xfrm>
            <a:off x="1898283" y="1674060"/>
            <a:ext cx="3551111" cy="2231330"/>
          </a:xfrm>
        </p:spPr>
        <p:txBody>
          <a:bodyPr/>
          <a:lstStyle/>
          <a:p>
            <a:pPr marL="0" rtl="0">
              <a:spcBef>
                <a:spcPts val="0"/>
              </a:spcBef>
              <a:spcAft>
                <a:spcPts val="0"/>
              </a:spcAft>
            </a:pPr>
            <a:r>
              <a:rPr lang="en-GB" sz="1800" b="1" i="0" u="none" strike="noStrike" dirty="0">
                <a:solidFill>
                  <a:srgbClr val="000000"/>
                </a:solidFill>
                <a:effectLst/>
                <a:latin typeface="Roboto" panose="02000000000000000000" pitchFamily="2" charset="0"/>
              </a:rPr>
              <a:t>“Awareness of opportunities </a:t>
            </a:r>
            <a:r>
              <a:rPr lang="en-GB" sz="1800" b="0" i="0" u="none" strike="noStrike" dirty="0">
                <a:solidFill>
                  <a:srgbClr val="000000"/>
                </a:solidFill>
                <a:effectLst/>
                <a:latin typeface="Roboto" panose="02000000000000000000" pitchFamily="2" charset="0"/>
              </a:rPr>
              <a:t>and the logistics involved are </a:t>
            </a:r>
            <a:r>
              <a:rPr lang="en-GB" sz="1800" b="1" i="0" u="none" strike="noStrike" dirty="0">
                <a:solidFill>
                  <a:srgbClr val="000000"/>
                </a:solidFill>
                <a:effectLst/>
                <a:latin typeface="Roboto" panose="02000000000000000000" pitchFamily="2" charset="0"/>
              </a:rPr>
              <a:t>significant barriers</a:t>
            </a:r>
            <a:r>
              <a:rPr lang="en-GB" sz="1800" b="0" i="0" u="none" strike="noStrike" dirty="0">
                <a:solidFill>
                  <a:srgbClr val="000000"/>
                </a:solidFill>
                <a:effectLst/>
                <a:latin typeface="Roboto" panose="02000000000000000000" pitchFamily="2" charset="0"/>
              </a:rPr>
              <a:t> - would be good to have a better process of advertising the placements”</a:t>
            </a:r>
            <a:endParaRPr lang="en-GB" b="0" dirty="0">
              <a:effectLst/>
            </a:endParaRPr>
          </a:p>
        </p:txBody>
      </p:sp>
      <p:sp>
        <p:nvSpPr>
          <p:cNvPr id="5" name="Text Placeholder 4">
            <a:extLst>
              <a:ext uri="{FF2B5EF4-FFF2-40B4-BE49-F238E27FC236}">
                <a16:creationId xmlns:a16="http://schemas.microsoft.com/office/drawing/2014/main" id="{C3B968ED-24E1-6D85-2702-4844EFE5D63A}"/>
              </a:ext>
            </a:extLst>
          </p:cNvPr>
          <p:cNvSpPr>
            <a:spLocks noGrp="1"/>
          </p:cNvSpPr>
          <p:nvPr>
            <p:ph type="body" idx="4"/>
          </p:nvPr>
        </p:nvSpPr>
        <p:spPr>
          <a:xfrm>
            <a:off x="6327070" y="4699071"/>
            <a:ext cx="3551111" cy="1454841"/>
          </a:xfrm>
        </p:spPr>
        <p:txBody>
          <a:bodyPr/>
          <a:lstStyle/>
          <a:p>
            <a:pPr marL="0"/>
            <a:r>
              <a:rPr lang="en-GB" sz="1800" b="0" i="0" u="none" strike="noStrike" dirty="0">
                <a:solidFill>
                  <a:srgbClr val="000000"/>
                </a:solidFill>
                <a:effectLst/>
                <a:latin typeface="Roboto" panose="02000000000000000000" pitchFamily="2" charset="0"/>
              </a:rPr>
              <a:t>“There is a </a:t>
            </a:r>
            <a:r>
              <a:rPr lang="en-GB" sz="1800" b="1" i="0" u="none" strike="noStrike" dirty="0">
                <a:solidFill>
                  <a:srgbClr val="000000"/>
                </a:solidFill>
                <a:effectLst/>
                <a:latin typeface="Roboto" panose="02000000000000000000" pitchFamily="2" charset="0"/>
              </a:rPr>
              <a:t>real lack of awareness </a:t>
            </a:r>
            <a:r>
              <a:rPr lang="en-GB" sz="1800" b="0" i="0" u="none" strike="noStrike" dirty="0">
                <a:solidFill>
                  <a:srgbClr val="000000"/>
                </a:solidFill>
                <a:effectLst/>
                <a:latin typeface="Roboto" panose="02000000000000000000" pitchFamily="2" charset="0"/>
              </a:rPr>
              <a:t>amongst StRs in [my deanery] about opportunities to work/train in global health”</a:t>
            </a:r>
            <a:endParaRPr lang="en-GB" dirty="0"/>
          </a:p>
        </p:txBody>
      </p:sp>
      <p:sp>
        <p:nvSpPr>
          <p:cNvPr id="6" name="Text Placeholder 5">
            <a:extLst>
              <a:ext uri="{FF2B5EF4-FFF2-40B4-BE49-F238E27FC236}">
                <a16:creationId xmlns:a16="http://schemas.microsoft.com/office/drawing/2014/main" id="{8B051B2B-0A58-4971-2567-8D9040442568}"/>
              </a:ext>
            </a:extLst>
          </p:cNvPr>
          <p:cNvSpPr>
            <a:spLocks noGrp="1"/>
          </p:cNvSpPr>
          <p:nvPr>
            <p:ph type="body" idx="5"/>
          </p:nvPr>
        </p:nvSpPr>
        <p:spPr>
          <a:xfrm>
            <a:off x="872560" y="4719816"/>
            <a:ext cx="3551111" cy="1238532"/>
          </a:xfrm>
        </p:spPr>
        <p:txBody>
          <a:bodyPr/>
          <a:lstStyle/>
          <a:p>
            <a:pPr marL="0"/>
            <a:r>
              <a:rPr lang="en-GB" sz="1800" b="0" i="0" u="none" strike="noStrike" dirty="0">
                <a:solidFill>
                  <a:srgbClr val="000000"/>
                </a:solidFill>
                <a:effectLst/>
                <a:latin typeface="Roboto" panose="02000000000000000000" pitchFamily="2" charset="0"/>
              </a:rPr>
              <a:t>“It would be great to have a list of the </a:t>
            </a:r>
            <a:r>
              <a:rPr lang="en-GB" sz="1800" b="1" i="0" u="none" strike="noStrike" dirty="0">
                <a:solidFill>
                  <a:srgbClr val="000000"/>
                </a:solidFill>
                <a:effectLst/>
                <a:latin typeface="Roboto" panose="02000000000000000000" pitchFamily="2" charset="0"/>
              </a:rPr>
              <a:t>options available - </a:t>
            </a:r>
            <a:r>
              <a:rPr lang="en-GB" sz="1800" b="1" i="0" u="none" strike="noStrike" dirty="0" err="1">
                <a:solidFill>
                  <a:srgbClr val="000000"/>
                </a:solidFill>
                <a:effectLst/>
                <a:latin typeface="Roboto" panose="02000000000000000000" pitchFamily="2" charset="0"/>
              </a:rPr>
              <a:t>i</a:t>
            </a:r>
            <a:r>
              <a:rPr lang="en-GB" sz="1800" b="1" i="0" u="none" strike="noStrike" dirty="0">
                <a:solidFill>
                  <a:srgbClr val="000000"/>
                </a:solidFill>
                <a:effectLst/>
                <a:latin typeface="Roboto" panose="02000000000000000000" pitchFamily="2" charset="0"/>
              </a:rPr>
              <a:t> have no idea</a:t>
            </a:r>
            <a:r>
              <a:rPr lang="en-GB" sz="1800" dirty="0">
                <a:solidFill>
                  <a:srgbClr val="000000"/>
                </a:solidFill>
                <a:latin typeface="Roboto" panose="02000000000000000000" pitchFamily="2" charset="0"/>
              </a:rPr>
              <a:t>”</a:t>
            </a:r>
            <a:endParaRPr lang="en-GB" dirty="0"/>
          </a:p>
        </p:txBody>
      </p:sp>
      <p:sp>
        <p:nvSpPr>
          <p:cNvPr id="7" name="Title 6">
            <a:extLst>
              <a:ext uri="{FF2B5EF4-FFF2-40B4-BE49-F238E27FC236}">
                <a16:creationId xmlns:a16="http://schemas.microsoft.com/office/drawing/2014/main" id="{6FF03356-1086-8C7C-9AC7-55DAD6BE3D3E}"/>
              </a:ext>
            </a:extLst>
          </p:cNvPr>
          <p:cNvSpPr>
            <a:spLocks noGrp="1"/>
          </p:cNvSpPr>
          <p:nvPr>
            <p:ph type="title"/>
          </p:nvPr>
        </p:nvSpPr>
        <p:spPr/>
        <p:txBody>
          <a:bodyPr/>
          <a:lstStyle/>
          <a:p>
            <a:r>
              <a:rPr lang="en-GB" dirty="0" err="1"/>
              <a:t>StR</a:t>
            </a:r>
            <a:r>
              <a:rPr lang="en-GB" dirty="0"/>
              <a:t> awareness of global placements</a:t>
            </a:r>
          </a:p>
        </p:txBody>
      </p:sp>
    </p:spTree>
    <p:extLst>
      <p:ext uri="{BB962C8B-B14F-4D97-AF65-F5344CB8AC3E}">
        <p14:creationId xmlns:p14="http://schemas.microsoft.com/office/powerpoint/2010/main" val="1332993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D0969C-0502-11F4-5E07-79F502F2A8F2}"/>
              </a:ext>
            </a:extLst>
          </p:cNvPr>
          <p:cNvSpPr>
            <a:spLocks noGrp="1"/>
          </p:cNvSpPr>
          <p:nvPr>
            <p:ph type="body" idx="1"/>
          </p:nvPr>
        </p:nvSpPr>
        <p:spPr>
          <a:xfrm>
            <a:off x="7404775" y="1647132"/>
            <a:ext cx="4046755" cy="1822090"/>
          </a:xfrm>
        </p:spPr>
        <p:txBody>
          <a:bodyPr/>
          <a:lstStyle/>
          <a:p>
            <a:pPr marL="0"/>
            <a:r>
              <a:rPr lang="en-GB" sz="1800" b="0" i="0" u="none" strike="noStrike" dirty="0">
                <a:solidFill>
                  <a:srgbClr val="000000"/>
                </a:solidFill>
                <a:effectLst/>
                <a:latin typeface="Roboto" panose="02000000000000000000" pitchFamily="2" charset="0"/>
              </a:rPr>
              <a:t>“I think a lot of experiences are still very London centric. </a:t>
            </a:r>
            <a:r>
              <a:rPr lang="en-GB" sz="1800" b="1" i="0" u="none" strike="noStrike" dirty="0">
                <a:solidFill>
                  <a:srgbClr val="000000"/>
                </a:solidFill>
                <a:effectLst/>
                <a:latin typeface="Roboto" panose="02000000000000000000" pitchFamily="2" charset="0"/>
              </a:rPr>
              <a:t>Without funding available </a:t>
            </a:r>
            <a:r>
              <a:rPr lang="en-GB" sz="1800" b="0" i="0" u="none" strike="noStrike" dirty="0">
                <a:solidFill>
                  <a:srgbClr val="000000"/>
                </a:solidFill>
                <a:effectLst/>
                <a:latin typeface="Roboto" panose="02000000000000000000" pitchFamily="2" charset="0"/>
              </a:rPr>
              <a:t>for those who would need to travel long distances this </a:t>
            </a:r>
            <a:r>
              <a:rPr lang="en-GB" sz="1800" b="1" i="0" u="none" strike="noStrike" dirty="0">
                <a:solidFill>
                  <a:srgbClr val="000000"/>
                </a:solidFill>
                <a:effectLst/>
                <a:latin typeface="Roboto" panose="02000000000000000000" pitchFamily="2" charset="0"/>
              </a:rPr>
              <a:t>isn't equitable</a:t>
            </a:r>
            <a:r>
              <a:rPr lang="en-GB" sz="1800" b="0" i="0" u="none" strike="noStrike" dirty="0">
                <a:solidFill>
                  <a:srgbClr val="000000"/>
                </a:solidFill>
                <a:effectLst/>
                <a:latin typeface="Roboto" panose="02000000000000000000" pitchFamily="2" charset="0"/>
              </a:rPr>
              <a:t>, especially in the current financial climate”</a:t>
            </a:r>
            <a:endParaRPr lang="en-GB" sz="1800" dirty="0"/>
          </a:p>
        </p:txBody>
      </p:sp>
      <p:sp>
        <p:nvSpPr>
          <p:cNvPr id="3" name="Text Placeholder 2">
            <a:extLst>
              <a:ext uri="{FF2B5EF4-FFF2-40B4-BE49-F238E27FC236}">
                <a16:creationId xmlns:a16="http://schemas.microsoft.com/office/drawing/2014/main" id="{17C71C37-554E-1B73-ECDE-181A72F2D4C5}"/>
              </a:ext>
            </a:extLst>
          </p:cNvPr>
          <p:cNvSpPr>
            <a:spLocks noGrp="1"/>
          </p:cNvSpPr>
          <p:nvPr>
            <p:ph type="body" idx="2"/>
          </p:nvPr>
        </p:nvSpPr>
        <p:spPr>
          <a:xfrm>
            <a:off x="740470" y="1647132"/>
            <a:ext cx="4234653" cy="2231330"/>
          </a:xfrm>
        </p:spPr>
        <p:txBody>
          <a:bodyPr/>
          <a:lstStyle/>
          <a:p>
            <a:pPr marL="0"/>
            <a:r>
              <a:rPr lang="en-GB" sz="1800" b="0" i="0" u="none" strike="noStrike" dirty="0">
                <a:solidFill>
                  <a:srgbClr val="000000"/>
                </a:solidFill>
                <a:effectLst/>
                <a:latin typeface="Roboto" panose="02000000000000000000" pitchFamily="2" charset="0"/>
              </a:rPr>
              <a:t>“Would be nice to be paid while doing training abroad. </a:t>
            </a:r>
            <a:r>
              <a:rPr lang="en-GB" sz="1800" b="1" i="0" u="none" strike="noStrike" dirty="0">
                <a:solidFill>
                  <a:srgbClr val="000000"/>
                </a:solidFill>
                <a:effectLst/>
                <a:latin typeface="Roboto" panose="02000000000000000000" pitchFamily="2" charset="0"/>
              </a:rPr>
              <a:t>I'm not sure why I would have lost my salary during that year,</a:t>
            </a:r>
            <a:r>
              <a:rPr lang="en-GB" sz="1800" b="0" i="0" u="none" strike="noStrike" dirty="0">
                <a:solidFill>
                  <a:srgbClr val="000000"/>
                </a:solidFill>
                <a:effectLst/>
                <a:latin typeface="Roboto" panose="02000000000000000000" pitchFamily="2" charset="0"/>
              </a:rPr>
              <a:t> despite doing a massive amount of public health work” [respondent who had to turn down a competitive global health placement]</a:t>
            </a:r>
            <a:endParaRPr lang="en-GB" dirty="0"/>
          </a:p>
        </p:txBody>
      </p:sp>
      <p:sp>
        <p:nvSpPr>
          <p:cNvPr id="4" name="Text Placeholder 3">
            <a:extLst>
              <a:ext uri="{FF2B5EF4-FFF2-40B4-BE49-F238E27FC236}">
                <a16:creationId xmlns:a16="http://schemas.microsoft.com/office/drawing/2014/main" id="{6A4C2AD3-017C-E28A-05D8-44524D285A2E}"/>
              </a:ext>
            </a:extLst>
          </p:cNvPr>
          <p:cNvSpPr>
            <a:spLocks noGrp="1"/>
          </p:cNvSpPr>
          <p:nvPr>
            <p:ph type="body" idx="3"/>
          </p:nvPr>
        </p:nvSpPr>
        <p:spPr>
          <a:xfrm>
            <a:off x="6991391" y="3878462"/>
            <a:ext cx="3551111" cy="2231330"/>
          </a:xfrm>
        </p:spPr>
        <p:txBody>
          <a:bodyPr/>
          <a:lstStyle/>
          <a:p>
            <a:pPr marL="0" rtl="0">
              <a:spcBef>
                <a:spcPts val="0"/>
              </a:spcBef>
              <a:spcAft>
                <a:spcPts val="0"/>
              </a:spcAft>
            </a:pPr>
            <a:r>
              <a:rPr lang="en-GB" sz="1800" b="0" i="0" u="none" strike="noStrike" dirty="0">
                <a:solidFill>
                  <a:srgbClr val="000000"/>
                </a:solidFill>
                <a:effectLst/>
                <a:latin typeface="Roboto" panose="02000000000000000000" pitchFamily="2" charset="0"/>
              </a:rPr>
              <a:t>“I feel that my interests are not being valued and that </a:t>
            </a:r>
            <a:r>
              <a:rPr lang="en-GB" sz="1800" b="1" i="0" u="none" strike="noStrike" dirty="0">
                <a:solidFill>
                  <a:srgbClr val="000000"/>
                </a:solidFill>
                <a:effectLst/>
                <a:latin typeface="Roboto" panose="02000000000000000000" pitchFamily="2" charset="0"/>
              </a:rPr>
              <a:t>somehow I should be prepared to work for nothing or even pay to access training opportunities</a:t>
            </a:r>
            <a:r>
              <a:rPr lang="en-GB" sz="1800" b="0" i="0" u="none" strike="noStrike" dirty="0">
                <a:solidFill>
                  <a:srgbClr val="000000"/>
                </a:solidFill>
                <a:effectLst/>
                <a:latin typeface="Roboto" panose="02000000000000000000" pitchFamily="2" charset="0"/>
              </a:rPr>
              <a:t>, which I believe to be </a:t>
            </a:r>
            <a:r>
              <a:rPr lang="en-GB" sz="1800" b="1" i="0" u="none" strike="noStrike" dirty="0">
                <a:solidFill>
                  <a:srgbClr val="000000"/>
                </a:solidFill>
                <a:effectLst/>
                <a:latin typeface="Roboto" panose="02000000000000000000" pitchFamily="2" charset="0"/>
              </a:rPr>
              <a:t>wrong and unfair</a:t>
            </a:r>
            <a:r>
              <a:rPr lang="en-GB" sz="1800" i="0" u="none" strike="noStrike" dirty="0">
                <a:solidFill>
                  <a:srgbClr val="000000"/>
                </a:solidFill>
                <a:effectLst/>
                <a:latin typeface="Roboto" panose="02000000000000000000" pitchFamily="2" charset="0"/>
              </a:rPr>
              <a:t>”</a:t>
            </a:r>
            <a:endParaRPr lang="en-GB" b="1" dirty="0"/>
          </a:p>
        </p:txBody>
      </p:sp>
      <p:sp>
        <p:nvSpPr>
          <p:cNvPr id="6" name="Text Placeholder 5">
            <a:extLst>
              <a:ext uri="{FF2B5EF4-FFF2-40B4-BE49-F238E27FC236}">
                <a16:creationId xmlns:a16="http://schemas.microsoft.com/office/drawing/2014/main" id="{8B051B2B-0A58-4971-2567-8D9040442568}"/>
              </a:ext>
            </a:extLst>
          </p:cNvPr>
          <p:cNvSpPr>
            <a:spLocks noGrp="1"/>
          </p:cNvSpPr>
          <p:nvPr>
            <p:ph type="body" idx="5"/>
          </p:nvPr>
        </p:nvSpPr>
        <p:spPr>
          <a:xfrm>
            <a:off x="2277358" y="4857135"/>
            <a:ext cx="3705899" cy="1720788"/>
          </a:xfrm>
        </p:spPr>
        <p:txBody>
          <a:bodyPr/>
          <a:lstStyle/>
          <a:p>
            <a:pPr marL="0"/>
            <a:r>
              <a:rPr lang="en-GB" sz="1800" i="0" u="none" strike="noStrike" dirty="0">
                <a:solidFill>
                  <a:srgbClr val="000000"/>
                </a:solidFill>
                <a:effectLst/>
                <a:latin typeface="Roboto" panose="02000000000000000000" pitchFamily="2" charset="0"/>
              </a:rPr>
              <a:t>“</a:t>
            </a:r>
            <a:r>
              <a:rPr lang="en-GB" sz="1800" b="1" i="0" u="none" strike="noStrike" dirty="0">
                <a:solidFill>
                  <a:srgbClr val="000000"/>
                </a:solidFill>
                <a:effectLst/>
                <a:latin typeface="Roboto" panose="02000000000000000000" pitchFamily="2" charset="0"/>
              </a:rPr>
              <a:t>Financially, it is not an option for many trainees </a:t>
            </a:r>
            <a:r>
              <a:rPr lang="en-GB" sz="1800" b="0" i="0" u="none" strike="noStrike" dirty="0">
                <a:solidFill>
                  <a:srgbClr val="000000"/>
                </a:solidFill>
                <a:effectLst/>
                <a:latin typeface="Roboto" panose="02000000000000000000" pitchFamily="2" charset="0"/>
              </a:rPr>
              <a:t>who cannot self-fund or take the financial hit of a reduced salary (dependents, other financial commitments)”</a:t>
            </a:r>
            <a:endParaRPr lang="en-GB" dirty="0"/>
          </a:p>
        </p:txBody>
      </p:sp>
      <p:sp>
        <p:nvSpPr>
          <p:cNvPr id="7" name="Title 6">
            <a:extLst>
              <a:ext uri="{FF2B5EF4-FFF2-40B4-BE49-F238E27FC236}">
                <a16:creationId xmlns:a16="http://schemas.microsoft.com/office/drawing/2014/main" id="{6FF03356-1086-8C7C-9AC7-55DAD6BE3D3E}"/>
              </a:ext>
            </a:extLst>
          </p:cNvPr>
          <p:cNvSpPr>
            <a:spLocks noGrp="1"/>
          </p:cNvSpPr>
          <p:nvPr>
            <p:ph type="title"/>
          </p:nvPr>
        </p:nvSpPr>
        <p:spPr/>
        <p:txBody>
          <a:bodyPr/>
          <a:lstStyle/>
          <a:p>
            <a:r>
              <a:rPr lang="en-GB" dirty="0"/>
              <a:t>Remuneration &amp; financial barriers</a:t>
            </a:r>
          </a:p>
        </p:txBody>
      </p:sp>
      <p:sp>
        <p:nvSpPr>
          <p:cNvPr id="9" name="TextBox 8">
            <a:extLst>
              <a:ext uri="{FF2B5EF4-FFF2-40B4-BE49-F238E27FC236}">
                <a16:creationId xmlns:a16="http://schemas.microsoft.com/office/drawing/2014/main" id="{0F1A0C36-2B46-6815-17F2-1BB3C4A52DF6}"/>
              </a:ext>
            </a:extLst>
          </p:cNvPr>
          <p:cNvSpPr txBox="1"/>
          <p:nvPr/>
        </p:nvSpPr>
        <p:spPr>
          <a:xfrm>
            <a:off x="-1248697" y="1850395"/>
            <a:ext cx="1989167" cy="307777"/>
          </a:xfrm>
          <a:prstGeom prst="rect">
            <a:avLst/>
          </a:prstGeom>
          <a:noFill/>
        </p:spPr>
        <p:txBody>
          <a:bodyPr wrap="square">
            <a:spAutoFit/>
          </a:bodyPr>
          <a:lstStyle/>
          <a:p>
            <a:r>
              <a:rPr lang="en-GB" sz="1400" b="0" i="0" u="none" strike="noStrike" dirty="0">
                <a:solidFill>
                  <a:srgbClr val="000000"/>
                </a:solidFill>
                <a:effectLst/>
                <a:latin typeface="Roboto" panose="02000000000000000000" pitchFamily="2" charset="0"/>
              </a:rPr>
              <a:t> </a:t>
            </a:r>
            <a:endParaRPr lang="en-GB" dirty="0"/>
          </a:p>
        </p:txBody>
      </p:sp>
      <p:sp>
        <p:nvSpPr>
          <p:cNvPr id="11" name="TextBox 10">
            <a:extLst>
              <a:ext uri="{FF2B5EF4-FFF2-40B4-BE49-F238E27FC236}">
                <a16:creationId xmlns:a16="http://schemas.microsoft.com/office/drawing/2014/main" id="{12115A58-4B89-0953-5747-E1CDF97E3402}"/>
              </a:ext>
            </a:extLst>
          </p:cNvPr>
          <p:cNvSpPr txBox="1"/>
          <p:nvPr/>
        </p:nvSpPr>
        <p:spPr>
          <a:xfrm>
            <a:off x="-1486860" y="4084983"/>
            <a:ext cx="1989167" cy="523220"/>
          </a:xfrm>
          <a:prstGeom prst="rect">
            <a:avLst/>
          </a:prstGeom>
          <a:noFill/>
        </p:spPr>
        <p:txBody>
          <a:bodyPr wrap="square">
            <a:spAutoFit/>
          </a:bodyPr>
          <a:lstStyle/>
          <a:p>
            <a:br>
              <a:rPr lang="en-GB" dirty="0"/>
            </a:br>
            <a:endParaRPr lang="en-GB" dirty="0"/>
          </a:p>
        </p:txBody>
      </p:sp>
    </p:spTree>
    <p:extLst>
      <p:ext uri="{BB962C8B-B14F-4D97-AF65-F5344CB8AC3E}">
        <p14:creationId xmlns:p14="http://schemas.microsoft.com/office/powerpoint/2010/main" val="4043953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4"/>
          <p:cNvSpPr txBox="1">
            <a:spLocks noGrp="1"/>
          </p:cNvSpPr>
          <p:nvPr>
            <p:ph type="title"/>
          </p:nvPr>
        </p:nvSpPr>
        <p:spPr>
          <a:xfrm>
            <a:off x="576071" y="704088"/>
            <a:ext cx="9144000" cy="67665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800"/>
              <a:buFont typeface="Arial"/>
              <a:buNone/>
            </a:pPr>
            <a:r>
              <a:rPr lang="en-US"/>
              <a:t>Summary</a:t>
            </a:r>
            <a:endParaRPr/>
          </a:p>
        </p:txBody>
      </p:sp>
      <p:sp>
        <p:nvSpPr>
          <p:cNvPr id="320" name="Google Shape;320;p14"/>
          <p:cNvSpPr txBox="1">
            <a:spLocks noGrp="1"/>
          </p:cNvSpPr>
          <p:nvPr>
            <p:ph type="body" idx="1"/>
          </p:nvPr>
        </p:nvSpPr>
        <p:spPr>
          <a:xfrm>
            <a:off x="49875" y="1502400"/>
            <a:ext cx="7472400" cy="40707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Char char="●"/>
            </a:pPr>
            <a:r>
              <a:rPr lang="en-US" sz="2200"/>
              <a:t>109 responses, all deaneries and dental PH</a:t>
            </a:r>
            <a:endParaRPr sz="2200"/>
          </a:p>
          <a:p>
            <a:pPr marL="457200" lvl="0" indent="-368300" algn="l" rtl="0">
              <a:lnSpc>
                <a:spcPct val="100000"/>
              </a:lnSpc>
              <a:spcBef>
                <a:spcPts val="0"/>
              </a:spcBef>
              <a:spcAft>
                <a:spcPts val="0"/>
              </a:spcAft>
              <a:buSzPts val="2200"/>
              <a:buChar char="●"/>
            </a:pPr>
            <a:r>
              <a:rPr lang="en-US" sz="2200"/>
              <a:t>Only 11 had done a GHP (updated map produced)</a:t>
            </a:r>
            <a:endParaRPr sz="2200"/>
          </a:p>
          <a:p>
            <a:pPr marL="457200" lvl="0" indent="-368300" algn="l" rtl="0">
              <a:lnSpc>
                <a:spcPct val="100000"/>
              </a:lnSpc>
              <a:spcBef>
                <a:spcPts val="0"/>
              </a:spcBef>
              <a:spcAft>
                <a:spcPts val="0"/>
              </a:spcAft>
              <a:buSzPts val="2200"/>
              <a:buChar char="●"/>
            </a:pPr>
            <a:r>
              <a:rPr lang="en-US" sz="2200" b="1"/>
              <a:t>83 (85%) considering one</a:t>
            </a:r>
            <a:r>
              <a:rPr lang="en-US" sz="2200"/>
              <a:t> - demand for variety of topics and organisations</a:t>
            </a:r>
            <a:endParaRPr sz="2200"/>
          </a:p>
          <a:p>
            <a:pPr marL="457200" lvl="0" indent="-368300" algn="l" rtl="0">
              <a:lnSpc>
                <a:spcPct val="100000"/>
              </a:lnSpc>
              <a:spcBef>
                <a:spcPts val="0"/>
              </a:spcBef>
              <a:spcAft>
                <a:spcPts val="0"/>
              </a:spcAft>
              <a:buSzPts val="2200"/>
              <a:buChar char="●"/>
            </a:pPr>
            <a:r>
              <a:rPr lang="en-US" sz="2200" b="1"/>
              <a:t>Biggest barriers remain family commitments and caring responsibilities, and potential financial implications</a:t>
            </a:r>
            <a:endParaRPr sz="2200" b="1"/>
          </a:p>
          <a:p>
            <a:pPr marL="457200" lvl="0" indent="-368300" algn="l" rtl="0">
              <a:spcBef>
                <a:spcPts val="0"/>
              </a:spcBef>
              <a:spcAft>
                <a:spcPts val="0"/>
              </a:spcAft>
              <a:buSzPts val="2200"/>
              <a:buChar char="●"/>
            </a:pPr>
            <a:r>
              <a:rPr lang="en-US" sz="2200" b="1"/>
              <a:t>Clear demand for hybrid and fully remote options</a:t>
            </a:r>
            <a:endParaRPr sz="2200" b="1"/>
          </a:p>
          <a:p>
            <a:pPr marL="457200" lvl="0" indent="-368300" algn="l" rtl="0">
              <a:lnSpc>
                <a:spcPct val="100000"/>
              </a:lnSpc>
              <a:spcBef>
                <a:spcPts val="0"/>
              </a:spcBef>
              <a:spcAft>
                <a:spcPts val="0"/>
              </a:spcAft>
              <a:buSzPts val="2200"/>
              <a:buChar char="●"/>
            </a:pPr>
            <a:r>
              <a:rPr lang="en-US" sz="2200" b="1"/>
              <a:t>Articulated benefits to both the host country/organisation, and to public health knowledge and practice on return to the UK, aligned with the UKFPH curriculum</a:t>
            </a:r>
            <a:endParaRPr sz="2200" b="1"/>
          </a:p>
          <a:p>
            <a:pPr marL="457200" lvl="0" indent="-368300" algn="l" rtl="0">
              <a:lnSpc>
                <a:spcPct val="100000"/>
              </a:lnSpc>
              <a:spcBef>
                <a:spcPts val="0"/>
              </a:spcBef>
              <a:spcAft>
                <a:spcPts val="0"/>
              </a:spcAft>
              <a:buSzPts val="2200"/>
              <a:buChar char="●"/>
            </a:pPr>
            <a:r>
              <a:rPr lang="en-US" sz="2200"/>
              <a:t>Be mindful of ethical and environmental impact of short-term placements</a:t>
            </a:r>
            <a:endParaRPr sz="2200"/>
          </a:p>
        </p:txBody>
      </p:sp>
      <p:pic>
        <p:nvPicPr>
          <p:cNvPr id="321" name="Google Shape;321;p14"/>
          <p:cNvPicPr preferRelativeResize="0">
            <a:picLocks noGrp="1"/>
          </p:cNvPicPr>
          <p:nvPr>
            <p:ph type="pic" idx="2"/>
          </p:nvPr>
        </p:nvPicPr>
        <p:blipFill rotWithShape="1">
          <a:blip r:embed="rId3">
            <a:alphaModFix/>
          </a:blip>
          <a:srcRect l="23620" r="23620"/>
          <a:stretch/>
        </p:blipFill>
        <p:spPr>
          <a:xfrm>
            <a:off x="8054650" y="232775"/>
            <a:ext cx="3896275" cy="4259750"/>
          </a:xfrm>
          <a:prstGeom prst="rect">
            <a:avLst/>
          </a:prstGeom>
          <a:solidFill>
            <a:srgbClr val="D1D8B7"/>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Shape 218"/>
        <p:cNvGrpSpPr/>
        <p:nvPr/>
      </p:nvGrpSpPr>
      <p:grpSpPr>
        <a:xfrm>
          <a:off x="0" y="0"/>
          <a:ext cx="0" cy="0"/>
          <a:chOff x="0" y="0"/>
          <a:chExt cx="0" cy="0"/>
        </a:xfrm>
      </p:grpSpPr>
      <p:sp>
        <p:nvSpPr>
          <p:cNvPr id="219" name="Google Shape;219;p2"/>
          <p:cNvSpPr txBox="1">
            <a:spLocks noGrp="1"/>
          </p:cNvSpPr>
          <p:nvPr>
            <p:ph type="title"/>
          </p:nvPr>
        </p:nvSpPr>
        <p:spPr>
          <a:xfrm>
            <a:off x="704384" y="2788521"/>
            <a:ext cx="622953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6000"/>
              <a:buFont typeface="Arial"/>
              <a:buNone/>
            </a:pPr>
            <a:r>
              <a:rPr lang="en-US"/>
              <a:t>Agenda</a:t>
            </a:r>
            <a:endParaRPr/>
          </a:p>
        </p:txBody>
      </p:sp>
      <p:graphicFrame>
        <p:nvGraphicFramePr>
          <p:cNvPr id="220" name="Google Shape;220;p2"/>
          <p:cNvGraphicFramePr/>
          <p:nvPr/>
        </p:nvGraphicFramePr>
        <p:xfrm>
          <a:off x="7791450" y="1169988"/>
          <a:ext cx="4132275" cy="4838900"/>
        </p:xfrm>
        <a:graphic>
          <a:graphicData uri="http://schemas.openxmlformats.org/drawingml/2006/table">
            <a:tbl>
              <a:tblPr>
                <a:noFill/>
                <a:tableStyleId>{5CF1D6E4-89A8-4E01-8347-51D2EC734670}</a:tableStyleId>
              </a:tblPr>
              <a:tblGrid>
                <a:gridCol w="4132275">
                  <a:extLst>
                    <a:ext uri="{9D8B030D-6E8A-4147-A177-3AD203B41FA5}">
                      <a16:colId xmlns:a16="http://schemas.microsoft.com/office/drawing/2014/main" val="20000"/>
                    </a:ext>
                  </a:extLst>
                </a:gridCol>
              </a:tblGrid>
              <a:tr h="755625">
                <a:tc>
                  <a:txBody>
                    <a:bodyPr/>
                    <a:lstStyle/>
                    <a:p>
                      <a:pPr marL="0" marR="0" lvl="0" indent="0" algn="r" rtl="0">
                        <a:lnSpc>
                          <a:spcPct val="100000"/>
                        </a:lnSpc>
                        <a:spcBef>
                          <a:spcPts val="0"/>
                        </a:spcBef>
                        <a:spcAft>
                          <a:spcPts val="0"/>
                        </a:spcAft>
                        <a:buClr>
                          <a:schemeClr val="dk1"/>
                        </a:buClr>
                        <a:buSzPts val="2400"/>
                        <a:buFont typeface="Gill Sans"/>
                        <a:buNone/>
                      </a:pPr>
                      <a:r>
                        <a:rPr lang="en-US" sz="2400" u="none" strike="noStrike" cap="none">
                          <a:latin typeface="Gill Sans"/>
                          <a:ea typeface="Gill Sans"/>
                          <a:cs typeface="Gill Sans"/>
                          <a:sym typeface="Gill Sans"/>
                        </a:rPr>
                        <a:t>DEMOGRAPHICS</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054250">
                <a:tc>
                  <a:txBody>
                    <a:bodyPr/>
                    <a:lstStyle/>
                    <a:p>
                      <a:pPr marL="0" marR="0" lvl="0" indent="0" algn="r" rtl="0">
                        <a:lnSpc>
                          <a:spcPct val="100000"/>
                        </a:lnSpc>
                        <a:spcBef>
                          <a:spcPts val="0"/>
                        </a:spcBef>
                        <a:spcAft>
                          <a:spcPts val="0"/>
                        </a:spcAft>
                        <a:buClr>
                          <a:schemeClr val="dk1"/>
                        </a:buClr>
                        <a:buSzPts val="2400"/>
                        <a:buFont typeface="Gill Sans"/>
                        <a:buNone/>
                      </a:pPr>
                      <a:r>
                        <a:rPr lang="en-US" sz="2400" u="none" strike="noStrike" cap="none">
                          <a:latin typeface="Gill Sans"/>
                          <a:ea typeface="Gill Sans"/>
                          <a:cs typeface="Gill Sans"/>
                          <a:sym typeface="Gill Sans"/>
                        </a:rPr>
                        <a:t>DEMAND</a:t>
                      </a:r>
                      <a:endParaRPr/>
                    </a:p>
                    <a:p>
                      <a:pPr marL="0" marR="0" lvl="0" indent="0" algn="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75775">
                <a:tc>
                  <a:txBody>
                    <a:bodyPr/>
                    <a:lstStyle/>
                    <a:p>
                      <a:pPr marL="0" marR="0" lvl="0" indent="0" algn="r" rtl="0">
                        <a:lnSpc>
                          <a:spcPct val="100000"/>
                        </a:lnSpc>
                        <a:spcBef>
                          <a:spcPts val="0"/>
                        </a:spcBef>
                        <a:spcAft>
                          <a:spcPts val="0"/>
                        </a:spcAft>
                        <a:buClr>
                          <a:schemeClr val="dk1"/>
                        </a:buClr>
                        <a:buSzPts val="2400"/>
                        <a:buFont typeface="Gill Sans"/>
                        <a:buNone/>
                      </a:pPr>
                      <a:r>
                        <a:rPr lang="en-US" sz="2400" u="none" strike="noStrike" cap="none">
                          <a:latin typeface="Gill Sans"/>
                          <a:ea typeface="Gill Sans"/>
                          <a:cs typeface="Gill Sans"/>
                          <a:sym typeface="Gill Sans"/>
                        </a:rPr>
                        <a:t>BARRIERS</a:t>
                      </a:r>
                      <a:endParaRPr/>
                    </a:p>
                    <a:p>
                      <a:pPr marL="0" marR="0" lvl="0" indent="0" algn="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32725">
                <a:tc>
                  <a:txBody>
                    <a:bodyPr/>
                    <a:lstStyle/>
                    <a:p>
                      <a:pPr marL="0" marR="0" lvl="0" indent="0" algn="r" rtl="0">
                        <a:lnSpc>
                          <a:spcPct val="100000"/>
                        </a:lnSpc>
                        <a:spcBef>
                          <a:spcPts val="0"/>
                        </a:spcBef>
                        <a:spcAft>
                          <a:spcPts val="0"/>
                        </a:spcAft>
                        <a:buClr>
                          <a:schemeClr val="dk1"/>
                        </a:buClr>
                        <a:buSzPts val="2400"/>
                        <a:buFont typeface="Gill Sans"/>
                        <a:buNone/>
                      </a:pPr>
                      <a:r>
                        <a:rPr lang="en-US" sz="2400" u="none" strike="noStrike" cap="none">
                          <a:latin typeface="Gill Sans"/>
                          <a:ea typeface="Gill Sans"/>
                          <a:cs typeface="Gill Sans"/>
                          <a:sym typeface="Gill Sans"/>
                        </a:rPr>
                        <a:t>PLACEMENT MAPPING</a:t>
                      </a:r>
                      <a:endParaRPr/>
                    </a:p>
                    <a:p>
                      <a:pPr marL="0" marR="0" lvl="0" indent="0" algn="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20525">
                <a:tc>
                  <a:txBody>
                    <a:bodyPr/>
                    <a:lstStyle/>
                    <a:p>
                      <a:pPr marL="0" marR="0" lvl="0" indent="0" algn="r" rtl="0">
                        <a:lnSpc>
                          <a:spcPct val="100000"/>
                        </a:lnSpc>
                        <a:spcBef>
                          <a:spcPts val="0"/>
                        </a:spcBef>
                        <a:spcAft>
                          <a:spcPts val="0"/>
                        </a:spcAft>
                        <a:buClr>
                          <a:schemeClr val="dk1"/>
                        </a:buClr>
                        <a:buSzPts val="2400"/>
                        <a:buFont typeface="Gill Sans"/>
                        <a:buNone/>
                      </a:pPr>
                      <a:r>
                        <a:rPr lang="en-US" sz="2400" u="none" strike="noStrike" cap="none">
                          <a:latin typeface="Gill Sans"/>
                          <a:ea typeface="Gill Sans"/>
                          <a:cs typeface="Gill Sans"/>
                          <a:sym typeface="Gill Sans"/>
                        </a:rPr>
                        <a:t>SUMMARY</a:t>
                      </a:r>
                      <a:endParaRPr/>
                    </a:p>
                    <a:p>
                      <a:pPr marL="0" marR="0" lvl="0" indent="0" algn="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Shape 225"/>
        <p:cNvGrpSpPr/>
        <p:nvPr/>
      </p:nvGrpSpPr>
      <p:grpSpPr>
        <a:xfrm>
          <a:off x="0" y="0"/>
          <a:ext cx="0" cy="0"/>
          <a:chOff x="0" y="0"/>
          <a:chExt cx="0" cy="0"/>
        </a:xfrm>
      </p:grpSpPr>
      <p:sp>
        <p:nvSpPr>
          <p:cNvPr id="226" name="Google Shape;226;p3"/>
          <p:cNvSpPr txBox="1">
            <a:spLocks noGrp="1"/>
          </p:cNvSpPr>
          <p:nvPr>
            <p:ph type="title"/>
          </p:nvPr>
        </p:nvSpPr>
        <p:spPr>
          <a:xfrm>
            <a:off x="576071" y="704088"/>
            <a:ext cx="6502620" cy="67665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800"/>
              <a:buFont typeface="Arial"/>
              <a:buNone/>
            </a:pPr>
            <a:r>
              <a:rPr lang="en-US"/>
              <a:t>Demographics</a:t>
            </a:r>
            <a:endParaRPr/>
          </a:p>
        </p:txBody>
      </p:sp>
      <p:sp>
        <p:nvSpPr>
          <p:cNvPr id="227" name="Google Shape;227;p3"/>
          <p:cNvSpPr txBox="1">
            <a:spLocks noGrp="1"/>
          </p:cNvSpPr>
          <p:nvPr>
            <p:ph type="body" idx="1"/>
          </p:nvPr>
        </p:nvSpPr>
        <p:spPr>
          <a:xfrm>
            <a:off x="576072" y="1947671"/>
            <a:ext cx="4572000" cy="407072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endParaRPr/>
          </a:p>
        </p:txBody>
      </p:sp>
      <p:pic>
        <p:nvPicPr>
          <p:cNvPr id="228" name="Google Shape;228;p3"/>
          <p:cNvPicPr preferRelativeResize="0"/>
          <p:nvPr/>
        </p:nvPicPr>
        <p:blipFill rotWithShape="1">
          <a:blip r:embed="rId3">
            <a:alphaModFix/>
          </a:blip>
          <a:srcRect/>
          <a:stretch/>
        </p:blipFill>
        <p:spPr>
          <a:xfrm>
            <a:off x="363071" y="1587195"/>
            <a:ext cx="6912680" cy="4431205"/>
          </a:xfrm>
          <a:prstGeom prst="rect">
            <a:avLst/>
          </a:prstGeom>
          <a:noFill/>
          <a:ln>
            <a:noFill/>
          </a:ln>
        </p:spPr>
      </p:pic>
      <p:sp>
        <p:nvSpPr>
          <p:cNvPr id="229" name="Google Shape;229;p3"/>
          <p:cNvSpPr txBox="1"/>
          <p:nvPr/>
        </p:nvSpPr>
        <p:spPr>
          <a:xfrm>
            <a:off x="7584141" y="1801906"/>
            <a:ext cx="4303200" cy="40944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600"/>
              <a:buFont typeface="Arial"/>
              <a:buChar char="•"/>
            </a:pPr>
            <a:r>
              <a:rPr lang="en-US" sz="2600" b="1" i="0" u="none" strike="noStrike" cap="none" dirty="0">
                <a:solidFill>
                  <a:schemeClr val="dk1"/>
                </a:solidFill>
                <a:latin typeface="Gill Sans"/>
                <a:ea typeface="Gill Sans"/>
                <a:cs typeface="Gill Sans"/>
                <a:sym typeface="Gill Sans"/>
              </a:rPr>
              <a:t>109 responses</a:t>
            </a:r>
            <a:endParaRPr dirty="0"/>
          </a:p>
          <a:p>
            <a:pPr marL="285750" marR="0" lvl="0" indent="-285750" algn="l" rtl="0">
              <a:spcBef>
                <a:spcPts val="0"/>
              </a:spcBef>
              <a:spcAft>
                <a:spcPts val="0"/>
              </a:spcAft>
              <a:buClr>
                <a:schemeClr val="dk1"/>
              </a:buClr>
              <a:buSzPts val="2600"/>
              <a:buFont typeface="Arial"/>
              <a:buChar char="•"/>
            </a:pPr>
            <a:r>
              <a:rPr lang="en-US" sz="2600" b="1" i="0" u="none" strike="noStrike" cap="none" dirty="0">
                <a:solidFill>
                  <a:schemeClr val="dk1"/>
                </a:solidFill>
                <a:latin typeface="Gill Sans"/>
                <a:ea typeface="Gill Sans"/>
                <a:cs typeface="Gill Sans"/>
                <a:sym typeface="Gill Sans"/>
              </a:rPr>
              <a:t>Most from West Midlands, London, and North East</a:t>
            </a:r>
            <a:endParaRPr dirty="0"/>
          </a:p>
          <a:p>
            <a:pPr marL="285750" marR="0" lvl="0" indent="-285750" algn="l" rtl="0">
              <a:spcBef>
                <a:spcPts val="0"/>
              </a:spcBef>
              <a:spcAft>
                <a:spcPts val="0"/>
              </a:spcAft>
              <a:buClr>
                <a:schemeClr val="dk1"/>
              </a:buClr>
              <a:buSzPts val="2600"/>
              <a:buFont typeface="Arial"/>
              <a:buChar char="•"/>
            </a:pPr>
            <a:r>
              <a:rPr lang="en-US" sz="2600" b="1" i="0" u="none" strike="noStrike" cap="none" dirty="0">
                <a:solidFill>
                  <a:schemeClr val="dk1"/>
                </a:solidFill>
                <a:latin typeface="Gill Sans"/>
                <a:ea typeface="Gill Sans"/>
                <a:cs typeface="Gill Sans"/>
                <a:sym typeface="Gill Sans"/>
              </a:rPr>
              <a:t>All deaneries represented</a:t>
            </a:r>
            <a:endParaRPr dirty="0"/>
          </a:p>
          <a:p>
            <a:pPr marL="285750" marR="0" lvl="0" indent="-285750" algn="l" rtl="0">
              <a:spcBef>
                <a:spcPts val="0"/>
              </a:spcBef>
              <a:spcAft>
                <a:spcPts val="0"/>
              </a:spcAft>
              <a:buClr>
                <a:schemeClr val="dk1"/>
              </a:buClr>
              <a:buSzPts val="2600"/>
              <a:buFont typeface="Arial"/>
              <a:buChar char="•"/>
            </a:pPr>
            <a:r>
              <a:rPr lang="en-US" sz="2600" b="1" i="0" u="none" strike="noStrike" cap="none" dirty="0">
                <a:solidFill>
                  <a:schemeClr val="dk1"/>
                </a:solidFill>
                <a:latin typeface="Gill Sans"/>
                <a:ea typeface="Gill Sans"/>
                <a:cs typeface="Gill Sans"/>
                <a:sym typeface="Gill Sans"/>
              </a:rPr>
              <a:t>11 respondents (10.1%) had previously undertaken a global health placement </a:t>
            </a:r>
            <a:r>
              <a:rPr lang="en-US" sz="2600" b="1" dirty="0">
                <a:solidFill>
                  <a:schemeClr val="dk1"/>
                </a:solidFill>
                <a:latin typeface="Gill Sans"/>
                <a:ea typeface="Gill Sans"/>
                <a:cs typeface="Gill Sans"/>
                <a:sym typeface="Gill Sans"/>
              </a:rPr>
              <a:t>(GHP)</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11 (10.1%) had previously undertaken a global health placement,</a:t>
            </a:r>
            <a:r>
              <a:rPr lang="en-US" b="1"/>
              <a:t> </a:t>
            </a:r>
            <a:r>
              <a:rPr lang="en-US"/>
              <a:t>7 of these wished to do a second</a:t>
            </a:r>
            <a:endParaRPr/>
          </a:p>
          <a:p>
            <a:pPr marL="228600" lvl="0" indent="-228600" algn="l" rtl="0">
              <a:lnSpc>
                <a:spcPct val="90000"/>
              </a:lnSpc>
              <a:spcBef>
                <a:spcPts val="1000"/>
              </a:spcBef>
              <a:spcAft>
                <a:spcPts val="0"/>
              </a:spcAft>
              <a:buClr>
                <a:schemeClr val="dk1"/>
              </a:buClr>
              <a:buSzPts val="2800"/>
              <a:buChar char="•"/>
            </a:pPr>
            <a:r>
              <a:rPr lang="en-US"/>
              <a:t>52 (53%) wished to in future, with a further 31 (32%) considering it. </a:t>
            </a:r>
            <a:endParaRPr/>
          </a:p>
          <a:p>
            <a:pPr marL="228600" lvl="0" indent="-228600" algn="l" rtl="0">
              <a:lnSpc>
                <a:spcPct val="90000"/>
              </a:lnSpc>
              <a:spcBef>
                <a:spcPts val="1000"/>
              </a:spcBef>
              <a:spcAft>
                <a:spcPts val="0"/>
              </a:spcAft>
              <a:buClr>
                <a:schemeClr val="dk1"/>
              </a:buClr>
              <a:buSzPts val="2800"/>
              <a:buChar char="•"/>
            </a:pPr>
            <a:r>
              <a:rPr lang="en-US"/>
              <a:t>15 (15%) did not wish to complete a GHP</a:t>
            </a:r>
            <a:endParaRPr/>
          </a:p>
        </p:txBody>
      </p:sp>
      <p:pic>
        <p:nvPicPr>
          <p:cNvPr id="236" name="Google Shape;236;p4"/>
          <p:cNvPicPr preferRelativeResize="0"/>
          <p:nvPr/>
        </p:nvPicPr>
        <p:blipFill rotWithShape="1">
          <a:blip r:embed="rId3">
            <a:alphaModFix/>
          </a:blip>
          <a:srcRect/>
          <a:stretch/>
        </p:blipFill>
        <p:spPr>
          <a:xfrm>
            <a:off x="6215836" y="1768769"/>
            <a:ext cx="5181600" cy="3640074"/>
          </a:xfrm>
          <a:prstGeom prst="rect">
            <a:avLst/>
          </a:prstGeom>
          <a:noFill/>
          <a:ln>
            <a:noFill/>
          </a:ln>
        </p:spPr>
      </p:pic>
      <p:sp>
        <p:nvSpPr>
          <p:cNvPr id="237" name="Google Shape;237;p4"/>
          <p:cNvSpPr txBox="1">
            <a:spLocks noGrp="1"/>
          </p:cNvSpPr>
          <p:nvPr>
            <p:ph type="title"/>
          </p:nvPr>
        </p:nvSpPr>
        <p:spPr>
          <a:xfrm>
            <a:off x="576071" y="704088"/>
            <a:ext cx="9144000" cy="67665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100"/>
              <a:buFont typeface="Arial"/>
              <a:buNone/>
            </a:pPr>
            <a:r>
              <a:rPr lang="en-US" sz="4100"/>
              <a:t>Demand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Shape 241"/>
        <p:cNvGrpSpPr/>
        <p:nvPr/>
      </p:nvGrpSpPr>
      <p:grpSpPr>
        <a:xfrm>
          <a:off x="0" y="0"/>
          <a:ext cx="0" cy="0"/>
          <a:chOff x="0" y="0"/>
          <a:chExt cx="0" cy="0"/>
        </a:xfrm>
      </p:grpSpPr>
      <p:sp>
        <p:nvSpPr>
          <p:cNvPr id="242" name="Google Shape;242;p5"/>
          <p:cNvSpPr txBox="1">
            <a:spLocks noGrp="1"/>
          </p:cNvSpPr>
          <p:nvPr>
            <p:ph type="title"/>
          </p:nvPr>
        </p:nvSpPr>
        <p:spPr>
          <a:xfrm>
            <a:off x="589518" y="484069"/>
            <a:ext cx="6502620" cy="67665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800"/>
              <a:buFont typeface="Arial"/>
              <a:buNone/>
            </a:pPr>
            <a:r>
              <a:rPr lang="en-US" sz="4800">
                <a:latin typeface="Arial"/>
                <a:ea typeface="Arial"/>
                <a:cs typeface="Arial"/>
                <a:sym typeface="Arial"/>
              </a:rPr>
              <a:t>Demand</a:t>
            </a:r>
            <a:endParaRPr/>
          </a:p>
        </p:txBody>
      </p:sp>
      <p:pic>
        <p:nvPicPr>
          <p:cNvPr id="243" name="Google Shape;243;p5"/>
          <p:cNvPicPr preferRelativeResize="0"/>
          <p:nvPr/>
        </p:nvPicPr>
        <p:blipFill rotWithShape="1">
          <a:blip r:embed="rId3">
            <a:alphaModFix/>
          </a:blip>
          <a:srcRect l="60" t="4856" r="1283" b="-136"/>
          <a:stretch/>
        </p:blipFill>
        <p:spPr>
          <a:xfrm>
            <a:off x="776072" y="1723575"/>
            <a:ext cx="8845299" cy="5067190"/>
          </a:xfrm>
          <a:prstGeom prst="rect">
            <a:avLst/>
          </a:prstGeom>
          <a:noFill/>
          <a:ln>
            <a:noFill/>
          </a:ln>
        </p:spPr>
      </p:pic>
      <p:sp>
        <p:nvSpPr>
          <p:cNvPr id="244" name="Google Shape;244;p5"/>
          <p:cNvSpPr txBox="1"/>
          <p:nvPr/>
        </p:nvSpPr>
        <p:spPr>
          <a:xfrm>
            <a:off x="707677" y="1242825"/>
            <a:ext cx="98643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Gill Sans"/>
                <a:ea typeface="Gill Sans"/>
                <a:cs typeface="Gill Sans"/>
                <a:sym typeface="Gill Sans"/>
              </a:rPr>
              <a:t>What topic area, organisation or location did you have in mind? (</a:t>
            </a:r>
            <a:r>
              <a:rPr lang="en-US" sz="2400" b="0" i="1" u="none" strike="noStrike" cap="none">
                <a:solidFill>
                  <a:schemeClr val="dk1"/>
                </a:solidFill>
                <a:latin typeface="Gill Sans"/>
                <a:ea typeface="Gill Sans"/>
                <a:cs typeface="Gill Sans"/>
                <a:sym typeface="Gill Sans"/>
              </a:rPr>
              <a:t>n=53)</a:t>
            </a:r>
            <a:endParaRPr sz="2400">
              <a:solidFill>
                <a:schemeClr val="dk1"/>
              </a:solidFill>
              <a:latin typeface="Gill Sans"/>
              <a:ea typeface="Gill Sans"/>
              <a:cs typeface="Gill Sans"/>
              <a:sym typeface="Gill Sans"/>
            </a:endParaRPr>
          </a:p>
        </p:txBody>
      </p:sp>
      <p:sp>
        <p:nvSpPr>
          <p:cNvPr id="245" name="Google Shape;245;p5"/>
          <p:cNvSpPr txBox="1"/>
          <p:nvPr/>
        </p:nvSpPr>
        <p:spPr>
          <a:xfrm>
            <a:off x="1757082" y="4194672"/>
            <a:ext cx="525930" cy="26930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50" b="1">
                <a:solidFill>
                  <a:srgbClr val="9999FF"/>
                </a:solidFill>
                <a:latin typeface="Gill Sans"/>
                <a:ea typeface="Gill Sans"/>
                <a:cs typeface="Gill Sans"/>
                <a:sym typeface="Gill Sans"/>
              </a:rPr>
              <a:t>policy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6"/>
          <p:cNvSpPr txBox="1">
            <a:spLocks noGrp="1"/>
          </p:cNvSpPr>
          <p:nvPr>
            <p:ph type="body" idx="1"/>
          </p:nvPr>
        </p:nvSpPr>
        <p:spPr>
          <a:xfrm>
            <a:off x="7164775" y="1723950"/>
            <a:ext cx="5269800" cy="4416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Highest preference:</a:t>
            </a:r>
            <a:endParaRPr/>
          </a:p>
          <a:p>
            <a:pPr marL="228600" lvl="0" indent="-228600" algn="l" rtl="0">
              <a:lnSpc>
                <a:spcPct val="90000"/>
              </a:lnSpc>
              <a:spcBef>
                <a:spcPts val="1000"/>
              </a:spcBef>
              <a:spcAft>
                <a:spcPts val="0"/>
              </a:spcAft>
              <a:buClr>
                <a:schemeClr val="dk1"/>
              </a:buClr>
              <a:buSzPts val="2800"/>
              <a:buChar char="•"/>
            </a:pPr>
            <a:r>
              <a:rPr lang="en-US"/>
              <a:t>Hybrid: WFH and in-person abroad (62, 69%)</a:t>
            </a:r>
            <a:endParaRPr/>
          </a:p>
          <a:p>
            <a:pPr marL="228600" lvl="0" indent="-228600" algn="l" rtl="0">
              <a:lnSpc>
                <a:spcPct val="90000"/>
              </a:lnSpc>
              <a:spcBef>
                <a:spcPts val="1000"/>
              </a:spcBef>
              <a:spcAft>
                <a:spcPts val="0"/>
              </a:spcAft>
              <a:buClr>
                <a:schemeClr val="dk1"/>
              </a:buClr>
              <a:buSzPts val="2800"/>
              <a:buChar char="•"/>
            </a:pPr>
            <a:r>
              <a:rPr lang="en-US"/>
              <a:t>In-person abroad (44, 49%)</a:t>
            </a:r>
            <a:endParaRPr/>
          </a:p>
          <a:p>
            <a:pPr marL="228600" lvl="0" indent="-228600" algn="l" rtl="0">
              <a:lnSpc>
                <a:spcPct val="90000"/>
              </a:lnSpc>
              <a:spcBef>
                <a:spcPts val="1000"/>
              </a:spcBef>
              <a:spcAft>
                <a:spcPts val="0"/>
              </a:spcAft>
              <a:buClr>
                <a:schemeClr val="dk1"/>
              </a:buClr>
              <a:buSzPts val="2800"/>
              <a:buChar char="•"/>
            </a:pPr>
            <a:r>
              <a:rPr lang="en-US"/>
              <a:t>Hybrid: WFH and in-person elsewhere in UK (39, 43.3%)</a:t>
            </a:r>
            <a:endParaRPr/>
          </a:p>
        </p:txBody>
      </p:sp>
      <p:sp>
        <p:nvSpPr>
          <p:cNvPr id="251" name="Google Shape;251;p6"/>
          <p:cNvSpPr txBox="1">
            <a:spLocks noGrp="1"/>
          </p:cNvSpPr>
          <p:nvPr>
            <p:ph type="title"/>
          </p:nvPr>
        </p:nvSpPr>
        <p:spPr>
          <a:xfrm>
            <a:off x="576071" y="704088"/>
            <a:ext cx="9144000" cy="67665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100"/>
              <a:buFont typeface="Arial"/>
              <a:buNone/>
            </a:pPr>
            <a:r>
              <a:rPr lang="en-US" sz="4100"/>
              <a:t>Demand</a:t>
            </a:r>
            <a:endParaRPr/>
          </a:p>
        </p:txBody>
      </p:sp>
      <p:pic>
        <p:nvPicPr>
          <p:cNvPr id="252" name="Google Shape;252;p6" descr="Forms response chart. Question title: What would your preference for location be? Please select all that apply. Number of responses: 90 responses."/>
          <p:cNvPicPr preferRelativeResize="0"/>
          <p:nvPr/>
        </p:nvPicPr>
        <p:blipFill rotWithShape="1">
          <a:blip r:embed="rId3">
            <a:alphaModFix/>
          </a:blip>
          <a:srcRect t="6446" r="8582" b="10227"/>
          <a:stretch/>
        </p:blipFill>
        <p:spPr>
          <a:xfrm>
            <a:off x="240450" y="1796250"/>
            <a:ext cx="6924323" cy="30004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676A3B-C0B8-4C18-9F2A-E7FEE7F2FD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5" name="Title 4">
            <a:extLst>
              <a:ext uri="{FF2B5EF4-FFF2-40B4-BE49-F238E27FC236}">
                <a16:creationId xmlns:a16="http://schemas.microsoft.com/office/drawing/2014/main" id="{4E5BC86E-F056-6106-9D10-AF7520FBAF48}"/>
              </a:ext>
            </a:extLst>
          </p:cNvPr>
          <p:cNvSpPr>
            <a:spLocks noGrp="1"/>
          </p:cNvSpPr>
          <p:nvPr>
            <p:ph type="title"/>
          </p:nvPr>
        </p:nvSpPr>
        <p:spPr>
          <a:xfrm>
            <a:off x="552492" y="512932"/>
            <a:ext cx="10672032" cy="676656"/>
          </a:xfrm>
        </p:spPr>
        <p:txBody>
          <a:bodyPr/>
          <a:lstStyle/>
          <a:p>
            <a:r>
              <a:rPr lang="en-GB" sz="3600" dirty="0"/>
              <a:t>Remote working vs. London or overseas-based</a:t>
            </a:r>
          </a:p>
        </p:txBody>
      </p:sp>
      <p:sp>
        <p:nvSpPr>
          <p:cNvPr id="7" name="TextBox 6">
            <a:extLst>
              <a:ext uri="{FF2B5EF4-FFF2-40B4-BE49-F238E27FC236}">
                <a16:creationId xmlns:a16="http://schemas.microsoft.com/office/drawing/2014/main" id="{3CD1481B-DB7B-EC44-C10C-16FC6D2D0789}"/>
              </a:ext>
            </a:extLst>
          </p:cNvPr>
          <p:cNvSpPr txBox="1"/>
          <p:nvPr/>
        </p:nvSpPr>
        <p:spPr>
          <a:xfrm>
            <a:off x="6292644" y="1184094"/>
            <a:ext cx="5722571" cy="1169551"/>
          </a:xfrm>
          <a:prstGeom prst="rect">
            <a:avLst/>
          </a:prstGeom>
          <a:solidFill>
            <a:schemeClr val="accent5">
              <a:lumMod val="40000"/>
              <a:lumOff val="60000"/>
            </a:schemeClr>
          </a:solidFill>
        </p:spPr>
        <p:txBody>
          <a:bodyPr wrap="square">
            <a:spAutoFit/>
          </a:bodyPr>
          <a:lstStyle/>
          <a:p>
            <a:r>
              <a:rPr lang="en-GB" sz="1400" b="0" i="1" u="none" strike="noStrike" dirty="0">
                <a:solidFill>
                  <a:srgbClr val="000000"/>
                </a:solidFill>
                <a:effectLst/>
                <a:latin typeface="Roboto" panose="02000000000000000000" pitchFamily="2" charset="0"/>
              </a:rPr>
              <a:t>“I am </a:t>
            </a:r>
            <a:r>
              <a:rPr lang="en-GB" sz="1400" b="1" i="1" u="none" strike="noStrike" dirty="0">
                <a:solidFill>
                  <a:srgbClr val="000000"/>
                </a:solidFill>
                <a:effectLst/>
                <a:latin typeface="Roboto" panose="02000000000000000000" pitchFamily="2" charset="0"/>
              </a:rPr>
              <a:t>worried about global health opportunities moving to being UK based</a:t>
            </a:r>
            <a:r>
              <a:rPr lang="en-GB" sz="1400" b="0" i="1" u="none" strike="noStrike" dirty="0">
                <a:solidFill>
                  <a:srgbClr val="000000"/>
                </a:solidFill>
                <a:effectLst/>
                <a:latin typeface="Roboto" panose="02000000000000000000" pitchFamily="2" charset="0"/>
              </a:rPr>
              <a:t>, therefore preventing those of us who do not have substantive experience working and living in a different culture from </a:t>
            </a:r>
            <a:r>
              <a:rPr lang="en-GB" sz="1400" b="1" i="1" u="none" strike="noStrike" dirty="0">
                <a:solidFill>
                  <a:srgbClr val="000000"/>
                </a:solidFill>
                <a:effectLst/>
                <a:latin typeface="Roboto" panose="02000000000000000000" pitchFamily="2" charset="0"/>
              </a:rPr>
              <a:t>gaining the breadth of experience and skills that you can gain from being deployed abroad”</a:t>
            </a:r>
            <a:endParaRPr lang="en-GB" b="1" i="1" dirty="0"/>
          </a:p>
        </p:txBody>
      </p:sp>
      <p:sp>
        <p:nvSpPr>
          <p:cNvPr id="9" name="TextBox 8">
            <a:extLst>
              <a:ext uri="{FF2B5EF4-FFF2-40B4-BE49-F238E27FC236}">
                <a16:creationId xmlns:a16="http://schemas.microsoft.com/office/drawing/2014/main" id="{52699A36-C810-1189-917F-AFF288BC7635}"/>
              </a:ext>
            </a:extLst>
          </p:cNvPr>
          <p:cNvSpPr txBox="1"/>
          <p:nvPr/>
        </p:nvSpPr>
        <p:spPr>
          <a:xfrm>
            <a:off x="381106" y="1503913"/>
            <a:ext cx="4462197" cy="738664"/>
          </a:xfrm>
          <a:prstGeom prst="rect">
            <a:avLst/>
          </a:prstGeom>
          <a:solidFill>
            <a:schemeClr val="accent5">
              <a:lumMod val="40000"/>
              <a:lumOff val="60000"/>
            </a:schemeClr>
          </a:solidFill>
        </p:spPr>
        <p:txBody>
          <a:bodyPr wrap="square">
            <a:spAutoFit/>
          </a:bodyPr>
          <a:lstStyle/>
          <a:p>
            <a:r>
              <a:rPr lang="en-GB" sz="1400" b="0" i="1" u="none" strike="noStrike" dirty="0">
                <a:solidFill>
                  <a:srgbClr val="000000"/>
                </a:solidFill>
                <a:effectLst/>
                <a:latin typeface="Roboto" panose="02000000000000000000" pitchFamily="2" charset="0"/>
              </a:rPr>
              <a:t>“With the new digital approach to working, would be very happy to undertake a project virtually and still feel a lot could be learned without needing to relocate</a:t>
            </a:r>
            <a:r>
              <a:rPr lang="en-GB" i="1" dirty="0">
                <a:latin typeface="Roboto" panose="02000000000000000000" pitchFamily="2" charset="0"/>
              </a:rPr>
              <a:t>”</a:t>
            </a:r>
            <a:endParaRPr lang="en-GB" i="1" dirty="0"/>
          </a:p>
        </p:txBody>
      </p:sp>
      <p:sp>
        <p:nvSpPr>
          <p:cNvPr id="11" name="TextBox 10">
            <a:extLst>
              <a:ext uri="{FF2B5EF4-FFF2-40B4-BE49-F238E27FC236}">
                <a16:creationId xmlns:a16="http://schemas.microsoft.com/office/drawing/2014/main" id="{A36DA60C-AC62-1AA9-7B0F-78BF61B7B361}"/>
              </a:ext>
            </a:extLst>
          </p:cNvPr>
          <p:cNvSpPr txBox="1"/>
          <p:nvPr/>
        </p:nvSpPr>
        <p:spPr>
          <a:xfrm>
            <a:off x="381108" y="2366787"/>
            <a:ext cx="4462197" cy="1384995"/>
          </a:xfrm>
          <a:prstGeom prst="rect">
            <a:avLst/>
          </a:prstGeom>
          <a:solidFill>
            <a:schemeClr val="accent5">
              <a:lumMod val="40000"/>
              <a:lumOff val="60000"/>
            </a:schemeClr>
          </a:solidFill>
        </p:spPr>
        <p:txBody>
          <a:bodyPr wrap="square">
            <a:spAutoFit/>
          </a:bodyPr>
          <a:lstStyle/>
          <a:p>
            <a:r>
              <a:rPr lang="en-GB" sz="1400" b="0" i="1" u="none" strike="noStrike" dirty="0">
                <a:solidFill>
                  <a:srgbClr val="000000"/>
                </a:solidFill>
                <a:effectLst/>
                <a:latin typeface="Roboto" panose="02000000000000000000" pitchFamily="2" charset="0"/>
              </a:rPr>
              <a:t>“I feel like completing a global health placement would make me a much more well rounded registrar and be invaluable as an opportunity, but it just doesn't fit with my lifestyle…… </a:t>
            </a:r>
            <a:r>
              <a:rPr lang="en-GB" sz="1400" b="1" i="1" u="none" strike="noStrike" dirty="0">
                <a:solidFill>
                  <a:srgbClr val="000000"/>
                </a:solidFill>
                <a:effectLst/>
                <a:latin typeface="Roboto" panose="02000000000000000000" pitchFamily="2" charset="0"/>
              </a:rPr>
              <a:t>Opportunities to complete global health placements remotely is therefore I feel a really important option </a:t>
            </a:r>
            <a:r>
              <a:rPr lang="en-GB" sz="1400" b="0" i="1" u="none" strike="noStrike" dirty="0">
                <a:solidFill>
                  <a:srgbClr val="000000"/>
                </a:solidFill>
                <a:effectLst/>
                <a:latin typeface="Roboto" panose="02000000000000000000" pitchFamily="2" charset="0"/>
              </a:rPr>
              <a:t>for many of us with similar situations”</a:t>
            </a:r>
            <a:endParaRPr lang="en-GB" i="1" dirty="0"/>
          </a:p>
        </p:txBody>
      </p:sp>
      <p:sp>
        <p:nvSpPr>
          <p:cNvPr id="13" name="TextBox 12">
            <a:extLst>
              <a:ext uri="{FF2B5EF4-FFF2-40B4-BE49-F238E27FC236}">
                <a16:creationId xmlns:a16="http://schemas.microsoft.com/office/drawing/2014/main" id="{2051B74A-A154-2694-99E5-04FF910CF55B}"/>
              </a:ext>
            </a:extLst>
          </p:cNvPr>
          <p:cNvSpPr txBox="1"/>
          <p:nvPr/>
        </p:nvSpPr>
        <p:spPr>
          <a:xfrm>
            <a:off x="381107" y="3884146"/>
            <a:ext cx="4462197" cy="1169551"/>
          </a:xfrm>
          <a:prstGeom prst="rect">
            <a:avLst/>
          </a:prstGeom>
          <a:solidFill>
            <a:schemeClr val="accent5">
              <a:lumMod val="40000"/>
              <a:lumOff val="60000"/>
            </a:schemeClr>
          </a:solidFill>
        </p:spPr>
        <p:txBody>
          <a:bodyPr wrap="square">
            <a:spAutoFit/>
          </a:bodyPr>
          <a:lstStyle/>
          <a:p>
            <a:r>
              <a:rPr lang="en-GB" sz="1400" b="0" i="1" u="none" strike="noStrike" dirty="0">
                <a:solidFill>
                  <a:srgbClr val="000000"/>
                </a:solidFill>
                <a:effectLst/>
                <a:latin typeface="Roboto" panose="02000000000000000000" pitchFamily="2" charset="0"/>
              </a:rPr>
              <a:t>[re hybrid working or WFH] “This has been the norm at PHE/UKHSA Global Ops for many years and as such they have </a:t>
            </a:r>
            <a:r>
              <a:rPr lang="en-GB" sz="1400" b="1" i="1" u="none" strike="noStrike" dirty="0">
                <a:solidFill>
                  <a:srgbClr val="000000"/>
                </a:solidFill>
                <a:effectLst/>
                <a:latin typeface="Roboto" panose="02000000000000000000" pitchFamily="2" charset="0"/>
              </a:rPr>
              <a:t>a better system for maintaining wellbeing/communication/ </a:t>
            </a:r>
            <a:r>
              <a:rPr lang="en-GB" sz="1400" b="0" i="1" u="none" strike="noStrike" dirty="0">
                <a:solidFill>
                  <a:srgbClr val="000000"/>
                </a:solidFill>
                <a:effectLst/>
                <a:latin typeface="Roboto" panose="02000000000000000000" pitchFamily="2" charset="0"/>
              </a:rPr>
              <a:t>meetings than local authorities/health protection teams”</a:t>
            </a:r>
            <a:endParaRPr lang="en-GB" i="1" dirty="0"/>
          </a:p>
        </p:txBody>
      </p:sp>
      <p:sp>
        <p:nvSpPr>
          <p:cNvPr id="15" name="TextBox 14">
            <a:extLst>
              <a:ext uri="{FF2B5EF4-FFF2-40B4-BE49-F238E27FC236}">
                <a16:creationId xmlns:a16="http://schemas.microsoft.com/office/drawing/2014/main" id="{FDEE5486-17B1-ECD9-3BD3-CA7D2A34AB9D}"/>
              </a:ext>
            </a:extLst>
          </p:cNvPr>
          <p:cNvSpPr txBox="1"/>
          <p:nvPr/>
        </p:nvSpPr>
        <p:spPr>
          <a:xfrm>
            <a:off x="5261066" y="4469201"/>
            <a:ext cx="4669515" cy="738664"/>
          </a:xfrm>
          <a:prstGeom prst="rect">
            <a:avLst/>
          </a:prstGeom>
          <a:noFill/>
        </p:spPr>
        <p:txBody>
          <a:bodyPr wrap="square">
            <a:spAutoFit/>
          </a:bodyPr>
          <a:lstStyle/>
          <a:p>
            <a:r>
              <a:rPr lang="en-GB" b="0" i="1" u="none" strike="noStrike" dirty="0">
                <a:solidFill>
                  <a:srgbClr val="000000"/>
                </a:solidFill>
                <a:effectLst/>
                <a:latin typeface="Roboto" panose="02000000000000000000" pitchFamily="2" charset="0"/>
              </a:rPr>
              <a:t>“I feel global health placements are not possible for me now I have small children as </a:t>
            </a:r>
            <a:r>
              <a:rPr lang="en-GB" b="1" i="1" u="none" strike="noStrike" dirty="0">
                <a:solidFill>
                  <a:srgbClr val="000000"/>
                </a:solidFill>
                <a:effectLst/>
                <a:latin typeface="Roboto" panose="02000000000000000000" pitchFamily="2" charset="0"/>
              </a:rPr>
              <a:t>most seem to be based in London </a:t>
            </a:r>
            <a:r>
              <a:rPr lang="en-GB" b="0" i="1" u="none" strike="noStrike" dirty="0">
                <a:solidFill>
                  <a:srgbClr val="000000"/>
                </a:solidFill>
                <a:effectLst/>
                <a:latin typeface="Roboto" panose="02000000000000000000" pitchFamily="2" charset="0"/>
              </a:rPr>
              <a:t>and require that location commitment”</a:t>
            </a:r>
            <a:endParaRPr lang="en-GB" i="1" dirty="0"/>
          </a:p>
        </p:txBody>
      </p:sp>
      <p:sp>
        <p:nvSpPr>
          <p:cNvPr id="17" name="TextBox 16">
            <a:extLst>
              <a:ext uri="{FF2B5EF4-FFF2-40B4-BE49-F238E27FC236}">
                <a16:creationId xmlns:a16="http://schemas.microsoft.com/office/drawing/2014/main" id="{A348BE11-94D0-B479-FF8C-9AADC1809350}"/>
              </a:ext>
            </a:extLst>
          </p:cNvPr>
          <p:cNvSpPr txBox="1"/>
          <p:nvPr/>
        </p:nvSpPr>
        <p:spPr>
          <a:xfrm>
            <a:off x="5989025" y="3849484"/>
            <a:ext cx="4041059" cy="523220"/>
          </a:xfrm>
          <a:prstGeom prst="rect">
            <a:avLst/>
          </a:prstGeom>
          <a:noFill/>
        </p:spPr>
        <p:txBody>
          <a:bodyPr wrap="square">
            <a:spAutoFit/>
          </a:bodyPr>
          <a:lstStyle/>
          <a:p>
            <a:r>
              <a:rPr lang="en-GB" b="0" i="1" u="none" strike="noStrike" dirty="0">
                <a:solidFill>
                  <a:srgbClr val="000000"/>
                </a:solidFill>
                <a:effectLst/>
                <a:latin typeface="Roboto" panose="02000000000000000000" pitchFamily="2" charset="0"/>
              </a:rPr>
              <a:t>“Having </a:t>
            </a:r>
            <a:r>
              <a:rPr lang="en-GB" b="1" i="1" u="none" strike="noStrike" dirty="0">
                <a:solidFill>
                  <a:srgbClr val="000000"/>
                </a:solidFill>
                <a:effectLst/>
                <a:latin typeface="Roboto" panose="02000000000000000000" pitchFamily="2" charset="0"/>
              </a:rPr>
              <a:t>the UK location at London </a:t>
            </a:r>
            <a:r>
              <a:rPr lang="en-GB" b="0" i="1" u="none" strike="noStrike" dirty="0">
                <a:solidFill>
                  <a:srgbClr val="000000"/>
                </a:solidFill>
                <a:effectLst/>
                <a:latin typeface="Roboto" panose="02000000000000000000" pitchFamily="2" charset="0"/>
              </a:rPr>
              <a:t>just makes these placements impossible for me”</a:t>
            </a:r>
            <a:endParaRPr lang="en-GB" i="1" dirty="0"/>
          </a:p>
        </p:txBody>
      </p:sp>
      <p:sp>
        <p:nvSpPr>
          <p:cNvPr id="18" name="TextBox 17">
            <a:extLst>
              <a:ext uri="{FF2B5EF4-FFF2-40B4-BE49-F238E27FC236}">
                <a16:creationId xmlns:a16="http://schemas.microsoft.com/office/drawing/2014/main" id="{34E166A9-85CD-0615-A116-7E0C95B4632D}"/>
              </a:ext>
            </a:extLst>
          </p:cNvPr>
          <p:cNvSpPr txBox="1"/>
          <p:nvPr/>
        </p:nvSpPr>
        <p:spPr>
          <a:xfrm>
            <a:off x="5447070" y="5391483"/>
            <a:ext cx="6094034" cy="738664"/>
          </a:xfrm>
          <a:prstGeom prst="rect">
            <a:avLst/>
          </a:prstGeom>
          <a:noFill/>
        </p:spPr>
        <p:txBody>
          <a:bodyPr wrap="square">
            <a:spAutoFit/>
          </a:bodyPr>
          <a:lstStyle/>
          <a:p>
            <a:r>
              <a:rPr lang="en-GB" b="0" i="1" u="none" strike="noStrike" dirty="0">
                <a:solidFill>
                  <a:srgbClr val="000000"/>
                </a:solidFill>
                <a:effectLst/>
                <a:latin typeface="Roboto" panose="02000000000000000000" pitchFamily="2" charset="0"/>
              </a:rPr>
              <a:t>“I think </a:t>
            </a:r>
            <a:r>
              <a:rPr lang="en-GB" b="1" i="1" u="none" strike="noStrike" dirty="0">
                <a:solidFill>
                  <a:srgbClr val="000000"/>
                </a:solidFill>
                <a:effectLst/>
                <a:latin typeface="Roboto" panose="02000000000000000000" pitchFamily="2" charset="0"/>
              </a:rPr>
              <a:t>a lot of experiences are still very London centric</a:t>
            </a:r>
            <a:r>
              <a:rPr lang="en-GB" b="0" i="1" u="none" strike="noStrike" dirty="0">
                <a:solidFill>
                  <a:srgbClr val="000000"/>
                </a:solidFill>
                <a:effectLst/>
                <a:latin typeface="Roboto" panose="02000000000000000000" pitchFamily="2" charset="0"/>
              </a:rPr>
              <a:t>. Without funding available for those who would need to travel long distances </a:t>
            </a:r>
            <a:r>
              <a:rPr lang="en-GB" b="1" i="1" u="none" strike="noStrike" dirty="0">
                <a:solidFill>
                  <a:srgbClr val="000000"/>
                </a:solidFill>
                <a:effectLst/>
                <a:latin typeface="Roboto" panose="02000000000000000000" pitchFamily="2" charset="0"/>
              </a:rPr>
              <a:t>this isn't equitable</a:t>
            </a:r>
            <a:r>
              <a:rPr lang="en-GB" b="0" i="1" u="none" strike="noStrike" dirty="0">
                <a:solidFill>
                  <a:srgbClr val="000000"/>
                </a:solidFill>
                <a:effectLst/>
                <a:latin typeface="Roboto" panose="02000000000000000000" pitchFamily="2" charset="0"/>
              </a:rPr>
              <a:t>, especially in the current financial climate</a:t>
            </a:r>
            <a:r>
              <a:rPr lang="en-GB" i="1" dirty="0">
                <a:latin typeface="Roboto" panose="02000000000000000000" pitchFamily="2" charset="0"/>
              </a:rPr>
              <a:t>”</a:t>
            </a:r>
            <a:endParaRPr lang="en-GB" i="1" dirty="0"/>
          </a:p>
        </p:txBody>
      </p:sp>
      <p:sp>
        <p:nvSpPr>
          <p:cNvPr id="19" name="TextBox 18">
            <a:extLst>
              <a:ext uri="{FF2B5EF4-FFF2-40B4-BE49-F238E27FC236}">
                <a16:creationId xmlns:a16="http://schemas.microsoft.com/office/drawing/2014/main" id="{DA8DA937-2A7B-D039-F8A1-BD63DD766D27}"/>
              </a:ext>
            </a:extLst>
          </p:cNvPr>
          <p:cNvSpPr txBox="1"/>
          <p:nvPr/>
        </p:nvSpPr>
        <p:spPr>
          <a:xfrm>
            <a:off x="5261066" y="2157906"/>
            <a:ext cx="1254884" cy="369332"/>
          </a:xfrm>
          <a:prstGeom prst="rect">
            <a:avLst/>
          </a:prstGeom>
          <a:noFill/>
        </p:spPr>
        <p:txBody>
          <a:bodyPr wrap="square">
            <a:spAutoFit/>
          </a:bodyPr>
          <a:lstStyle/>
          <a:p>
            <a:r>
              <a:rPr lang="en-GB" sz="1800" b="0" i="1" u="none" strike="noStrike" dirty="0">
                <a:solidFill>
                  <a:srgbClr val="000000"/>
                </a:solidFill>
                <a:effectLst/>
                <a:latin typeface="Roboto" panose="02000000000000000000" pitchFamily="2" charset="0"/>
              </a:rPr>
              <a:t>BUT…..</a:t>
            </a:r>
            <a:endParaRPr lang="en-GB" sz="1800" i="1" dirty="0"/>
          </a:p>
        </p:txBody>
      </p:sp>
      <p:pic>
        <p:nvPicPr>
          <p:cNvPr id="1026" name="Picture 2" descr="5,252 London Map Pin Images, Stock Photos &amp; Vectors | Shutterstock">
            <a:extLst>
              <a:ext uri="{FF2B5EF4-FFF2-40B4-BE49-F238E27FC236}">
                <a16:creationId xmlns:a16="http://schemas.microsoft.com/office/drawing/2014/main" id="{228809FF-4CDF-46F9-901E-0C6C807266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31" t="7373" b="14757"/>
          <a:stretch/>
        </p:blipFill>
        <p:spPr bwMode="auto">
          <a:xfrm>
            <a:off x="10030084" y="3952888"/>
            <a:ext cx="1670387" cy="127455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A9C23936-C018-809A-7615-C0FA4095FB9C}"/>
              </a:ext>
            </a:extLst>
          </p:cNvPr>
          <p:cNvSpPr/>
          <p:nvPr/>
        </p:nvSpPr>
        <p:spPr>
          <a:xfrm>
            <a:off x="5053208" y="3751782"/>
            <a:ext cx="6835423" cy="247486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2FBABBDD-57A9-857E-03A8-D71C19E5F69D}"/>
              </a:ext>
            </a:extLst>
          </p:cNvPr>
          <p:cNvSpPr txBox="1"/>
          <p:nvPr/>
        </p:nvSpPr>
        <p:spPr>
          <a:xfrm>
            <a:off x="381106" y="5188284"/>
            <a:ext cx="4462197" cy="738664"/>
          </a:xfrm>
          <a:prstGeom prst="rect">
            <a:avLst/>
          </a:prstGeom>
          <a:solidFill>
            <a:schemeClr val="accent5">
              <a:lumMod val="40000"/>
              <a:lumOff val="60000"/>
            </a:schemeClr>
          </a:solidFill>
        </p:spPr>
        <p:txBody>
          <a:bodyPr wrap="square">
            <a:spAutoFit/>
          </a:bodyPr>
          <a:lstStyle/>
          <a:p>
            <a:r>
              <a:rPr lang="en-GB" sz="1400" b="0" i="1" u="none" strike="noStrike" dirty="0">
                <a:solidFill>
                  <a:srgbClr val="000000"/>
                </a:solidFill>
                <a:effectLst/>
                <a:latin typeface="Roboto" panose="02000000000000000000" pitchFamily="2" charset="0"/>
              </a:rPr>
              <a:t>“Remote working should have made global or national treasure placements more accessible for the rest of the country”</a:t>
            </a:r>
            <a:endParaRPr lang="en-GB" i="1" dirty="0"/>
          </a:p>
        </p:txBody>
      </p:sp>
      <p:sp>
        <p:nvSpPr>
          <p:cNvPr id="24" name="TextBox 23">
            <a:extLst>
              <a:ext uri="{FF2B5EF4-FFF2-40B4-BE49-F238E27FC236}">
                <a16:creationId xmlns:a16="http://schemas.microsoft.com/office/drawing/2014/main" id="{71A07F52-F44A-6B2D-5F75-A30BFB7AADCB}"/>
              </a:ext>
            </a:extLst>
          </p:cNvPr>
          <p:cNvSpPr txBox="1"/>
          <p:nvPr/>
        </p:nvSpPr>
        <p:spPr>
          <a:xfrm>
            <a:off x="6292645" y="2415901"/>
            <a:ext cx="5722571" cy="1169551"/>
          </a:xfrm>
          <a:prstGeom prst="rect">
            <a:avLst/>
          </a:prstGeom>
          <a:solidFill>
            <a:schemeClr val="accent5">
              <a:lumMod val="40000"/>
              <a:lumOff val="60000"/>
            </a:schemeClr>
          </a:solidFill>
        </p:spPr>
        <p:txBody>
          <a:bodyPr wrap="square">
            <a:spAutoFit/>
          </a:bodyPr>
          <a:lstStyle/>
          <a:p>
            <a:r>
              <a:rPr lang="en-GB" sz="1400" b="0" i="0" u="none" strike="noStrike" dirty="0">
                <a:solidFill>
                  <a:srgbClr val="000000"/>
                </a:solidFill>
                <a:effectLst/>
                <a:latin typeface="Roboto" panose="02000000000000000000" pitchFamily="2" charset="0"/>
              </a:rPr>
              <a:t>“I think it would be interesting to think about whether remote placements are more of an option now or whether there are issues there too </a:t>
            </a:r>
            <a:r>
              <a:rPr lang="en-GB" sz="1400" b="0" i="0" u="none" strike="noStrike" dirty="0" err="1">
                <a:solidFill>
                  <a:srgbClr val="000000"/>
                </a:solidFill>
                <a:effectLst/>
                <a:latin typeface="Roboto" panose="02000000000000000000" pitchFamily="2" charset="0"/>
              </a:rPr>
              <a:t>e.g</a:t>
            </a:r>
            <a:r>
              <a:rPr lang="en-GB" sz="1400" b="0" i="0" u="none" strike="noStrike" dirty="0">
                <a:solidFill>
                  <a:srgbClr val="000000"/>
                </a:solidFill>
                <a:effectLst/>
                <a:latin typeface="Roboto" panose="02000000000000000000" pitchFamily="2" charset="0"/>
              </a:rPr>
              <a:t> </a:t>
            </a:r>
            <a:r>
              <a:rPr lang="en-GB" sz="1400" b="1" i="0" u="none" strike="noStrike" dirty="0">
                <a:solidFill>
                  <a:srgbClr val="000000"/>
                </a:solidFill>
                <a:effectLst/>
                <a:latin typeface="Roboto" panose="02000000000000000000" pitchFamily="2" charset="0"/>
              </a:rPr>
              <a:t>contributing to reduced capacity building in country and whether might compound issues around not really understanding the context</a:t>
            </a:r>
            <a:r>
              <a:rPr lang="en-GB" sz="1400" b="0" i="0" u="none" strike="noStrike" dirty="0">
                <a:solidFill>
                  <a:srgbClr val="000000"/>
                </a:solidFill>
                <a:effectLst/>
                <a:latin typeface="Roboto" panose="02000000000000000000" pitchFamily="2" charset="0"/>
              </a:rPr>
              <a:t>” </a:t>
            </a:r>
            <a:endParaRPr lang="en-GB" dirty="0"/>
          </a:p>
        </p:txBody>
      </p:sp>
    </p:spTree>
    <p:extLst>
      <p:ext uri="{BB962C8B-B14F-4D97-AF65-F5344CB8AC3E}">
        <p14:creationId xmlns:p14="http://schemas.microsoft.com/office/powerpoint/2010/main" val="4067643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7"/>
          <p:cNvSpPr txBox="1">
            <a:spLocks noGrp="1"/>
          </p:cNvSpPr>
          <p:nvPr>
            <p:ph type="title"/>
          </p:nvPr>
        </p:nvSpPr>
        <p:spPr>
          <a:xfrm>
            <a:off x="569541" y="384048"/>
            <a:ext cx="10515600" cy="67665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Arial"/>
              <a:buNone/>
            </a:pPr>
            <a:r>
              <a:rPr lang="en-US"/>
              <a:t>Barriers</a:t>
            </a:r>
            <a:endParaRPr/>
          </a:p>
        </p:txBody>
      </p:sp>
      <p:pic>
        <p:nvPicPr>
          <p:cNvPr id="259" name="Google Shape;259;p7"/>
          <p:cNvPicPr preferRelativeResize="0"/>
          <p:nvPr/>
        </p:nvPicPr>
        <p:blipFill rotWithShape="1">
          <a:blip r:embed="rId3">
            <a:alphaModFix/>
          </a:blip>
          <a:srcRect/>
          <a:stretch/>
        </p:blipFill>
        <p:spPr>
          <a:xfrm>
            <a:off x="5830738" y="1119595"/>
            <a:ext cx="6220653" cy="3933001"/>
          </a:xfrm>
          <a:prstGeom prst="rect">
            <a:avLst/>
          </a:prstGeom>
          <a:noFill/>
          <a:ln>
            <a:noFill/>
          </a:ln>
        </p:spPr>
      </p:pic>
      <p:sp>
        <p:nvSpPr>
          <p:cNvPr id="260" name="Google Shape;260;p7"/>
          <p:cNvSpPr txBox="1"/>
          <p:nvPr/>
        </p:nvSpPr>
        <p:spPr>
          <a:xfrm>
            <a:off x="113165" y="1138895"/>
            <a:ext cx="6220800" cy="5079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Gill Sans"/>
                <a:ea typeface="Gill Sans"/>
                <a:cs typeface="Gill Sans"/>
                <a:sym typeface="Gill Sans"/>
              </a:rPr>
              <a:t>If yes, why? (</a:t>
            </a:r>
            <a:r>
              <a:rPr lang="en-US" sz="1800" i="1">
                <a:solidFill>
                  <a:schemeClr val="dk1"/>
                </a:solidFill>
                <a:latin typeface="Gill Sans"/>
                <a:ea typeface="Gill Sans"/>
                <a:cs typeface="Gill Sans"/>
                <a:sym typeface="Gill Sans"/>
              </a:rPr>
              <a:t>Free text, n=50</a:t>
            </a:r>
            <a:r>
              <a:rPr lang="en-US" sz="1800">
                <a:solidFill>
                  <a:schemeClr val="dk1"/>
                </a:solidFill>
                <a:latin typeface="Gill Sans"/>
                <a:ea typeface="Gill Sans"/>
                <a:cs typeface="Gill Sans"/>
                <a:sym typeface="Gill Sans"/>
              </a:rPr>
              <a:t>)</a:t>
            </a:r>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a:p>
            <a:pPr marL="0" marR="0" lvl="0" indent="0" algn="l" rtl="0">
              <a:spcBef>
                <a:spcPts val="0"/>
              </a:spcBef>
              <a:spcAft>
                <a:spcPts val="0"/>
              </a:spcAft>
              <a:buNone/>
            </a:pPr>
            <a:r>
              <a:rPr lang="en-US" sz="1800">
                <a:solidFill>
                  <a:schemeClr val="dk1"/>
                </a:solidFill>
                <a:latin typeface="Gill Sans"/>
                <a:ea typeface="Gill Sans"/>
                <a:cs typeface="Gill Sans"/>
                <a:sym typeface="Gill Sans"/>
              </a:rPr>
              <a:t>Commonest (by far): </a:t>
            </a:r>
            <a:r>
              <a:rPr lang="en-US" sz="1800" b="1">
                <a:solidFill>
                  <a:schemeClr val="accent2"/>
                </a:solidFill>
                <a:latin typeface="Gill Sans"/>
                <a:ea typeface="Gill Sans"/>
                <a:cs typeface="Gill Sans"/>
                <a:sym typeface="Gill Sans"/>
              </a:rPr>
              <a:t>family commitments/dependents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Children, especially if single parent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Caring responsibilities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Disruption to partner’s career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More feasible if </a:t>
            </a:r>
            <a:r>
              <a:rPr lang="en-US" sz="1800" u="sng">
                <a:solidFill>
                  <a:schemeClr val="dk1"/>
                </a:solidFill>
                <a:latin typeface="Gill Sans"/>
                <a:ea typeface="Gill Sans"/>
                <a:cs typeface="Gill Sans"/>
                <a:sym typeface="Gill Sans"/>
              </a:rPr>
              <a:t>short</a:t>
            </a:r>
            <a:r>
              <a:rPr lang="en-US" sz="1800">
                <a:solidFill>
                  <a:schemeClr val="dk1"/>
                </a:solidFill>
                <a:latin typeface="Gill Sans"/>
                <a:ea typeface="Gill Sans"/>
                <a:cs typeface="Gill Sans"/>
                <a:sym typeface="Gill Sans"/>
              </a:rPr>
              <a:t> trips abroad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Suggestion of ‘registrar swap’ </a:t>
            </a:r>
            <a:endParaRPr/>
          </a:p>
          <a:p>
            <a:pPr marL="457200" marR="0" lvl="1"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None/>
            </a:pPr>
            <a:r>
              <a:rPr lang="en-US" sz="1800">
                <a:solidFill>
                  <a:schemeClr val="dk1"/>
                </a:solidFill>
                <a:latin typeface="Gill Sans"/>
                <a:ea typeface="Gill Sans"/>
                <a:cs typeface="Gill Sans"/>
                <a:sym typeface="Gill Sans"/>
              </a:rPr>
              <a:t>Next commonest: </a:t>
            </a:r>
            <a:r>
              <a:rPr lang="en-US" sz="1800" b="1">
                <a:solidFill>
                  <a:schemeClr val="accent2"/>
                </a:solidFill>
                <a:latin typeface="Gill Sans"/>
                <a:ea typeface="Gill Sans"/>
                <a:cs typeface="Gill Sans"/>
                <a:sym typeface="Gill Sans"/>
              </a:rPr>
              <a:t>financial implications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Mortgage, and paying rent on top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Relocation costs - need assistance with family relocation</a:t>
            </a:r>
            <a:endParaRPr/>
          </a:p>
          <a:p>
            <a:pPr marL="0" marR="0" lvl="0" indent="0" algn="l" rtl="0">
              <a:spcBef>
                <a:spcPts val="0"/>
              </a:spcBef>
              <a:spcAft>
                <a:spcPts val="0"/>
              </a:spcAft>
              <a:buNone/>
            </a:pPr>
            <a:r>
              <a:rPr lang="en-US" sz="1800">
                <a:solidFill>
                  <a:schemeClr val="dk1"/>
                </a:solidFill>
                <a:latin typeface="Gill Sans"/>
                <a:ea typeface="Gill Sans"/>
                <a:cs typeface="Gill Sans"/>
                <a:sym typeface="Gill Sans"/>
              </a:rPr>
              <a:t>Also:</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Long length of placement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Ethical concerns about impacts of short placement on host country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Concern about safety in host country as LGBT/ethnic minority</a:t>
            </a:r>
            <a:endParaRPr/>
          </a:p>
        </p:txBody>
      </p:sp>
      <p:cxnSp>
        <p:nvCxnSpPr>
          <p:cNvPr id="261" name="Google Shape;261;p7"/>
          <p:cNvCxnSpPr/>
          <p:nvPr/>
        </p:nvCxnSpPr>
        <p:spPr>
          <a:xfrm rot="10800000">
            <a:off x="4767943" y="2495006"/>
            <a:ext cx="2403566" cy="97971"/>
          </a:xfrm>
          <a:prstGeom prst="straightConnector1">
            <a:avLst/>
          </a:prstGeom>
          <a:noFill/>
          <a:ln w="76200" cap="flat" cmpd="sng">
            <a:solidFill>
              <a:schemeClr val="accent2"/>
            </a:solidFill>
            <a:prstDash val="solid"/>
            <a:miter lim="800000"/>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8"/>
          <p:cNvSpPr txBox="1">
            <a:spLocks noGrp="1"/>
          </p:cNvSpPr>
          <p:nvPr>
            <p:ph type="title"/>
          </p:nvPr>
        </p:nvSpPr>
        <p:spPr>
          <a:xfrm>
            <a:off x="576072" y="704088"/>
            <a:ext cx="10515600" cy="67665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Arial"/>
              <a:buNone/>
            </a:pPr>
            <a:r>
              <a:rPr lang="en-US"/>
              <a:t>Barriers</a:t>
            </a:r>
            <a:endParaRPr/>
          </a:p>
        </p:txBody>
      </p:sp>
      <p:sp>
        <p:nvSpPr>
          <p:cNvPr id="267" name="Google Shape;267;p8"/>
          <p:cNvSpPr txBox="1">
            <a:spLocks noGrp="1"/>
          </p:cNvSpPr>
          <p:nvPr>
            <p:ph type="body" idx="1"/>
          </p:nvPr>
        </p:nvSpPr>
        <p:spPr>
          <a:xfrm>
            <a:off x="351625" y="1910275"/>
            <a:ext cx="11401800" cy="42519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en-US"/>
              <a:t>Why would you </a:t>
            </a:r>
            <a:r>
              <a:rPr lang="en-US" u="sng"/>
              <a:t>not</a:t>
            </a:r>
            <a:r>
              <a:rPr lang="en-US"/>
              <a:t> be interested in a global health placement? (</a:t>
            </a:r>
            <a:r>
              <a:rPr lang="en-US" i="1"/>
              <a:t>n=40, select all that apply</a:t>
            </a:r>
            <a:r>
              <a:rPr lang="en-US"/>
              <a:t>)</a:t>
            </a:r>
            <a:endParaRPr/>
          </a:p>
          <a:p>
            <a:pPr marL="228600" lvl="0" indent="-241934" algn="l" rtl="0">
              <a:lnSpc>
                <a:spcPct val="90000"/>
              </a:lnSpc>
              <a:spcBef>
                <a:spcPts val="1000"/>
              </a:spcBef>
              <a:spcAft>
                <a:spcPts val="0"/>
              </a:spcAft>
              <a:buClr>
                <a:schemeClr val="dk1"/>
              </a:buClr>
              <a:buSzPts val="2800"/>
              <a:buChar char="•"/>
            </a:pPr>
            <a:r>
              <a:rPr lang="en-US"/>
              <a:t>62.5% due to dependents</a:t>
            </a:r>
            <a:endParaRPr/>
          </a:p>
          <a:p>
            <a:pPr marL="228600" lvl="0" indent="-241934" algn="l" rtl="0">
              <a:lnSpc>
                <a:spcPct val="90000"/>
              </a:lnSpc>
              <a:spcBef>
                <a:spcPts val="1000"/>
              </a:spcBef>
              <a:spcAft>
                <a:spcPts val="0"/>
              </a:spcAft>
              <a:buClr>
                <a:schemeClr val="dk1"/>
              </a:buClr>
              <a:buSzPts val="2800"/>
              <a:buChar char="•"/>
            </a:pPr>
            <a:r>
              <a:rPr lang="en-US"/>
              <a:t>45% unwilling to relocate</a:t>
            </a:r>
            <a:endParaRPr/>
          </a:p>
          <a:p>
            <a:pPr marL="228600" lvl="0" indent="-241934" algn="l" rtl="0">
              <a:lnSpc>
                <a:spcPct val="90000"/>
              </a:lnSpc>
              <a:spcBef>
                <a:spcPts val="1000"/>
              </a:spcBef>
              <a:spcAft>
                <a:spcPts val="0"/>
              </a:spcAft>
              <a:buClr>
                <a:schemeClr val="dk1"/>
              </a:buClr>
              <a:buSzPts val="2800"/>
              <a:buChar char="•"/>
            </a:pPr>
            <a:r>
              <a:rPr lang="en-US"/>
              <a:t>30% potential financial implications</a:t>
            </a:r>
            <a:endParaRPr/>
          </a:p>
          <a:p>
            <a:pPr marL="228600" lvl="0" indent="-241934" algn="l" rtl="0">
              <a:lnSpc>
                <a:spcPct val="90000"/>
              </a:lnSpc>
              <a:spcBef>
                <a:spcPts val="1000"/>
              </a:spcBef>
              <a:spcAft>
                <a:spcPts val="0"/>
              </a:spcAft>
              <a:buClr>
                <a:schemeClr val="dk1"/>
              </a:buClr>
              <a:buSzPts val="2800"/>
              <a:buChar char="•"/>
            </a:pPr>
            <a:r>
              <a:rPr lang="en-US"/>
              <a:t>15% not interested</a:t>
            </a:r>
            <a:endParaRPr/>
          </a:p>
          <a:p>
            <a:pPr marL="228600" lvl="0" indent="-241934" algn="l" rtl="0">
              <a:lnSpc>
                <a:spcPct val="90000"/>
              </a:lnSpc>
              <a:spcBef>
                <a:spcPts val="1000"/>
              </a:spcBef>
              <a:spcAft>
                <a:spcPts val="0"/>
              </a:spcAft>
              <a:buClr>
                <a:schemeClr val="dk1"/>
              </a:buClr>
              <a:buSzPts val="2800"/>
              <a:buChar char="•"/>
            </a:pPr>
            <a:r>
              <a:rPr lang="en-US"/>
              <a:t>5% unsure of the opportunities available</a:t>
            </a:r>
            <a:endParaRPr/>
          </a:p>
          <a:p>
            <a:pPr marL="228600" lvl="0" indent="-241934" algn="l" rtl="0">
              <a:lnSpc>
                <a:spcPct val="90000"/>
              </a:lnSpc>
              <a:spcBef>
                <a:spcPts val="1000"/>
              </a:spcBef>
              <a:spcAft>
                <a:spcPts val="0"/>
              </a:spcAft>
              <a:buClr>
                <a:schemeClr val="dk1"/>
              </a:buClr>
              <a:buSzPts val="2800"/>
              <a:buChar char="•"/>
            </a:pPr>
            <a:r>
              <a:rPr lang="en-US"/>
              <a:t>Free text: belief that skills are better placed locally, bureaucracy involved in doing a GHP ‘in training’, ethical and environmental concerns about potential harmful impact of short term placements</a:t>
            </a:r>
            <a:endParaRPr/>
          </a:p>
        </p:txBody>
      </p:sp>
    </p:spTree>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1646</Words>
  <Application>Microsoft Office PowerPoint</Application>
  <PresentationFormat>Widescreen</PresentationFormat>
  <Paragraphs>146</Paragraphs>
  <Slides>17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Courier New</vt:lpstr>
      <vt:lpstr>Gill Sans</vt:lpstr>
      <vt:lpstr>Arial</vt:lpstr>
      <vt:lpstr>Roboto</vt:lpstr>
      <vt:lpstr>Office Theme</vt:lpstr>
      <vt:lpstr>Global Health Placements Working Group</vt:lpstr>
      <vt:lpstr>Agenda</vt:lpstr>
      <vt:lpstr>Demographics</vt:lpstr>
      <vt:lpstr>Demand</vt:lpstr>
      <vt:lpstr>Demand</vt:lpstr>
      <vt:lpstr>Demand</vt:lpstr>
      <vt:lpstr>Remote working vs. London or overseas-based</vt:lpstr>
      <vt:lpstr>Barriers</vt:lpstr>
      <vt:lpstr>Barriers</vt:lpstr>
      <vt:lpstr>Placement Mapping: General</vt:lpstr>
      <vt:lpstr>Placement Mapping: Challenges</vt:lpstr>
      <vt:lpstr>Placement Mapping: Benefits</vt:lpstr>
      <vt:lpstr>Placement Mapping: Benefits</vt:lpstr>
      <vt:lpstr>Voices of registrars</vt:lpstr>
      <vt:lpstr>StR awareness of global placements</vt:lpstr>
      <vt:lpstr>Remuneration &amp; financial barriers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Health Placements Working Group</dc:title>
  <dc:creator>Stefanie Gissing</dc:creator>
  <cp:lastModifiedBy>Gissing, Stefanie Claire</cp:lastModifiedBy>
  <cp:revision>6</cp:revision>
  <dcterms:created xsi:type="dcterms:W3CDTF">2023-01-05T09:36:24Z</dcterms:created>
  <dcterms:modified xsi:type="dcterms:W3CDTF">2023-01-26T16:05:37Z</dcterms:modified>
</cp:coreProperties>
</file>