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403" r:id="rId3"/>
    <p:sldId id="386" r:id="rId4"/>
    <p:sldId id="388" r:id="rId5"/>
    <p:sldId id="893" r:id="rId6"/>
    <p:sldId id="389" r:id="rId7"/>
    <p:sldId id="876" r:id="rId8"/>
    <p:sldId id="825" r:id="rId9"/>
    <p:sldId id="819" r:id="rId10"/>
    <p:sldId id="895" r:id="rId11"/>
    <p:sldId id="896" r:id="rId12"/>
    <p:sldId id="894" r:id="rId13"/>
    <p:sldId id="897" r:id="rId14"/>
    <p:sldId id="898" r:id="rId15"/>
    <p:sldId id="887" r:id="rId16"/>
  </p:sldIdLst>
  <p:sldSz cx="12192000" cy="6858000"/>
  <p:notesSz cx="6797675" cy="98567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82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1C664-6B45-4880-B1B9-ED928CDF3DA7}" type="datetimeFigureOut">
              <a:rPr lang="en-GB" smtClean="0"/>
              <a:t>05/05/2023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31900"/>
            <a:ext cx="5915025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43579"/>
            <a:ext cx="5438140" cy="388111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62238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887C6-9B39-4CBC-8FAB-78EE9028B2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622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E6E919-8635-4E67-BACF-3616FEF3F50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52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CD30-7BCE-48FB-A6B4-B0F0BB941A1F}" type="datetimeFigureOut">
              <a:rPr lang="en-GB" smtClean="0"/>
              <a:t>05/05/2023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1FB9-E864-4B80-88BC-1B028E677D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080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CD30-7BCE-48FB-A6B4-B0F0BB941A1F}" type="datetimeFigureOut">
              <a:rPr lang="en-GB" smtClean="0"/>
              <a:t>05/05/2023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1FB9-E864-4B80-88BC-1B028E677D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914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CD30-7BCE-48FB-A6B4-B0F0BB941A1F}" type="datetimeFigureOut">
              <a:rPr lang="en-GB" smtClean="0"/>
              <a:t>05/05/2023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1FB9-E864-4B80-88BC-1B028E677D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363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CD30-7BCE-48FB-A6B4-B0F0BB941A1F}" type="datetimeFigureOut">
              <a:rPr lang="en-GB" smtClean="0"/>
              <a:t>05/05/2023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1FB9-E864-4B80-88BC-1B028E677D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787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CD30-7BCE-48FB-A6B4-B0F0BB941A1F}" type="datetimeFigureOut">
              <a:rPr lang="en-GB" smtClean="0"/>
              <a:t>05/05/2023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1FB9-E864-4B80-88BC-1B028E677D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079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CD30-7BCE-48FB-A6B4-B0F0BB941A1F}" type="datetimeFigureOut">
              <a:rPr lang="en-GB" smtClean="0"/>
              <a:t>05/05/2023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1FB9-E864-4B80-88BC-1B028E677D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541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CD30-7BCE-48FB-A6B4-B0F0BB941A1F}" type="datetimeFigureOut">
              <a:rPr lang="en-GB" smtClean="0"/>
              <a:t>05/05/2023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1FB9-E864-4B80-88BC-1B028E677D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462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CD30-7BCE-48FB-A6B4-B0F0BB941A1F}" type="datetimeFigureOut">
              <a:rPr lang="en-GB" smtClean="0"/>
              <a:t>05/05/2023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1FB9-E864-4B80-88BC-1B028E677D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848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CD30-7BCE-48FB-A6B4-B0F0BB941A1F}" type="datetimeFigureOut">
              <a:rPr lang="en-GB" smtClean="0"/>
              <a:t>05/05/2023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1FB9-E864-4B80-88BC-1B028E677D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342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CD30-7BCE-48FB-A6B4-B0F0BB941A1F}" type="datetimeFigureOut">
              <a:rPr lang="en-GB" smtClean="0"/>
              <a:t>05/05/2023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1FB9-E864-4B80-88BC-1B028E677D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194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CD30-7BCE-48FB-A6B4-B0F0BB941A1F}" type="datetimeFigureOut">
              <a:rPr lang="en-GB" smtClean="0"/>
              <a:t>05/05/2023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1FB9-E864-4B80-88BC-1B028E677D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757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4CD30-7BCE-48FB-A6B4-B0F0BB941A1F}" type="datetimeFigureOut">
              <a:rPr lang="en-GB" smtClean="0"/>
              <a:t>05/05/2023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E1FB9-E864-4B80-88BC-1B028E677D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121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rxiv.org/content/10.1101/2022.11.30.22282579v1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s://www.medrxiv.org/content/10.1101/2022.11.30.22282579v1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gerard.mccartney@glasgow.ac.uk" TargetMode="External"/><Relationship Id="rId2" Type="http://schemas.openxmlformats.org/officeDocument/2006/relationships/hyperlink" Target="http://www.gcph.co.uk/life-expectanc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18" Type="http://schemas.openxmlformats.org/officeDocument/2006/relationships/image" Target="../media/image2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sv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19" Type="http://schemas.openxmlformats.org/officeDocument/2006/relationships/image" Target="../media/image21.pn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9837" y="914400"/>
            <a:ext cx="11103427" cy="2657475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+mn-lt"/>
              </a:rPr>
              <a:t>Austerity, inflation and mortality trends</a:t>
            </a:r>
            <a:endParaRPr lang="en-GB" sz="40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9837" y="4139920"/>
            <a:ext cx="10882604" cy="1655762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Gerry McCartney</a:t>
            </a:r>
          </a:p>
          <a:p>
            <a:pPr algn="l"/>
            <a:r>
              <a:rPr lang="en-GB" dirty="0"/>
              <a:t>University of Glasgow </a:t>
            </a:r>
          </a:p>
          <a:p>
            <a:pPr algn="l"/>
            <a:r>
              <a:rPr lang="en-GB" dirty="0"/>
              <a:t>May 2023</a:t>
            </a:r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0691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AB9BA-376D-F5BA-A97D-8B3485B8F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ADE57-1299-9513-CA58-36AB2D2CA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7253"/>
            <a:ext cx="9270442" cy="4669710"/>
          </a:xfrm>
        </p:spPr>
        <p:txBody>
          <a:bodyPr/>
          <a:lstStyle/>
          <a:p>
            <a:r>
              <a:rPr lang="en-GB" dirty="0"/>
              <a:t>The indirect impacts are also very important</a:t>
            </a:r>
          </a:p>
          <a:p>
            <a:r>
              <a:rPr lang="en-GB" dirty="0"/>
              <a:t>Unmet need for healthcare</a:t>
            </a:r>
          </a:p>
          <a:p>
            <a:r>
              <a:rPr lang="en-GB" dirty="0"/>
              <a:t>Economic and social consequences of infection control measures</a:t>
            </a:r>
          </a:p>
        </p:txBody>
      </p:sp>
    </p:spTree>
    <p:extLst>
      <p:ext uri="{BB962C8B-B14F-4D97-AF65-F5344CB8AC3E}">
        <p14:creationId xmlns:p14="http://schemas.microsoft.com/office/powerpoint/2010/main" val="402383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D5C336-EB66-3F20-796E-CC4752CFE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67" y="346073"/>
            <a:ext cx="7840136" cy="60050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A229CC-1951-4C69-D001-90A09C4313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961" t="23151" r="30604" b="5046"/>
          <a:stretch/>
        </p:blipFill>
        <p:spPr>
          <a:xfrm>
            <a:off x="8414312" y="3175279"/>
            <a:ext cx="3663807" cy="34069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53442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850224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Impacts of inflation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38130"/>
            <a:ext cx="10687259" cy="4525347"/>
          </a:xfrm>
        </p:spPr>
        <p:txBody>
          <a:bodyPr>
            <a:normAutofit/>
          </a:bodyPr>
          <a:lstStyle/>
          <a:p>
            <a:r>
              <a:rPr lang="en-GB" dirty="0"/>
              <a:t>We used an existing policy simulation tool (Triple I) to estimate the impacts of inflation on mortality in Scotland</a:t>
            </a:r>
          </a:p>
          <a:p>
            <a:r>
              <a:rPr lang="en-GB" dirty="0"/>
              <a:t>The estimated impacts are large, even when mitigated by the Energy Price Guarantee and other measures seeking to reduce the costs of living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E0AADD-2D3E-255B-2CAD-AC725B1C97AC}"/>
              </a:ext>
            </a:extLst>
          </p:cNvPr>
          <p:cNvSpPr txBox="1"/>
          <p:nvPr/>
        </p:nvSpPr>
        <p:spPr>
          <a:xfrm>
            <a:off x="2364711" y="6363477"/>
            <a:ext cx="9696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Preprint article available here: </a:t>
            </a:r>
            <a:r>
              <a:rPr lang="en-US" dirty="0">
                <a:hlinkClick r:id="rId2"/>
              </a:rPr>
              <a:t>https://www.medrxiv.org/content/10.1101/2022.11.30.22282579v1</a:t>
            </a:r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411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850224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Impacts of inflation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E0AADD-2D3E-255B-2CAD-AC725B1C97AC}"/>
              </a:ext>
            </a:extLst>
          </p:cNvPr>
          <p:cNvSpPr txBox="1"/>
          <p:nvPr/>
        </p:nvSpPr>
        <p:spPr>
          <a:xfrm>
            <a:off x="2364711" y="6363477"/>
            <a:ext cx="9696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Preprint article available here: </a:t>
            </a:r>
            <a:r>
              <a:rPr lang="en-US" dirty="0">
                <a:hlinkClick r:id="rId2"/>
              </a:rPr>
              <a:t>https://www.medrxiv.org/content/10.1101/2022.11.30.22282579v1</a:t>
            </a:r>
            <a:r>
              <a:rPr lang="en-US" dirty="0"/>
              <a:t> </a:t>
            </a:r>
            <a:endParaRPr lang="en-GB" dirty="0"/>
          </a:p>
        </p:txBody>
      </p:sp>
      <p:pic>
        <p:nvPicPr>
          <p:cNvPr id="1026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C9A91E0A-BE40-F80E-49A4-D2287469B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1165"/>
            <a:ext cx="10023912" cy="614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647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850224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38130"/>
            <a:ext cx="10687259" cy="4525347"/>
          </a:xfrm>
        </p:spPr>
        <p:txBody>
          <a:bodyPr>
            <a:normAutofit/>
          </a:bodyPr>
          <a:lstStyle/>
          <a:p>
            <a:r>
              <a:rPr lang="en-GB" dirty="0"/>
              <a:t>The current higher than expected mortality across the UK can be explained by: </a:t>
            </a:r>
          </a:p>
          <a:p>
            <a:pPr lvl="1"/>
            <a:r>
              <a:rPr lang="en-GB" dirty="0"/>
              <a:t>Ongoing impacts of austerity that have impacted since around 2012</a:t>
            </a:r>
          </a:p>
          <a:p>
            <a:pPr lvl="1"/>
            <a:r>
              <a:rPr lang="en-GB" dirty="0"/>
              <a:t>The direct and indirect impacts of COVID-19</a:t>
            </a:r>
          </a:p>
          <a:p>
            <a:pPr lvl="1"/>
            <a:r>
              <a:rPr lang="en-GB" dirty="0"/>
              <a:t>The impacts of inflation on real household incomes, especially in the lowest income groups </a:t>
            </a:r>
          </a:p>
          <a:p>
            <a:r>
              <a:rPr lang="en-GB" dirty="0"/>
              <a:t>Calls for improved uptake of secondary prevention measures as a response to the current mortality trends are insufficient </a:t>
            </a:r>
          </a:p>
        </p:txBody>
      </p:sp>
    </p:spTree>
    <p:extLst>
      <p:ext uri="{BB962C8B-B14F-4D97-AF65-F5344CB8AC3E}">
        <p14:creationId xmlns:p14="http://schemas.microsoft.com/office/powerpoint/2010/main" val="248996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0C422-EA1A-6613-5B86-13FED6EB8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953" y="1825625"/>
            <a:ext cx="11465859" cy="4351338"/>
          </a:xfrm>
        </p:spPr>
        <p:txBody>
          <a:bodyPr/>
          <a:lstStyle/>
          <a:p>
            <a:r>
              <a:rPr lang="en-GB" dirty="0"/>
              <a:t>Links to recent report and animation: </a:t>
            </a:r>
            <a:r>
              <a:rPr lang="en-GB" dirty="0">
                <a:hlinkClick r:id="rId2"/>
              </a:rPr>
              <a:t>www.gcph.co.uk/life-expectancy</a:t>
            </a:r>
            <a:r>
              <a:rPr lang="en-GB" dirty="0"/>
              <a:t> </a:t>
            </a:r>
          </a:p>
          <a:p>
            <a:r>
              <a:rPr lang="en-GB" dirty="0"/>
              <a:t>Email: </a:t>
            </a:r>
            <a:r>
              <a:rPr lang="en-GB" dirty="0">
                <a:hlinkClick r:id="rId3"/>
              </a:rPr>
              <a:t>gerard.mccartney@glasgow.ac.uk</a:t>
            </a:r>
            <a:r>
              <a:rPr lang="en-GB" dirty="0"/>
              <a:t>  </a:t>
            </a:r>
          </a:p>
          <a:p>
            <a:r>
              <a:rPr lang="en-GB" dirty="0"/>
              <a:t>Thanks to my co-authors: David Walsh, Lynda Fenton, Rebecca Devine, Margaret Douglas, Elizabeth Richardson, Neil Craig</a:t>
            </a:r>
          </a:p>
          <a:p>
            <a:r>
              <a:rPr lang="en-GB" dirty="0"/>
              <a:t>Statement of interests: No interests to disclose. </a:t>
            </a:r>
          </a:p>
        </p:txBody>
      </p:sp>
    </p:spTree>
    <p:extLst>
      <p:ext uri="{BB962C8B-B14F-4D97-AF65-F5344CB8AC3E}">
        <p14:creationId xmlns:p14="http://schemas.microsoft.com/office/powerpoint/2010/main" val="3667862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latin typeface="+mn-lt"/>
              </a:rPr>
              <a:t>Synopsis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65296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The rate of improvement in life expectancy has slowed markedly in many high-income countries since c.2012 – before COVID-19</a:t>
            </a:r>
          </a:p>
          <a:p>
            <a:r>
              <a:rPr lang="en-GB" dirty="0"/>
              <a:t>For people living in the most deprived areas, life expectancy is declining</a:t>
            </a:r>
          </a:p>
          <a:p>
            <a:r>
              <a:rPr lang="en-GB" dirty="0"/>
              <a:t>There is good evidence that economic policy – and particular forms of austerity in particular – are responsible </a:t>
            </a:r>
          </a:p>
          <a:p>
            <a:r>
              <a:rPr lang="en-GB" dirty="0"/>
              <a:t>These worsening trends have been exacerbated by the </a:t>
            </a:r>
            <a:r>
              <a:rPr lang="en-GB" u="sng" dirty="0"/>
              <a:t>direct</a:t>
            </a:r>
            <a:r>
              <a:rPr lang="en-GB" dirty="0"/>
              <a:t> and </a:t>
            </a:r>
            <a:r>
              <a:rPr lang="en-GB" u="sng" dirty="0"/>
              <a:t>indirect</a:t>
            </a:r>
            <a:r>
              <a:rPr lang="en-GB" dirty="0"/>
              <a:t> impacts of COVID-19</a:t>
            </a:r>
          </a:p>
          <a:p>
            <a:r>
              <a:rPr lang="en-GB" dirty="0"/>
              <a:t>…and now by inflation and the impacts on real incomes</a:t>
            </a:r>
          </a:p>
          <a:p>
            <a:r>
              <a:rPr lang="en-GB" dirty="0"/>
              <a:t>The public health voice on all of these issues has been somewhat muted</a:t>
            </a:r>
          </a:p>
        </p:txBody>
      </p:sp>
    </p:spTree>
    <p:extLst>
      <p:ext uri="{BB962C8B-B14F-4D97-AF65-F5344CB8AC3E}">
        <p14:creationId xmlns:p14="http://schemas.microsoft.com/office/powerpoint/2010/main" val="63283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46" y="1633879"/>
            <a:ext cx="10878196" cy="38233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846" y="1633879"/>
            <a:ext cx="10878196" cy="382333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latin typeface="+mn-lt"/>
              </a:rPr>
              <a:t>Actual versus projected life expectancy </a:t>
            </a:r>
            <a:br>
              <a:rPr lang="en-GB" sz="3200" b="1" dirty="0">
                <a:latin typeface="+mn-lt"/>
              </a:rPr>
            </a:br>
            <a:r>
              <a:rPr lang="en-GB" sz="3200" b="1" dirty="0">
                <a:latin typeface="+mn-lt"/>
              </a:rPr>
              <a:t>(based on the 1990-2011 baseline)</a:t>
            </a:r>
          </a:p>
        </p:txBody>
      </p:sp>
    </p:spTree>
    <p:extLst>
      <p:ext uri="{BB962C8B-B14F-4D97-AF65-F5344CB8AC3E}">
        <p14:creationId xmlns:p14="http://schemas.microsoft.com/office/powerpoint/2010/main" val="275688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091928" y="1038436"/>
            <a:ext cx="10630534" cy="5602447"/>
            <a:chOff x="3276511" y="3272912"/>
            <a:chExt cx="4815840" cy="253801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32316" b="36358"/>
            <a:stretch/>
          </p:blipFill>
          <p:spPr>
            <a:xfrm>
              <a:off x="3281097" y="3272912"/>
              <a:ext cx="4811254" cy="214829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t="91914"/>
            <a:stretch/>
          </p:blipFill>
          <p:spPr>
            <a:xfrm>
              <a:off x="3276511" y="5256414"/>
              <a:ext cx="4815840" cy="554516"/>
            </a:xfrm>
            <a:prstGeom prst="rect">
              <a:avLst/>
            </a:prstGeom>
          </p:spPr>
        </p:pic>
      </p:grp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064367" y="1038436"/>
            <a:ext cx="10658095" cy="5794742"/>
            <a:chOff x="1442932" y="1583674"/>
            <a:chExt cx="4815840" cy="261834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b="67711"/>
            <a:stretch/>
          </p:blipFill>
          <p:spPr>
            <a:xfrm>
              <a:off x="1447518" y="1583674"/>
              <a:ext cx="4811254" cy="221439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t="91914"/>
            <a:stretch/>
          </p:blipFill>
          <p:spPr>
            <a:xfrm>
              <a:off x="1442932" y="3647501"/>
              <a:ext cx="4815840" cy="554516"/>
            </a:xfrm>
            <a:prstGeom prst="rect">
              <a:avLst/>
            </a:prstGeom>
          </p:spPr>
        </p:pic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4335"/>
          </a:xfrm>
        </p:spPr>
        <p:txBody>
          <a:bodyPr>
            <a:normAutofit/>
          </a:bodyPr>
          <a:lstStyle/>
          <a:p>
            <a:r>
              <a:rPr lang="en-GB" sz="1600" b="1" dirty="0"/>
              <a:t>Inequalities in rolling three-year average European age-standardised mortality rates (by deprivation fifth), all ages and all causes, females (Source: updated version of analysis published in Walsh et al, 2020)</a:t>
            </a:r>
          </a:p>
        </p:txBody>
      </p:sp>
    </p:spTree>
    <p:extLst>
      <p:ext uri="{BB962C8B-B14F-4D97-AF65-F5344CB8AC3E}">
        <p14:creationId xmlns:p14="http://schemas.microsoft.com/office/powerpoint/2010/main" val="419314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4DA528-7A1E-4C33-B995-F058C8FC2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Changing mortality rates in the UK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9489C6CE-F44A-CB9E-5BC3-6E3DDFDCD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0606" y="0"/>
            <a:ext cx="10510787" cy="6863748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E5FD3664-ACF0-01FF-04DC-FDAD852837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0606" y="0"/>
            <a:ext cx="10510787" cy="6863748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4F98BA42-BDD0-F6E6-61C3-8B5972BEA4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0606" y="0"/>
            <a:ext cx="10510787" cy="6863748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A47C173B-6759-9D72-A4C9-7A29E32908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40606" y="0"/>
            <a:ext cx="10510787" cy="6863748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87A0F8D5-0ED0-ED43-C051-1F059E8CFE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0606" y="0"/>
            <a:ext cx="10510787" cy="6863748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9DF6C96C-93CD-4E2D-A759-54C093F7D0D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40606" y="0"/>
            <a:ext cx="10510787" cy="6863748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37BA42D-98A1-7DCB-8E16-194C8931426C}"/>
              </a:ext>
            </a:extLst>
          </p:cNvPr>
          <p:cNvCxnSpPr>
            <a:cxnSpLocks/>
          </p:cNvCxnSpPr>
          <p:nvPr/>
        </p:nvCxnSpPr>
        <p:spPr>
          <a:xfrm flipV="1">
            <a:off x="7542575" y="921458"/>
            <a:ext cx="0" cy="51120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6322496-D125-E689-E8AE-C5354A995DFC}"/>
              </a:ext>
            </a:extLst>
          </p:cNvPr>
          <p:cNvSpPr txBox="1"/>
          <p:nvPr/>
        </p:nvSpPr>
        <p:spPr>
          <a:xfrm>
            <a:off x="6410065" y="3958840"/>
            <a:ext cx="226502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dirty="0"/>
              <a:t>2010: start of UK Government ‘austerity’ programme with aim of cutting public spending by </a:t>
            </a:r>
            <a:r>
              <a:rPr lang="en-GB" sz="1200" b="1" dirty="0">
                <a:solidFill>
                  <a:schemeClr val="accent1"/>
                </a:solidFill>
              </a:rPr>
              <a:t>£85 billion</a:t>
            </a:r>
            <a:r>
              <a:rPr lang="en-GB" sz="1200" baseline="30000" dirty="0"/>
              <a:t>1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dirty="0"/>
              <a:t>Social security budget alone to have been cut by </a:t>
            </a:r>
            <a:r>
              <a:rPr lang="en-GB" sz="1200" b="1" dirty="0">
                <a:solidFill>
                  <a:schemeClr val="accent1"/>
                </a:solidFill>
              </a:rPr>
              <a:t>£47 billion </a:t>
            </a:r>
            <a:r>
              <a:rPr lang="en-GB" sz="1200" dirty="0"/>
              <a:t>by 2020/21</a:t>
            </a:r>
            <a:r>
              <a:rPr lang="en-GB" sz="1200" baseline="30000" dirty="0"/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F393360-583D-411F-AC34-DDAFB22F482B}"/>
              </a:ext>
            </a:extLst>
          </p:cNvPr>
          <p:cNvSpPr txBox="1"/>
          <p:nvPr/>
        </p:nvSpPr>
        <p:spPr>
          <a:xfrm>
            <a:off x="8977746" y="6427113"/>
            <a:ext cx="3214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r">
              <a:buAutoNum type="arabicPeriod"/>
            </a:pPr>
            <a:r>
              <a:rPr lang="en-GB" sz="1000" dirty="0">
                <a:solidFill>
                  <a:schemeClr val="accent1"/>
                </a:solidFill>
              </a:rPr>
              <a:t>Office for Budget Responsibility 2013.</a:t>
            </a:r>
          </a:p>
          <a:p>
            <a:pPr marL="228600" indent="-228600" algn="r">
              <a:buAutoNum type="arabicPeriod"/>
            </a:pPr>
            <a:r>
              <a:rPr lang="en-GB" sz="1000" dirty="0">
                <a:solidFill>
                  <a:schemeClr val="accent1"/>
                </a:solidFill>
              </a:rPr>
              <a:t>Scottish Government 2017 (quoting OBR figures)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C87461-3E14-B84F-D6AE-EADA80DB3B34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3C858E4-E220-0F38-F77B-D479ABDF3C1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634965" y="1266856"/>
            <a:ext cx="8557035" cy="5590946"/>
          </a:xfrm>
          <a:prstGeom prst="rect">
            <a:avLst/>
          </a:prstGeom>
          <a:effectLst>
            <a:outerShdw blurRad="50800" dist="38100" dir="13500000" sx="105000" sy="105000" algn="br" rotWithShape="0">
              <a:prstClr val="black">
                <a:alpha val="40000"/>
              </a:prstClr>
            </a:outerShdw>
          </a:effectLst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08EE193-B04F-D38F-5221-A8693AF87B9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634965" y="1266856"/>
            <a:ext cx="8557035" cy="5590946"/>
          </a:xfrm>
          <a:prstGeom prst="rect">
            <a:avLst/>
          </a:prstGeom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0CBA35-3DB7-671B-6A8F-5649E9E20BC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640001" y="1266856"/>
            <a:ext cx="8551999" cy="55912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686503-5EA4-46DD-452B-CE196F3D860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640000" y="1266856"/>
            <a:ext cx="8552000" cy="559126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8731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850224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Causes of the stalled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8130"/>
            <a:ext cx="7214118" cy="4525347"/>
          </a:xfrm>
        </p:spPr>
        <p:txBody>
          <a:bodyPr>
            <a:normAutofit/>
          </a:bodyPr>
          <a:lstStyle/>
          <a:p>
            <a:r>
              <a:rPr lang="en-GB" dirty="0"/>
              <a:t>Austerity implemented across countries after around 2010</a:t>
            </a:r>
          </a:p>
          <a:p>
            <a:r>
              <a:rPr lang="en-GB" dirty="0"/>
              <a:t>Historical increases in obesity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59C6BF-5626-D130-529C-EF13101E26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63" t="11837" r="39923" b="5324"/>
          <a:stretch/>
        </p:blipFill>
        <p:spPr>
          <a:xfrm>
            <a:off x="8336430" y="1447475"/>
            <a:ext cx="3504117" cy="49160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1040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8CFFE-9B88-4FF8-BBB6-8D82CCC60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9043"/>
          </a:xfrm>
        </p:spPr>
        <p:txBody>
          <a:bodyPr/>
          <a:lstStyle/>
          <a:p>
            <a:r>
              <a:rPr lang="en-GB" b="1" dirty="0">
                <a:latin typeface="+mn-lt"/>
              </a:rPr>
              <a:t>Is there evidence to support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CFB94-B703-42DC-B84B-106F14119EF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Er, yes..</a:t>
            </a:r>
          </a:p>
          <a:p>
            <a:r>
              <a:rPr lang="en-GB" dirty="0"/>
              <a:t>Huge literature on political determinants of health</a:t>
            </a:r>
          </a:p>
          <a:p>
            <a:r>
              <a:rPr lang="en-GB" dirty="0"/>
              <a:t>International evidence of the impact of austerity policies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5643801-30CF-4F94-8252-2F02F353E7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49442" y="1807289"/>
            <a:ext cx="3422806" cy="4615200"/>
          </a:xfr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9" name="Picture 8" descr="A screenshot of a newspaper&#10;&#10;Description automatically generated">
            <a:extLst>
              <a:ext uri="{FF2B5EF4-FFF2-40B4-BE49-F238E27FC236}">
                <a16:creationId xmlns:a16="http://schemas.microsoft.com/office/drawing/2014/main" id="{70919936-35C0-49D5-A7F0-88EBC20019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442" y="1807289"/>
            <a:ext cx="3168964" cy="46136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57D1CB30-2FC8-4382-AB9A-8CA8570D31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442" y="1807289"/>
            <a:ext cx="2729869" cy="46136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597C8E05-9051-434C-91E3-5BC1B32E59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442" y="1807289"/>
            <a:ext cx="3627517" cy="46136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90726549-6B54-4837-8167-EFCCB849B7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442" y="1807289"/>
            <a:ext cx="3358728" cy="46136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F393D4-4187-67F8-5A64-993B6EC917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9442" y="1805726"/>
            <a:ext cx="3705912" cy="491886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9431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8CFFE-9B88-4FF8-BBB6-8D82CCC60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Is there evidence to support this?</a:t>
            </a:r>
          </a:p>
        </p:txBody>
      </p:sp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FF9051E9-0B72-4A48-90FB-454524CBA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915" y="0"/>
            <a:ext cx="3138106" cy="46152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3F8480-84C5-1E3E-8251-FCBB5DF5B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019" y="227198"/>
            <a:ext cx="3532911" cy="46656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CFB94-B703-42DC-B84B-106F14119EF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>
                <a:solidFill>
                  <a:srgbClr val="C0C0C0"/>
                </a:solidFill>
              </a:rPr>
              <a:t>Er, yes..</a:t>
            </a:r>
          </a:p>
          <a:p>
            <a:r>
              <a:rPr lang="en-GB" dirty="0">
                <a:solidFill>
                  <a:srgbClr val="C0C0C0"/>
                </a:solidFill>
              </a:rPr>
              <a:t>Huge literature on political determinants of health</a:t>
            </a:r>
          </a:p>
          <a:p>
            <a:r>
              <a:rPr lang="en-GB" dirty="0">
                <a:solidFill>
                  <a:srgbClr val="C0C0C0"/>
                </a:solidFill>
              </a:rPr>
              <a:t>International evidence of the impact of austerity policies</a:t>
            </a:r>
          </a:p>
          <a:p>
            <a:r>
              <a:rPr lang="en-GB" dirty="0"/>
              <a:t>Wealth of UK evidence of the impact of </a:t>
            </a:r>
            <a:r>
              <a:rPr lang="en-GB" i="1" dirty="0"/>
              <a:t>this particular type </a:t>
            </a:r>
            <a:r>
              <a:rPr lang="en-GB" dirty="0"/>
              <a:t>of austerity…</a:t>
            </a:r>
          </a:p>
        </p:txBody>
      </p:sp>
      <p:pic>
        <p:nvPicPr>
          <p:cNvPr id="14" name="Picture 1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134563E-3534-4A5E-8EF8-A45FF379FE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769" y="504796"/>
            <a:ext cx="3512807" cy="46152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9A86E52A-1245-4B6B-845D-3F95BED94C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552" y="731994"/>
            <a:ext cx="3746876" cy="46152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C4B2CF52-36F2-4669-AAED-B5E19836DC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695" y="959192"/>
            <a:ext cx="3755860" cy="46152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7CE3F771-6983-4596-A2FC-C4B19DDF67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224" y="1186390"/>
            <a:ext cx="3975594" cy="46152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17EFA48B-5FBC-4FC7-850D-7FA44707E8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87" y="1413588"/>
            <a:ext cx="3062718" cy="46152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4070CD5-9C41-41BF-8D27-A8ACC34441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45832" y="1640786"/>
            <a:ext cx="3511769" cy="466380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457970-473F-48DA-843D-B354498D99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24547" y="1916591"/>
            <a:ext cx="3249832" cy="46656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7E90C2D-375B-43FC-AFA1-C318484DAC0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57750" y="2194193"/>
            <a:ext cx="3713664" cy="466380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3898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AB9BA-376D-F5BA-A97D-8B3485B8F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ADE57-1299-9513-CA58-36AB2D2CA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7253"/>
            <a:ext cx="6085114" cy="4669710"/>
          </a:xfrm>
        </p:spPr>
        <p:txBody>
          <a:bodyPr/>
          <a:lstStyle/>
          <a:p>
            <a:r>
              <a:rPr lang="en-GB" dirty="0"/>
              <a:t>These trends pre-date COVID-19 pandemic</a:t>
            </a:r>
          </a:p>
          <a:p>
            <a:r>
              <a:rPr lang="en-GB" dirty="0"/>
              <a:t>But are – obviously – massively important context for understanding the scale of pandemic inequalities</a:t>
            </a:r>
          </a:p>
          <a:p>
            <a:r>
              <a:rPr lang="en-GB" dirty="0"/>
              <a:t>The impact of COVID-19 is large, but nowhere near as large as the impacts of inequalities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13B41D-B34B-76FC-F3E2-F1EDE77EA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039" y="800540"/>
            <a:ext cx="9016721" cy="589509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788CEF-7D5D-522E-9197-A695430A0B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75" t="15824" r="41236" b="7253"/>
          <a:stretch/>
        </p:blipFill>
        <p:spPr>
          <a:xfrm>
            <a:off x="7057711" y="206142"/>
            <a:ext cx="4502499" cy="62867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1443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2474</TotalTime>
  <Words>554</Words>
  <Application>Microsoft Office PowerPoint</Application>
  <PresentationFormat>Widescreen</PresentationFormat>
  <Paragraphs>55</Paragraphs>
  <Slides>15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Austerity, inflation and mortality trends</vt:lpstr>
      <vt:lpstr>Synopsis</vt:lpstr>
      <vt:lpstr>Actual versus projected life expectancy  (based on the 1990-2011 baseline)</vt:lpstr>
      <vt:lpstr>Inequalities in rolling three-year average European age-standardised mortality rates (by deprivation fifth), all ages and all causes, females (Source: updated version of analysis published in Walsh et al, 2020)</vt:lpstr>
      <vt:lpstr>Changing mortality rates in the UK</vt:lpstr>
      <vt:lpstr>Causes of the stalled trends</vt:lpstr>
      <vt:lpstr>Is there evidence to support this?</vt:lpstr>
      <vt:lpstr>Is there evidence to support this?</vt:lpstr>
      <vt:lpstr>COVID-19</vt:lpstr>
      <vt:lpstr>COVID-19</vt:lpstr>
      <vt:lpstr>PowerPoint Presentation</vt:lpstr>
      <vt:lpstr>Impacts of inflation</vt:lpstr>
      <vt:lpstr>Impacts of inflation</vt:lpstr>
      <vt:lpstr>Conclusions</vt:lpstr>
      <vt:lpstr>PowerPoint Presentation</vt:lpstr>
    </vt:vector>
  </TitlesOfParts>
  <Company>NHS HealthScotland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from Scottish workshop</dc:title>
  <dc:creator>Gerry McCartney</dc:creator>
  <cp:lastModifiedBy>Gerard McCartney</cp:lastModifiedBy>
  <cp:revision>156</cp:revision>
  <dcterms:created xsi:type="dcterms:W3CDTF">2019-03-19T14:43:40Z</dcterms:created>
  <dcterms:modified xsi:type="dcterms:W3CDTF">2023-05-05T15:29:36Z</dcterms:modified>
</cp:coreProperties>
</file>