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6" r:id="rId6"/>
    <p:sldMasterId id="2147483669" r:id="rId7"/>
  </p:sldMasterIdLst>
  <p:notesMasterIdLst>
    <p:notesMasterId r:id="rId23"/>
  </p:notesMasterIdLst>
  <p:sldIdLst>
    <p:sldId id="405" r:id="rId8"/>
    <p:sldId id="412" r:id="rId9"/>
    <p:sldId id="411" r:id="rId10"/>
    <p:sldId id="423" r:id="rId11"/>
    <p:sldId id="420" r:id="rId12"/>
    <p:sldId id="421" r:id="rId13"/>
    <p:sldId id="422" r:id="rId14"/>
    <p:sldId id="418" r:id="rId15"/>
    <p:sldId id="424" r:id="rId16"/>
    <p:sldId id="425" r:id="rId17"/>
    <p:sldId id="403" r:id="rId18"/>
    <p:sldId id="404" r:id="rId19"/>
    <p:sldId id="410" r:id="rId20"/>
    <p:sldId id="417" r:id="rId21"/>
    <p:sldId id="4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E28"/>
    <a:srgbClr val="7C2855"/>
    <a:srgbClr val="FA7E21"/>
    <a:srgbClr val="009639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7" autoAdjust="0"/>
  </p:normalViewPr>
  <p:slideViewPr>
    <p:cSldViewPr snapToGrid="0">
      <p:cViewPr varScale="1">
        <p:scale>
          <a:sx n="95" d="100"/>
          <a:sy n="95" d="100"/>
        </p:scale>
        <p:origin x="43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2433D-894C-4439-AFDD-12F2384D436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B192477-9782-4061-8F7A-0A083750CC1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solidFill>
                <a:schemeClr val="bg1"/>
              </a:solidFill>
            </a:rPr>
            <a:t>Consider individuals and groups facing the greatest health inequality </a:t>
          </a:r>
          <a:r>
            <a:rPr lang="en-GB" b="0" dirty="0"/>
            <a:t>and design programmes, activities and interventions which reach those most in need</a:t>
          </a:r>
        </a:p>
      </dgm:t>
    </dgm:pt>
    <dgm:pt modelId="{47DFBA71-1447-4ECD-8DF0-F6FED907C36A}" type="parTrans" cxnId="{0943293B-B7EB-49C8-B939-5A888AFACEA3}">
      <dgm:prSet/>
      <dgm:spPr/>
      <dgm:t>
        <a:bodyPr/>
        <a:lstStyle/>
        <a:p>
          <a:endParaRPr lang="en-GB"/>
        </a:p>
      </dgm:t>
    </dgm:pt>
    <dgm:pt modelId="{0B27BB09-3668-43E2-82B5-3D5013969100}" type="sibTrans" cxnId="{0943293B-B7EB-49C8-B939-5A888AFACEA3}">
      <dgm:prSet/>
      <dgm:spPr/>
      <dgm:t>
        <a:bodyPr/>
        <a:lstStyle/>
        <a:p>
          <a:endParaRPr lang="en-GB"/>
        </a:p>
      </dgm:t>
    </dgm:pt>
    <dgm:pt modelId="{5B208168-4526-4054-8FA5-3637DDEE875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solidFill>
                <a:schemeClr val="bg1"/>
              </a:solidFill>
            </a:rPr>
            <a:t>Ensure governance and funding is well considered and allows for good collaboration, new conversations and exploration of doing things differently.</a:t>
          </a:r>
          <a:endParaRPr lang="en-GB" b="0" dirty="0"/>
        </a:p>
      </dgm:t>
    </dgm:pt>
    <dgm:pt modelId="{81CDF6CB-47C0-48E5-BBB0-556CFF146340}" type="parTrans" cxnId="{98F7001E-B897-4AAF-90B6-C0FE27DB6BBF}">
      <dgm:prSet/>
      <dgm:spPr/>
      <dgm:t>
        <a:bodyPr/>
        <a:lstStyle/>
        <a:p>
          <a:endParaRPr lang="en-GB"/>
        </a:p>
      </dgm:t>
    </dgm:pt>
    <dgm:pt modelId="{1FF9ECB9-BFAB-4880-9C91-7AB96ABC8FE1}" type="sibTrans" cxnId="{98F7001E-B897-4AAF-90B6-C0FE27DB6BBF}">
      <dgm:prSet/>
      <dgm:spPr/>
      <dgm:t>
        <a:bodyPr/>
        <a:lstStyle/>
        <a:p>
          <a:endParaRPr lang="en-GB"/>
        </a:p>
      </dgm:t>
    </dgm:pt>
    <dgm:pt modelId="{C26A173D-3179-4BEE-AD26-473EB1F27C1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solidFill>
                <a:schemeClr val="bg1"/>
              </a:solidFill>
            </a:rPr>
            <a:t>Harness the skills, interests and connections from internal and external workforce to ensure everyone is equipped to support Swindon residents and that insight, knowledge and resource is shared.</a:t>
          </a:r>
        </a:p>
      </dgm:t>
    </dgm:pt>
    <dgm:pt modelId="{BD16078E-C4C9-4337-8749-F79350389DC2}" type="parTrans" cxnId="{08AA08E5-54FE-498D-A8CE-90B47873FE74}">
      <dgm:prSet/>
      <dgm:spPr/>
      <dgm:t>
        <a:bodyPr/>
        <a:lstStyle/>
        <a:p>
          <a:endParaRPr lang="en-GB"/>
        </a:p>
      </dgm:t>
    </dgm:pt>
    <dgm:pt modelId="{8A5E1C0E-88FB-4787-9566-0030E7F35CD8}" type="sibTrans" cxnId="{08AA08E5-54FE-498D-A8CE-90B47873FE74}">
      <dgm:prSet/>
      <dgm:spPr/>
      <dgm:t>
        <a:bodyPr/>
        <a:lstStyle/>
        <a:p>
          <a:endParaRPr lang="en-GB"/>
        </a:p>
      </dgm:t>
    </dgm:pt>
    <dgm:pt modelId="{C67A8CF0-7A53-460A-BA6C-7AE40A419C52}">
      <dgm:prSet/>
      <dgm:spPr/>
      <dgm:t>
        <a:bodyPr/>
        <a:lstStyle/>
        <a:p>
          <a:r>
            <a:rPr lang="en-GB" b="0" dirty="0">
              <a:solidFill>
                <a:schemeClr val="bg1"/>
              </a:solidFill>
            </a:rPr>
            <a:t>Build the capacity of communities, local groups and individuals to self-serve and play a part in improving the situation for them and others. </a:t>
          </a:r>
        </a:p>
      </dgm:t>
    </dgm:pt>
    <dgm:pt modelId="{B9903DFE-F48E-40F3-8F66-BB0BAB747AD5}" type="parTrans" cxnId="{049F88BC-D40F-41F8-A152-BF1A49FC8802}">
      <dgm:prSet/>
      <dgm:spPr/>
      <dgm:t>
        <a:bodyPr/>
        <a:lstStyle/>
        <a:p>
          <a:endParaRPr lang="en-GB"/>
        </a:p>
      </dgm:t>
    </dgm:pt>
    <dgm:pt modelId="{017765F3-1EC6-464F-A93A-303F80DB081B}" type="sibTrans" cxnId="{049F88BC-D40F-41F8-A152-BF1A49FC8802}">
      <dgm:prSet/>
      <dgm:spPr/>
      <dgm:t>
        <a:bodyPr/>
        <a:lstStyle/>
        <a:p>
          <a:endParaRPr lang="en-GB"/>
        </a:p>
      </dgm:t>
    </dgm:pt>
    <dgm:pt modelId="{5A1D85CE-E833-4E8E-90AC-587B2B60DFBD}">
      <dgm:prSet/>
      <dgm:spPr/>
      <dgm:t>
        <a:bodyPr/>
        <a:lstStyle/>
        <a:p>
          <a:r>
            <a:rPr lang="en-GB" b="0" dirty="0">
              <a:solidFill>
                <a:schemeClr val="bg1"/>
              </a:solidFill>
            </a:rPr>
            <a:t>Engage with communities and ensure programmes and messages reach as far and wide as possible and activities and provision are accessible</a:t>
          </a:r>
        </a:p>
      </dgm:t>
    </dgm:pt>
    <dgm:pt modelId="{63282B75-4B5F-416F-BAD8-52BA042CEE1B}" type="parTrans" cxnId="{ADCD2966-7DD9-4268-8387-49E4092AC221}">
      <dgm:prSet/>
      <dgm:spPr/>
      <dgm:t>
        <a:bodyPr/>
        <a:lstStyle/>
        <a:p>
          <a:endParaRPr lang="en-GB"/>
        </a:p>
      </dgm:t>
    </dgm:pt>
    <dgm:pt modelId="{908E61D0-7BF5-4EFE-BCE3-B65CFAD26B0C}" type="sibTrans" cxnId="{ADCD2966-7DD9-4268-8387-49E4092AC221}">
      <dgm:prSet/>
      <dgm:spPr/>
      <dgm:t>
        <a:bodyPr/>
        <a:lstStyle/>
        <a:p>
          <a:endParaRPr lang="en-GB"/>
        </a:p>
      </dgm:t>
    </dgm:pt>
    <dgm:pt modelId="{5D6B344F-5B2A-4B9B-9F52-6F4E4A7678B6}" type="pres">
      <dgm:prSet presAssocID="{D2D2433D-894C-4439-AFDD-12F2384D4367}" presName="diagram" presStyleCnt="0">
        <dgm:presLayoutVars>
          <dgm:dir/>
          <dgm:resizeHandles val="exact"/>
        </dgm:presLayoutVars>
      </dgm:prSet>
      <dgm:spPr/>
    </dgm:pt>
    <dgm:pt modelId="{8C900D96-4EE2-4156-9593-57E2192D9905}" type="pres">
      <dgm:prSet presAssocID="{7B192477-9782-4061-8F7A-0A083750CC13}" presName="node" presStyleLbl="node1" presStyleIdx="0" presStyleCnt="5">
        <dgm:presLayoutVars>
          <dgm:bulletEnabled val="1"/>
        </dgm:presLayoutVars>
      </dgm:prSet>
      <dgm:spPr/>
    </dgm:pt>
    <dgm:pt modelId="{30519DF0-936F-4192-BAA7-370ABE6668DD}" type="pres">
      <dgm:prSet presAssocID="{0B27BB09-3668-43E2-82B5-3D5013969100}" presName="sibTrans" presStyleCnt="0"/>
      <dgm:spPr/>
    </dgm:pt>
    <dgm:pt modelId="{2F24B019-9DAB-4B42-B253-603D62FC03B3}" type="pres">
      <dgm:prSet presAssocID="{C67A8CF0-7A53-460A-BA6C-7AE40A419C52}" presName="node" presStyleLbl="node1" presStyleIdx="1" presStyleCnt="5">
        <dgm:presLayoutVars>
          <dgm:bulletEnabled val="1"/>
        </dgm:presLayoutVars>
      </dgm:prSet>
      <dgm:spPr/>
    </dgm:pt>
    <dgm:pt modelId="{4EF06DDE-C7C6-4C8F-9B04-2E1EC1A0E2A0}" type="pres">
      <dgm:prSet presAssocID="{017765F3-1EC6-464F-A93A-303F80DB081B}" presName="sibTrans" presStyleCnt="0"/>
      <dgm:spPr/>
    </dgm:pt>
    <dgm:pt modelId="{DB9F3981-1477-43D0-AEAE-B1B96EE5F4CA}" type="pres">
      <dgm:prSet presAssocID="{5A1D85CE-E833-4E8E-90AC-587B2B60DFBD}" presName="node" presStyleLbl="node1" presStyleIdx="2" presStyleCnt="5">
        <dgm:presLayoutVars>
          <dgm:bulletEnabled val="1"/>
        </dgm:presLayoutVars>
      </dgm:prSet>
      <dgm:spPr/>
    </dgm:pt>
    <dgm:pt modelId="{E0EA9EA3-3C21-40BA-944B-FA0E84CDEF67}" type="pres">
      <dgm:prSet presAssocID="{908E61D0-7BF5-4EFE-BCE3-B65CFAD26B0C}" presName="sibTrans" presStyleCnt="0"/>
      <dgm:spPr/>
    </dgm:pt>
    <dgm:pt modelId="{6A67400A-8370-4731-BB35-4486EFA02671}" type="pres">
      <dgm:prSet presAssocID="{5B208168-4526-4054-8FA5-3637DDEE8752}" presName="node" presStyleLbl="node1" presStyleIdx="3" presStyleCnt="5">
        <dgm:presLayoutVars>
          <dgm:bulletEnabled val="1"/>
        </dgm:presLayoutVars>
      </dgm:prSet>
      <dgm:spPr/>
    </dgm:pt>
    <dgm:pt modelId="{4EEB107B-253E-4BD0-AF41-D185EE528DBE}" type="pres">
      <dgm:prSet presAssocID="{1FF9ECB9-BFAB-4880-9C91-7AB96ABC8FE1}" presName="sibTrans" presStyleCnt="0"/>
      <dgm:spPr/>
    </dgm:pt>
    <dgm:pt modelId="{E08C8685-3866-401C-AC77-2BA9DE9043AD}" type="pres">
      <dgm:prSet presAssocID="{C26A173D-3179-4BEE-AD26-473EB1F27C14}" presName="node" presStyleLbl="node1" presStyleIdx="4" presStyleCnt="5">
        <dgm:presLayoutVars>
          <dgm:bulletEnabled val="1"/>
        </dgm:presLayoutVars>
      </dgm:prSet>
      <dgm:spPr/>
    </dgm:pt>
  </dgm:ptLst>
  <dgm:cxnLst>
    <dgm:cxn modelId="{98F7001E-B897-4AAF-90B6-C0FE27DB6BBF}" srcId="{D2D2433D-894C-4439-AFDD-12F2384D4367}" destId="{5B208168-4526-4054-8FA5-3637DDEE8752}" srcOrd="3" destOrd="0" parTransId="{81CDF6CB-47C0-48E5-BBB0-556CFF146340}" sibTransId="{1FF9ECB9-BFAB-4880-9C91-7AB96ABC8FE1}"/>
    <dgm:cxn modelId="{D36D5826-C6BF-47FB-86D6-EA5DA2D71AE5}" type="presOf" srcId="{D2D2433D-894C-4439-AFDD-12F2384D4367}" destId="{5D6B344F-5B2A-4B9B-9F52-6F4E4A7678B6}" srcOrd="0" destOrd="0" presId="urn:microsoft.com/office/officeart/2005/8/layout/default"/>
    <dgm:cxn modelId="{0943293B-B7EB-49C8-B939-5A888AFACEA3}" srcId="{D2D2433D-894C-4439-AFDD-12F2384D4367}" destId="{7B192477-9782-4061-8F7A-0A083750CC13}" srcOrd="0" destOrd="0" parTransId="{47DFBA71-1447-4ECD-8DF0-F6FED907C36A}" sibTransId="{0B27BB09-3668-43E2-82B5-3D5013969100}"/>
    <dgm:cxn modelId="{ADCD2966-7DD9-4268-8387-49E4092AC221}" srcId="{D2D2433D-894C-4439-AFDD-12F2384D4367}" destId="{5A1D85CE-E833-4E8E-90AC-587B2B60DFBD}" srcOrd="2" destOrd="0" parTransId="{63282B75-4B5F-416F-BAD8-52BA042CEE1B}" sibTransId="{908E61D0-7BF5-4EFE-BCE3-B65CFAD26B0C}"/>
    <dgm:cxn modelId="{3166B94B-B505-4E8C-B03C-BC73AF00BBD8}" type="presOf" srcId="{C26A173D-3179-4BEE-AD26-473EB1F27C14}" destId="{E08C8685-3866-401C-AC77-2BA9DE9043AD}" srcOrd="0" destOrd="0" presId="urn:microsoft.com/office/officeart/2005/8/layout/default"/>
    <dgm:cxn modelId="{5004F052-64EC-4A29-BACA-E3E6A39C4FC6}" type="presOf" srcId="{7B192477-9782-4061-8F7A-0A083750CC13}" destId="{8C900D96-4EE2-4156-9593-57E2192D9905}" srcOrd="0" destOrd="0" presId="urn:microsoft.com/office/officeart/2005/8/layout/default"/>
    <dgm:cxn modelId="{495AFB76-82C0-4D25-80EA-7195B3A6D8A4}" type="presOf" srcId="{5A1D85CE-E833-4E8E-90AC-587B2B60DFBD}" destId="{DB9F3981-1477-43D0-AEAE-B1B96EE5F4CA}" srcOrd="0" destOrd="0" presId="urn:microsoft.com/office/officeart/2005/8/layout/default"/>
    <dgm:cxn modelId="{049F88BC-D40F-41F8-A152-BF1A49FC8802}" srcId="{D2D2433D-894C-4439-AFDD-12F2384D4367}" destId="{C67A8CF0-7A53-460A-BA6C-7AE40A419C52}" srcOrd="1" destOrd="0" parTransId="{B9903DFE-F48E-40F3-8F66-BB0BAB747AD5}" sibTransId="{017765F3-1EC6-464F-A93A-303F80DB081B}"/>
    <dgm:cxn modelId="{833835D2-5B1F-4257-AECE-1BF842E5114A}" type="presOf" srcId="{C67A8CF0-7A53-460A-BA6C-7AE40A419C52}" destId="{2F24B019-9DAB-4B42-B253-603D62FC03B3}" srcOrd="0" destOrd="0" presId="urn:microsoft.com/office/officeart/2005/8/layout/default"/>
    <dgm:cxn modelId="{8EC565E0-8BE6-4ACD-BB4E-CCAAADFAA959}" type="presOf" srcId="{5B208168-4526-4054-8FA5-3637DDEE8752}" destId="{6A67400A-8370-4731-BB35-4486EFA02671}" srcOrd="0" destOrd="0" presId="urn:microsoft.com/office/officeart/2005/8/layout/default"/>
    <dgm:cxn modelId="{08AA08E5-54FE-498D-A8CE-90B47873FE74}" srcId="{D2D2433D-894C-4439-AFDD-12F2384D4367}" destId="{C26A173D-3179-4BEE-AD26-473EB1F27C14}" srcOrd="4" destOrd="0" parTransId="{BD16078E-C4C9-4337-8749-F79350389DC2}" sibTransId="{8A5E1C0E-88FB-4787-9566-0030E7F35CD8}"/>
    <dgm:cxn modelId="{9EB14907-7437-4BBD-B731-7FC8DC8D591B}" type="presParOf" srcId="{5D6B344F-5B2A-4B9B-9F52-6F4E4A7678B6}" destId="{8C900D96-4EE2-4156-9593-57E2192D9905}" srcOrd="0" destOrd="0" presId="urn:microsoft.com/office/officeart/2005/8/layout/default"/>
    <dgm:cxn modelId="{35A7333F-7030-4458-AA70-3290FC9CA8C5}" type="presParOf" srcId="{5D6B344F-5B2A-4B9B-9F52-6F4E4A7678B6}" destId="{30519DF0-936F-4192-BAA7-370ABE6668DD}" srcOrd="1" destOrd="0" presId="urn:microsoft.com/office/officeart/2005/8/layout/default"/>
    <dgm:cxn modelId="{B56D6CD6-9CE3-4D23-B6B5-A2298553B676}" type="presParOf" srcId="{5D6B344F-5B2A-4B9B-9F52-6F4E4A7678B6}" destId="{2F24B019-9DAB-4B42-B253-603D62FC03B3}" srcOrd="2" destOrd="0" presId="urn:microsoft.com/office/officeart/2005/8/layout/default"/>
    <dgm:cxn modelId="{ACCCD515-7EC1-449D-B404-8569C3B78095}" type="presParOf" srcId="{5D6B344F-5B2A-4B9B-9F52-6F4E4A7678B6}" destId="{4EF06DDE-C7C6-4C8F-9B04-2E1EC1A0E2A0}" srcOrd="3" destOrd="0" presId="urn:microsoft.com/office/officeart/2005/8/layout/default"/>
    <dgm:cxn modelId="{8E071281-1C88-45A3-AFA1-BBCBE281DEBF}" type="presParOf" srcId="{5D6B344F-5B2A-4B9B-9F52-6F4E4A7678B6}" destId="{DB9F3981-1477-43D0-AEAE-B1B96EE5F4CA}" srcOrd="4" destOrd="0" presId="urn:microsoft.com/office/officeart/2005/8/layout/default"/>
    <dgm:cxn modelId="{F82313A6-5BD9-4C14-A14E-C546E82D2563}" type="presParOf" srcId="{5D6B344F-5B2A-4B9B-9F52-6F4E4A7678B6}" destId="{E0EA9EA3-3C21-40BA-944B-FA0E84CDEF67}" srcOrd="5" destOrd="0" presId="urn:microsoft.com/office/officeart/2005/8/layout/default"/>
    <dgm:cxn modelId="{E202E7C3-AA10-4BE9-853C-FC87877C0CCE}" type="presParOf" srcId="{5D6B344F-5B2A-4B9B-9F52-6F4E4A7678B6}" destId="{6A67400A-8370-4731-BB35-4486EFA02671}" srcOrd="6" destOrd="0" presId="urn:microsoft.com/office/officeart/2005/8/layout/default"/>
    <dgm:cxn modelId="{13BD89E9-ED54-41D9-8E46-AFEDDA7D0423}" type="presParOf" srcId="{5D6B344F-5B2A-4B9B-9F52-6F4E4A7678B6}" destId="{4EEB107B-253E-4BD0-AF41-D185EE528DBE}" srcOrd="7" destOrd="0" presId="urn:microsoft.com/office/officeart/2005/8/layout/default"/>
    <dgm:cxn modelId="{1FA66C0B-9A45-4D2F-8A97-101C4D718BF9}" type="presParOf" srcId="{5D6B344F-5B2A-4B9B-9F52-6F4E4A7678B6}" destId="{E08C8685-3866-401C-AC77-2BA9DE9043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E0B5A-8380-410A-83EA-33FBE28535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3AD0004-D34D-4B79-BD55-E3DA42563BF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Household Support Fund (HSF) – 905 grants issued / £109k 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Swindon Emergency Assistance Fund (SEAF) - 50 households per month 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School vouchers – 9k households; 26k vouchers (£550k)</a:t>
          </a:r>
        </a:p>
      </dgm:t>
    </dgm:pt>
    <dgm:pt modelId="{A004A4A4-043A-4EEA-95EC-B1795903877D}" type="parTrans" cxnId="{844557ED-4CA1-4CA1-92C3-A2CE9EF8C73E}">
      <dgm:prSet/>
      <dgm:spPr/>
      <dgm:t>
        <a:bodyPr/>
        <a:lstStyle/>
        <a:p>
          <a:endParaRPr lang="en-GB"/>
        </a:p>
      </dgm:t>
    </dgm:pt>
    <dgm:pt modelId="{D5B8E3F0-34FD-4A2B-844B-276AAD112BA0}" type="sibTrans" cxnId="{844557ED-4CA1-4CA1-92C3-A2CE9EF8C73E}">
      <dgm:prSet/>
      <dgm:spPr/>
      <dgm:t>
        <a:bodyPr/>
        <a:lstStyle/>
        <a:p>
          <a:endParaRPr lang="en-GB"/>
        </a:p>
      </dgm:t>
    </dgm:pt>
    <dgm:pt modelId="{1F98E452-EEEE-4A4F-95FE-393735ABE3D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Over £140k distributed to Voluntary &amp; Community Sector partners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Citizens advice: Financial First Aid - £281k benefit realisation </a:t>
          </a:r>
        </a:p>
        <a:p>
          <a:r>
            <a:rPr lang="en-GB" dirty="0"/>
            <a:t>Expand Local Heroes programme – 60 volunteers / 210 hours in Feb 23’</a:t>
          </a:r>
        </a:p>
        <a:p>
          <a:r>
            <a:rPr lang="en-GB" dirty="0"/>
            <a:t>Facilitate Feeding Swindon Partnership – 69 organisations, 28 council teams </a:t>
          </a:r>
        </a:p>
      </dgm:t>
    </dgm:pt>
    <dgm:pt modelId="{EF8456A6-4E31-4749-A0DF-21464292D42D}" type="parTrans" cxnId="{EB96D833-A2D4-482E-84F6-84FB53C62984}">
      <dgm:prSet/>
      <dgm:spPr/>
      <dgm:t>
        <a:bodyPr/>
        <a:lstStyle/>
        <a:p>
          <a:endParaRPr lang="en-GB"/>
        </a:p>
      </dgm:t>
    </dgm:pt>
    <dgm:pt modelId="{C53E08C1-BA47-4D18-AF4C-3EB6ED53C84C}" type="sibTrans" cxnId="{EB96D833-A2D4-482E-84F6-84FB53C62984}">
      <dgm:prSet/>
      <dgm:spPr/>
      <dgm:t>
        <a:bodyPr/>
        <a:lstStyle/>
        <a:p>
          <a:endParaRPr lang="en-GB"/>
        </a:p>
      </dgm:t>
    </dgm:pt>
    <dgm:pt modelId="{DF0646D8-7ED7-4921-9DA7-3BEBB113DEEC}" type="pres">
      <dgm:prSet presAssocID="{4C7E0B5A-8380-410A-83EA-33FBE285357D}" presName="Name0" presStyleCnt="0">
        <dgm:presLayoutVars>
          <dgm:chMax val="7"/>
          <dgm:chPref val="7"/>
          <dgm:dir/>
        </dgm:presLayoutVars>
      </dgm:prSet>
      <dgm:spPr/>
    </dgm:pt>
    <dgm:pt modelId="{70AD9CAA-7361-48AB-82F6-964E596E0183}" type="pres">
      <dgm:prSet presAssocID="{4C7E0B5A-8380-410A-83EA-33FBE285357D}" presName="Name1" presStyleCnt="0"/>
      <dgm:spPr/>
    </dgm:pt>
    <dgm:pt modelId="{EA50466B-6A1C-46A7-ACE3-1F1C0C92DD55}" type="pres">
      <dgm:prSet presAssocID="{4C7E0B5A-8380-410A-83EA-33FBE285357D}" presName="cycle" presStyleCnt="0"/>
      <dgm:spPr/>
    </dgm:pt>
    <dgm:pt modelId="{5D182242-9CE3-4CE1-AEEF-6B5CBE8DFAEA}" type="pres">
      <dgm:prSet presAssocID="{4C7E0B5A-8380-410A-83EA-33FBE285357D}" presName="srcNode" presStyleLbl="node1" presStyleIdx="0" presStyleCnt="2"/>
      <dgm:spPr/>
    </dgm:pt>
    <dgm:pt modelId="{9AFE81F8-1FAF-41EE-892D-B62CB30D9AF2}" type="pres">
      <dgm:prSet presAssocID="{4C7E0B5A-8380-410A-83EA-33FBE285357D}" presName="conn" presStyleLbl="parChTrans1D2" presStyleIdx="0" presStyleCnt="1"/>
      <dgm:spPr/>
    </dgm:pt>
    <dgm:pt modelId="{13DB17F3-A0A4-46F4-AC76-3020F1B004B5}" type="pres">
      <dgm:prSet presAssocID="{4C7E0B5A-8380-410A-83EA-33FBE285357D}" presName="extraNode" presStyleLbl="node1" presStyleIdx="0" presStyleCnt="2"/>
      <dgm:spPr/>
    </dgm:pt>
    <dgm:pt modelId="{E2985C7B-EEA3-48F4-A236-2441AA9C7895}" type="pres">
      <dgm:prSet presAssocID="{4C7E0B5A-8380-410A-83EA-33FBE285357D}" presName="dstNode" presStyleLbl="node1" presStyleIdx="0" presStyleCnt="2"/>
      <dgm:spPr/>
    </dgm:pt>
    <dgm:pt modelId="{E6B4DA91-BCAF-4744-AAD3-C016D53D1A28}" type="pres">
      <dgm:prSet presAssocID="{D3AD0004-D34D-4B79-BD55-E3DA42563BF2}" presName="text_1" presStyleLbl="node1" presStyleIdx="0" presStyleCnt="2" custScaleY="124990">
        <dgm:presLayoutVars>
          <dgm:bulletEnabled val="1"/>
        </dgm:presLayoutVars>
      </dgm:prSet>
      <dgm:spPr/>
    </dgm:pt>
    <dgm:pt modelId="{377AF532-7DE5-486F-910C-9BD002F5A859}" type="pres">
      <dgm:prSet presAssocID="{D3AD0004-D34D-4B79-BD55-E3DA42563BF2}" presName="accent_1" presStyleCnt="0"/>
      <dgm:spPr/>
    </dgm:pt>
    <dgm:pt modelId="{65FB8404-A2E3-4F40-B6A4-387781CE7BEA}" type="pres">
      <dgm:prSet presAssocID="{D3AD0004-D34D-4B79-BD55-E3DA42563BF2}" presName="accentRepeatNode" presStyleLbl="solidFgAcc1" presStyleIdx="0" presStyleCnt="2"/>
      <dgm:spPr/>
    </dgm:pt>
    <dgm:pt modelId="{F1328245-E8B3-49BE-8268-47F3C8EA717A}" type="pres">
      <dgm:prSet presAssocID="{1F98E452-EEEE-4A4F-95FE-393735ABE3DA}" presName="text_2" presStyleLbl="node1" presStyleIdx="1" presStyleCnt="2" custScaleY="116583">
        <dgm:presLayoutVars>
          <dgm:bulletEnabled val="1"/>
        </dgm:presLayoutVars>
      </dgm:prSet>
      <dgm:spPr/>
    </dgm:pt>
    <dgm:pt modelId="{A515650C-F0ED-4C7B-9CC2-B96EBD01A97C}" type="pres">
      <dgm:prSet presAssocID="{1F98E452-EEEE-4A4F-95FE-393735ABE3DA}" presName="accent_2" presStyleCnt="0"/>
      <dgm:spPr/>
    </dgm:pt>
    <dgm:pt modelId="{FBDCCF3A-B5A1-49AA-8A61-3DF36514D6F3}" type="pres">
      <dgm:prSet presAssocID="{1F98E452-EEEE-4A4F-95FE-393735ABE3DA}" presName="accentRepeatNode" presStyleLbl="solidFgAcc1" presStyleIdx="1" presStyleCnt="2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</dgm:ptLst>
  <dgm:cxnLst>
    <dgm:cxn modelId="{59ED6511-5BE4-4F92-A413-14671C46FE39}" type="presOf" srcId="{D3AD0004-D34D-4B79-BD55-E3DA42563BF2}" destId="{E6B4DA91-BCAF-4744-AAD3-C016D53D1A28}" srcOrd="0" destOrd="0" presId="urn:microsoft.com/office/officeart/2008/layout/VerticalCurvedList"/>
    <dgm:cxn modelId="{EB96D833-A2D4-482E-84F6-84FB53C62984}" srcId="{4C7E0B5A-8380-410A-83EA-33FBE285357D}" destId="{1F98E452-EEEE-4A4F-95FE-393735ABE3DA}" srcOrd="1" destOrd="0" parTransId="{EF8456A6-4E31-4749-A0DF-21464292D42D}" sibTransId="{C53E08C1-BA47-4D18-AF4C-3EB6ED53C84C}"/>
    <dgm:cxn modelId="{15166E43-9A9D-42BC-8B51-70A6FC9D6044}" type="presOf" srcId="{1F98E452-EEEE-4A4F-95FE-393735ABE3DA}" destId="{F1328245-E8B3-49BE-8268-47F3C8EA717A}" srcOrd="0" destOrd="0" presId="urn:microsoft.com/office/officeart/2008/layout/VerticalCurvedList"/>
    <dgm:cxn modelId="{1C4F2A57-21B6-4FDD-BC56-F0A13BC326D9}" type="presOf" srcId="{4C7E0B5A-8380-410A-83EA-33FBE285357D}" destId="{DF0646D8-7ED7-4921-9DA7-3BEBB113DEEC}" srcOrd="0" destOrd="0" presId="urn:microsoft.com/office/officeart/2008/layout/VerticalCurvedList"/>
    <dgm:cxn modelId="{844557ED-4CA1-4CA1-92C3-A2CE9EF8C73E}" srcId="{4C7E0B5A-8380-410A-83EA-33FBE285357D}" destId="{D3AD0004-D34D-4B79-BD55-E3DA42563BF2}" srcOrd="0" destOrd="0" parTransId="{A004A4A4-043A-4EEA-95EC-B1795903877D}" sibTransId="{D5B8E3F0-34FD-4A2B-844B-276AAD112BA0}"/>
    <dgm:cxn modelId="{D9983CF0-3710-48A3-A968-238D014FC652}" type="presOf" srcId="{D5B8E3F0-34FD-4A2B-844B-276AAD112BA0}" destId="{9AFE81F8-1FAF-41EE-892D-B62CB30D9AF2}" srcOrd="0" destOrd="0" presId="urn:microsoft.com/office/officeart/2008/layout/VerticalCurvedList"/>
    <dgm:cxn modelId="{6ED2DD3B-1D2B-4805-8419-6EBDD2F3AFDB}" type="presParOf" srcId="{DF0646D8-7ED7-4921-9DA7-3BEBB113DEEC}" destId="{70AD9CAA-7361-48AB-82F6-964E596E0183}" srcOrd="0" destOrd="0" presId="urn:microsoft.com/office/officeart/2008/layout/VerticalCurvedList"/>
    <dgm:cxn modelId="{B287AEE3-6D61-4A60-91D6-0A154877E7B0}" type="presParOf" srcId="{70AD9CAA-7361-48AB-82F6-964E596E0183}" destId="{EA50466B-6A1C-46A7-ACE3-1F1C0C92DD55}" srcOrd="0" destOrd="0" presId="urn:microsoft.com/office/officeart/2008/layout/VerticalCurvedList"/>
    <dgm:cxn modelId="{6C065A03-3E64-44F5-8667-1C4FA034D6A7}" type="presParOf" srcId="{EA50466B-6A1C-46A7-ACE3-1F1C0C92DD55}" destId="{5D182242-9CE3-4CE1-AEEF-6B5CBE8DFAEA}" srcOrd="0" destOrd="0" presId="urn:microsoft.com/office/officeart/2008/layout/VerticalCurvedList"/>
    <dgm:cxn modelId="{61F1E190-4127-4AF8-9FC7-CA38A26C2813}" type="presParOf" srcId="{EA50466B-6A1C-46A7-ACE3-1F1C0C92DD55}" destId="{9AFE81F8-1FAF-41EE-892D-B62CB30D9AF2}" srcOrd="1" destOrd="0" presId="urn:microsoft.com/office/officeart/2008/layout/VerticalCurvedList"/>
    <dgm:cxn modelId="{EC972977-B844-4468-B452-A9F408913CF0}" type="presParOf" srcId="{EA50466B-6A1C-46A7-ACE3-1F1C0C92DD55}" destId="{13DB17F3-A0A4-46F4-AC76-3020F1B004B5}" srcOrd="2" destOrd="0" presId="urn:microsoft.com/office/officeart/2008/layout/VerticalCurvedList"/>
    <dgm:cxn modelId="{9C0D945A-6BD7-439A-B13C-2617AD940126}" type="presParOf" srcId="{EA50466B-6A1C-46A7-ACE3-1F1C0C92DD55}" destId="{E2985C7B-EEA3-48F4-A236-2441AA9C7895}" srcOrd="3" destOrd="0" presId="urn:microsoft.com/office/officeart/2008/layout/VerticalCurvedList"/>
    <dgm:cxn modelId="{2794C47D-CB64-451B-8BBB-410371AAF7CA}" type="presParOf" srcId="{70AD9CAA-7361-48AB-82F6-964E596E0183}" destId="{E6B4DA91-BCAF-4744-AAD3-C016D53D1A28}" srcOrd="1" destOrd="0" presId="urn:microsoft.com/office/officeart/2008/layout/VerticalCurvedList"/>
    <dgm:cxn modelId="{650ADFA5-C3EE-4F2D-B784-DCCEA0BCC0DE}" type="presParOf" srcId="{70AD9CAA-7361-48AB-82F6-964E596E0183}" destId="{377AF532-7DE5-486F-910C-9BD002F5A859}" srcOrd="2" destOrd="0" presId="urn:microsoft.com/office/officeart/2008/layout/VerticalCurvedList"/>
    <dgm:cxn modelId="{D4843582-0520-4308-8948-0192292DFA83}" type="presParOf" srcId="{377AF532-7DE5-486F-910C-9BD002F5A859}" destId="{65FB8404-A2E3-4F40-B6A4-387781CE7BEA}" srcOrd="0" destOrd="0" presId="urn:microsoft.com/office/officeart/2008/layout/VerticalCurvedList"/>
    <dgm:cxn modelId="{C388183A-D7FE-446D-996D-86F695FE0D31}" type="presParOf" srcId="{70AD9CAA-7361-48AB-82F6-964E596E0183}" destId="{F1328245-E8B3-49BE-8268-47F3C8EA717A}" srcOrd="3" destOrd="0" presId="urn:microsoft.com/office/officeart/2008/layout/VerticalCurvedList"/>
    <dgm:cxn modelId="{D824FD52-B3F2-4A70-A0F9-B0684307B17D}" type="presParOf" srcId="{70AD9CAA-7361-48AB-82F6-964E596E0183}" destId="{A515650C-F0ED-4C7B-9CC2-B96EBD01A97C}" srcOrd="4" destOrd="0" presId="urn:microsoft.com/office/officeart/2008/layout/VerticalCurvedList"/>
    <dgm:cxn modelId="{3F085D73-818C-494D-BEAC-395E22FF6BF5}" type="presParOf" srcId="{A515650C-F0ED-4C7B-9CC2-B96EBD01A97C}" destId="{FBDCCF3A-B5A1-49AA-8A61-3DF36514D6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00D96-4EE2-4156-9593-57E2192D9905}">
      <dsp:nvSpPr>
        <dsp:cNvPr id="0" name=""/>
        <dsp:cNvSpPr/>
      </dsp:nvSpPr>
      <dsp:spPr>
        <a:xfrm>
          <a:off x="0" y="634168"/>
          <a:ext cx="3595425" cy="21572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bg1"/>
              </a:solidFill>
            </a:rPr>
            <a:t>Consider individuals and groups facing the greatest health inequality </a:t>
          </a:r>
          <a:r>
            <a:rPr lang="en-GB" sz="1800" b="0" kern="1200" dirty="0"/>
            <a:t>and design programmes, activities and interventions which reach those most in need</a:t>
          </a:r>
        </a:p>
      </dsp:txBody>
      <dsp:txXfrm>
        <a:off x="0" y="634168"/>
        <a:ext cx="3595425" cy="2157255"/>
      </dsp:txXfrm>
    </dsp:sp>
    <dsp:sp modelId="{2F24B019-9DAB-4B42-B253-603D62FC03B3}">
      <dsp:nvSpPr>
        <dsp:cNvPr id="0" name=""/>
        <dsp:cNvSpPr/>
      </dsp:nvSpPr>
      <dsp:spPr>
        <a:xfrm>
          <a:off x="3954968" y="634168"/>
          <a:ext cx="3595425" cy="21572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bg1"/>
              </a:solidFill>
            </a:rPr>
            <a:t>Build the capacity of communities, local groups and individuals to self-serve and play a part in improving the situation for them and others. </a:t>
          </a:r>
        </a:p>
      </dsp:txBody>
      <dsp:txXfrm>
        <a:off x="3954968" y="634168"/>
        <a:ext cx="3595425" cy="2157255"/>
      </dsp:txXfrm>
    </dsp:sp>
    <dsp:sp modelId="{DB9F3981-1477-43D0-AEAE-B1B96EE5F4CA}">
      <dsp:nvSpPr>
        <dsp:cNvPr id="0" name=""/>
        <dsp:cNvSpPr/>
      </dsp:nvSpPr>
      <dsp:spPr>
        <a:xfrm>
          <a:off x="7909937" y="634168"/>
          <a:ext cx="3595425" cy="21572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bg1"/>
              </a:solidFill>
            </a:rPr>
            <a:t>Engage with communities and ensure programmes and messages reach as far and wide as possible and activities and provision are accessible</a:t>
          </a:r>
        </a:p>
      </dsp:txBody>
      <dsp:txXfrm>
        <a:off x="7909937" y="634168"/>
        <a:ext cx="3595425" cy="2157255"/>
      </dsp:txXfrm>
    </dsp:sp>
    <dsp:sp modelId="{6A67400A-8370-4731-BB35-4486EFA02671}">
      <dsp:nvSpPr>
        <dsp:cNvPr id="0" name=""/>
        <dsp:cNvSpPr/>
      </dsp:nvSpPr>
      <dsp:spPr>
        <a:xfrm>
          <a:off x="1977484" y="3150966"/>
          <a:ext cx="3595425" cy="21572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bg1"/>
              </a:solidFill>
            </a:rPr>
            <a:t>Ensure governance and funding is well considered and allows for good collaboration, new conversations and exploration of doing things differently.</a:t>
          </a:r>
          <a:endParaRPr lang="en-GB" sz="1800" b="0" kern="1200" dirty="0"/>
        </a:p>
      </dsp:txBody>
      <dsp:txXfrm>
        <a:off x="1977484" y="3150966"/>
        <a:ext cx="3595425" cy="2157255"/>
      </dsp:txXfrm>
    </dsp:sp>
    <dsp:sp modelId="{E08C8685-3866-401C-AC77-2BA9DE9043AD}">
      <dsp:nvSpPr>
        <dsp:cNvPr id="0" name=""/>
        <dsp:cNvSpPr/>
      </dsp:nvSpPr>
      <dsp:spPr>
        <a:xfrm>
          <a:off x="5932452" y="3150966"/>
          <a:ext cx="3595425" cy="21572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bg1"/>
              </a:solidFill>
            </a:rPr>
            <a:t>Harness the skills, interests and connections from internal and external workforce to ensure everyone is equipped to support Swindon residents and that insight, knowledge and resource is shared.</a:t>
          </a:r>
        </a:p>
      </dsp:txBody>
      <dsp:txXfrm>
        <a:off x="5932452" y="3150966"/>
        <a:ext cx="3595425" cy="2157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E81F8-1FAF-41EE-892D-B62CB30D9AF2}">
      <dsp:nvSpPr>
        <dsp:cNvPr id="0" name=""/>
        <dsp:cNvSpPr/>
      </dsp:nvSpPr>
      <dsp:spPr>
        <a:xfrm>
          <a:off x="-5479132" y="-845361"/>
          <a:ext cx="6574222" cy="657422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4DA91-BCAF-4744-AAD3-C016D53D1A28}">
      <dsp:nvSpPr>
        <dsp:cNvPr id="0" name=""/>
        <dsp:cNvSpPr/>
      </dsp:nvSpPr>
      <dsp:spPr>
        <a:xfrm>
          <a:off x="897709" y="523336"/>
          <a:ext cx="8992020" cy="17437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73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Household Support Fund (HSF) – 905 grants issued / £109k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Swindon Emergency Assistance Fund (SEAF) - 50 households per month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School vouchers – 9k households; 26k vouchers (£550k)</a:t>
          </a:r>
        </a:p>
      </dsp:txBody>
      <dsp:txXfrm>
        <a:off x="897709" y="523336"/>
        <a:ext cx="8992020" cy="1743757"/>
      </dsp:txXfrm>
    </dsp:sp>
    <dsp:sp modelId="{65FB8404-A2E3-4F40-B6A4-387781CE7BEA}">
      <dsp:nvSpPr>
        <dsp:cNvPr id="0" name=""/>
        <dsp:cNvSpPr/>
      </dsp:nvSpPr>
      <dsp:spPr>
        <a:xfrm>
          <a:off x="25760" y="523266"/>
          <a:ext cx="1743897" cy="1743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28245-E8B3-49BE-8268-47F3C8EA717A}">
      <dsp:nvSpPr>
        <dsp:cNvPr id="0" name=""/>
        <dsp:cNvSpPr/>
      </dsp:nvSpPr>
      <dsp:spPr>
        <a:xfrm>
          <a:off x="897709" y="2675048"/>
          <a:ext cx="8992020" cy="16264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737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Over £140k distributed to Voluntary &amp; Community Sector partners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Citizens advice: Financial First Aid - £281k benefit realisation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Expand Local Heroes programme – 60 volunteers / 210 hours in Feb 23’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Facilitate Feeding Swindon Partnership – 69 organisations, 28 council teams </a:t>
          </a:r>
        </a:p>
      </dsp:txBody>
      <dsp:txXfrm>
        <a:off x="897709" y="2675048"/>
        <a:ext cx="8992020" cy="1626470"/>
      </dsp:txXfrm>
    </dsp:sp>
    <dsp:sp modelId="{FBDCCF3A-B5A1-49AA-8A61-3DF36514D6F3}">
      <dsp:nvSpPr>
        <dsp:cNvPr id="0" name=""/>
        <dsp:cNvSpPr/>
      </dsp:nvSpPr>
      <dsp:spPr>
        <a:xfrm>
          <a:off x="25760" y="2616334"/>
          <a:ext cx="1743897" cy="174389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5579-8A8D-4A0F-A372-135FAE6920E4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5AEA-9105-4D8E-B0BB-4F4324472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0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4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7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7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4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3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5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7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0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4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2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75AEA-9105-4D8E-B0BB-4F43244723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0" y="2"/>
            <a:ext cx="12094029" cy="302077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2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40000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36000" y="1603200"/>
            <a:ext cx="5040000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06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40000" cy="38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337084" y="1603200"/>
            <a:ext cx="5040000" cy="384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the icon to </a:t>
            </a:r>
            <a:br>
              <a:rPr lang="en-GB" dirty="0"/>
            </a:br>
            <a:r>
              <a:rPr lang="en-GB" dirty="0"/>
              <a:t>insert a photo</a:t>
            </a:r>
          </a:p>
        </p:txBody>
      </p:sp>
    </p:spTree>
    <p:extLst>
      <p:ext uri="{BB962C8B-B14F-4D97-AF65-F5344CB8AC3E}">
        <p14:creationId xmlns:p14="http://schemas.microsoft.com/office/powerpoint/2010/main" val="120087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16000" y="1604434"/>
            <a:ext cx="10560000" cy="3841751"/>
          </a:xfrm>
        </p:spPr>
        <p:txBody>
          <a:bodyPr tIns="288000"/>
          <a:lstStyle>
            <a:lvl1pPr algn="ctr">
              <a:defRPr/>
            </a:lvl1pPr>
          </a:lstStyle>
          <a:p>
            <a:r>
              <a:rPr lang="en-GB" dirty="0"/>
              <a:t>Click the icon to insert a photo</a:t>
            </a:r>
          </a:p>
        </p:txBody>
      </p:sp>
    </p:spTree>
    <p:extLst>
      <p:ext uri="{BB962C8B-B14F-4D97-AF65-F5344CB8AC3E}">
        <p14:creationId xmlns:p14="http://schemas.microsoft.com/office/powerpoint/2010/main" val="112161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09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274637"/>
            <a:ext cx="508797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87979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5446184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GB" dirty="0"/>
              <a:t>Click the icon to </a:t>
            </a:r>
            <a:br>
              <a:rPr lang="en-GB" dirty="0"/>
            </a:br>
            <a:r>
              <a:rPr lang="en-GB" dirty="0"/>
              <a:t>insert a photo</a:t>
            </a:r>
          </a:p>
        </p:txBody>
      </p:sp>
    </p:spTree>
    <p:extLst>
      <p:ext uri="{BB962C8B-B14F-4D97-AF65-F5344CB8AC3E}">
        <p14:creationId xmlns:p14="http://schemas.microsoft.com/office/powerpoint/2010/main" val="1801536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80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740701"/>
            <a:ext cx="2975744" cy="47076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80000" y="0"/>
            <a:ext cx="8112000" cy="5446184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GB" dirty="0"/>
              <a:t>Click the icon to </a:t>
            </a:r>
            <a:br>
              <a:rPr lang="en-GB" dirty="0"/>
            </a:br>
            <a:r>
              <a:rPr lang="en-GB" dirty="0"/>
              <a:t>insert a photo</a:t>
            </a:r>
          </a:p>
        </p:txBody>
      </p:sp>
    </p:spTree>
    <p:extLst>
      <p:ext uri="{BB962C8B-B14F-4D97-AF65-F5344CB8AC3E}">
        <p14:creationId xmlns:p14="http://schemas.microsoft.com/office/powerpoint/2010/main" val="239955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216000" y="1628687"/>
            <a:ext cx="5160000" cy="240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/>
              <a:t>Click icon to add photo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16000" y="4004432"/>
            <a:ext cx="5160000" cy="144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16000" y="1635957"/>
            <a:ext cx="5160000" cy="240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/>
              <a:t>Click icon to add photo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16000" y="4004432"/>
            <a:ext cx="5160000" cy="144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5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16000" y="1604432"/>
            <a:ext cx="3360000" cy="192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/>
              <a:t>Click icon to add 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414917" y="1604432"/>
            <a:ext cx="3360000" cy="192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/>
              <a:t>Click icon to add 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013835" y="1604433"/>
            <a:ext cx="3360000" cy="192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/>
              <a:t>Click icon to add photo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16000" y="3526184"/>
            <a:ext cx="3360000" cy="192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14917" y="3524432"/>
            <a:ext cx="3360000" cy="192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013835" y="3526184"/>
            <a:ext cx="3360000" cy="192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12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817034" y="1604434"/>
            <a:ext cx="10558967" cy="3841751"/>
          </a:xfrm>
        </p:spPr>
        <p:txBody>
          <a:bodyPr tIns="180000"/>
          <a:lstStyle>
            <a:lvl1pPr algn="ctr">
              <a:defRPr/>
            </a:lvl1pPr>
          </a:lstStyle>
          <a:p>
            <a:r>
              <a:rPr lang="en-GB" dirty="0"/>
              <a:t>Click the icon below to create a chart</a:t>
            </a:r>
          </a:p>
        </p:txBody>
      </p:sp>
    </p:spTree>
    <p:extLst>
      <p:ext uri="{BB962C8B-B14F-4D97-AF65-F5344CB8AC3E}">
        <p14:creationId xmlns:p14="http://schemas.microsoft.com/office/powerpoint/2010/main" val="270580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 hasCustomPrompt="1"/>
          </p:nvPr>
        </p:nvSpPr>
        <p:spPr>
          <a:xfrm>
            <a:off x="814917" y="1604435"/>
            <a:ext cx="10561083" cy="3841749"/>
          </a:xfrm>
        </p:spPr>
        <p:txBody>
          <a:bodyPr tIns="180000"/>
          <a:lstStyle>
            <a:lvl1pPr algn="ctr">
              <a:defRPr baseline="0"/>
            </a:lvl1pPr>
          </a:lstStyle>
          <a:p>
            <a:r>
              <a:rPr lang="en-GB" dirty="0"/>
              <a:t>Click the icon below to create a table</a:t>
            </a:r>
          </a:p>
        </p:txBody>
      </p:sp>
    </p:spTree>
    <p:extLst>
      <p:ext uri="{BB962C8B-B14F-4D97-AF65-F5344CB8AC3E}">
        <p14:creationId xmlns:p14="http://schemas.microsoft.com/office/powerpoint/2010/main" val="22143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7889"/>
            <a:ext cx="12192000" cy="64468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9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776000" y="558909"/>
            <a:ext cx="8640000" cy="4861963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GB" dirty="0"/>
              <a:t>Click icon below to add a video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53576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106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D83CE65-5BB8-274C-9E9C-1B8AEEEF9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7785" y="1164922"/>
            <a:ext cx="12438344" cy="58120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9" name="Picture 8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63240DF4-7459-D549-9E31-FDD3F71CB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71" y="2125442"/>
            <a:ext cx="5842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4B517-5606-4C45-8D83-F11DFE254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529" y="392965"/>
            <a:ext cx="338435" cy="367442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8CB0875-A544-D540-89A8-A00286FCD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22" y="349674"/>
            <a:ext cx="4535489" cy="50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5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92000" y="0"/>
            <a:ext cx="4800000" cy="4800000"/>
          </a:xfrm>
          <a:prstGeom prst="rect">
            <a:avLst/>
          </a:prstGeom>
        </p:spPr>
        <p:txBody>
          <a:bodyPr lIns="0" tIns="360000" rIns="0" bIns="0"/>
          <a:lstStyle>
            <a:lvl1pPr algn="ctr">
              <a:defRPr sz="3200" baseline="0"/>
            </a:lvl1pPr>
          </a:lstStyle>
          <a:p>
            <a:r>
              <a:rPr lang="en-GB"/>
              <a:t>Click the icon to insert </a:t>
            </a:r>
            <a:br>
              <a:rPr lang="en-GB"/>
            </a:br>
            <a:r>
              <a:rPr lang="en-GB"/>
              <a:t>a photo if required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6000" y="2605993"/>
            <a:ext cx="5808064" cy="5763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067">
                <a:solidFill>
                  <a:schemeClr val="bg1"/>
                </a:solidFill>
              </a:defRPr>
            </a:lvl1pPr>
          </a:lstStyle>
          <a:p>
            <a:r>
              <a:rPr lang="en-US" sz="3067"/>
              <a:t>Click to edit date</a:t>
            </a:r>
            <a:endParaRPr lang="en-GB" sz="3067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6000" y="3301217"/>
            <a:ext cx="5807803" cy="511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GB" sz="2667"/>
              <a:t>Click to add your name</a:t>
            </a:r>
            <a:endParaRPr lang="en-GB" sz="3067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6000" y="3781271"/>
            <a:ext cx="5807803" cy="511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n-GB" sz="2667"/>
              <a:t>Click to add your service area</a:t>
            </a:r>
            <a:endParaRPr lang="en-GB" sz="3067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6000" y="740702"/>
            <a:ext cx="6288117" cy="17037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spcBef>
                <a:spcPts val="0"/>
              </a:spcBef>
              <a:defRPr sz="5600" baseline="0">
                <a:solidFill>
                  <a:schemeClr val="bg1"/>
                </a:solidFill>
              </a:defRPr>
            </a:lvl1pPr>
          </a:lstStyle>
          <a:p>
            <a:r>
              <a:rPr lang="en-GB" sz="5600"/>
              <a:t>Click to edit Presentation title</a:t>
            </a:r>
            <a:endParaRPr lang="en-GB" sz="3067"/>
          </a:p>
        </p:txBody>
      </p:sp>
    </p:spTree>
    <p:extLst>
      <p:ext uri="{BB962C8B-B14F-4D97-AF65-F5344CB8AC3E}">
        <p14:creationId xmlns:p14="http://schemas.microsoft.com/office/powerpoint/2010/main" val="119300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16000" y="738189"/>
            <a:ext cx="6720747" cy="159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/>
                <a:ea typeface="+mn-ea"/>
                <a:cs typeface="+mn-cs"/>
              </a:rPr>
              <a:t>Thank you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/>
                <a:ea typeface="+mn-ea"/>
                <a:cs typeface="+mn-cs"/>
              </a:rPr>
              <a:t>www.swindon.gov.uk</a:t>
            </a:r>
          </a:p>
        </p:txBody>
      </p:sp>
    </p:spTree>
    <p:extLst>
      <p:ext uri="{BB962C8B-B14F-4D97-AF65-F5344CB8AC3E}">
        <p14:creationId xmlns:p14="http://schemas.microsoft.com/office/powerpoint/2010/main" val="156584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92000" y="0"/>
            <a:ext cx="4800000" cy="4800000"/>
          </a:xfrm>
          <a:prstGeom prst="rect">
            <a:avLst/>
          </a:prstGeom>
        </p:spPr>
        <p:txBody>
          <a:bodyPr lIns="0" tIns="360000" rIns="0" bIns="0"/>
          <a:lstStyle>
            <a:lvl1pPr algn="ctr">
              <a:defRPr sz="3200" baseline="0"/>
            </a:lvl1pPr>
          </a:lstStyle>
          <a:p>
            <a:r>
              <a:rPr lang="en-GB" dirty="0"/>
              <a:t>Click the icon to insert </a:t>
            </a:r>
            <a:br>
              <a:rPr lang="en-GB" dirty="0"/>
            </a:br>
            <a:r>
              <a:rPr lang="en-GB" dirty="0"/>
              <a:t>a photo if required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6000" y="2605993"/>
            <a:ext cx="5808064" cy="5763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067">
                <a:solidFill>
                  <a:schemeClr val="bg1"/>
                </a:solidFill>
              </a:defRPr>
            </a:lvl1pPr>
          </a:lstStyle>
          <a:p>
            <a:r>
              <a:rPr lang="en-US" sz="3067" dirty="0"/>
              <a:t>Click to edit date</a:t>
            </a:r>
            <a:endParaRPr lang="en-GB" sz="3067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6000" y="3301217"/>
            <a:ext cx="5807803" cy="511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GB" sz="2667" dirty="0"/>
              <a:t>Click to add your name</a:t>
            </a:r>
            <a:endParaRPr lang="en-GB" sz="306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6000" y="3781271"/>
            <a:ext cx="5807803" cy="511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n-GB" sz="2667" dirty="0"/>
              <a:t>Click to add your service area</a:t>
            </a:r>
            <a:endParaRPr lang="en-GB" sz="3067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6000" y="740702"/>
            <a:ext cx="6288117" cy="17037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spcBef>
                <a:spcPts val="0"/>
              </a:spcBef>
              <a:defRPr sz="5600" baseline="0">
                <a:solidFill>
                  <a:schemeClr val="bg1"/>
                </a:solidFill>
              </a:defRPr>
            </a:lvl1pPr>
          </a:lstStyle>
          <a:p>
            <a:r>
              <a:rPr lang="en-GB" sz="5600" dirty="0"/>
              <a:t>Click to edit Presentation title</a:t>
            </a:r>
            <a:endParaRPr lang="en-GB" sz="3067" dirty="0"/>
          </a:p>
        </p:txBody>
      </p:sp>
    </p:spTree>
    <p:extLst>
      <p:ext uri="{BB962C8B-B14F-4D97-AF65-F5344CB8AC3E}">
        <p14:creationId xmlns:p14="http://schemas.microsoft.com/office/powerpoint/2010/main" val="189421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16000" y="738189"/>
            <a:ext cx="6720747" cy="159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33"/>
              </a:spcAft>
            </a:pPr>
            <a:r>
              <a:rPr lang="en-GB" sz="5600" dirty="0">
                <a:solidFill>
                  <a:schemeClr val="bg1"/>
                </a:solidFill>
              </a:rPr>
              <a:t>Thank you</a:t>
            </a:r>
          </a:p>
          <a:p>
            <a:r>
              <a:rPr lang="en-GB" sz="3067" dirty="0">
                <a:solidFill>
                  <a:schemeClr val="bg1"/>
                </a:solidFill>
              </a:rPr>
              <a:t>www.swindon.gov.uk</a:t>
            </a:r>
          </a:p>
        </p:txBody>
      </p:sp>
    </p:spTree>
    <p:extLst>
      <p:ext uri="{BB962C8B-B14F-4D97-AF65-F5344CB8AC3E}">
        <p14:creationId xmlns:p14="http://schemas.microsoft.com/office/powerpoint/2010/main" val="59596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10560000" cy="3843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410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99" y="274637"/>
            <a:ext cx="1056108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10561083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46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40000" cy="3843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36000" y="1603200"/>
            <a:ext cx="5040000" cy="3843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4468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644691"/>
            <a:ext cx="12192001" cy="62133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5830183"/>
            <a:ext cx="2641605" cy="141427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28448" y="6309320"/>
            <a:ext cx="0" cy="456000"/>
          </a:xfrm>
          <a:prstGeom prst="line">
            <a:avLst/>
          </a:prstGeom>
          <a:ln w="12700">
            <a:solidFill>
              <a:srgbClr val="EE7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1343472" y="6402000"/>
            <a:ext cx="8640960" cy="45600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EE7401"/>
                </a:solidFill>
                <a:latin typeface="Myriad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EE7401"/>
                </a:solidFill>
                <a:effectLst/>
                <a:uLnTx/>
                <a:uFillTx/>
                <a:latin typeface="Myriad Pro Light" pitchFamily="34" charset="0"/>
                <a:ea typeface="+mj-ea"/>
                <a:cs typeface="+mj-cs"/>
              </a:rPr>
              <a:t>Public Health</a:t>
            </a:r>
            <a:endParaRPr kumimoji="0" lang="en-GB" sz="2133" b="0" i="0" u="none" strike="noStrike" kern="1200" cap="none" spc="0" normalizeH="0" baseline="0" noProof="0">
              <a:ln>
                <a:noFill/>
              </a:ln>
              <a:solidFill>
                <a:srgbClr val="EE7401"/>
              </a:solidFill>
              <a:effectLst/>
              <a:uLnTx/>
              <a:uFillTx/>
              <a:latin typeface="Myriad Pro Ligh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680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667" kern="1200" baseline="0">
          <a:solidFill>
            <a:srgbClr val="EE740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Clr>
          <a:srgbClr val="EE7401"/>
        </a:buClr>
        <a:buFontTx/>
        <a:buNone/>
        <a:defRPr sz="30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603236" indent="-249760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073124" indent="-234945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1557828" indent="-249760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027716" indent="-234945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2573">
          <p15:clr>
            <a:srgbClr val="F26B43"/>
          </p15:clr>
        </p15:guide>
        <p15:guide id="4" orient="horz" pos="667">
          <p15:clr>
            <a:srgbClr val="F26B43"/>
          </p15:clr>
        </p15:guide>
        <p15:guide id="5" orient="horz" pos="7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04" y="4651245"/>
            <a:ext cx="4844297" cy="2206756"/>
          </a:xfrm>
          <a:prstGeom prst="rect">
            <a:avLst/>
          </a:prstGeom>
        </p:spPr>
      </p:pic>
      <p:sp>
        <p:nvSpPr>
          <p:cNvPr id="5" name="object 2"/>
          <p:cNvSpPr/>
          <p:nvPr userDrawn="1"/>
        </p:nvSpPr>
        <p:spPr>
          <a:xfrm>
            <a:off x="0" y="0"/>
            <a:ext cx="12192000" cy="4800600"/>
          </a:xfrm>
          <a:custGeom>
            <a:avLst/>
            <a:gdLst/>
            <a:ahLst/>
            <a:cxnLst/>
            <a:rect l="l" t="t" r="r" b="b"/>
            <a:pathLst>
              <a:path w="9144000" h="3600450">
                <a:moveTo>
                  <a:pt x="0" y="3600005"/>
                </a:moveTo>
                <a:lnTo>
                  <a:pt x="9144000" y="3600005"/>
                </a:lnTo>
                <a:lnTo>
                  <a:pt x="9144000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EE740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5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121917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04" y="4651245"/>
            <a:ext cx="4844297" cy="2206756"/>
          </a:xfrm>
          <a:prstGeom prst="rect">
            <a:avLst/>
          </a:prstGeom>
        </p:spPr>
      </p:pic>
      <p:sp>
        <p:nvSpPr>
          <p:cNvPr id="5" name="object 2"/>
          <p:cNvSpPr/>
          <p:nvPr userDrawn="1"/>
        </p:nvSpPr>
        <p:spPr>
          <a:xfrm>
            <a:off x="0" y="0"/>
            <a:ext cx="12192000" cy="4800600"/>
          </a:xfrm>
          <a:custGeom>
            <a:avLst/>
            <a:gdLst/>
            <a:ahLst/>
            <a:cxnLst/>
            <a:rect l="l" t="t" r="r" b="b"/>
            <a:pathLst>
              <a:path w="9144000" h="3600450">
                <a:moveTo>
                  <a:pt x="0" y="3600005"/>
                </a:moveTo>
                <a:lnTo>
                  <a:pt x="9144000" y="3600005"/>
                </a:lnTo>
                <a:lnTo>
                  <a:pt x="9144000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EE740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307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121917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000" y="447810"/>
            <a:ext cx="10560000" cy="9649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600202"/>
            <a:ext cx="10560000" cy="38435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95" y="5443725"/>
            <a:ext cx="2641605" cy="141427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550395" y="5921332"/>
            <a:ext cx="0" cy="456000"/>
          </a:xfrm>
          <a:prstGeom prst="line">
            <a:avLst/>
          </a:prstGeom>
          <a:ln w="12700">
            <a:solidFill>
              <a:srgbClr val="EE7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3935" y="5921332"/>
            <a:ext cx="8640960" cy="45600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EE7401"/>
                </a:solidFill>
                <a:latin typeface="Myriad Pro Light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en-US" sz="2133" dirty="0"/>
              <a:t>Public Health</a:t>
            </a:r>
            <a:endParaRPr lang="en-GB" sz="2133" dirty="0"/>
          </a:p>
        </p:txBody>
      </p:sp>
    </p:spTree>
    <p:extLst>
      <p:ext uri="{BB962C8B-B14F-4D97-AF65-F5344CB8AC3E}">
        <p14:creationId xmlns:p14="http://schemas.microsoft.com/office/powerpoint/2010/main" val="1811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90" r:id="rId16"/>
  </p:sldLayoutIdLst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667" kern="1200" baseline="0">
          <a:solidFill>
            <a:srgbClr val="EE740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Clr>
          <a:srgbClr val="EE7401"/>
        </a:buClr>
        <a:buFontTx/>
        <a:buNone/>
        <a:defRPr sz="30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603236" indent="-249760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073124" indent="-234945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1557828" indent="-249760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027716" indent="-234945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2573">
          <p15:clr>
            <a:srgbClr val="F26B43"/>
          </p15:clr>
        </p15:guide>
        <p15:guide id="4" orient="horz" pos="667">
          <p15:clr>
            <a:srgbClr val="F26B43"/>
          </p15:clr>
        </p15:guide>
        <p15:guide id="5" orient="horz" pos="7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ndon.gov.uk/warmandwelc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ndon.gov.uk/info/20013/benefits_and_swindon_money_matters/1260/help_if_youre_struggling_with_living_cos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.gov.uk/case-studies/responding-cost-living-challenges-swind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Helena Robinson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Head of Health Improvement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5686" y="422199"/>
            <a:ext cx="6288117" cy="170374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Impact of the Cost of Living Crisis in Swindon</a:t>
            </a:r>
          </a:p>
        </p:txBody>
      </p:sp>
      <p:pic>
        <p:nvPicPr>
          <p:cNvPr id="7" name="Picture Placeholder 6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639FEE94-415A-7749-852E-EA9BC8F39D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421" b="34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8C10-2C9D-4683-B368-1171893C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79240"/>
            <a:ext cx="10560000" cy="964967"/>
          </a:xfrm>
        </p:spPr>
        <p:txBody>
          <a:bodyPr/>
          <a:lstStyle/>
          <a:p>
            <a:r>
              <a:rPr lang="en-GB" dirty="0"/>
              <a:t>Keeping on Track – Some Headlines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8DEDE5-D4CD-4B85-8073-B489EEBD7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348932"/>
              </p:ext>
            </p:extLst>
          </p:nvPr>
        </p:nvGraphicFramePr>
        <p:xfrm>
          <a:off x="715666" y="1044207"/>
          <a:ext cx="9915490" cy="488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Placeholder 103" descr="Money box icon">
            <a:extLst>
              <a:ext uri="{FF2B5EF4-FFF2-40B4-BE49-F238E27FC236}">
                <a16:creationId xmlns:a16="http://schemas.microsoft.com/office/drawing/2014/main" id="{F84DFDBD-3D7F-41E8-8B76-5A72962E9C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5415" y="2009174"/>
            <a:ext cx="918457" cy="9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6F8E56-989C-445B-B11B-C05C7B8F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 and Welcome Spaces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23481" y="1824527"/>
            <a:ext cx="5040313" cy="3843337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40+ venues including council and community owned spaces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Place for connections, resources and advice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7522" y="5776979"/>
            <a:ext cx="6543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3"/>
              </a:rPr>
              <a:t>https://www.swindon.gov.uk/warmandwelcome</a:t>
            </a:r>
            <a:endParaRPr lang="en-GB" sz="2400" dirty="0"/>
          </a:p>
        </p:txBody>
      </p:sp>
      <p:pic>
        <p:nvPicPr>
          <p:cNvPr id="1026" name="Picture 2" descr="33342063-348c-44fb-99a1-6b215a08cb3c@eurprd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7163"/>
            <a:ext cx="5040188" cy="354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2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Living – 18 Top Tips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7m missing income related benefits &amp; pension credits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Childcare costs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Support with housing payments and council tax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Carer’s allowance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Hardship help for energy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36000" y="1603200"/>
            <a:ext cx="5380378" cy="2325705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Healthy start/Free school meals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Debt advice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Help with health costs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800" dirty="0"/>
              <a:t>Mental health support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31211" y="5121308"/>
            <a:ext cx="652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dirty="0">
                <a:hlinkClick r:id="rId3"/>
              </a:rPr>
              <a:t>https://www.swindon.gov.uk/info/20013/benefits_and_swindon_money_matters/1260/help_if_youre_struggling_with_living_costs</a:t>
            </a:r>
            <a:endParaRPr lang="en-GB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D7BA985-0993-4164-BCC7-C5CBFDDDFBE2}"/>
              </a:ext>
            </a:extLst>
          </p:cNvPr>
          <p:cNvSpPr/>
          <p:nvPr/>
        </p:nvSpPr>
        <p:spPr>
          <a:xfrm>
            <a:off x="7697038" y="3690349"/>
            <a:ext cx="3446585" cy="1628329"/>
          </a:xfrm>
          <a:prstGeom prst="wedgeRoundRectCallout">
            <a:avLst>
              <a:gd name="adj1" fmla="val -46770"/>
              <a:gd name="adj2" fmla="val 80774"/>
              <a:gd name="adj3" fmla="val 16667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Website: 32k impressions; Facebook over 1m impressions; Twitter 130k impressions</a:t>
            </a:r>
          </a:p>
        </p:txBody>
      </p:sp>
    </p:spTree>
    <p:extLst>
      <p:ext uri="{BB962C8B-B14F-4D97-AF65-F5344CB8AC3E}">
        <p14:creationId xmlns:p14="http://schemas.microsoft.com/office/powerpoint/2010/main" val="294414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 for Employees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34071" t="17269" r="35455" b="7488"/>
          <a:stretch/>
        </p:blipFill>
        <p:spPr>
          <a:xfrm>
            <a:off x="810986" y="1570603"/>
            <a:ext cx="3559175" cy="4354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9517" y="1762701"/>
            <a:ext cx="62314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Series of employee workshops and information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Everyday finance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Financial wellbeing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Savings and investing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Planning for retirement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Family and finances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973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distance to travel…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 of Health Inequality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 of shared prosperity funding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Warm and welcome / cool and welcome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18m plan – marathon not a sprint</a:t>
            </a:r>
          </a:p>
        </p:txBody>
      </p:sp>
      <p:pic>
        <p:nvPicPr>
          <p:cNvPr id="7" name="Picture Placeholder 6" descr="A picture containing outdoor, colorful, lined, wood&#10;&#10;Description automatically generated">
            <a:extLst>
              <a:ext uri="{FF2B5EF4-FFF2-40B4-BE49-F238E27FC236}">
                <a16:creationId xmlns:a16="http://schemas.microsoft.com/office/drawing/2014/main" id="{E40A9E72-7C76-784C-A361-0B417C8D4F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5578" b="1557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563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LGA Public Health Annual Report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541" y="2022039"/>
            <a:ext cx="5552716" cy="3843357"/>
          </a:xfrm>
        </p:spPr>
        <p:txBody>
          <a:bodyPr/>
          <a:lstStyle/>
          <a:p>
            <a:r>
              <a:rPr lang="en-GB" dirty="0">
                <a:hlinkClick r:id="rId3"/>
              </a:rPr>
              <a:t>Responding to cost of living challenges: Swindon | Local Government Association</a:t>
            </a:r>
            <a:endParaRPr lang="en-GB" dirty="0"/>
          </a:p>
        </p:txBody>
      </p:sp>
      <p:pic>
        <p:nvPicPr>
          <p:cNvPr id="1026" name="Picture 2" descr="Public health annual report: Supporting communities in difficult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41" y="1604943"/>
            <a:ext cx="2571583" cy="36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51" t="18077" r="21604" b="9096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24" t="18694" r="21404" b="7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177AA0-E73B-4F1E-9DAE-29813C62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Citizens Advice Swindon – Resident Survey</a:t>
            </a:r>
          </a:p>
        </p:txBody>
      </p:sp>
      <p:pic>
        <p:nvPicPr>
          <p:cNvPr id="1026" name="Picture 2" descr="Citizens Advice Swindon - Home | Facebook">
            <a:extLst>
              <a:ext uri="{FF2B5EF4-FFF2-40B4-BE49-F238E27FC236}">
                <a16:creationId xmlns:a16="http://schemas.microsoft.com/office/drawing/2014/main" id="{52BF2A18-D4C1-43BE-98C6-8170782C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17" y="3356150"/>
            <a:ext cx="6336524" cy="22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A5460-6846-46AE-85ED-0BF6D231F817}"/>
              </a:ext>
            </a:extLst>
          </p:cNvPr>
          <p:cNvSpPr txBox="1"/>
          <p:nvPr/>
        </p:nvSpPr>
        <p:spPr>
          <a:xfrm>
            <a:off x="1225900" y="2069961"/>
            <a:ext cx="6621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Initial survey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Repeated March 2023</a:t>
            </a:r>
          </a:p>
        </p:txBody>
      </p:sp>
    </p:spTree>
    <p:extLst>
      <p:ext uri="{BB962C8B-B14F-4D97-AF65-F5344CB8AC3E}">
        <p14:creationId xmlns:p14="http://schemas.microsoft.com/office/powerpoint/2010/main" val="339864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phic 1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"/>
            <a:ext cx="12192000" cy="66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8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phic 1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phic 1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4924"/>
            <a:ext cx="12192000" cy="68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vice Innovation Lab | Creating the conditions for joined-up working">
            <a:extLst>
              <a:ext uri="{FF2B5EF4-FFF2-40B4-BE49-F238E27FC236}">
                <a16:creationId xmlns:a16="http://schemas.microsoft.com/office/drawing/2014/main" id="{0EABF417-BB6C-4DA3-8EE0-9433DD72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7" y="3833342"/>
            <a:ext cx="3024658" cy="30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Borough Council -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56677" y="1600944"/>
            <a:ext cx="10560000" cy="32926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Public Health Leadership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Established strategic cost of living group – covering all council departments – joining things up internally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Established cost of living partnership to support wider organisations and residents  - join up across the system</a:t>
            </a:r>
          </a:p>
        </p:txBody>
      </p:sp>
    </p:spTree>
    <p:extLst>
      <p:ext uri="{BB962C8B-B14F-4D97-AF65-F5344CB8AC3E}">
        <p14:creationId xmlns:p14="http://schemas.microsoft.com/office/powerpoint/2010/main" val="293204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3479FA-A789-46A1-8BD4-C3DB3AC42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679928"/>
              </p:ext>
            </p:extLst>
          </p:nvPr>
        </p:nvGraphicFramePr>
        <p:xfrm>
          <a:off x="231111" y="719666"/>
          <a:ext cx="11505363" cy="594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0232812A-F21E-4F32-8B88-227E9A3C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86553"/>
            <a:ext cx="10560000" cy="964967"/>
          </a:xfrm>
        </p:spPr>
        <p:txBody>
          <a:bodyPr>
            <a:normAutofit/>
          </a:bodyPr>
          <a:lstStyle/>
          <a:p>
            <a:pPr algn="ctr"/>
            <a:r>
              <a:rPr lang="en-GB" sz="4700" b="0" dirty="0"/>
              <a:t>Keeping on Track – Plan for Swindon</a:t>
            </a:r>
          </a:p>
        </p:txBody>
      </p:sp>
    </p:spTree>
    <p:extLst>
      <p:ext uri="{BB962C8B-B14F-4D97-AF65-F5344CB8AC3E}">
        <p14:creationId xmlns:p14="http://schemas.microsoft.com/office/powerpoint/2010/main" val="223352821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C Myriad Pro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 PowerPoint Template v3" id="{23A8CF57-F7CE-487A-B9CE-DA4FF2A23AE8}" vid="{6A1123A3-2268-4120-AF38-547A1DA0C74A}"/>
    </a:ext>
  </a:extLst>
</a:theme>
</file>

<file path=ppt/theme/theme2.xml><?xml version="1.0" encoding="utf-8"?>
<a:theme xmlns:a="http://schemas.openxmlformats.org/drawingml/2006/main" name="Title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C Myriad Pro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 PowerPoint Template v3" id="{23A8CF57-F7CE-487A-B9CE-DA4FF2A23AE8}" vid="{A9E5CFE8-F2E5-42D0-B6F5-2F550DC870C9}"/>
    </a:ext>
  </a:extLst>
</a:theme>
</file>

<file path=ppt/theme/theme3.xml><?xml version="1.0" encoding="utf-8"?>
<a:theme xmlns:a="http://schemas.openxmlformats.org/drawingml/2006/main" name="1_Title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C Myriad Pro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BC PowerPoint Template" id="{7E48B5C1-8D69-4994-8EC9-BFDAD2579CA0}" vid="{260004B9-7805-4509-9A88-0CEDBEC84C1C}"/>
    </a:ext>
  </a:extLst>
</a:theme>
</file>

<file path=ppt/theme/theme4.xml><?xml version="1.0" encoding="utf-8"?>
<a:theme xmlns:a="http://schemas.openxmlformats.org/drawingml/2006/main" name="1_Content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C Myriad Pro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 PowerPoint Template v3" id="{23A8CF57-F7CE-487A-B9CE-DA4FF2A23AE8}" vid="{6A1123A3-2268-4120-AF38-547A1DA0C7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6FE7CEB7C0A499379E981B079448E" ma:contentTypeVersion="4" ma:contentTypeDescription="Create a new document." ma:contentTypeScope="" ma:versionID="fb34f8a6ac4adba6580870a6fc02b7fc">
  <xsd:schema xmlns:xsd="http://www.w3.org/2001/XMLSchema" xmlns:xs="http://www.w3.org/2001/XMLSchema" xmlns:p="http://schemas.microsoft.com/office/2006/metadata/properties" xmlns:ns2="2647bc2b-b525-47b9-950d-61a687972d7a" targetNamespace="http://schemas.microsoft.com/office/2006/metadata/properties" ma:root="true" ma:fieldsID="76f1a375bbfc367305513366cdc08fad" ns2:_="">
    <xsd:import namespace="2647bc2b-b525-47b9-950d-61a687972d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7bc2b-b525-47b9-950d-61a687972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191789-C6DF-4B6B-8DF5-49D8DB0F4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5D3EF-2273-48C2-9667-4DA8749C3944}">
  <ds:schemaRefs>
    <ds:schemaRef ds:uri="2647bc2b-b525-47b9-950d-61a687972d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CF59FD-1190-4042-BE30-7D0EB196BDC5}">
  <ds:schemaRefs>
    <ds:schemaRef ds:uri="http://purl.org/dc/dcmitype/"/>
    <ds:schemaRef ds:uri="2647bc2b-b525-47b9-950d-61a687972d7a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500</Words>
  <Application>Microsoft Office PowerPoint</Application>
  <PresentationFormat>Widescreen</PresentationFormat>
  <Paragraphs>70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Myriad Pro Light</vt:lpstr>
      <vt:lpstr>Content slide theme</vt:lpstr>
      <vt:lpstr>Title slide theme</vt:lpstr>
      <vt:lpstr>1_Title slide theme</vt:lpstr>
      <vt:lpstr>1_Content slide theme</vt:lpstr>
      <vt:lpstr>PowerPoint Presentation</vt:lpstr>
      <vt:lpstr>PowerPoint Presentation</vt:lpstr>
      <vt:lpstr>PowerPoint Presentation</vt:lpstr>
      <vt:lpstr>Citizens Advice Swindon – Resident Survey</vt:lpstr>
      <vt:lpstr>PowerPoint Presentation</vt:lpstr>
      <vt:lpstr>PowerPoint Presentation</vt:lpstr>
      <vt:lpstr>PowerPoint Presentation</vt:lpstr>
      <vt:lpstr>Swindon Borough Council - Response</vt:lpstr>
      <vt:lpstr>Keeping on Track – Plan for Swindon</vt:lpstr>
      <vt:lpstr>Keeping on Track – Some Headlines</vt:lpstr>
      <vt:lpstr>Warm and Welcome Spaces</vt:lpstr>
      <vt:lpstr>Cost of Living – 18 Top Tips </vt:lpstr>
      <vt:lpstr>Support for Employees</vt:lpstr>
      <vt:lpstr>More distance to travel…</vt:lpstr>
      <vt:lpstr>LGA Public Health Annual Report 2023</vt:lpstr>
    </vt:vector>
  </TitlesOfParts>
  <Company>Swindon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Anastasios Argyropoulos</dc:creator>
  <cp:lastModifiedBy>Helena Robinson</cp:lastModifiedBy>
  <cp:revision>103</cp:revision>
  <dcterms:created xsi:type="dcterms:W3CDTF">2020-10-12T11:33:43Z</dcterms:created>
  <dcterms:modified xsi:type="dcterms:W3CDTF">2023-05-04T15:14:45Z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0x0101009716FE7CEB7C0A499379E981B079448E</vt:lpwstr>
  </property>
</Properties>
</file>