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0"/>
  </p:notesMasterIdLst>
  <p:sldIdLst>
    <p:sldId id="265" r:id="rId3"/>
    <p:sldId id="275" r:id="rId4"/>
    <p:sldId id="258" r:id="rId5"/>
    <p:sldId id="260" r:id="rId6"/>
    <p:sldId id="276" r:id="rId7"/>
    <p:sldId id="274"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8B3"/>
    <a:srgbClr val="EDF4F6"/>
    <a:srgbClr val="DFE9F5"/>
    <a:srgbClr val="005EB8"/>
    <a:srgbClr val="C0B5D8"/>
    <a:srgbClr val="C9E6A6"/>
    <a:srgbClr val="BCCDEB"/>
    <a:srgbClr val="C3E3E1"/>
    <a:srgbClr val="D9E8C4"/>
    <a:srgbClr val="FFF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3792" autoAdjust="0"/>
  </p:normalViewPr>
  <p:slideViewPr>
    <p:cSldViewPr snapToGrid="0">
      <p:cViewPr varScale="1">
        <p:scale>
          <a:sx n="62" d="100"/>
          <a:sy n="62" d="100"/>
        </p:scale>
        <p:origin x="82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8"/>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B2EF0-B57F-408E-A75F-A5F26541F3FF}" type="datetimeFigureOut">
              <a:rPr lang="en-GB" smtClean="0"/>
              <a:t>04/05/2023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32B7E-B385-4627-8C31-5C2FAA7F3FDF}" type="slidenum">
              <a:rPr lang="en-GB" smtClean="0"/>
              <a:t>‹#›</a:t>
            </a:fld>
            <a:endParaRPr lang="en-GB"/>
          </a:p>
        </p:txBody>
      </p:sp>
    </p:spTree>
    <p:extLst>
      <p:ext uri="{BB962C8B-B14F-4D97-AF65-F5344CB8AC3E}">
        <p14:creationId xmlns:p14="http://schemas.microsoft.com/office/powerpoint/2010/main" val="268975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articulate and play our part- uniquely well placed </a:t>
            </a:r>
          </a:p>
        </p:txBody>
      </p:sp>
      <p:sp>
        <p:nvSpPr>
          <p:cNvPr id="4" name="Slide Number Placeholder 3"/>
          <p:cNvSpPr>
            <a:spLocks noGrp="1"/>
          </p:cNvSpPr>
          <p:nvPr>
            <p:ph type="sldNum" sz="quarter" idx="5"/>
          </p:nvPr>
        </p:nvSpPr>
        <p:spPr/>
        <p:txBody>
          <a:bodyPr/>
          <a:lstStyle/>
          <a:p>
            <a:fld id="{40432B7E-B385-4627-8C31-5C2FAA7F3FDF}" type="slidenum">
              <a:rPr lang="en-GB" smtClean="0"/>
              <a:t>2</a:t>
            </a:fld>
            <a:endParaRPr lang="en-GB"/>
          </a:p>
        </p:txBody>
      </p:sp>
    </p:spTree>
    <p:extLst>
      <p:ext uri="{BB962C8B-B14F-4D97-AF65-F5344CB8AC3E}">
        <p14:creationId xmlns:p14="http://schemas.microsoft.com/office/powerpoint/2010/main" val="79367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Reacehd</a:t>
            </a:r>
            <a:r>
              <a:rPr lang="en-GB" dirty="0"/>
              <a:t> out to partners </a:t>
            </a:r>
          </a:p>
          <a:p>
            <a:r>
              <a:rPr lang="en-GB" dirty="0"/>
              <a:t>CNE 10 years </a:t>
            </a:r>
          </a:p>
        </p:txBody>
      </p:sp>
      <p:sp>
        <p:nvSpPr>
          <p:cNvPr id="4" name="Slide Number Placeholder 3"/>
          <p:cNvSpPr>
            <a:spLocks noGrp="1"/>
          </p:cNvSpPr>
          <p:nvPr>
            <p:ph type="sldNum" sz="quarter" idx="5"/>
          </p:nvPr>
        </p:nvSpPr>
        <p:spPr/>
        <p:txBody>
          <a:bodyPr/>
          <a:lstStyle/>
          <a:p>
            <a:fld id="{40432B7E-B385-4627-8C31-5C2FAA7F3FDF}" type="slidenum">
              <a:rPr lang="en-GB" smtClean="0"/>
              <a:t>3</a:t>
            </a:fld>
            <a:endParaRPr lang="en-GB"/>
          </a:p>
        </p:txBody>
      </p:sp>
    </p:spTree>
    <p:extLst>
      <p:ext uri="{BB962C8B-B14F-4D97-AF65-F5344CB8AC3E}">
        <p14:creationId xmlns:p14="http://schemas.microsoft.com/office/powerpoint/2010/main" val="2815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pPr marL="285750" indent="-285750">
              <a:buFont typeface="Arial"/>
              <a:buChar char="•"/>
            </a:pPr>
            <a:r>
              <a:rPr lang="en-GB"/>
              <a:t>What we did</a:t>
            </a:r>
            <a:endParaRPr lang="en-US"/>
          </a:p>
          <a:p>
            <a:pPr marL="285750" indent="-285750">
              <a:buFont typeface="Arial"/>
              <a:buChar char="•"/>
            </a:pPr>
            <a:r>
              <a:rPr lang="en-GB"/>
              <a:t>Background &amp; Context to the Work</a:t>
            </a:r>
            <a:endParaRPr lang="en-GB">
              <a:cs typeface="Calibri"/>
            </a:endParaRPr>
          </a:p>
          <a:p>
            <a:pPr marL="285750" indent="-285750">
              <a:buFont typeface="Arial"/>
              <a:buChar char="•"/>
            </a:pPr>
            <a:r>
              <a:rPr lang="en-GB"/>
              <a:t>Commissioned by XX to PP Three Settings</a:t>
            </a: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F7BD-ED66-49BB-ABB0-B51D290B94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839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2FAD-EC93-412B-9BE8-37FDC2E5FD0F}"/>
              </a:ext>
            </a:extLst>
          </p:cNvPr>
          <p:cNvSpPr>
            <a:spLocks noGrp="1"/>
          </p:cNvSpPr>
          <p:nvPr>
            <p:ph type="ctrTitle" hasCustomPrompt="1"/>
          </p:nvPr>
        </p:nvSpPr>
        <p:spPr>
          <a:xfrm>
            <a:off x="401890" y="2492259"/>
            <a:ext cx="9103029" cy="855759"/>
          </a:xfrm>
        </p:spPr>
        <p:txBody>
          <a:bodyPr anchor="b">
            <a:normAutofit/>
          </a:bodyPr>
          <a:lstStyle>
            <a:lvl1pPr algn="l">
              <a:defRPr sz="4800"/>
            </a:lvl1pPr>
          </a:lstStyle>
          <a:p>
            <a:r>
              <a:rPr lang="en-US" dirty="0"/>
              <a:t>Click to edit title</a:t>
            </a:r>
            <a:endParaRPr lang="en-GB" dirty="0"/>
          </a:p>
        </p:txBody>
      </p:sp>
      <p:sp>
        <p:nvSpPr>
          <p:cNvPr id="3" name="Subtitle 2">
            <a:extLst>
              <a:ext uri="{FF2B5EF4-FFF2-40B4-BE49-F238E27FC236}">
                <a16:creationId xmlns:a16="http://schemas.microsoft.com/office/drawing/2014/main" id="{E1BEFE81-F1D3-4B34-817A-F9583608F417}"/>
              </a:ext>
            </a:extLst>
          </p:cNvPr>
          <p:cNvSpPr>
            <a:spLocks noGrp="1"/>
          </p:cNvSpPr>
          <p:nvPr>
            <p:ph type="subTitle" idx="1" hasCustomPrompt="1"/>
          </p:nvPr>
        </p:nvSpPr>
        <p:spPr>
          <a:xfrm>
            <a:off x="401890" y="3440094"/>
            <a:ext cx="9103029" cy="1655762"/>
          </a:xfrm>
        </p:spPr>
        <p:txBody>
          <a:bodyPr>
            <a:normAutofit/>
          </a:bodyPr>
          <a:lstStyle>
            <a:lvl1pPr marL="0" indent="0" algn="l">
              <a:buNone/>
              <a:defRPr sz="2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2C2A4438-FFEF-44DA-8974-4EE0CDD74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602" y="412686"/>
            <a:ext cx="3973507" cy="1071627"/>
          </a:xfrm>
          <a:prstGeom prst="rect">
            <a:avLst/>
          </a:prstGeom>
        </p:spPr>
      </p:pic>
      <p:sp>
        <p:nvSpPr>
          <p:cNvPr id="5" name="Text Placeholder 4">
            <a:extLst>
              <a:ext uri="{FF2B5EF4-FFF2-40B4-BE49-F238E27FC236}">
                <a16:creationId xmlns:a16="http://schemas.microsoft.com/office/drawing/2014/main" id="{E1AB1338-5A93-4071-8CCA-608069432464}"/>
              </a:ext>
            </a:extLst>
          </p:cNvPr>
          <p:cNvSpPr>
            <a:spLocks noGrp="1"/>
          </p:cNvSpPr>
          <p:nvPr>
            <p:ph type="body" sz="quarter" idx="15" hasCustomPrompt="1"/>
          </p:nvPr>
        </p:nvSpPr>
        <p:spPr>
          <a:xfrm>
            <a:off x="407988" y="399007"/>
            <a:ext cx="4035996" cy="278155"/>
          </a:xfrm>
        </p:spPr>
        <p:txBody>
          <a:bodyPr>
            <a:normAutofit/>
          </a:bodyPr>
          <a:lstStyle>
            <a:lvl1pPr marL="0" indent="0">
              <a:lnSpc>
                <a:spcPct val="100000"/>
              </a:lnSpc>
              <a:spcBef>
                <a:spcPts val="0"/>
              </a:spcBef>
              <a:buNone/>
              <a:defRPr sz="1200" b="1"/>
            </a:lvl1pPr>
          </a:lstStyle>
          <a:p>
            <a:pPr lvl="0"/>
            <a:r>
              <a:rPr lang="en-GB" sz="1200" dirty="0"/>
              <a:t>Department/Service Name here</a:t>
            </a:r>
          </a:p>
        </p:txBody>
      </p:sp>
      <p:sp>
        <p:nvSpPr>
          <p:cNvPr id="11" name="Text Placeholder 4">
            <a:extLst>
              <a:ext uri="{FF2B5EF4-FFF2-40B4-BE49-F238E27FC236}">
                <a16:creationId xmlns:a16="http://schemas.microsoft.com/office/drawing/2014/main" id="{BA8D6DFD-B25F-4B24-85A6-40971085C6CD}"/>
              </a:ext>
            </a:extLst>
          </p:cNvPr>
          <p:cNvSpPr>
            <a:spLocks noGrp="1"/>
          </p:cNvSpPr>
          <p:nvPr>
            <p:ph type="body" sz="quarter" idx="16" hasCustomPrompt="1"/>
          </p:nvPr>
        </p:nvSpPr>
        <p:spPr>
          <a:xfrm>
            <a:off x="401890" y="710083"/>
            <a:ext cx="4035996" cy="278155"/>
          </a:xfrm>
        </p:spPr>
        <p:txBody>
          <a:bodyPr>
            <a:normAutofit/>
          </a:bodyPr>
          <a:lstStyle>
            <a:lvl1pPr marL="0" indent="0">
              <a:lnSpc>
                <a:spcPct val="100000"/>
              </a:lnSpc>
              <a:spcBef>
                <a:spcPts val="0"/>
              </a:spcBef>
              <a:buNone/>
              <a:defRPr sz="1200" b="0" i="0">
                <a:latin typeface="+mn-lt"/>
              </a:defRPr>
            </a:lvl1pPr>
          </a:lstStyle>
          <a:p>
            <a:pPr lvl="0"/>
            <a:r>
              <a:rPr lang="en-GB" sz="1200" b="0" dirty="0"/>
              <a:t>Initiative (if applicable)</a:t>
            </a:r>
          </a:p>
        </p:txBody>
      </p:sp>
      <p:sp>
        <p:nvSpPr>
          <p:cNvPr id="12" name="Text Placeholder 4">
            <a:extLst>
              <a:ext uri="{FF2B5EF4-FFF2-40B4-BE49-F238E27FC236}">
                <a16:creationId xmlns:a16="http://schemas.microsoft.com/office/drawing/2014/main" id="{9C66900A-FD53-411E-9C3F-6ACEDCAEEDB8}"/>
              </a:ext>
            </a:extLst>
          </p:cNvPr>
          <p:cNvSpPr>
            <a:spLocks noGrp="1"/>
          </p:cNvSpPr>
          <p:nvPr>
            <p:ph type="body" sz="quarter" idx="17" hasCustomPrompt="1"/>
          </p:nvPr>
        </p:nvSpPr>
        <p:spPr>
          <a:xfrm>
            <a:off x="407988" y="5605022"/>
            <a:ext cx="4035996" cy="269365"/>
          </a:xfrm>
        </p:spPr>
        <p:txBody>
          <a:bodyPr>
            <a:normAutofit/>
          </a:bodyPr>
          <a:lstStyle>
            <a:lvl1pPr marL="0" indent="0">
              <a:lnSpc>
                <a:spcPct val="100000"/>
              </a:lnSpc>
              <a:spcBef>
                <a:spcPts val="0"/>
              </a:spcBef>
              <a:buNone/>
              <a:defRPr sz="1200" b="1"/>
            </a:lvl1pPr>
          </a:lstStyle>
          <a:p>
            <a:pPr lvl="0"/>
            <a:r>
              <a:rPr lang="en-GB" sz="1200" dirty="0"/>
              <a:t>Name of presenter</a:t>
            </a:r>
          </a:p>
        </p:txBody>
      </p:sp>
      <p:sp>
        <p:nvSpPr>
          <p:cNvPr id="24" name="Text Placeholder 4">
            <a:extLst>
              <a:ext uri="{FF2B5EF4-FFF2-40B4-BE49-F238E27FC236}">
                <a16:creationId xmlns:a16="http://schemas.microsoft.com/office/drawing/2014/main" id="{20F45EB0-E5D2-47AA-950C-4F178199DF36}"/>
              </a:ext>
            </a:extLst>
          </p:cNvPr>
          <p:cNvSpPr>
            <a:spLocks noGrp="1"/>
          </p:cNvSpPr>
          <p:nvPr>
            <p:ph type="body" sz="quarter" idx="18" hasCustomPrompt="1"/>
          </p:nvPr>
        </p:nvSpPr>
        <p:spPr>
          <a:xfrm>
            <a:off x="407988" y="5889679"/>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Position title:</a:t>
            </a:r>
          </a:p>
        </p:txBody>
      </p:sp>
      <p:sp>
        <p:nvSpPr>
          <p:cNvPr id="25" name="Text Placeholder 4">
            <a:extLst>
              <a:ext uri="{FF2B5EF4-FFF2-40B4-BE49-F238E27FC236}">
                <a16:creationId xmlns:a16="http://schemas.microsoft.com/office/drawing/2014/main" id="{57AD9EF8-8C01-4BF8-8FD9-251BAF1A7359}"/>
              </a:ext>
            </a:extLst>
          </p:cNvPr>
          <p:cNvSpPr>
            <a:spLocks noGrp="1"/>
          </p:cNvSpPr>
          <p:nvPr>
            <p:ph type="body" sz="quarter" idx="19" hasCustomPrompt="1"/>
          </p:nvPr>
        </p:nvSpPr>
        <p:spPr>
          <a:xfrm>
            <a:off x="407988" y="6189628"/>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Date:</a:t>
            </a:r>
          </a:p>
          <a:p>
            <a:pPr lvl="0"/>
            <a:endParaRPr lang="en-GB" sz="1200" b="0" dirty="0"/>
          </a:p>
        </p:txBody>
      </p:sp>
    </p:spTree>
    <p:extLst>
      <p:ext uri="{BB962C8B-B14F-4D97-AF65-F5344CB8AC3E}">
        <p14:creationId xmlns:p14="http://schemas.microsoft.com/office/powerpoint/2010/main" val="11992952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34A0B9-6F8E-4150-8B7C-259C65ED31A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Title Placeholder 1">
            <a:extLst>
              <a:ext uri="{FF2B5EF4-FFF2-40B4-BE49-F238E27FC236}">
                <a16:creationId xmlns:a16="http://schemas.microsoft.com/office/drawing/2014/main" id="{AE328BAA-A51B-4ED6-9DF9-4A5BE53913E5}"/>
              </a:ext>
            </a:extLst>
          </p:cNvPr>
          <p:cNvSpPr txBox="1">
            <a:spLocks/>
          </p:cNvSpPr>
          <p:nvPr userDrawn="1"/>
        </p:nvSpPr>
        <p:spPr>
          <a:xfrm>
            <a:off x="407323" y="404813"/>
            <a:ext cx="11376690" cy="10617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GB" sz="4400" dirty="0">
                <a:solidFill>
                  <a:schemeClr val="bg1"/>
                </a:solidFill>
              </a:rPr>
              <a:t>“Click to edit quote slide”</a:t>
            </a:r>
          </a:p>
        </p:txBody>
      </p:sp>
      <p:sp>
        <p:nvSpPr>
          <p:cNvPr id="8" name="Slide Number Placeholder 5">
            <a:extLst>
              <a:ext uri="{FF2B5EF4-FFF2-40B4-BE49-F238E27FC236}">
                <a16:creationId xmlns:a16="http://schemas.microsoft.com/office/drawing/2014/main" id="{4D889333-0BAB-417B-A163-95B42A957254}"/>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bg1"/>
                </a:solidFill>
                <a:latin typeface="Arial" panose="020B0604020202020204" pitchFamily="34" charset="0"/>
                <a:cs typeface="Arial" panose="020B0604020202020204" pitchFamily="34" charset="0"/>
              </a:rPr>
              <a:pPr/>
              <a:t>‹#›</a:t>
            </a:fld>
            <a:endParaRPr lang="en-GB" sz="14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B1A2154-1BC4-4112-B0F3-726DA8BC4009}"/>
              </a:ext>
            </a:extLst>
          </p:cNvPr>
          <p:cNvSpPr>
            <a:spLocks noGrp="1"/>
          </p:cNvSpPr>
          <p:nvPr>
            <p:ph type="body" sz="quarter" idx="12" hasCustomPrompt="1"/>
          </p:nvPr>
        </p:nvSpPr>
        <p:spPr>
          <a:xfrm>
            <a:off x="407988" y="1900237"/>
            <a:ext cx="3630612" cy="557213"/>
          </a:xfrm>
        </p:spPr>
        <p:txBody>
          <a:bodyPr>
            <a:normAutofit/>
          </a:bodyPr>
          <a:lstStyle>
            <a:lvl1pPr marL="0" indent="0">
              <a:buNone/>
              <a:defRPr sz="1800" u="sng">
                <a:solidFill>
                  <a:schemeClr val="bg1"/>
                </a:solidFill>
              </a:defRPr>
            </a:lvl1pPr>
          </a:lstStyle>
          <a:p>
            <a:pPr lvl="0"/>
            <a:r>
              <a:rPr lang="en-GB" dirty="0"/>
              <a:t>Click to edit name</a:t>
            </a:r>
          </a:p>
        </p:txBody>
      </p:sp>
    </p:spTree>
    <p:extLst>
      <p:ext uri="{BB962C8B-B14F-4D97-AF65-F5344CB8AC3E}">
        <p14:creationId xmlns:p14="http://schemas.microsoft.com/office/powerpoint/2010/main" val="81065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6E3A-B6A0-4B49-9C87-2C111866B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5DC624-067B-4145-AFCD-3F44BBD6993B}"/>
              </a:ext>
            </a:extLst>
          </p:cNvPr>
          <p:cNvSpPr>
            <a:spLocks noGrp="1"/>
          </p:cNvSpPr>
          <p:nvPr>
            <p:ph sz="half" idx="1"/>
          </p:nvPr>
        </p:nvSpPr>
        <p:spPr>
          <a:xfrm>
            <a:off x="407324" y="1825625"/>
            <a:ext cx="56124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C7ADC5-10C3-4DA7-8F28-21BA50ED58CC}"/>
              </a:ext>
            </a:extLst>
          </p:cNvPr>
          <p:cNvSpPr>
            <a:spLocks noGrp="1"/>
          </p:cNvSpPr>
          <p:nvPr>
            <p:ph sz="half" idx="2"/>
          </p:nvPr>
        </p:nvSpPr>
        <p:spPr>
          <a:xfrm>
            <a:off x="6172200" y="1825625"/>
            <a:ext cx="56118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3211685A-ABC4-4771-BCDE-26EA55DEF43B}"/>
              </a:ext>
            </a:extLst>
          </p:cNvPr>
          <p:cNvSpPr>
            <a:spLocks noGrp="1"/>
          </p:cNvSpPr>
          <p:nvPr>
            <p:ph type="ftr" sz="quarter" idx="11"/>
          </p:nvPr>
        </p:nvSpPr>
        <p:spPr/>
        <p:txBody>
          <a:bodyPr/>
          <a:lstStyle/>
          <a:p>
            <a:endParaRPr lang="en-GB"/>
          </a:p>
        </p:txBody>
      </p:sp>
      <p:sp>
        <p:nvSpPr>
          <p:cNvPr id="8" name="Slide Number Placeholder 5">
            <a:extLst>
              <a:ext uri="{FF2B5EF4-FFF2-40B4-BE49-F238E27FC236}">
                <a16:creationId xmlns:a16="http://schemas.microsoft.com/office/drawing/2014/main" id="{1BBED868-F8AC-4BF0-B120-F2813995BC13}"/>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3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5335-9C26-4F3D-A19A-322E1C586EA9}"/>
              </a:ext>
            </a:extLst>
          </p:cNvPr>
          <p:cNvSpPr>
            <a:spLocks noGrp="1"/>
          </p:cNvSpPr>
          <p:nvPr>
            <p:ph type="title"/>
          </p:nvPr>
        </p:nvSpPr>
        <p:spPr>
          <a:xfrm>
            <a:off x="407987" y="404814"/>
            <a:ext cx="11376025" cy="107950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C3DE8C4-DED4-4159-8DC6-AFF3E243E60A}"/>
              </a:ext>
            </a:extLst>
          </p:cNvPr>
          <p:cNvSpPr>
            <a:spLocks noGrp="1"/>
          </p:cNvSpPr>
          <p:nvPr>
            <p:ph type="body" idx="1"/>
          </p:nvPr>
        </p:nvSpPr>
        <p:spPr>
          <a:xfrm>
            <a:off x="407988" y="1681163"/>
            <a:ext cx="5589588" cy="823912"/>
          </a:xfrm>
        </p:spPr>
        <p:txBody>
          <a:bodyPr anchor="b">
            <a:noAutofit/>
          </a:bodyPr>
          <a:lstStyle>
            <a:lvl1pPr marL="0" indent="0" algn="ctr">
              <a:buNone/>
              <a:defRPr sz="32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F5B8E5-127C-4316-8D94-210604556E93}"/>
              </a:ext>
            </a:extLst>
          </p:cNvPr>
          <p:cNvSpPr>
            <a:spLocks noGrp="1"/>
          </p:cNvSpPr>
          <p:nvPr>
            <p:ph sz="half" idx="2"/>
          </p:nvPr>
        </p:nvSpPr>
        <p:spPr>
          <a:xfrm>
            <a:off x="407988" y="2505075"/>
            <a:ext cx="55895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5554C39B-EBC2-447B-B518-1D4FFD53102B}"/>
              </a:ext>
            </a:extLst>
          </p:cNvPr>
          <p:cNvSpPr>
            <a:spLocks noGrp="1"/>
          </p:cNvSpPr>
          <p:nvPr>
            <p:ph type="body" sz="quarter" idx="3"/>
          </p:nvPr>
        </p:nvSpPr>
        <p:spPr>
          <a:xfrm>
            <a:off x="6172199" y="1681163"/>
            <a:ext cx="5611813" cy="823912"/>
          </a:xfrm>
        </p:spPr>
        <p:txBody>
          <a:bodyPr anchor="b">
            <a:noAutofit/>
          </a:bodyPr>
          <a:lstStyle>
            <a:lvl1pPr marL="0" indent="0" algn="ctr">
              <a:buNone/>
              <a:defRPr sz="32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A069653-A781-42B7-9365-7F656419B059}"/>
              </a:ext>
            </a:extLst>
          </p:cNvPr>
          <p:cNvSpPr>
            <a:spLocks noGrp="1"/>
          </p:cNvSpPr>
          <p:nvPr>
            <p:ph sz="quarter" idx="4"/>
          </p:nvPr>
        </p:nvSpPr>
        <p:spPr>
          <a:xfrm>
            <a:off x="6172199" y="2505075"/>
            <a:ext cx="561181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AA505160-CA0A-4A3F-A718-4732570BD39E}"/>
              </a:ext>
            </a:extLst>
          </p:cNvPr>
          <p:cNvSpPr>
            <a:spLocks noGrp="1"/>
          </p:cNvSpPr>
          <p:nvPr>
            <p:ph type="ftr" sz="quarter" idx="11"/>
          </p:nvPr>
        </p:nvSpPr>
        <p:spPr/>
        <p:txBody>
          <a:bodyPr/>
          <a:lstStyle/>
          <a:p>
            <a:endParaRPr lang="en-GB"/>
          </a:p>
        </p:txBody>
      </p:sp>
      <p:sp>
        <p:nvSpPr>
          <p:cNvPr id="10" name="Slide Number Placeholder 5">
            <a:extLst>
              <a:ext uri="{FF2B5EF4-FFF2-40B4-BE49-F238E27FC236}">
                <a16:creationId xmlns:a16="http://schemas.microsoft.com/office/drawing/2014/main" id="{3909010B-C3C1-4743-89BF-87165B4E2369}"/>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65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End slide">
    <p:bg>
      <p:bgPr>
        <a:solidFill>
          <a:schemeClr val="accent4">
            <a:alpha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F278-8F1A-4E79-8691-D3FC34BD40C8}"/>
              </a:ext>
            </a:extLst>
          </p:cNvPr>
          <p:cNvSpPr>
            <a:spLocks noGrp="1"/>
          </p:cNvSpPr>
          <p:nvPr>
            <p:ph type="title" hasCustomPrompt="1"/>
          </p:nvPr>
        </p:nvSpPr>
        <p:spPr/>
        <p:txBody>
          <a:bodyPr/>
          <a:lstStyle>
            <a:lvl1pPr>
              <a:defRPr/>
            </a:lvl1pPr>
          </a:lstStyle>
          <a:p>
            <a:r>
              <a:rPr lang="en-US" dirty="0"/>
              <a:t>Thank you / End slide</a:t>
            </a:r>
            <a:endParaRPr lang="en-GB" dirty="0"/>
          </a:p>
        </p:txBody>
      </p:sp>
      <p:sp>
        <p:nvSpPr>
          <p:cNvPr id="4" name="Footer Placeholder 3">
            <a:extLst>
              <a:ext uri="{FF2B5EF4-FFF2-40B4-BE49-F238E27FC236}">
                <a16:creationId xmlns:a16="http://schemas.microsoft.com/office/drawing/2014/main" id="{61D8344F-F413-4357-9AEC-8FE67A5A2D73}"/>
              </a:ext>
            </a:extLst>
          </p:cNvPr>
          <p:cNvSpPr>
            <a:spLocks noGrp="1"/>
          </p:cNvSpPr>
          <p:nvPr>
            <p:ph type="ftr" sz="quarter" idx="11"/>
          </p:nvPr>
        </p:nvSpPr>
        <p:spPr/>
        <p:txBody>
          <a:bodyPr/>
          <a:lstStyle/>
          <a:p>
            <a:endParaRPr lang="en-GB"/>
          </a:p>
        </p:txBody>
      </p:sp>
      <p:sp>
        <p:nvSpPr>
          <p:cNvPr id="6" name="Text Placeholder 4">
            <a:extLst>
              <a:ext uri="{FF2B5EF4-FFF2-40B4-BE49-F238E27FC236}">
                <a16:creationId xmlns:a16="http://schemas.microsoft.com/office/drawing/2014/main" id="{CF0221C8-227F-425B-A77E-98C6ED8175D3}"/>
              </a:ext>
            </a:extLst>
          </p:cNvPr>
          <p:cNvSpPr>
            <a:spLocks noGrp="1"/>
          </p:cNvSpPr>
          <p:nvPr>
            <p:ph type="body" sz="quarter" idx="17" hasCustomPrompt="1"/>
          </p:nvPr>
        </p:nvSpPr>
        <p:spPr>
          <a:xfrm>
            <a:off x="407988" y="5299267"/>
            <a:ext cx="4035996" cy="269365"/>
          </a:xfrm>
        </p:spPr>
        <p:txBody>
          <a:bodyPr>
            <a:normAutofit/>
          </a:bodyPr>
          <a:lstStyle>
            <a:lvl1pPr marL="0" indent="0">
              <a:lnSpc>
                <a:spcPct val="100000"/>
              </a:lnSpc>
              <a:spcBef>
                <a:spcPts val="0"/>
              </a:spcBef>
              <a:buNone/>
              <a:defRPr sz="1200" b="1"/>
            </a:lvl1pPr>
          </a:lstStyle>
          <a:p>
            <a:pPr lvl="0"/>
            <a:r>
              <a:rPr lang="en-GB" sz="1200" dirty="0"/>
              <a:t>Name</a:t>
            </a:r>
          </a:p>
        </p:txBody>
      </p:sp>
      <p:sp>
        <p:nvSpPr>
          <p:cNvPr id="9" name="Text Placeholder 4">
            <a:extLst>
              <a:ext uri="{FF2B5EF4-FFF2-40B4-BE49-F238E27FC236}">
                <a16:creationId xmlns:a16="http://schemas.microsoft.com/office/drawing/2014/main" id="{2C395E77-D55D-4249-9DB7-63BBB0D0AB3E}"/>
              </a:ext>
            </a:extLst>
          </p:cNvPr>
          <p:cNvSpPr>
            <a:spLocks noGrp="1"/>
          </p:cNvSpPr>
          <p:nvPr>
            <p:ph type="body" sz="quarter" idx="18" hasCustomPrompt="1"/>
          </p:nvPr>
        </p:nvSpPr>
        <p:spPr>
          <a:xfrm>
            <a:off x="407988" y="5593068"/>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Position title</a:t>
            </a:r>
          </a:p>
        </p:txBody>
      </p:sp>
      <p:sp>
        <p:nvSpPr>
          <p:cNvPr id="10" name="Text Placeholder 4">
            <a:extLst>
              <a:ext uri="{FF2B5EF4-FFF2-40B4-BE49-F238E27FC236}">
                <a16:creationId xmlns:a16="http://schemas.microsoft.com/office/drawing/2014/main" id="{E653DEC4-AD62-4C53-B9BB-6B80C648295D}"/>
              </a:ext>
            </a:extLst>
          </p:cNvPr>
          <p:cNvSpPr>
            <a:spLocks noGrp="1"/>
          </p:cNvSpPr>
          <p:nvPr>
            <p:ph type="body" sz="quarter" idx="19" hasCustomPrompt="1"/>
          </p:nvPr>
        </p:nvSpPr>
        <p:spPr>
          <a:xfrm>
            <a:off x="407988" y="5893017"/>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Email</a:t>
            </a:r>
          </a:p>
          <a:p>
            <a:pPr lvl="0"/>
            <a:endParaRPr lang="en-GB" sz="1200" b="0" dirty="0"/>
          </a:p>
        </p:txBody>
      </p:sp>
      <p:sp>
        <p:nvSpPr>
          <p:cNvPr id="12" name="Text Placeholder 4">
            <a:extLst>
              <a:ext uri="{FF2B5EF4-FFF2-40B4-BE49-F238E27FC236}">
                <a16:creationId xmlns:a16="http://schemas.microsoft.com/office/drawing/2014/main" id="{CFA2E52C-20B5-43BB-A47C-96C9490FA308}"/>
              </a:ext>
            </a:extLst>
          </p:cNvPr>
          <p:cNvSpPr>
            <a:spLocks noGrp="1"/>
          </p:cNvSpPr>
          <p:nvPr>
            <p:ph type="body" sz="quarter" idx="21" hasCustomPrompt="1"/>
          </p:nvPr>
        </p:nvSpPr>
        <p:spPr>
          <a:xfrm>
            <a:off x="407988" y="6183822"/>
            <a:ext cx="4035996" cy="269365"/>
          </a:xfrm>
        </p:spPr>
        <p:txBody>
          <a:bodyPr>
            <a:normAutofit/>
          </a:bodyPr>
          <a:lstStyle>
            <a:lvl1pPr marL="0" indent="0">
              <a:lnSpc>
                <a:spcPct val="100000"/>
              </a:lnSpc>
              <a:spcBef>
                <a:spcPts val="0"/>
              </a:spcBef>
              <a:buNone/>
              <a:defRPr sz="1200" b="0" i="0">
                <a:latin typeface="+mn-lt"/>
              </a:defRPr>
            </a:lvl1pPr>
          </a:lstStyle>
          <a:p>
            <a:pPr lvl="0"/>
            <a:r>
              <a:rPr lang="en-GB" sz="1200" b="0" dirty="0"/>
              <a:t>Phone</a:t>
            </a:r>
          </a:p>
          <a:p>
            <a:pPr lvl="0"/>
            <a:endParaRPr lang="en-GB" sz="1200" b="0" dirty="0"/>
          </a:p>
        </p:txBody>
      </p:sp>
      <p:sp>
        <p:nvSpPr>
          <p:cNvPr id="14" name="Text Placeholder 4">
            <a:extLst>
              <a:ext uri="{FF2B5EF4-FFF2-40B4-BE49-F238E27FC236}">
                <a16:creationId xmlns:a16="http://schemas.microsoft.com/office/drawing/2014/main" id="{251CC553-6379-413E-AD05-D24ED604D35B}"/>
              </a:ext>
            </a:extLst>
          </p:cNvPr>
          <p:cNvSpPr>
            <a:spLocks noGrp="1"/>
          </p:cNvSpPr>
          <p:nvPr>
            <p:ph type="body" sz="quarter" idx="22" hasCustomPrompt="1"/>
          </p:nvPr>
        </p:nvSpPr>
        <p:spPr>
          <a:xfrm>
            <a:off x="407324" y="5015240"/>
            <a:ext cx="4035996" cy="269365"/>
          </a:xfrm>
        </p:spPr>
        <p:txBody>
          <a:bodyPr>
            <a:normAutofit/>
          </a:bodyPr>
          <a:lstStyle>
            <a:lvl1pPr marL="0" indent="0">
              <a:lnSpc>
                <a:spcPct val="100000"/>
              </a:lnSpc>
              <a:spcBef>
                <a:spcPts val="0"/>
              </a:spcBef>
              <a:buNone/>
              <a:defRPr sz="1200" b="1"/>
            </a:lvl1pPr>
          </a:lstStyle>
          <a:p>
            <a:pPr lvl="0"/>
            <a:r>
              <a:rPr lang="en-GB" sz="1200" dirty="0"/>
              <a:t>For further information, contact</a:t>
            </a:r>
          </a:p>
        </p:txBody>
      </p:sp>
    </p:spTree>
    <p:extLst>
      <p:ext uri="{BB962C8B-B14F-4D97-AF65-F5344CB8AC3E}">
        <p14:creationId xmlns:p14="http://schemas.microsoft.com/office/powerpoint/2010/main" val="106167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1C3E41-B86E-44BE-866D-BAB046929AC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7793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64A6A6-3D70-4481-B2F6-CC452254AEDF}"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978096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64A6A6-3D70-4481-B2F6-CC452254AEDF}"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403083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64A6A6-3D70-4481-B2F6-CC452254AEDF}"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356025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64A6A6-3D70-4481-B2F6-CC452254AEDF}"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483983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64A6A6-3D70-4481-B2F6-CC452254AEDF}" type="datetimeFigureOut">
              <a:rPr lang="en-GB" smtClean="0"/>
              <a:t>04/05/2023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99215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a:p>
        </p:txBody>
      </p:sp>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plain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2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64A6A6-3D70-4481-B2F6-CC452254AEDF}" type="datetimeFigureOut">
              <a:rPr lang="en-GB" smtClean="0"/>
              <a:t>04/05/2023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53281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4A6A6-3D70-4481-B2F6-CC452254AEDF}" type="datetimeFigureOut">
              <a:rPr lang="en-GB" smtClean="0"/>
              <a:t>04/05/2023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401627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64A6A6-3D70-4481-B2F6-CC452254AEDF}"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322166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64A6A6-3D70-4481-B2F6-CC452254AEDF}"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75932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64A6A6-3D70-4481-B2F6-CC452254AEDF}"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3227002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64A6A6-3D70-4481-B2F6-CC452254AEDF}"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6F9B4-42C0-4E30-B55D-7EF241F7AC5B}" type="slidenum">
              <a:rPr lang="en-GB" smtClean="0"/>
              <a:t>‹#›</a:t>
            </a:fld>
            <a:endParaRPr lang="en-GB"/>
          </a:p>
        </p:txBody>
      </p:sp>
    </p:spTree>
    <p:extLst>
      <p:ext uri="{BB962C8B-B14F-4D97-AF65-F5344CB8AC3E}">
        <p14:creationId xmlns:p14="http://schemas.microsoft.com/office/powerpoint/2010/main" val="297222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Heart">
    <p:bg>
      <p:bgPr>
        <a:solidFill>
          <a:schemeClr val="accent5">
            <a:alpha val="35000"/>
          </a:schemeClr>
        </a:solidFill>
        <a:effectLst/>
      </p:bgPr>
    </p:bg>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B7A7A4D7-6209-4EB6-BFC1-C0532A331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1517" y="190996"/>
            <a:ext cx="6568966" cy="6476008"/>
          </a:xfrm>
          <a:prstGeom prst="rect">
            <a:avLst/>
          </a:prstGeom>
        </p:spPr>
      </p:pic>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a:p>
        </p:txBody>
      </p:sp>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Heart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87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Flower">
    <p:bg>
      <p:bgPr>
        <a:solidFill>
          <a:schemeClr val="accent6">
            <a:alpha val="35000"/>
          </a:schemeClr>
        </a:solidFill>
        <a:effectLst/>
      </p:bgPr>
    </p:bg>
    <p:spTree>
      <p:nvGrpSpPr>
        <p:cNvPr id="1" name=""/>
        <p:cNvGrpSpPr/>
        <p:nvPr/>
      </p:nvGrpSpPr>
      <p:grpSpPr>
        <a:xfrm>
          <a:off x="0" y="0"/>
          <a:ext cx="0" cy="0"/>
          <a:chOff x="0" y="0"/>
          <a:chExt cx="0" cy="0"/>
        </a:xfrm>
      </p:grpSpPr>
      <p:pic>
        <p:nvPicPr>
          <p:cNvPr id="3" name="Picture 2" descr="A white circle with a black background&#10;&#10;Description automatically generated with low confidence">
            <a:extLst>
              <a:ext uri="{FF2B5EF4-FFF2-40B4-BE49-F238E27FC236}">
                <a16:creationId xmlns:a16="http://schemas.microsoft.com/office/drawing/2014/main" id="{14782868-1D81-4B7F-9AEA-7C4F5F5B0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1517" y="249981"/>
            <a:ext cx="6568966" cy="6358038"/>
          </a:xfrm>
          <a:prstGeom prst="rect">
            <a:avLst/>
          </a:prstGeom>
        </p:spPr>
      </p:pic>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a:p>
        </p:txBody>
      </p:sp>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flower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73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ircle">
    <p:bg>
      <p:bgPr>
        <a:solidFill>
          <a:schemeClr val="accent3">
            <a:alpha val="35000"/>
          </a:schemeClr>
        </a:solidFill>
        <a:effectLst/>
      </p:bgPr>
    </p:bg>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1B43CE15-F826-4EBF-82AE-A5F6998365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3132" y="221620"/>
            <a:ext cx="6365736" cy="6365736"/>
          </a:xfrm>
          <a:prstGeom prst="rect">
            <a:avLst/>
          </a:prstGeom>
        </p:spPr>
      </p:pic>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a:p>
        </p:txBody>
      </p:sp>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Circle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2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Quote">
    <p:bg>
      <p:bgPr>
        <a:solidFill>
          <a:schemeClr val="accent2">
            <a:alpha val="35000"/>
          </a:schemeClr>
        </a:solidFill>
        <a:effectLst/>
      </p:bgPr>
    </p:bg>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256D53C5-7B1E-482C-9CED-96E26AB65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3309" y="191251"/>
            <a:ext cx="7025382" cy="6475498"/>
          </a:xfrm>
          <a:prstGeom prst="rect">
            <a:avLst/>
          </a:prstGeom>
        </p:spPr>
      </p:pic>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a:p>
        </p:txBody>
      </p:sp>
      <p:pic>
        <p:nvPicPr>
          <p:cNvPr id="7" name="Picture 6" descr="Text&#10;&#10;Description automatically generated with medium confidence">
            <a:extLst>
              <a:ext uri="{FF2B5EF4-FFF2-40B4-BE49-F238E27FC236}">
                <a16:creationId xmlns:a16="http://schemas.microsoft.com/office/drawing/2014/main" id="{2EB709F0-F313-4ACD-9B78-6E337221E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1358" y="404813"/>
            <a:ext cx="1842655" cy="496951"/>
          </a:xfrm>
          <a:prstGeom prst="rect">
            <a:avLst/>
          </a:prstGeom>
        </p:spPr>
      </p:pic>
      <p:sp>
        <p:nvSpPr>
          <p:cNvPr id="10" name="Title Placeholder 1">
            <a:extLst>
              <a:ext uri="{FF2B5EF4-FFF2-40B4-BE49-F238E27FC236}">
                <a16:creationId xmlns:a16="http://schemas.microsoft.com/office/drawing/2014/main" id="{49738D20-9B78-4B54-B868-BF4F4A31026B}"/>
              </a:ext>
            </a:extLst>
          </p:cNvPr>
          <p:cNvSpPr>
            <a:spLocks noGrp="1"/>
          </p:cNvSpPr>
          <p:nvPr>
            <p:ph type="title" hasCustomPrompt="1"/>
          </p:nvPr>
        </p:nvSpPr>
        <p:spPr>
          <a:xfrm>
            <a:off x="407323" y="404813"/>
            <a:ext cx="9093293" cy="1079500"/>
          </a:xfrm>
          <a:prstGeom prst="rect">
            <a:avLst/>
          </a:prstGeom>
        </p:spPr>
        <p:txBody>
          <a:bodyPr vert="horz" lIns="91440" tIns="45720" rIns="91440" bIns="45720" rtlCol="0" anchor="t">
            <a:noAutofit/>
          </a:bodyPr>
          <a:lstStyle>
            <a:lvl1pPr>
              <a:defRPr/>
            </a:lvl1pPr>
          </a:lstStyle>
          <a:p>
            <a:r>
              <a:rPr lang="en-US" dirty="0"/>
              <a:t>Click to edit Quote bullet slide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4" y="1765004"/>
            <a:ext cx="11376690" cy="4688183"/>
          </a:xfrm>
          <a:prstGeom prst="rect">
            <a:avLst/>
          </a:prstGeom>
        </p:spPr>
        <p:txBody>
          <a:bodyPr vert="horz" lIns="91440" tIns="45720" rIns="91440" bIns="45720" rtlCol="0">
            <a:normAutofit/>
          </a:bodyPr>
          <a:lstStyle>
            <a:lvl1pPr>
              <a:defRPr/>
            </a:lvl1pPr>
          </a:lstStyle>
          <a:p>
            <a:pPr lvl="0"/>
            <a:r>
              <a:rPr lang="en-US" dirty="0"/>
              <a:t>Click to edit text. To change the background </a:t>
            </a:r>
            <a:r>
              <a:rPr lang="en-US" dirty="0" err="1"/>
              <a:t>colour</a:t>
            </a:r>
            <a:r>
              <a:rPr lang="en-US" dirty="0"/>
              <a:t>, click ‘design’ in the top ribbon, then ‘format background’ on the right. Select ‘solid fill’ and choose one of the six pastel </a:t>
            </a:r>
            <a:r>
              <a:rPr lang="en-US" dirty="0" err="1"/>
              <a:t>colours</a:t>
            </a:r>
            <a:r>
              <a:rPr lang="en-US" dirty="0"/>
              <a: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F5F22057-3E09-4A41-914C-F39ACE1A69B1}"/>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82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34A0B9-6F8E-4150-8B7C-259C65ED31A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Title Placeholder 1">
            <a:extLst>
              <a:ext uri="{FF2B5EF4-FFF2-40B4-BE49-F238E27FC236}">
                <a16:creationId xmlns:a16="http://schemas.microsoft.com/office/drawing/2014/main" id="{AE328BAA-A51B-4ED6-9DF9-4A5BE53913E5}"/>
              </a:ext>
            </a:extLst>
          </p:cNvPr>
          <p:cNvSpPr txBox="1">
            <a:spLocks/>
          </p:cNvSpPr>
          <p:nvPr userDrawn="1"/>
        </p:nvSpPr>
        <p:spPr>
          <a:xfrm>
            <a:off x="407323" y="404813"/>
            <a:ext cx="9093293" cy="10617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Click to edit Section title</a:t>
            </a:r>
            <a:endParaRPr lang="en-GB" dirty="0">
              <a:solidFill>
                <a:schemeClr val="bg1"/>
              </a:solidFill>
            </a:endParaRPr>
          </a:p>
        </p:txBody>
      </p:sp>
      <p:sp>
        <p:nvSpPr>
          <p:cNvPr id="8" name="Slide Number Placeholder 5">
            <a:extLst>
              <a:ext uri="{FF2B5EF4-FFF2-40B4-BE49-F238E27FC236}">
                <a16:creationId xmlns:a16="http://schemas.microsoft.com/office/drawing/2014/main" id="{4D889333-0BAB-417B-A163-95B42A957254}"/>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solidFill>
                  <a:schemeClr val="bg1"/>
                </a:solidFill>
                <a:latin typeface="Arial" panose="020B0604020202020204" pitchFamily="34" charset="0"/>
                <a:cs typeface="Arial" panose="020B0604020202020204" pitchFamily="34" charset="0"/>
              </a:rPr>
              <a:pPr/>
              <a:t>‹#›</a:t>
            </a:fld>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07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3/4 spli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dirty="0"/>
          </a:p>
        </p:txBody>
      </p:sp>
      <p:sp>
        <p:nvSpPr>
          <p:cNvPr id="10" name="Title Placeholder 1">
            <a:extLst>
              <a:ext uri="{FF2B5EF4-FFF2-40B4-BE49-F238E27FC236}">
                <a16:creationId xmlns:a16="http://schemas.microsoft.com/office/drawing/2014/main" id="{49738D20-9B78-4B54-B868-BF4F4A31026B}"/>
              </a:ext>
            </a:extLst>
          </p:cNvPr>
          <p:cNvSpPr>
            <a:spLocks noGrp="1"/>
          </p:cNvSpPr>
          <p:nvPr>
            <p:ph type="title"/>
          </p:nvPr>
        </p:nvSpPr>
        <p:spPr>
          <a:xfrm>
            <a:off x="407323" y="404813"/>
            <a:ext cx="11376689" cy="744279"/>
          </a:xfrm>
          <a:prstGeom prst="rect">
            <a:avLst/>
          </a:prstGeom>
        </p:spPr>
        <p:txBody>
          <a:bodyPr vert="horz" lIns="91440" tIns="45720" rIns="91440" bIns="45720" rtlCol="0" anchor="t">
            <a:noAutofit/>
          </a:bodyPr>
          <a:lstStyle>
            <a:lvl1pPr>
              <a:defRPr/>
            </a:lvl1pPr>
          </a:lstStyle>
          <a:p>
            <a:r>
              <a:rPr lang="en-US" dirty="0"/>
              <a:t>Click to edit Master title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3" y="1149092"/>
            <a:ext cx="2591058" cy="5304096"/>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dirty="0"/>
              <a:t>Click to edit text. To edit the position of the photo you place, right click the photo and select ‘crop’</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18FB225D-97E9-4969-8D81-77822EB088E2}"/>
              </a:ext>
            </a:extLst>
          </p:cNvPr>
          <p:cNvSpPr>
            <a:spLocks noGrp="1"/>
          </p:cNvSpPr>
          <p:nvPr>
            <p:ph type="pic" sz="quarter" idx="13" hasCustomPrompt="1"/>
          </p:nvPr>
        </p:nvSpPr>
        <p:spPr>
          <a:xfrm>
            <a:off x="3251662" y="1149092"/>
            <a:ext cx="8532351" cy="4688183"/>
          </a:xfrm>
          <a:solidFill>
            <a:srgbClr val="EDF4F6"/>
          </a:solidFill>
        </p:spPr>
        <p:txBody>
          <a:bodyPr anchor="ctr"/>
          <a:lstStyle>
            <a:lvl1pPr marL="0" indent="0" algn="ctr">
              <a:buNone/>
              <a:defRPr b="0"/>
            </a:lvl1pPr>
          </a:lstStyle>
          <a:p>
            <a:r>
              <a:rPr lang="en-GB" dirty="0"/>
              <a:t>Image/Diagram</a:t>
            </a:r>
          </a:p>
          <a:p>
            <a:r>
              <a:rPr lang="en-GB" dirty="0"/>
              <a:t>¾ width, any depth</a:t>
            </a:r>
          </a:p>
        </p:txBody>
      </p:sp>
      <p:sp>
        <p:nvSpPr>
          <p:cNvPr id="13" name="Text Placeholder 13">
            <a:extLst>
              <a:ext uri="{FF2B5EF4-FFF2-40B4-BE49-F238E27FC236}">
                <a16:creationId xmlns:a16="http://schemas.microsoft.com/office/drawing/2014/main" id="{03D627AE-2430-4B66-87A7-670C152C49BD}"/>
              </a:ext>
            </a:extLst>
          </p:cNvPr>
          <p:cNvSpPr>
            <a:spLocks noGrp="1"/>
          </p:cNvSpPr>
          <p:nvPr>
            <p:ph type="body" sz="quarter" idx="19" hasCustomPrompt="1"/>
          </p:nvPr>
        </p:nvSpPr>
        <p:spPr>
          <a:xfrm>
            <a:off x="3251662" y="5900603"/>
            <a:ext cx="8532351" cy="536303"/>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lvl1pPr>
            <a:lvl2pPr marL="180000" indent="0">
              <a:lnSpc>
                <a:spcPts val="1000"/>
              </a:lnSpc>
              <a:buNone/>
              <a:defRPr sz="800"/>
            </a:lvl2pPr>
            <a:lvl3pPr marL="360000" indent="0">
              <a:lnSpc>
                <a:spcPts val="1000"/>
              </a:lnSpc>
              <a:buNone/>
              <a:defRPr sz="800"/>
            </a:lvl3pPr>
            <a:lvl4pPr marL="540000" indent="0">
              <a:lnSpc>
                <a:spcPts val="1000"/>
              </a:lnSpc>
              <a:buNone/>
              <a:defRPr sz="800"/>
            </a:lvl4pPr>
            <a:lvl5pPr marL="720000" indent="0">
              <a:lnSpc>
                <a:spcPts val="1000"/>
              </a:lnSpc>
              <a:buNone/>
              <a:defRPr sz="800"/>
            </a:lvl5pPr>
          </a:lstStyle>
          <a:p>
            <a:r>
              <a:rPr lang="en-GB" b="1" dirty="0">
                <a:effectLst/>
                <a:latin typeface="Arial" panose="020B0604020202020204" pitchFamily="34" charset="0"/>
              </a:rPr>
              <a:t>Click to caption text </a:t>
            </a:r>
          </a:p>
        </p:txBody>
      </p:sp>
      <p:sp>
        <p:nvSpPr>
          <p:cNvPr id="9" name="Slide Number Placeholder 5">
            <a:extLst>
              <a:ext uri="{FF2B5EF4-FFF2-40B4-BE49-F238E27FC236}">
                <a16:creationId xmlns:a16="http://schemas.microsoft.com/office/drawing/2014/main" id="{F80B1902-E089-45B6-8D17-030153973DA9}"/>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6480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1/2 spli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2F1ACC-3168-467A-BE03-3E36D1149AD7}"/>
              </a:ext>
            </a:extLst>
          </p:cNvPr>
          <p:cNvSpPr>
            <a:spLocks noGrp="1"/>
          </p:cNvSpPr>
          <p:nvPr>
            <p:ph type="ftr" sz="quarter" idx="11"/>
          </p:nvPr>
        </p:nvSpPr>
        <p:spPr/>
        <p:txBody>
          <a:bodyPr/>
          <a:lstStyle/>
          <a:p>
            <a:endParaRPr lang="en-GB" dirty="0"/>
          </a:p>
        </p:txBody>
      </p:sp>
      <p:sp>
        <p:nvSpPr>
          <p:cNvPr id="10" name="Title Placeholder 1">
            <a:extLst>
              <a:ext uri="{FF2B5EF4-FFF2-40B4-BE49-F238E27FC236}">
                <a16:creationId xmlns:a16="http://schemas.microsoft.com/office/drawing/2014/main" id="{49738D20-9B78-4B54-B868-BF4F4A31026B}"/>
              </a:ext>
            </a:extLst>
          </p:cNvPr>
          <p:cNvSpPr>
            <a:spLocks noGrp="1"/>
          </p:cNvSpPr>
          <p:nvPr>
            <p:ph type="title"/>
          </p:nvPr>
        </p:nvSpPr>
        <p:spPr>
          <a:xfrm>
            <a:off x="407323" y="404813"/>
            <a:ext cx="11376690" cy="744278"/>
          </a:xfrm>
          <a:prstGeom prst="rect">
            <a:avLst/>
          </a:prstGeom>
        </p:spPr>
        <p:txBody>
          <a:bodyPr vert="horz" lIns="91440" tIns="45720" rIns="91440" bIns="45720" rtlCol="0" anchor="t">
            <a:noAutofit/>
          </a:bodyPr>
          <a:lstStyle>
            <a:lvl1pPr>
              <a:defRPr/>
            </a:lvl1pPr>
          </a:lstStyle>
          <a:p>
            <a:r>
              <a:rPr lang="en-US" dirty="0"/>
              <a:t>Click to edit Master title</a:t>
            </a:r>
            <a:endParaRPr lang="en-GB" dirty="0"/>
          </a:p>
        </p:txBody>
      </p:sp>
      <p:sp>
        <p:nvSpPr>
          <p:cNvPr id="12" name="Text Placeholder 2">
            <a:extLst>
              <a:ext uri="{FF2B5EF4-FFF2-40B4-BE49-F238E27FC236}">
                <a16:creationId xmlns:a16="http://schemas.microsoft.com/office/drawing/2014/main" id="{3F52014F-82A3-4EDC-9ED6-235774A786F4}"/>
              </a:ext>
            </a:extLst>
          </p:cNvPr>
          <p:cNvSpPr>
            <a:spLocks noGrp="1"/>
          </p:cNvSpPr>
          <p:nvPr>
            <p:ph idx="1" hasCustomPrompt="1"/>
          </p:nvPr>
        </p:nvSpPr>
        <p:spPr>
          <a:xfrm>
            <a:off x="407323" y="1149092"/>
            <a:ext cx="5483114" cy="5304096"/>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en-US" dirty="0"/>
              <a:t>Click to edit text. To edit the position of the photo you place, right click the photo and select ‘crop’</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18FB225D-97E9-4969-8D81-77822EB088E2}"/>
              </a:ext>
            </a:extLst>
          </p:cNvPr>
          <p:cNvSpPr>
            <a:spLocks noGrp="1"/>
          </p:cNvSpPr>
          <p:nvPr>
            <p:ph type="pic" sz="quarter" idx="13" hasCustomPrompt="1"/>
          </p:nvPr>
        </p:nvSpPr>
        <p:spPr>
          <a:xfrm>
            <a:off x="6096000" y="1149091"/>
            <a:ext cx="5688013" cy="4688183"/>
          </a:xfrm>
          <a:solidFill>
            <a:srgbClr val="EDF4F6"/>
          </a:solidFill>
        </p:spPr>
        <p:txBody>
          <a:bodyPr anchor="ctr"/>
          <a:lstStyle>
            <a:lvl1pPr marL="0" indent="0" algn="ctr">
              <a:buNone/>
              <a:defRPr b="0"/>
            </a:lvl1pPr>
          </a:lstStyle>
          <a:p>
            <a:r>
              <a:rPr lang="en-GB" dirty="0"/>
              <a:t>Image/Diagram</a:t>
            </a:r>
          </a:p>
          <a:p>
            <a:r>
              <a:rPr lang="en-GB" dirty="0"/>
              <a:t>½ width, any depth</a:t>
            </a:r>
          </a:p>
        </p:txBody>
      </p:sp>
      <p:sp>
        <p:nvSpPr>
          <p:cNvPr id="13" name="Text Placeholder 13">
            <a:extLst>
              <a:ext uri="{FF2B5EF4-FFF2-40B4-BE49-F238E27FC236}">
                <a16:creationId xmlns:a16="http://schemas.microsoft.com/office/drawing/2014/main" id="{03D627AE-2430-4B66-87A7-670C152C49BD}"/>
              </a:ext>
            </a:extLst>
          </p:cNvPr>
          <p:cNvSpPr>
            <a:spLocks noGrp="1"/>
          </p:cNvSpPr>
          <p:nvPr>
            <p:ph type="body" sz="quarter" idx="19" hasCustomPrompt="1"/>
          </p:nvPr>
        </p:nvSpPr>
        <p:spPr>
          <a:xfrm>
            <a:off x="6096000" y="5900603"/>
            <a:ext cx="5688013" cy="536303"/>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i="0"/>
            </a:lvl1pPr>
            <a:lvl2pPr marL="180000" indent="0">
              <a:lnSpc>
                <a:spcPts val="1000"/>
              </a:lnSpc>
              <a:buNone/>
              <a:defRPr sz="800"/>
            </a:lvl2pPr>
            <a:lvl3pPr marL="360000" indent="0">
              <a:lnSpc>
                <a:spcPts val="1000"/>
              </a:lnSpc>
              <a:buNone/>
              <a:defRPr sz="800"/>
            </a:lvl3pPr>
            <a:lvl4pPr marL="540000" indent="0">
              <a:lnSpc>
                <a:spcPts val="1000"/>
              </a:lnSpc>
              <a:buNone/>
              <a:defRPr sz="800"/>
            </a:lvl4pPr>
            <a:lvl5pPr marL="720000" indent="0">
              <a:lnSpc>
                <a:spcPts val="1000"/>
              </a:lnSpc>
              <a:buNone/>
              <a:defRPr sz="800"/>
            </a:lvl5pPr>
          </a:lstStyle>
          <a:p>
            <a:r>
              <a:rPr lang="en-GB" b="1" dirty="0">
                <a:effectLst/>
                <a:latin typeface="Arial" panose="020B0604020202020204" pitchFamily="34" charset="0"/>
              </a:rPr>
              <a:t>Click to caption text </a:t>
            </a:r>
          </a:p>
        </p:txBody>
      </p:sp>
      <p:sp>
        <p:nvSpPr>
          <p:cNvPr id="8" name="Slide Number Placeholder 5">
            <a:extLst>
              <a:ext uri="{FF2B5EF4-FFF2-40B4-BE49-F238E27FC236}">
                <a16:creationId xmlns:a16="http://schemas.microsoft.com/office/drawing/2014/main" id="{8E429809-1043-4EDB-811A-22F8AF8C14BA}"/>
              </a:ext>
            </a:extLst>
          </p:cNvPr>
          <p:cNvSpPr txBox="1">
            <a:spLocks/>
          </p:cNvSpPr>
          <p:nvPr userDrawn="1"/>
        </p:nvSpPr>
        <p:spPr>
          <a:xfrm>
            <a:off x="326256" y="6395287"/>
            <a:ext cx="1408074" cy="27146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9711C-57D8-4A8C-9E6F-89024CF72C1E}" type="slidenum">
              <a:rPr lang="en-GB" sz="1400" b="1" smtClean="0">
                <a:latin typeface="Arial" panose="020B0604020202020204" pitchFamily="34" charset="0"/>
                <a:cs typeface="Arial" panose="020B0604020202020204" pitchFamily="34" charset="0"/>
              </a:rPr>
              <a:pPr/>
              <a:t>‹#›</a:t>
            </a:fld>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44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061CF-18AF-416E-94A2-61858598617C}"/>
              </a:ext>
            </a:extLst>
          </p:cNvPr>
          <p:cNvSpPr>
            <a:spLocks noGrp="1"/>
          </p:cNvSpPr>
          <p:nvPr>
            <p:ph type="title"/>
          </p:nvPr>
        </p:nvSpPr>
        <p:spPr>
          <a:xfrm>
            <a:off x="407324" y="404813"/>
            <a:ext cx="11376690" cy="1079500"/>
          </a:xfrm>
          <a:prstGeom prst="rect">
            <a:avLst/>
          </a:prstGeom>
        </p:spPr>
        <p:txBody>
          <a:bodyPr vert="horz" lIns="91440" tIns="45720" rIns="91440" bIns="45720" rtlCol="0" anchor="t">
            <a:no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4BB789DD-EBBB-4BBF-BC84-3A1F9ADCF615}"/>
              </a:ext>
            </a:extLst>
          </p:cNvPr>
          <p:cNvSpPr>
            <a:spLocks noGrp="1"/>
          </p:cNvSpPr>
          <p:nvPr>
            <p:ph type="body" idx="1"/>
          </p:nvPr>
        </p:nvSpPr>
        <p:spPr>
          <a:xfrm>
            <a:off x="407324" y="1765004"/>
            <a:ext cx="11376690" cy="4688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8B9660D-8143-4033-B89D-3067A88E0661}"/>
              </a:ext>
            </a:extLst>
          </p:cNvPr>
          <p:cNvSpPr>
            <a:spLocks noGrp="1"/>
          </p:cNvSpPr>
          <p:nvPr>
            <p:ph type="ftr" sz="quarter" idx="3"/>
          </p:nvPr>
        </p:nvSpPr>
        <p:spPr>
          <a:xfrm>
            <a:off x="4038600" y="6499155"/>
            <a:ext cx="4114800" cy="271462"/>
          </a:xfrm>
          <a:prstGeom prst="rect">
            <a:avLst/>
          </a:prstGeom>
        </p:spPr>
        <p:txBody>
          <a:bodyPr vert="horz" lIns="91440" tIns="45720" rIns="91440" bIns="45720" rtlCol="0" anchor="t"/>
          <a:lstStyle>
            <a:lvl1pPr algn="ctr">
              <a:defRPr sz="1400">
                <a:solidFill>
                  <a:schemeClr val="tx1"/>
                </a:solidFill>
                <a:latin typeface="Arial" panose="020B0604020202020204" pitchFamily="34" charset="0"/>
                <a:cs typeface="Arial" panose="020B0604020202020204" pitchFamily="34" charset="0"/>
              </a:defRPr>
            </a:lvl1pPr>
          </a:lstStyle>
          <a:p>
            <a:r>
              <a:rPr lang="en-GB" dirty="0"/>
              <a:t>Footer</a:t>
            </a:r>
          </a:p>
        </p:txBody>
      </p:sp>
    </p:spTree>
    <p:extLst>
      <p:ext uri="{BB962C8B-B14F-4D97-AF65-F5344CB8AC3E}">
        <p14:creationId xmlns:p14="http://schemas.microsoft.com/office/powerpoint/2010/main" val="4292983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62" r:id="rId5"/>
    <p:sldLayoutId id="2147483663" r:id="rId6"/>
    <p:sldLayoutId id="2147483651" r:id="rId7"/>
    <p:sldLayoutId id="2147483659" r:id="rId8"/>
    <p:sldLayoutId id="2147483660" r:id="rId9"/>
    <p:sldLayoutId id="2147483665" r:id="rId10"/>
    <p:sldLayoutId id="2147483652" r:id="rId11"/>
    <p:sldLayoutId id="2147483653" r:id="rId12"/>
    <p:sldLayoutId id="2147483654" r:id="rId13"/>
    <p:sldLayoutId id="2147483655" r:id="rId14"/>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257">
          <p15:clr>
            <a:srgbClr val="F26B43"/>
          </p15:clr>
        </p15:guide>
        <p15:guide id="3" pos="7423">
          <p15:clr>
            <a:srgbClr val="F26B43"/>
          </p15:clr>
        </p15:guide>
        <p15:guide id="4" pos="3840">
          <p15:clr>
            <a:srgbClr val="F26B43"/>
          </p15:clr>
        </p15:guide>
        <p15:guide id="5" orient="horz" pos="2260">
          <p15:clr>
            <a:srgbClr val="F26B43"/>
          </p15:clr>
        </p15:guide>
        <p15:guide id="6" orient="horz" pos="4065">
          <p15:clr>
            <a:srgbClr val="F26B43"/>
          </p15:clr>
        </p15:guide>
        <p15:guide id="7" orient="horz" pos="93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4A6A6-3D70-4481-B2F6-CC452254AEDF}" type="datetimeFigureOut">
              <a:rPr lang="en-GB" smtClean="0"/>
              <a:t>04/05/2023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6F9B4-42C0-4E30-B55D-7EF241F7AC5B}" type="slidenum">
              <a:rPr lang="en-GB" smtClean="0"/>
              <a:t>‹#›</a:t>
            </a:fld>
            <a:endParaRPr lang="en-GB"/>
          </a:p>
        </p:txBody>
      </p:sp>
    </p:spTree>
    <p:extLst>
      <p:ext uri="{BB962C8B-B14F-4D97-AF65-F5344CB8AC3E}">
        <p14:creationId xmlns:p14="http://schemas.microsoft.com/office/powerpoint/2010/main" val="2325011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mailto:catherine.parker25@nhs.net"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hildren-ne.org.uk/poverty-proofing-healthcare-contact-form/" TargetMode="External"/><Relationship Id="rId7" Type="http://schemas.openxmlformats.org/officeDocument/2006/relationships/hyperlink" Target="https://children-ne.org.uk/wp-content/uploads/2022/06/nenc-chwn-poverty-proofing-health-settings-report.pdf"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FAB4-8554-409C-9881-C8F174DE463B}"/>
              </a:ext>
            </a:extLst>
          </p:cNvPr>
          <p:cNvSpPr>
            <a:spLocks noGrp="1"/>
          </p:cNvSpPr>
          <p:nvPr>
            <p:ph type="ctrTitle"/>
          </p:nvPr>
        </p:nvSpPr>
        <p:spPr>
          <a:xfrm>
            <a:off x="1172452" y="1904260"/>
            <a:ext cx="9103029" cy="1879328"/>
          </a:xfrm>
        </p:spPr>
        <p:txBody>
          <a:bodyPr>
            <a:normAutofit fontScale="90000"/>
          </a:bodyPr>
          <a:lstStyle/>
          <a:p>
            <a:pPr algn="ctr"/>
            <a:br>
              <a:rPr lang="en-GB" dirty="0"/>
            </a:br>
            <a:br>
              <a:rPr lang="en-GB" dirty="0"/>
            </a:br>
            <a:br>
              <a:rPr lang="en-GB" dirty="0"/>
            </a:br>
            <a:br>
              <a:rPr lang="en-GB" dirty="0"/>
            </a:br>
            <a:r>
              <a:rPr lang="en-GB" dirty="0"/>
              <a:t>Poverty Proofing© Clinical Pathways in Child and Adolescent Mental Health Services</a:t>
            </a:r>
          </a:p>
        </p:txBody>
      </p:sp>
      <p:sp>
        <p:nvSpPr>
          <p:cNvPr id="3" name="Subtitle 2">
            <a:extLst>
              <a:ext uri="{FF2B5EF4-FFF2-40B4-BE49-F238E27FC236}">
                <a16:creationId xmlns:a16="http://schemas.microsoft.com/office/drawing/2014/main" id="{C4491CA1-2059-4F75-B29B-5CCADEFC2DB4}"/>
              </a:ext>
            </a:extLst>
          </p:cNvPr>
          <p:cNvSpPr>
            <a:spLocks noGrp="1"/>
          </p:cNvSpPr>
          <p:nvPr>
            <p:ph type="subTitle" idx="1"/>
          </p:nvPr>
        </p:nvSpPr>
        <p:spPr>
          <a:xfrm>
            <a:off x="1357386" y="3974590"/>
            <a:ext cx="9103029" cy="1655762"/>
          </a:xfrm>
        </p:spPr>
        <p:txBody>
          <a:bodyPr>
            <a:normAutofit/>
          </a:bodyPr>
          <a:lstStyle/>
          <a:p>
            <a:pPr algn="ctr"/>
            <a:r>
              <a:rPr lang="en-GB" dirty="0"/>
              <a:t> 'Poverty and the cost of living crisis – a public health emergency conference’</a:t>
            </a:r>
          </a:p>
          <a:p>
            <a:pPr algn="ctr"/>
            <a:r>
              <a:rPr lang="en-GB" dirty="0"/>
              <a:t>FPH, RSPH, RSM and ADPH.</a:t>
            </a:r>
          </a:p>
        </p:txBody>
      </p:sp>
      <p:sp>
        <p:nvSpPr>
          <p:cNvPr id="8" name="Text Placeholder 7">
            <a:extLst>
              <a:ext uri="{FF2B5EF4-FFF2-40B4-BE49-F238E27FC236}">
                <a16:creationId xmlns:a16="http://schemas.microsoft.com/office/drawing/2014/main" id="{74A0FBE4-9377-4912-A351-BBF0A7D25C03}"/>
              </a:ext>
            </a:extLst>
          </p:cNvPr>
          <p:cNvSpPr>
            <a:spLocks noGrp="1"/>
          </p:cNvSpPr>
          <p:nvPr>
            <p:ph type="body" sz="quarter" idx="19"/>
          </p:nvPr>
        </p:nvSpPr>
        <p:spPr/>
        <p:txBody>
          <a:bodyPr>
            <a:normAutofit lnSpcReduction="10000"/>
          </a:bodyPr>
          <a:lstStyle/>
          <a:p>
            <a:r>
              <a:rPr lang="en-GB" dirty="0"/>
              <a:t>May 2023 </a:t>
            </a:r>
          </a:p>
        </p:txBody>
      </p:sp>
      <p:pic>
        <p:nvPicPr>
          <p:cNvPr id="10" name="Picture 9">
            <a:extLst>
              <a:ext uri="{FF2B5EF4-FFF2-40B4-BE49-F238E27FC236}">
                <a16:creationId xmlns:a16="http://schemas.microsoft.com/office/drawing/2014/main" id="{0AB1620D-9B99-CDF0-03E9-08D42B7C2543}"/>
              </a:ext>
            </a:extLst>
          </p:cNvPr>
          <p:cNvPicPr>
            <a:picLocks noChangeAspect="1"/>
          </p:cNvPicPr>
          <p:nvPr/>
        </p:nvPicPr>
        <p:blipFill>
          <a:blip r:embed="rId2"/>
          <a:stretch>
            <a:fillRect/>
          </a:stretch>
        </p:blipFill>
        <p:spPr>
          <a:xfrm>
            <a:off x="401890" y="214964"/>
            <a:ext cx="3260993" cy="1498294"/>
          </a:xfrm>
          <a:prstGeom prst="rect">
            <a:avLst/>
          </a:prstGeom>
        </p:spPr>
      </p:pic>
    </p:spTree>
    <p:extLst>
      <p:ext uri="{BB962C8B-B14F-4D97-AF65-F5344CB8AC3E}">
        <p14:creationId xmlns:p14="http://schemas.microsoft.com/office/powerpoint/2010/main" val="32689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C2B7-95CF-578C-EFA5-C74D7FC71C8E}"/>
              </a:ext>
            </a:extLst>
          </p:cNvPr>
          <p:cNvSpPr>
            <a:spLocks noGrp="1"/>
          </p:cNvSpPr>
          <p:nvPr>
            <p:ph type="title"/>
          </p:nvPr>
        </p:nvSpPr>
        <p:spPr/>
        <p:txBody>
          <a:bodyPr/>
          <a:lstStyle/>
          <a:p>
            <a:r>
              <a:rPr lang="en-GB" dirty="0"/>
              <a:t>Why did we decided to poverty proof ©?</a:t>
            </a:r>
          </a:p>
        </p:txBody>
      </p:sp>
      <p:sp>
        <p:nvSpPr>
          <p:cNvPr id="3" name="Content Placeholder 2">
            <a:extLst>
              <a:ext uri="{FF2B5EF4-FFF2-40B4-BE49-F238E27FC236}">
                <a16:creationId xmlns:a16="http://schemas.microsoft.com/office/drawing/2014/main" id="{B4024720-F82D-52FE-1EB9-F4C62FC2EADF}"/>
              </a:ext>
            </a:extLst>
          </p:cNvPr>
          <p:cNvSpPr>
            <a:spLocks noGrp="1"/>
          </p:cNvSpPr>
          <p:nvPr>
            <p:ph idx="1"/>
          </p:nvPr>
        </p:nvSpPr>
        <p:spPr/>
        <p:txBody>
          <a:bodyPr/>
          <a:lstStyle/>
          <a:p>
            <a:r>
              <a:rPr lang="en-GB" dirty="0"/>
              <a:t>Commitment in our “Journey to Change” to address health inequality </a:t>
            </a:r>
          </a:p>
          <a:p>
            <a:r>
              <a:rPr lang="en-GB" dirty="0"/>
              <a:t>Growing problem highly relevant as cost of living crisis deepened </a:t>
            </a:r>
          </a:p>
          <a:p>
            <a:r>
              <a:rPr lang="en-GB" dirty="0"/>
              <a:t>Feeling of helplessness and overwhelm </a:t>
            </a:r>
          </a:p>
          <a:p>
            <a:r>
              <a:rPr lang="en-GB" dirty="0"/>
              <a:t>Core business? Need for national Action ? – Explore and articulate  what we</a:t>
            </a:r>
            <a:r>
              <a:rPr lang="en-GB" i="1" dirty="0"/>
              <a:t> can </a:t>
            </a:r>
            <a:r>
              <a:rPr lang="en-GB" dirty="0"/>
              <a:t>do </a:t>
            </a:r>
          </a:p>
          <a:p>
            <a:endParaRPr lang="en-GB" dirty="0"/>
          </a:p>
          <a:p>
            <a:endParaRPr lang="en-GB" dirty="0"/>
          </a:p>
        </p:txBody>
      </p:sp>
    </p:spTree>
    <p:extLst>
      <p:ext uri="{BB962C8B-B14F-4D97-AF65-F5344CB8AC3E}">
        <p14:creationId xmlns:p14="http://schemas.microsoft.com/office/powerpoint/2010/main" val="293047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2E99-6836-4927-9993-1CAFF38D7516}"/>
              </a:ext>
            </a:extLst>
          </p:cNvPr>
          <p:cNvSpPr>
            <a:spLocks noGrp="1"/>
          </p:cNvSpPr>
          <p:nvPr>
            <p:ph type="title"/>
          </p:nvPr>
        </p:nvSpPr>
        <p:spPr/>
        <p:txBody>
          <a:bodyPr/>
          <a:lstStyle/>
          <a:p>
            <a:r>
              <a:rPr lang="en-GB" dirty="0"/>
              <a:t>What we did - Key Principles and process  </a:t>
            </a:r>
          </a:p>
        </p:txBody>
      </p:sp>
      <p:sp>
        <p:nvSpPr>
          <p:cNvPr id="3" name="Content Placeholder 2">
            <a:extLst>
              <a:ext uri="{FF2B5EF4-FFF2-40B4-BE49-F238E27FC236}">
                <a16:creationId xmlns:a16="http://schemas.microsoft.com/office/drawing/2014/main" id="{5001FEAE-B073-42DE-AC85-5AB2D36F950D}"/>
              </a:ext>
            </a:extLst>
          </p:cNvPr>
          <p:cNvSpPr>
            <a:spLocks noGrp="1"/>
          </p:cNvSpPr>
          <p:nvPr>
            <p:ph idx="1"/>
          </p:nvPr>
        </p:nvSpPr>
        <p:spPr>
          <a:xfrm>
            <a:off x="407324" y="1484314"/>
            <a:ext cx="11376690" cy="5163066"/>
          </a:xfrm>
        </p:spPr>
        <p:txBody>
          <a:bodyPr>
            <a:normAutofit fontScale="92500" lnSpcReduction="10000"/>
          </a:bodyPr>
          <a:lstStyle/>
          <a:p>
            <a:pPr marL="0" indent="0">
              <a:buNone/>
            </a:pPr>
            <a:r>
              <a:rPr lang="en-GB" b="0" dirty="0"/>
              <a:t>Poverty Proofing© is a programme run By Children's North East that seeks to identify and overcome the barriers individuals face in accessing key organisations or activities. It is founded on the following three principles:</a:t>
            </a:r>
          </a:p>
          <a:p>
            <a:pPr marL="0" indent="0">
              <a:buNone/>
            </a:pPr>
            <a:r>
              <a:rPr lang="en-GB" b="0" dirty="0"/>
              <a:t>1. Poverty is a consequence of structural inequality, therefore an organisation must address barriers faced by those in poverty by addressing its policies, practices, systems and structures to alleviate the inequalities faced by those living in poverty.</a:t>
            </a:r>
          </a:p>
          <a:p>
            <a:pPr marL="0" indent="0">
              <a:buNone/>
            </a:pPr>
            <a:r>
              <a:rPr lang="en-GB" b="0" dirty="0"/>
              <a:t>2. Poverty impacts places differently, and to address poverty within any organisation or community there has to be a robust understanding of the context of the local community.</a:t>
            </a:r>
          </a:p>
          <a:p>
            <a:pPr marL="0" indent="0">
              <a:buNone/>
            </a:pPr>
            <a:r>
              <a:rPr lang="en-GB" b="0" dirty="0"/>
              <a:t>3. The cornerstone of all Poverty Proofing© interventions is the centrality of the voice of those with lived experience of poverty.</a:t>
            </a:r>
          </a:p>
          <a:p>
            <a:pPr marL="0" indent="0">
              <a:buNone/>
            </a:pPr>
            <a:r>
              <a:rPr lang="en-GB" b="0" dirty="0"/>
              <a:t>Stage 1 – Training and initial consultation with staff  </a:t>
            </a:r>
          </a:p>
          <a:p>
            <a:pPr marL="0" indent="0">
              <a:buNone/>
            </a:pPr>
            <a:r>
              <a:rPr lang="en-GB" b="0" dirty="0"/>
              <a:t>Stage 2 – Scoping exercise with staff Children North East (CNE) </a:t>
            </a:r>
          </a:p>
          <a:p>
            <a:pPr marL="0" indent="0">
              <a:buNone/>
            </a:pPr>
            <a:r>
              <a:rPr lang="en-GB" b="0" dirty="0"/>
              <a:t>Stage 3 – Consultation with current users of Service. </a:t>
            </a:r>
          </a:p>
          <a:p>
            <a:pPr marL="0" indent="0">
              <a:buNone/>
            </a:pPr>
            <a:r>
              <a:rPr lang="en-GB" b="0" dirty="0"/>
              <a:t>Stage 4 – Feedback and report </a:t>
            </a:r>
          </a:p>
          <a:p>
            <a:pPr marL="0" indent="0">
              <a:buNone/>
            </a:pPr>
            <a:r>
              <a:rPr lang="en-GB" b="0" dirty="0"/>
              <a:t>Stage 5 – Review</a:t>
            </a:r>
          </a:p>
        </p:txBody>
      </p:sp>
    </p:spTree>
    <p:extLst>
      <p:ext uri="{BB962C8B-B14F-4D97-AF65-F5344CB8AC3E}">
        <p14:creationId xmlns:p14="http://schemas.microsoft.com/office/powerpoint/2010/main" val="268488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4ED5-619A-411C-8ADE-C88C7EECD224}"/>
              </a:ext>
            </a:extLst>
          </p:cNvPr>
          <p:cNvSpPr>
            <a:spLocks noGrp="1"/>
          </p:cNvSpPr>
          <p:nvPr>
            <p:ph type="title"/>
          </p:nvPr>
        </p:nvSpPr>
        <p:spPr/>
        <p:txBody>
          <a:bodyPr/>
          <a:lstStyle/>
          <a:p>
            <a:r>
              <a:rPr lang="en-GB" dirty="0"/>
              <a:t>What did we find? </a:t>
            </a:r>
          </a:p>
        </p:txBody>
      </p:sp>
      <p:sp>
        <p:nvSpPr>
          <p:cNvPr id="4" name="Content Placeholder 3">
            <a:extLst>
              <a:ext uri="{FF2B5EF4-FFF2-40B4-BE49-F238E27FC236}">
                <a16:creationId xmlns:a16="http://schemas.microsoft.com/office/drawing/2014/main" id="{7864A1D6-D1C1-E4B5-5560-24C13C3ED808}"/>
              </a:ext>
            </a:extLst>
          </p:cNvPr>
          <p:cNvSpPr>
            <a:spLocks noGrp="1"/>
          </p:cNvSpPr>
          <p:nvPr>
            <p:ph idx="1"/>
          </p:nvPr>
        </p:nvSpPr>
        <p:spPr>
          <a:xfrm>
            <a:off x="407987" y="1189651"/>
            <a:ext cx="11376690" cy="5539922"/>
          </a:xfrm>
        </p:spPr>
        <p:txBody>
          <a:bodyPr>
            <a:normAutofit lnSpcReduction="10000"/>
          </a:bodyPr>
          <a:lstStyle/>
          <a:p>
            <a:pPr marL="0" indent="0" algn="ctr">
              <a:buNone/>
            </a:pPr>
            <a:r>
              <a:rPr lang="en-GB" i="1" dirty="0"/>
              <a:t>Travel </a:t>
            </a:r>
          </a:p>
          <a:p>
            <a:pPr marL="0" indent="0" algn="ctr">
              <a:buNone/>
            </a:pPr>
            <a:r>
              <a:rPr lang="en-GB" i="1" dirty="0"/>
              <a:t>“She’s missed loads of appointments, not because she wants to………but she really, really can’t afford to take him all the way up there.”</a:t>
            </a:r>
          </a:p>
          <a:p>
            <a:pPr marL="0" indent="0" algn="ctr">
              <a:buNone/>
            </a:pPr>
            <a:endParaRPr lang="en-GB" i="1" dirty="0"/>
          </a:p>
          <a:p>
            <a:pPr marL="0" indent="0" algn="ctr">
              <a:buNone/>
            </a:pPr>
            <a:r>
              <a:rPr lang="en-GB" i="1" dirty="0"/>
              <a:t>Other Costs </a:t>
            </a:r>
          </a:p>
          <a:p>
            <a:pPr marL="0" indent="0" algn="ctr">
              <a:buNone/>
            </a:pPr>
            <a:r>
              <a:rPr lang="en-GB" i="1" dirty="0"/>
              <a:t>“Every now and then we have a family who can’t answer a call because they don’t have credit on their phone or they don’t have a phone, they end up getting discharged because we send them a letter to say they need to call in but they don’t have a phone or credit to do it.”</a:t>
            </a:r>
          </a:p>
          <a:p>
            <a:pPr marL="0" indent="0" algn="ctr">
              <a:buNone/>
            </a:pPr>
            <a:endParaRPr lang="en-GB" i="1" dirty="0"/>
          </a:p>
          <a:p>
            <a:pPr marL="0" indent="0" algn="ctr">
              <a:buNone/>
            </a:pPr>
            <a:r>
              <a:rPr lang="en-GB" dirty="0"/>
              <a:t>Financial Awareness </a:t>
            </a:r>
          </a:p>
          <a:p>
            <a:pPr marL="0" indent="0" algn="ctr">
              <a:buNone/>
            </a:pPr>
            <a:r>
              <a:rPr lang="en-GB" sz="2400" i="1" dirty="0">
                <a:latin typeface="+mj-lt"/>
              </a:rPr>
              <a:t>“It was only when we thought to dig a bit deeper that they told us, it would have been easy to think, they’re just not bothering, but actually when we asked it was because of the costs.”</a:t>
            </a:r>
          </a:p>
          <a:p>
            <a:pPr marL="0" indent="0" algn="ctr">
              <a:buNone/>
            </a:pPr>
            <a:endParaRPr lang="en-GB" b="0" dirty="0"/>
          </a:p>
        </p:txBody>
      </p:sp>
    </p:spTree>
    <p:extLst>
      <p:ext uri="{BB962C8B-B14F-4D97-AF65-F5344CB8AC3E}">
        <p14:creationId xmlns:p14="http://schemas.microsoft.com/office/powerpoint/2010/main" val="279250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31622-04C8-7568-90B0-E24771709F7D}"/>
              </a:ext>
            </a:extLst>
          </p:cNvPr>
          <p:cNvSpPr>
            <a:spLocks noGrp="1"/>
          </p:cNvSpPr>
          <p:nvPr>
            <p:ph idx="1"/>
          </p:nvPr>
        </p:nvSpPr>
        <p:spPr>
          <a:xfrm>
            <a:off x="407324" y="647272"/>
            <a:ext cx="11376690" cy="5805915"/>
          </a:xfrm>
        </p:spPr>
        <p:txBody>
          <a:bodyPr>
            <a:normAutofit fontScale="92500" lnSpcReduction="10000"/>
          </a:bodyPr>
          <a:lstStyle/>
          <a:p>
            <a:pPr marL="0" indent="0" algn="ctr">
              <a:buNone/>
            </a:pPr>
            <a:r>
              <a:rPr lang="en-GB" dirty="0"/>
              <a:t>Referral Processes</a:t>
            </a:r>
          </a:p>
          <a:p>
            <a:pPr marL="0" indent="0" algn="ctr">
              <a:buNone/>
            </a:pPr>
            <a:r>
              <a:rPr lang="en-GB" i="1" dirty="0"/>
              <a:t>“A barrier in the first place is having to get referred into them, I don’t know what’s available and I have to get referred in”</a:t>
            </a:r>
          </a:p>
          <a:p>
            <a:pPr marL="0" indent="0" algn="ctr">
              <a:buNone/>
            </a:pPr>
            <a:endParaRPr lang="en-GB" dirty="0"/>
          </a:p>
          <a:p>
            <a:pPr marL="0" indent="0" algn="ctr">
              <a:buNone/>
            </a:pPr>
            <a:r>
              <a:rPr lang="en-GB" dirty="0"/>
              <a:t>Treatment </a:t>
            </a:r>
          </a:p>
          <a:p>
            <a:pPr marL="0" indent="0" algn="ctr">
              <a:buNone/>
            </a:pPr>
            <a:r>
              <a:rPr lang="en-GB" i="1" dirty="0"/>
              <a:t>“We get plenty of notice for appointments, sometimes we get plenty of appointments in advance so you can plan out your diary, you’ll get so many appointments for 3 months in advance.” </a:t>
            </a:r>
          </a:p>
          <a:p>
            <a:pPr marL="0" indent="0" algn="ctr">
              <a:buNone/>
            </a:pPr>
            <a:endParaRPr lang="en-GB" dirty="0"/>
          </a:p>
          <a:p>
            <a:pPr marL="0" indent="0" algn="ctr">
              <a:buNone/>
            </a:pPr>
            <a:r>
              <a:rPr lang="en-GB" dirty="0"/>
              <a:t>Communication </a:t>
            </a:r>
          </a:p>
          <a:p>
            <a:pPr marL="0" indent="0" algn="ctr">
              <a:buNone/>
            </a:pPr>
            <a:r>
              <a:rPr lang="en-GB" i="1" dirty="0"/>
              <a:t>“He said something about neuro something, I didn’t know what that was either so I’ve obviously had to google it.”</a:t>
            </a:r>
          </a:p>
          <a:p>
            <a:pPr marL="0" indent="0" algn="ctr">
              <a:buNone/>
            </a:pPr>
            <a:endParaRPr lang="en-GB" dirty="0"/>
          </a:p>
          <a:p>
            <a:pPr marL="0" indent="0" algn="ctr">
              <a:buNone/>
            </a:pPr>
            <a:r>
              <a:rPr lang="en-GB" dirty="0"/>
              <a:t>Flexibility</a:t>
            </a:r>
          </a:p>
          <a:p>
            <a:pPr marL="0" indent="0" algn="ctr">
              <a:buNone/>
            </a:pPr>
            <a:r>
              <a:rPr lang="en-GB" i="1" dirty="0"/>
              <a:t>“I do appointments in schools, that’s easier for parents who can’t get out of work or who can’t get to the Ridings.”</a:t>
            </a:r>
          </a:p>
          <a:p>
            <a:endParaRPr lang="en-GB" dirty="0"/>
          </a:p>
        </p:txBody>
      </p:sp>
    </p:spTree>
    <p:extLst>
      <p:ext uri="{BB962C8B-B14F-4D97-AF65-F5344CB8AC3E}">
        <p14:creationId xmlns:p14="http://schemas.microsoft.com/office/powerpoint/2010/main" val="144616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F8E92-560C-DE92-59E6-8DA0FFD82DB9}"/>
              </a:ext>
            </a:extLst>
          </p:cNvPr>
          <p:cNvSpPr>
            <a:spLocks noGrp="1"/>
          </p:cNvSpPr>
          <p:nvPr>
            <p:ph type="title"/>
          </p:nvPr>
        </p:nvSpPr>
        <p:spPr/>
        <p:txBody>
          <a:bodyPr/>
          <a:lstStyle/>
          <a:p>
            <a:r>
              <a:rPr lang="en-GB" dirty="0"/>
              <a:t>What are we doing about it /planning to do ? </a:t>
            </a:r>
          </a:p>
        </p:txBody>
      </p:sp>
      <p:sp>
        <p:nvSpPr>
          <p:cNvPr id="5" name="Content Placeholder 4">
            <a:extLst>
              <a:ext uri="{FF2B5EF4-FFF2-40B4-BE49-F238E27FC236}">
                <a16:creationId xmlns:a16="http://schemas.microsoft.com/office/drawing/2014/main" id="{243221FB-5330-6FD2-9E1E-C5DD16B444FB}"/>
              </a:ext>
            </a:extLst>
          </p:cNvPr>
          <p:cNvSpPr>
            <a:spLocks noGrp="1"/>
          </p:cNvSpPr>
          <p:nvPr>
            <p:ph idx="1"/>
          </p:nvPr>
        </p:nvSpPr>
        <p:spPr>
          <a:xfrm>
            <a:off x="407324" y="1643865"/>
            <a:ext cx="11376690" cy="4993241"/>
          </a:xfrm>
        </p:spPr>
        <p:txBody>
          <a:bodyPr>
            <a:normAutofit fontScale="70000" lnSpcReduction="20000"/>
          </a:bodyPr>
          <a:lstStyle/>
          <a:p>
            <a:pPr lvl="0"/>
            <a:endParaRPr lang="en-GB" sz="2900" b="0" dirty="0">
              <a:latin typeface="+mj-lt"/>
              <a:ea typeface="Calibri" panose="020F0502020204030204" pitchFamily="34" charset="0"/>
              <a:cs typeface="Times New Roman" panose="02020603050405020304" pitchFamily="18" charset="0"/>
            </a:endParaRPr>
          </a:p>
          <a:p>
            <a:pPr lvl="0"/>
            <a:r>
              <a:rPr lang="en-GB" sz="2900" b="0" dirty="0">
                <a:latin typeface="+mj-lt"/>
                <a:ea typeface="Calibri" panose="020F0502020204030204" pitchFamily="34" charset="0"/>
                <a:cs typeface="Times New Roman" panose="02020603050405020304" pitchFamily="18" charset="0"/>
              </a:rPr>
              <a:t>Making the conversation routine – financial making every contact count </a:t>
            </a:r>
          </a:p>
          <a:p>
            <a:pPr lvl="0"/>
            <a:r>
              <a:rPr lang="en-GB" sz="2900" b="0" dirty="0">
                <a:latin typeface="+mj-lt"/>
                <a:ea typeface="Calibri" panose="020F0502020204030204" pitchFamily="34" charset="0"/>
                <a:cs typeface="Times New Roman" panose="02020603050405020304" pitchFamily="18" charset="0"/>
              </a:rPr>
              <a:t>P</a:t>
            </a:r>
            <a:r>
              <a:rPr lang="en-GB" sz="2900" b="0" dirty="0">
                <a:effectLst/>
                <a:latin typeface="+mj-lt"/>
                <a:ea typeface="Calibri" panose="020F0502020204030204" pitchFamily="34" charset="0"/>
                <a:cs typeface="Times New Roman" panose="02020603050405020304" pitchFamily="18" charset="0"/>
              </a:rPr>
              <a:t>romoting access to travel reimbursement  policy and process to issuing timely travel expenses </a:t>
            </a:r>
            <a:endParaRPr lang="en-GB" sz="2900" b="0" dirty="0">
              <a:effectLst/>
              <a:latin typeface="+mj-lt"/>
              <a:ea typeface="Calibri" panose="020F0502020204030204" pitchFamily="34" charset="0"/>
            </a:endParaRPr>
          </a:p>
          <a:p>
            <a:pPr lvl="0"/>
            <a:r>
              <a:rPr lang="en-GB" sz="2900" b="0" dirty="0">
                <a:effectLst/>
                <a:latin typeface="+mj-lt"/>
                <a:ea typeface="Calibri" panose="020F0502020204030204" pitchFamily="34" charset="0"/>
                <a:cs typeface="Times New Roman" panose="02020603050405020304" pitchFamily="18" charset="0"/>
              </a:rPr>
              <a:t>Clinical huddles to include prompt on potential for financial barriers</a:t>
            </a:r>
            <a:endParaRPr lang="en-GB" sz="2900" b="0" dirty="0">
              <a:effectLst/>
              <a:latin typeface="+mj-lt"/>
              <a:ea typeface="Calibri" panose="020F0502020204030204" pitchFamily="34" charset="0"/>
            </a:endParaRPr>
          </a:p>
          <a:p>
            <a:pPr lvl="0"/>
            <a:r>
              <a:rPr lang="en-GB" sz="2900" b="0" dirty="0">
                <a:effectLst/>
                <a:latin typeface="+mj-lt"/>
                <a:ea typeface="Calibri" panose="020F0502020204030204" pitchFamily="34" charset="0"/>
                <a:cs typeface="Times New Roman" panose="02020603050405020304" pitchFamily="18" charset="0"/>
              </a:rPr>
              <a:t>Proactive engagement following did not attend/ was not brought </a:t>
            </a:r>
          </a:p>
          <a:p>
            <a:pPr lvl="0"/>
            <a:r>
              <a:rPr lang="en-GB" sz="2900" b="0" dirty="0">
                <a:effectLst/>
                <a:latin typeface="+mj-lt"/>
                <a:ea typeface="Calibri" panose="020F0502020204030204" pitchFamily="34" charset="0"/>
                <a:cs typeface="Times New Roman" panose="02020603050405020304" pitchFamily="18" charset="0"/>
              </a:rPr>
              <a:t>Consider how we connect this work to existing partnership forums at place- financial inclusion partnerships </a:t>
            </a:r>
            <a:endParaRPr lang="en-GB" sz="2900" b="0" dirty="0">
              <a:effectLst/>
              <a:latin typeface="+mj-lt"/>
              <a:ea typeface="Calibri" panose="020F0502020204030204" pitchFamily="34" charset="0"/>
            </a:endParaRPr>
          </a:p>
          <a:p>
            <a:pPr lvl="0"/>
            <a:r>
              <a:rPr lang="en-GB" sz="2900" b="0" dirty="0">
                <a:effectLst/>
                <a:latin typeface="+mj-lt"/>
                <a:ea typeface="Calibri" panose="020F0502020204030204" pitchFamily="34" charset="0"/>
                <a:cs typeface="Times New Roman" panose="02020603050405020304" pitchFamily="18" charset="0"/>
              </a:rPr>
              <a:t>Explore the access to and use of charitable funds</a:t>
            </a:r>
          </a:p>
          <a:p>
            <a:pPr lvl="0"/>
            <a:r>
              <a:rPr lang="en-GB" sz="2900" b="0" dirty="0">
                <a:effectLst/>
                <a:latin typeface="+mj-lt"/>
                <a:ea typeface="Calibri" panose="020F0502020204030204" pitchFamily="34" charset="0"/>
                <a:cs typeface="Times New Roman" panose="02020603050405020304" pitchFamily="18" charset="0"/>
              </a:rPr>
              <a:t>Explore use of borrowing libraries and leisure/cultures service with LAs for free activities </a:t>
            </a:r>
          </a:p>
          <a:p>
            <a:pPr lvl="0"/>
            <a:r>
              <a:rPr lang="en-GB" sz="2900" b="0" dirty="0">
                <a:latin typeface="+mj-lt"/>
                <a:cs typeface="Times New Roman" panose="02020603050405020304" pitchFamily="18" charset="0"/>
              </a:rPr>
              <a:t>Think about the areas of recommendation that can be built  into information and resources and how </a:t>
            </a:r>
          </a:p>
          <a:p>
            <a:pPr lvl="0"/>
            <a:r>
              <a:rPr lang="en-GB" sz="2900" b="0" dirty="0">
                <a:latin typeface="+mj-lt"/>
                <a:cs typeface="Times New Roman" panose="02020603050405020304" pitchFamily="18" charset="0"/>
              </a:rPr>
              <a:t>Adopting learning across all specialities </a:t>
            </a:r>
          </a:p>
          <a:p>
            <a:pPr lvl="0"/>
            <a:endParaRPr lang="en-GB" dirty="0"/>
          </a:p>
          <a:p>
            <a:pPr marL="0" indent="0" algn="ctr">
              <a:buNone/>
            </a:pPr>
            <a:r>
              <a:rPr lang="en-GB" sz="3300" dirty="0">
                <a:hlinkClick r:id="rId2"/>
              </a:rPr>
              <a:t>Full report available </a:t>
            </a:r>
          </a:p>
          <a:p>
            <a:pPr marL="0" indent="0" algn="ctr">
              <a:buNone/>
            </a:pPr>
            <a:r>
              <a:rPr lang="en-GB" sz="3300" dirty="0">
                <a:hlinkClick r:id="rId2"/>
              </a:rPr>
              <a:t>catherine.parker25@nhs.net</a:t>
            </a:r>
            <a:r>
              <a:rPr lang="en-GB" sz="3300" dirty="0"/>
              <a:t> </a:t>
            </a:r>
          </a:p>
        </p:txBody>
      </p:sp>
    </p:spTree>
    <p:extLst>
      <p:ext uri="{BB962C8B-B14F-4D97-AF65-F5344CB8AC3E}">
        <p14:creationId xmlns:p14="http://schemas.microsoft.com/office/powerpoint/2010/main" val="31410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E4B0E-F877-FA2D-C5A7-8425D31E2247}"/>
              </a:ext>
            </a:extLst>
          </p:cNvPr>
          <p:cNvSpPr txBox="1"/>
          <p:nvPr/>
        </p:nvSpPr>
        <p:spPr>
          <a:xfrm>
            <a:off x="6106729" y="251251"/>
            <a:ext cx="5847008" cy="1754326"/>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DCFE7"/>
                </a:solidFill>
                <a:effectLst/>
                <a:uLnTx/>
                <a:uFillTx/>
                <a:latin typeface="Calibri" panose="020F0502020204030204"/>
                <a:ea typeface="+mn-lt"/>
                <a:cs typeface="Calibri" panose="020F0502020204030204"/>
              </a:rPr>
              <a:t>Poverty Proofing© Health Care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DCFE7"/>
                </a:solidFill>
                <a:effectLst/>
                <a:uLnTx/>
                <a:uFillTx/>
                <a:latin typeface="Calibri" panose="020F0502020204030204"/>
                <a:ea typeface="+mn-lt"/>
                <a:cs typeface="Calibri" panose="020F0502020204030204"/>
              </a:rPr>
              <a:t> </a:t>
            </a:r>
          </a:p>
        </p:txBody>
      </p:sp>
      <p:sp>
        <p:nvSpPr>
          <p:cNvPr id="6" name="TextBox 5">
            <a:extLst>
              <a:ext uri="{FF2B5EF4-FFF2-40B4-BE49-F238E27FC236}">
                <a16:creationId xmlns:a16="http://schemas.microsoft.com/office/drawing/2014/main" id="{21131175-7567-8369-42DD-AFEE27422922}"/>
              </a:ext>
            </a:extLst>
          </p:cNvPr>
          <p:cNvSpPr txBox="1"/>
          <p:nvPr/>
        </p:nvSpPr>
        <p:spPr>
          <a:xfrm>
            <a:off x="6089607" y="1596868"/>
            <a:ext cx="5757803" cy="1431161"/>
          </a:xfrm>
          <a:prstGeom prst="rect">
            <a:avLst/>
          </a:prstGeom>
          <a:no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rPr>
              <a:t>Interested in Poverty Proofing© for your setting?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rPr>
              <a:t>For more information or to enquire about standalone training opportunities </a:t>
            </a:r>
            <a:r>
              <a:rPr kumimoji="0" lang="en-GB" sz="21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hlinkClick r:id="rId3"/>
              </a:rPr>
              <a:t>get in touch</a:t>
            </a:r>
            <a:r>
              <a:rPr kumimoji="0" lang="en-GB" sz="21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endParaRPr>
          </a:p>
        </p:txBody>
      </p:sp>
      <p:sp>
        <p:nvSpPr>
          <p:cNvPr id="10" name="TextBox 9">
            <a:extLst>
              <a:ext uri="{FF2B5EF4-FFF2-40B4-BE49-F238E27FC236}">
                <a16:creationId xmlns:a16="http://schemas.microsoft.com/office/drawing/2014/main" id="{E7CD3497-0E69-9C30-8980-10F0D4D08C73}"/>
              </a:ext>
            </a:extLst>
          </p:cNvPr>
          <p:cNvSpPr txBox="1"/>
          <p:nvPr/>
        </p:nvSpPr>
        <p:spPr>
          <a:xfrm>
            <a:off x="6503940" y="2788298"/>
            <a:ext cx="43564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rPr>
              <a:t>Emma.leggott@children-ne.org.uk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rPr>
              <a:t>07749 491 729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8D"/>
                </a:solidFill>
                <a:effectLst/>
                <a:uLnTx/>
                <a:uFillTx/>
                <a:latin typeface="Calibri" panose="020F0502020204030204"/>
                <a:ea typeface="+mn-ea"/>
                <a:cs typeface="Segoe UI"/>
              </a:rPr>
              <a:t>Twitter: @</a:t>
            </a:r>
            <a:r>
              <a:rPr kumimoji="0" lang="en-US" sz="1800" b="1" i="0" u="none" strike="noStrike" kern="1200" cap="none" spc="0" normalizeH="0" baseline="0" noProof="0" dirty="0" err="1">
                <a:ln>
                  <a:noFill/>
                </a:ln>
                <a:solidFill>
                  <a:srgbClr val="00338D"/>
                </a:solidFill>
                <a:effectLst/>
                <a:uLnTx/>
                <a:uFillTx/>
                <a:latin typeface="Calibri" panose="020F0502020204030204"/>
                <a:ea typeface="+mn-ea"/>
                <a:cs typeface="Segoe UI"/>
              </a:rPr>
              <a:t>povertyproofcne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8D"/>
                </a:solidFill>
                <a:effectLst/>
                <a:uLnTx/>
                <a:uFillTx/>
                <a:latin typeface="Calibri" panose="020F0502020204030204"/>
                <a:ea typeface="+mn-ea"/>
                <a:cs typeface="Segoe UI"/>
              </a:rPr>
              <a:t>www.povertyproofing.co.uk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38D"/>
                </a:solidFill>
                <a:effectLst/>
                <a:uLnTx/>
                <a:uFillTx/>
                <a:latin typeface="Calibri" panose="020F0502020204030204"/>
                <a:ea typeface="+mn-ea"/>
                <a:cs typeface="Segoe UI"/>
              </a:rPr>
              <a:t>www.children-ne.org.uk</a:t>
            </a:r>
            <a:endParaRPr kumimoji="0" lang="en-US" sz="1800" b="1" i="0" u="none" strike="noStrike" kern="1200" cap="none" spc="0" normalizeH="0" baseline="0" noProof="0" dirty="0">
              <a:ln>
                <a:noFill/>
              </a:ln>
              <a:solidFill>
                <a:srgbClr val="00338D"/>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EAFFBB9B-C94A-1356-8497-16EAEC6E5E10}"/>
              </a:ext>
            </a:extLst>
          </p:cNvPr>
          <p:cNvPicPr>
            <a:picLocks noChangeAspect="1"/>
          </p:cNvPicPr>
          <p:nvPr/>
        </p:nvPicPr>
        <p:blipFill rotWithShape="1">
          <a:blip r:embed="rId4"/>
          <a:srcRect l="50690" t="18561" r="-79" b="19225"/>
          <a:stretch/>
        </p:blipFill>
        <p:spPr>
          <a:xfrm>
            <a:off x="8968509" y="4858327"/>
            <a:ext cx="3224519" cy="2047000"/>
          </a:xfrm>
          <a:prstGeom prst="rect">
            <a:avLst/>
          </a:prstGeom>
        </p:spPr>
      </p:pic>
      <p:pic>
        <p:nvPicPr>
          <p:cNvPr id="9" name="Picture 10" descr="A picture containing person, cellphone, window, crowd&#10;&#10;Description automatically generated">
            <a:extLst>
              <a:ext uri="{FF2B5EF4-FFF2-40B4-BE49-F238E27FC236}">
                <a16:creationId xmlns:a16="http://schemas.microsoft.com/office/drawing/2014/main" id="{C8CE2121-AD17-10A6-D317-541407092B04}"/>
              </a:ext>
            </a:extLst>
          </p:cNvPr>
          <p:cNvPicPr>
            <a:picLocks noChangeAspect="1"/>
          </p:cNvPicPr>
          <p:nvPr/>
        </p:nvPicPr>
        <p:blipFill rotWithShape="1">
          <a:blip r:embed="rId5"/>
          <a:srcRect l="57" t="57" r="-117" b="3664"/>
          <a:stretch/>
        </p:blipFill>
        <p:spPr>
          <a:xfrm>
            <a:off x="646" y="807"/>
            <a:ext cx="5691307" cy="685776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8223" y="5560291"/>
            <a:ext cx="2863959" cy="959129"/>
          </a:xfrm>
          <a:prstGeom prst="rect">
            <a:avLst/>
          </a:prstGeom>
        </p:spPr>
      </p:pic>
      <p:sp>
        <p:nvSpPr>
          <p:cNvPr id="3" name="Rectangle 2"/>
          <p:cNvSpPr/>
          <p:nvPr/>
        </p:nvSpPr>
        <p:spPr>
          <a:xfrm>
            <a:off x="7056247" y="4358960"/>
            <a:ext cx="345755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hlinkClick r:id="rId7"/>
              </a:rPr>
              <a:t>See an example of our work here</a:t>
            </a:r>
            <a:endParaRPr kumimoji="0" lang="en-GB" sz="1800" b="1" i="0" u="none" strike="noStrike" kern="1200" cap="none" spc="0" normalizeH="0" baseline="0" noProof="0" dirty="0">
              <a:ln>
                <a:noFill/>
              </a:ln>
              <a:solidFill>
                <a:srgbClr val="00338D"/>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326459473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EB8"/>
      </a:dk2>
      <a:lt2>
        <a:srgbClr val="FFFFFF"/>
      </a:lt2>
      <a:accent1>
        <a:srgbClr val="FEDFBC"/>
      </a:accent1>
      <a:accent2>
        <a:srgbClr val="C0B5D8"/>
      </a:accent2>
      <a:accent3>
        <a:srgbClr val="BCCDEB"/>
      </a:accent3>
      <a:accent4>
        <a:srgbClr val="D9E8C4"/>
      </a:accent4>
      <a:accent5>
        <a:srgbClr val="F9C8B3"/>
      </a:accent5>
      <a:accent6>
        <a:srgbClr val="FFF9C7"/>
      </a:accent6>
      <a:hlink>
        <a:srgbClr val="1F3864"/>
      </a:hlink>
      <a:folHlink>
        <a:srgbClr val="6F3B55"/>
      </a:folHlink>
    </a:clrScheme>
    <a:fontScheme name="TEWV brand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759</Words>
  <Application>Microsoft Office PowerPoint</Application>
  <PresentationFormat>Widescreen</PresentationFormat>
  <Paragraphs>72</Paragraphs>
  <Slides>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1_Office Theme</vt:lpstr>
      <vt:lpstr>    Poverty Proofing© Clinical Pathways in Child and Adolescent Mental Health Services</vt:lpstr>
      <vt:lpstr>Why did we decided to poverty proof ©?</vt:lpstr>
      <vt:lpstr>What we did - Key Principles and process  </vt:lpstr>
      <vt:lpstr>What did we find? </vt:lpstr>
      <vt:lpstr>PowerPoint Presentation</vt:lpstr>
      <vt:lpstr>What are we doing about it /planning to do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Pressures and Priorities</dc:title>
  <dc:creator>LEO, Marissa (TEES, ESK AND WEAR VALLEYS NHS FOUNDATION TRUST)</dc:creator>
  <cp:lastModifiedBy>PARKER, Catherine (TEES, ESK AND WEAR VALLEYS NHS FOUNDATION TRUST)</cp:lastModifiedBy>
  <cp:revision>21</cp:revision>
  <dcterms:created xsi:type="dcterms:W3CDTF">2022-06-23T15:04:02Z</dcterms:created>
  <dcterms:modified xsi:type="dcterms:W3CDTF">2023-05-04T12:11:26Z</dcterms:modified>
</cp:coreProperties>
</file>