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6" r:id="rId6"/>
    <p:sldId id="265" r:id="rId7"/>
    <p:sldId id="267" r:id="rId8"/>
    <p:sldId id="282" r:id="rId9"/>
    <p:sldId id="278" r:id="rId10"/>
    <p:sldId id="279" r:id="rId11"/>
    <p:sldId id="285" r:id="rId12"/>
    <p:sldId id="284" r:id="rId13"/>
    <p:sldId id="286" r:id="rId14"/>
    <p:sldId id="26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58B89C-E16B-C160-53A9-B328C5388B02}" name="Manon Roberts (Public Health Wales - No. 2 Capital Quarter)" initials="MR(HWN2CQ" userId="S::Manon.Roberts7@wales.nhs.uk::e21653da-d8e1-4585-b64d-29166f36ed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99C"/>
    <a:srgbClr val="4691C7"/>
    <a:srgbClr val="4A5C92"/>
    <a:srgbClr val="7F51A2"/>
    <a:srgbClr val="A92E44"/>
    <a:srgbClr val="E53936"/>
    <a:srgbClr val="EC9925"/>
    <a:srgbClr val="B9B300"/>
    <a:srgbClr val="548235"/>
    <a:srgbClr val="E6F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B1B729-8895-4FB2-8157-D75CBBE35581}" v="60" dt="2023-05-04T19:05:10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330" autoAdjust="0"/>
  </p:normalViewPr>
  <p:slideViewPr>
    <p:cSldViewPr snapToGrid="0">
      <p:cViewPr varScale="1">
        <p:scale>
          <a:sx n="65" d="100"/>
          <a:sy n="65" d="100"/>
        </p:scale>
        <p:origin x="23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42D4D-98CF-452B-8359-427E6BF03C4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AEB8E47-45B9-45CE-BBD4-94F99ED42C43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73BDED19-435A-40E4-96E2-4E71E191C9ED}" type="parTrans" cxnId="{C9E0EFFB-3946-4967-B13C-8FE15A4690F3}">
      <dgm:prSet/>
      <dgm:spPr/>
      <dgm:t>
        <a:bodyPr/>
        <a:lstStyle/>
        <a:p>
          <a:endParaRPr lang="en-GB"/>
        </a:p>
      </dgm:t>
    </dgm:pt>
    <dgm:pt modelId="{D4214EF7-23BE-4359-8331-9E8E330FB126}" type="sibTrans" cxnId="{C9E0EFFB-3946-4967-B13C-8FE15A4690F3}">
      <dgm:prSet/>
      <dgm:spPr/>
      <dgm:t>
        <a:bodyPr/>
        <a:lstStyle/>
        <a:p>
          <a:endParaRPr lang="en-GB"/>
        </a:p>
      </dgm:t>
    </dgm:pt>
    <dgm:pt modelId="{1500B372-41C2-4B93-813D-59B558406678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63A1B944-229C-47BC-AB94-42BFB7BF8CDA}" type="parTrans" cxnId="{96D1312D-4503-4BF2-B9BE-A9D632C8F59A}">
      <dgm:prSet/>
      <dgm:spPr/>
      <dgm:t>
        <a:bodyPr/>
        <a:lstStyle/>
        <a:p>
          <a:endParaRPr lang="en-GB"/>
        </a:p>
      </dgm:t>
    </dgm:pt>
    <dgm:pt modelId="{D59D3F6A-A92F-49A9-AEDB-AC466D786005}" type="sibTrans" cxnId="{96D1312D-4503-4BF2-B9BE-A9D632C8F59A}">
      <dgm:prSet/>
      <dgm:spPr/>
      <dgm:t>
        <a:bodyPr/>
        <a:lstStyle/>
        <a:p>
          <a:endParaRPr lang="en-GB"/>
        </a:p>
      </dgm:t>
    </dgm:pt>
    <dgm:pt modelId="{11462740-8A46-4AF5-96EB-EA0D3466FB6E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ADEDBD95-5B83-419B-9D1B-59C3639CD172}" type="parTrans" cxnId="{2182800E-B119-41DB-AA31-F44281D0E2E7}">
      <dgm:prSet/>
      <dgm:spPr/>
      <dgm:t>
        <a:bodyPr/>
        <a:lstStyle/>
        <a:p>
          <a:endParaRPr lang="en-GB"/>
        </a:p>
      </dgm:t>
    </dgm:pt>
    <dgm:pt modelId="{970A3B7F-3317-48A2-BD2C-A1CBDC4C1CBA}" type="sibTrans" cxnId="{2182800E-B119-41DB-AA31-F44281D0E2E7}">
      <dgm:prSet/>
      <dgm:spPr/>
      <dgm:t>
        <a:bodyPr/>
        <a:lstStyle/>
        <a:p>
          <a:endParaRPr lang="en-GB"/>
        </a:p>
      </dgm:t>
    </dgm:pt>
    <dgm:pt modelId="{29037EBB-4F67-4B07-AB7B-642AE7A7C616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61F872F0-9F06-4B7C-B209-1FBD026A6C97}" type="parTrans" cxnId="{DC35C45E-03EB-4E42-B9B1-203365576159}">
      <dgm:prSet/>
      <dgm:spPr/>
      <dgm:t>
        <a:bodyPr/>
        <a:lstStyle/>
        <a:p>
          <a:endParaRPr lang="en-GB"/>
        </a:p>
      </dgm:t>
    </dgm:pt>
    <dgm:pt modelId="{C673F8B8-F926-4C8E-A3E2-E736E80A58D4}" type="sibTrans" cxnId="{DC35C45E-03EB-4E42-B9B1-203365576159}">
      <dgm:prSet/>
      <dgm:spPr/>
      <dgm:t>
        <a:bodyPr/>
        <a:lstStyle/>
        <a:p>
          <a:endParaRPr lang="en-GB"/>
        </a:p>
      </dgm:t>
    </dgm:pt>
    <dgm:pt modelId="{8430AD45-2722-4319-8B60-F79F045CB08C}">
      <dgm:prSet phldrT="[Text]"/>
      <dgm:spPr/>
      <dgm:t>
        <a:bodyPr/>
        <a:lstStyle/>
        <a:p>
          <a:r>
            <a:rPr lang="en-GB" dirty="0"/>
            <a:t> </a:t>
          </a:r>
        </a:p>
      </dgm:t>
    </dgm:pt>
    <dgm:pt modelId="{2DD0AB78-C750-46F6-84C7-013649FF5021}" type="parTrans" cxnId="{7BEAAAB3-93A9-43DA-90A0-BF362AEE6AB8}">
      <dgm:prSet/>
      <dgm:spPr/>
      <dgm:t>
        <a:bodyPr/>
        <a:lstStyle/>
        <a:p>
          <a:endParaRPr lang="en-GB"/>
        </a:p>
      </dgm:t>
    </dgm:pt>
    <dgm:pt modelId="{9346CB0D-0D5E-4F3F-9D8B-9E9324EC51EF}" type="sibTrans" cxnId="{7BEAAAB3-93A9-43DA-90A0-BF362AEE6AB8}">
      <dgm:prSet/>
      <dgm:spPr/>
      <dgm:t>
        <a:bodyPr/>
        <a:lstStyle/>
        <a:p>
          <a:endParaRPr lang="en-GB"/>
        </a:p>
      </dgm:t>
    </dgm:pt>
    <dgm:pt modelId="{8DDACD35-213E-47CD-87F9-12DF02350DC3}" type="pres">
      <dgm:prSet presAssocID="{63742D4D-98CF-452B-8359-427E6BF03C4A}" presName="Name0" presStyleCnt="0">
        <dgm:presLayoutVars>
          <dgm:chMax/>
          <dgm:chPref/>
          <dgm:dir/>
          <dgm:animLvl val="lvl"/>
        </dgm:presLayoutVars>
      </dgm:prSet>
      <dgm:spPr/>
    </dgm:pt>
    <dgm:pt modelId="{7129650C-9AA5-4AEC-82A2-E7D1C5C8435F}" type="pres">
      <dgm:prSet presAssocID="{8AEB8E47-45B9-45CE-BBD4-94F99ED42C43}" presName="composite" presStyleCnt="0"/>
      <dgm:spPr/>
    </dgm:pt>
    <dgm:pt modelId="{CBC20ECD-F5B1-41F1-882C-78C1933F752B}" type="pres">
      <dgm:prSet presAssocID="{8AEB8E47-45B9-45CE-BBD4-94F99ED42C43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</dgm:pt>
    <dgm:pt modelId="{C640FEF2-192F-4AB8-98B3-38D104CD6146}" type="pres">
      <dgm:prSet presAssocID="{8AEB8E47-45B9-45CE-BBD4-94F99ED42C43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9FE2DCF-0571-4A08-9202-27A2C9888E2C}" type="pres">
      <dgm:prSet presAssocID="{8AEB8E47-45B9-45CE-BBD4-94F99ED42C43}" presName="BalanceSpacing" presStyleCnt="0"/>
      <dgm:spPr/>
    </dgm:pt>
    <dgm:pt modelId="{CAE304EF-B3F7-4EAE-BFA6-829D74CAE9C3}" type="pres">
      <dgm:prSet presAssocID="{8AEB8E47-45B9-45CE-BBD4-94F99ED42C43}" presName="BalanceSpacing1" presStyleCnt="0"/>
      <dgm:spPr/>
    </dgm:pt>
    <dgm:pt modelId="{C7962B66-4498-4DEF-8D15-278F327E0237}" type="pres">
      <dgm:prSet presAssocID="{D4214EF7-23BE-4359-8331-9E8E330FB126}" presName="Accent1Text" presStyleLbl="node1" presStyleIdx="1" presStyleCnt="10"/>
      <dgm:spPr/>
    </dgm:pt>
    <dgm:pt modelId="{EAC1E7CC-2C9C-48FC-A0F2-722B553E8D63}" type="pres">
      <dgm:prSet presAssocID="{D4214EF7-23BE-4359-8331-9E8E330FB126}" presName="spaceBetweenRectangles" presStyleCnt="0"/>
      <dgm:spPr/>
    </dgm:pt>
    <dgm:pt modelId="{6653F253-27C7-4ADA-A2A2-92EFCA340A26}" type="pres">
      <dgm:prSet presAssocID="{1500B372-41C2-4B93-813D-59B558406678}" presName="composite" presStyleCnt="0"/>
      <dgm:spPr/>
    </dgm:pt>
    <dgm:pt modelId="{EEEFF6A4-03DF-4D0E-B943-A65DA1A5669E}" type="pres">
      <dgm:prSet presAssocID="{1500B372-41C2-4B93-813D-59B558406678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</dgm:pt>
    <dgm:pt modelId="{5D93DDF2-69B3-4E29-8DC6-0D01F327CC3F}" type="pres">
      <dgm:prSet presAssocID="{1500B372-41C2-4B93-813D-59B558406678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4A9C41D-C0E8-4C2E-BF26-BD70F9D5F0C9}" type="pres">
      <dgm:prSet presAssocID="{1500B372-41C2-4B93-813D-59B558406678}" presName="BalanceSpacing" presStyleCnt="0"/>
      <dgm:spPr/>
    </dgm:pt>
    <dgm:pt modelId="{AF68132A-877F-4A7D-BFAF-C19F440F268D}" type="pres">
      <dgm:prSet presAssocID="{1500B372-41C2-4B93-813D-59B558406678}" presName="BalanceSpacing1" presStyleCnt="0"/>
      <dgm:spPr/>
    </dgm:pt>
    <dgm:pt modelId="{FFC81B12-84D4-4412-BF67-81ABA13F00C6}" type="pres">
      <dgm:prSet presAssocID="{D59D3F6A-A92F-49A9-AEDB-AC466D786005}" presName="Accent1Text" presStyleLbl="node1" presStyleIdx="3" presStyleCnt="10"/>
      <dgm:spPr/>
    </dgm:pt>
    <dgm:pt modelId="{407585FA-93C7-4BD7-B769-71DD33F31B27}" type="pres">
      <dgm:prSet presAssocID="{D59D3F6A-A92F-49A9-AEDB-AC466D786005}" presName="spaceBetweenRectangles" presStyleCnt="0"/>
      <dgm:spPr/>
    </dgm:pt>
    <dgm:pt modelId="{74E5E36A-6CEF-49A5-BA5E-41ED71DEE3C8}" type="pres">
      <dgm:prSet presAssocID="{11462740-8A46-4AF5-96EB-EA0D3466FB6E}" presName="composite" presStyleCnt="0"/>
      <dgm:spPr/>
    </dgm:pt>
    <dgm:pt modelId="{6560760B-F849-4602-BC56-F4CEB5F1A36E}" type="pres">
      <dgm:prSet presAssocID="{11462740-8A46-4AF5-96EB-EA0D3466FB6E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</dgm:pt>
    <dgm:pt modelId="{BC2C4585-6FC4-414F-BDBA-B87F136B8D28}" type="pres">
      <dgm:prSet presAssocID="{11462740-8A46-4AF5-96EB-EA0D3466FB6E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92FAE46-687E-44D3-B4FA-1631763F2F06}" type="pres">
      <dgm:prSet presAssocID="{11462740-8A46-4AF5-96EB-EA0D3466FB6E}" presName="BalanceSpacing" presStyleCnt="0"/>
      <dgm:spPr/>
    </dgm:pt>
    <dgm:pt modelId="{D6D8AB55-AF23-4044-BB00-BE404CC86E8D}" type="pres">
      <dgm:prSet presAssocID="{11462740-8A46-4AF5-96EB-EA0D3466FB6E}" presName="BalanceSpacing1" presStyleCnt="0"/>
      <dgm:spPr/>
    </dgm:pt>
    <dgm:pt modelId="{1CEB3036-C239-483D-8E90-CEC4FC11DEBB}" type="pres">
      <dgm:prSet presAssocID="{970A3B7F-3317-48A2-BD2C-A1CBDC4C1CBA}" presName="Accent1Text" presStyleLbl="node1" presStyleIdx="5" presStyleCnt="10"/>
      <dgm:spPr/>
    </dgm:pt>
    <dgm:pt modelId="{A38D4814-5707-4F02-8950-211D702F5BF8}" type="pres">
      <dgm:prSet presAssocID="{970A3B7F-3317-48A2-BD2C-A1CBDC4C1CBA}" presName="spaceBetweenRectangles" presStyleCnt="0"/>
      <dgm:spPr/>
    </dgm:pt>
    <dgm:pt modelId="{57F317AA-55A2-4C3B-83FD-BE4E33B44AFB}" type="pres">
      <dgm:prSet presAssocID="{29037EBB-4F67-4B07-AB7B-642AE7A7C616}" presName="composite" presStyleCnt="0"/>
      <dgm:spPr/>
    </dgm:pt>
    <dgm:pt modelId="{89D905F2-0453-409D-BFD7-81C36B7FC841}" type="pres">
      <dgm:prSet presAssocID="{29037EBB-4F67-4B07-AB7B-642AE7A7C616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</dgm:pt>
    <dgm:pt modelId="{24CF25E8-C554-4806-A528-83CA6ACC6FA5}" type="pres">
      <dgm:prSet presAssocID="{29037EBB-4F67-4B07-AB7B-642AE7A7C61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7D433E8-E8B6-4052-9043-4D0FC3BED85E}" type="pres">
      <dgm:prSet presAssocID="{29037EBB-4F67-4B07-AB7B-642AE7A7C616}" presName="BalanceSpacing" presStyleCnt="0"/>
      <dgm:spPr/>
    </dgm:pt>
    <dgm:pt modelId="{A36740A2-080C-4132-870B-3702E1BA2EAE}" type="pres">
      <dgm:prSet presAssocID="{29037EBB-4F67-4B07-AB7B-642AE7A7C616}" presName="BalanceSpacing1" presStyleCnt="0"/>
      <dgm:spPr/>
    </dgm:pt>
    <dgm:pt modelId="{C4673C24-0940-4136-936F-3E88834C013B}" type="pres">
      <dgm:prSet presAssocID="{C673F8B8-F926-4C8E-A3E2-E736E80A58D4}" presName="Accent1Text" presStyleLbl="node1" presStyleIdx="7" presStyleCnt="10"/>
      <dgm:spPr/>
    </dgm:pt>
    <dgm:pt modelId="{E7E2F2D8-8DBE-4F64-B3F3-EDBFB88C50EF}" type="pres">
      <dgm:prSet presAssocID="{C673F8B8-F926-4C8E-A3E2-E736E80A58D4}" presName="spaceBetweenRectangles" presStyleCnt="0"/>
      <dgm:spPr/>
    </dgm:pt>
    <dgm:pt modelId="{38C19490-0280-4273-967D-AAA1AA483B25}" type="pres">
      <dgm:prSet presAssocID="{8430AD45-2722-4319-8B60-F79F045CB08C}" presName="composite" presStyleCnt="0"/>
      <dgm:spPr/>
    </dgm:pt>
    <dgm:pt modelId="{1F08E6BA-6833-4FF4-B267-4C154E38E788}" type="pres">
      <dgm:prSet presAssocID="{8430AD45-2722-4319-8B60-F79F045CB08C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</dgm:pt>
    <dgm:pt modelId="{A945C7F7-CD9D-4091-AD3A-1369117224BD}" type="pres">
      <dgm:prSet presAssocID="{8430AD45-2722-4319-8B60-F79F045CB08C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C03CC99-0B62-491B-BA78-F58DB118D7F0}" type="pres">
      <dgm:prSet presAssocID="{8430AD45-2722-4319-8B60-F79F045CB08C}" presName="BalanceSpacing" presStyleCnt="0"/>
      <dgm:spPr/>
    </dgm:pt>
    <dgm:pt modelId="{113F911B-4E8A-483D-9569-2523C8559EDF}" type="pres">
      <dgm:prSet presAssocID="{8430AD45-2722-4319-8B60-F79F045CB08C}" presName="BalanceSpacing1" presStyleCnt="0"/>
      <dgm:spPr/>
    </dgm:pt>
    <dgm:pt modelId="{47CE0F08-05D7-48AE-AD10-56F5CB5FA7C5}" type="pres">
      <dgm:prSet presAssocID="{9346CB0D-0D5E-4F3F-9D8B-9E9324EC51EF}" presName="Accent1Text" presStyleLbl="node1" presStyleIdx="9" presStyleCnt="10"/>
      <dgm:spPr/>
    </dgm:pt>
  </dgm:ptLst>
  <dgm:cxnLst>
    <dgm:cxn modelId="{2182800E-B119-41DB-AA31-F44281D0E2E7}" srcId="{63742D4D-98CF-452B-8359-427E6BF03C4A}" destId="{11462740-8A46-4AF5-96EB-EA0D3466FB6E}" srcOrd="2" destOrd="0" parTransId="{ADEDBD95-5B83-419B-9D1B-59C3639CD172}" sibTransId="{970A3B7F-3317-48A2-BD2C-A1CBDC4C1CBA}"/>
    <dgm:cxn modelId="{014C8F19-34BD-450A-8A82-BF47B322BB96}" type="presOf" srcId="{8430AD45-2722-4319-8B60-F79F045CB08C}" destId="{1F08E6BA-6833-4FF4-B267-4C154E38E788}" srcOrd="0" destOrd="0" presId="urn:microsoft.com/office/officeart/2008/layout/AlternatingHexagons"/>
    <dgm:cxn modelId="{8D9F431A-5640-43F7-B935-E42E2D79F64C}" type="presOf" srcId="{1500B372-41C2-4B93-813D-59B558406678}" destId="{EEEFF6A4-03DF-4D0E-B943-A65DA1A5669E}" srcOrd="0" destOrd="0" presId="urn:microsoft.com/office/officeart/2008/layout/AlternatingHexagons"/>
    <dgm:cxn modelId="{10C08824-70F4-4EBF-8C9E-595A6FE62EC4}" type="presOf" srcId="{970A3B7F-3317-48A2-BD2C-A1CBDC4C1CBA}" destId="{1CEB3036-C239-483D-8E90-CEC4FC11DEBB}" srcOrd="0" destOrd="0" presId="urn:microsoft.com/office/officeart/2008/layout/AlternatingHexagons"/>
    <dgm:cxn modelId="{96D1312D-4503-4BF2-B9BE-A9D632C8F59A}" srcId="{63742D4D-98CF-452B-8359-427E6BF03C4A}" destId="{1500B372-41C2-4B93-813D-59B558406678}" srcOrd="1" destOrd="0" parTransId="{63A1B944-229C-47BC-AB94-42BFB7BF8CDA}" sibTransId="{D59D3F6A-A92F-49A9-AEDB-AC466D786005}"/>
    <dgm:cxn modelId="{37421F5B-79D8-454F-A9DB-099867E2AF26}" type="presOf" srcId="{8AEB8E47-45B9-45CE-BBD4-94F99ED42C43}" destId="{CBC20ECD-F5B1-41F1-882C-78C1933F752B}" srcOrd="0" destOrd="0" presId="urn:microsoft.com/office/officeart/2008/layout/AlternatingHexagons"/>
    <dgm:cxn modelId="{DC35C45E-03EB-4E42-B9B1-203365576159}" srcId="{63742D4D-98CF-452B-8359-427E6BF03C4A}" destId="{29037EBB-4F67-4B07-AB7B-642AE7A7C616}" srcOrd="3" destOrd="0" parTransId="{61F872F0-9F06-4B7C-B209-1FBD026A6C97}" sibTransId="{C673F8B8-F926-4C8E-A3E2-E736E80A58D4}"/>
    <dgm:cxn modelId="{9F70AD6A-B175-45CD-9A7F-4E034F862B4E}" type="presOf" srcId="{29037EBB-4F67-4B07-AB7B-642AE7A7C616}" destId="{89D905F2-0453-409D-BFD7-81C36B7FC841}" srcOrd="0" destOrd="0" presId="urn:microsoft.com/office/officeart/2008/layout/AlternatingHexagons"/>
    <dgm:cxn modelId="{2ED62289-F670-4909-BA8D-F30909748CB6}" type="presOf" srcId="{C673F8B8-F926-4C8E-A3E2-E736E80A58D4}" destId="{C4673C24-0940-4136-936F-3E88834C013B}" srcOrd="0" destOrd="0" presId="urn:microsoft.com/office/officeart/2008/layout/AlternatingHexagons"/>
    <dgm:cxn modelId="{BB619998-B92F-4B0A-BF91-B4B27E8032B7}" type="presOf" srcId="{D4214EF7-23BE-4359-8331-9E8E330FB126}" destId="{C7962B66-4498-4DEF-8D15-278F327E0237}" srcOrd="0" destOrd="0" presId="urn:microsoft.com/office/officeart/2008/layout/AlternatingHexagons"/>
    <dgm:cxn modelId="{B9CC69A9-3F23-433A-A064-FC8DEC10042C}" type="presOf" srcId="{63742D4D-98CF-452B-8359-427E6BF03C4A}" destId="{8DDACD35-213E-47CD-87F9-12DF02350DC3}" srcOrd="0" destOrd="0" presId="urn:microsoft.com/office/officeart/2008/layout/AlternatingHexagons"/>
    <dgm:cxn modelId="{7BEAAAB3-93A9-43DA-90A0-BF362AEE6AB8}" srcId="{63742D4D-98CF-452B-8359-427E6BF03C4A}" destId="{8430AD45-2722-4319-8B60-F79F045CB08C}" srcOrd="4" destOrd="0" parTransId="{2DD0AB78-C750-46F6-84C7-013649FF5021}" sibTransId="{9346CB0D-0D5E-4F3F-9D8B-9E9324EC51EF}"/>
    <dgm:cxn modelId="{733DF1B8-BF9A-48D6-B732-68CCEF1C939E}" type="presOf" srcId="{9346CB0D-0D5E-4F3F-9D8B-9E9324EC51EF}" destId="{47CE0F08-05D7-48AE-AD10-56F5CB5FA7C5}" srcOrd="0" destOrd="0" presId="urn:microsoft.com/office/officeart/2008/layout/AlternatingHexagons"/>
    <dgm:cxn modelId="{911CBEC7-A84B-48D5-B5C0-AFB6FE1A95BD}" type="presOf" srcId="{11462740-8A46-4AF5-96EB-EA0D3466FB6E}" destId="{6560760B-F849-4602-BC56-F4CEB5F1A36E}" srcOrd="0" destOrd="0" presId="urn:microsoft.com/office/officeart/2008/layout/AlternatingHexagons"/>
    <dgm:cxn modelId="{28640AF1-598F-4441-A7FA-8EB543B06356}" type="presOf" srcId="{D59D3F6A-A92F-49A9-AEDB-AC466D786005}" destId="{FFC81B12-84D4-4412-BF67-81ABA13F00C6}" srcOrd="0" destOrd="0" presId="urn:microsoft.com/office/officeart/2008/layout/AlternatingHexagons"/>
    <dgm:cxn modelId="{C9E0EFFB-3946-4967-B13C-8FE15A4690F3}" srcId="{63742D4D-98CF-452B-8359-427E6BF03C4A}" destId="{8AEB8E47-45B9-45CE-BBD4-94F99ED42C43}" srcOrd="0" destOrd="0" parTransId="{73BDED19-435A-40E4-96E2-4E71E191C9ED}" sibTransId="{D4214EF7-23BE-4359-8331-9E8E330FB126}"/>
    <dgm:cxn modelId="{0C90F7DC-AEE1-4DB1-90AD-DD0ABFEE01D8}" type="presParOf" srcId="{8DDACD35-213E-47CD-87F9-12DF02350DC3}" destId="{7129650C-9AA5-4AEC-82A2-E7D1C5C8435F}" srcOrd="0" destOrd="0" presId="urn:microsoft.com/office/officeart/2008/layout/AlternatingHexagons"/>
    <dgm:cxn modelId="{A18F96C7-FD36-43D6-8E94-6369E6A53042}" type="presParOf" srcId="{7129650C-9AA5-4AEC-82A2-E7D1C5C8435F}" destId="{CBC20ECD-F5B1-41F1-882C-78C1933F752B}" srcOrd="0" destOrd="0" presId="urn:microsoft.com/office/officeart/2008/layout/AlternatingHexagons"/>
    <dgm:cxn modelId="{8D21CC49-27F1-4445-BB8E-A9FB08E3B47F}" type="presParOf" srcId="{7129650C-9AA5-4AEC-82A2-E7D1C5C8435F}" destId="{C640FEF2-192F-4AB8-98B3-38D104CD6146}" srcOrd="1" destOrd="0" presId="urn:microsoft.com/office/officeart/2008/layout/AlternatingHexagons"/>
    <dgm:cxn modelId="{BB671777-2CA7-48EF-9E68-CAE7578C8ED1}" type="presParOf" srcId="{7129650C-9AA5-4AEC-82A2-E7D1C5C8435F}" destId="{49FE2DCF-0571-4A08-9202-27A2C9888E2C}" srcOrd="2" destOrd="0" presId="urn:microsoft.com/office/officeart/2008/layout/AlternatingHexagons"/>
    <dgm:cxn modelId="{466A34FE-9144-4A60-930D-B7B302E5BC57}" type="presParOf" srcId="{7129650C-9AA5-4AEC-82A2-E7D1C5C8435F}" destId="{CAE304EF-B3F7-4EAE-BFA6-829D74CAE9C3}" srcOrd="3" destOrd="0" presId="urn:microsoft.com/office/officeart/2008/layout/AlternatingHexagons"/>
    <dgm:cxn modelId="{622A5BA2-05EC-4C60-9EF6-67A26CFF530E}" type="presParOf" srcId="{7129650C-9AA5-4AEC-82A2-E7D1C5C8435F}" destId="{C7962B66-4498-4DEF-8D15-278F327E0237}" srcOrd="4" destOrd="0" presId="urn:microsoft.com/office/officeart/2008/layout/AlternatingHexagons"/>
    <dgm:cxn modelId="{FA2154F0-51F1-4613-BC47-4D09F5D06E10}" type="presParOf" srcId="{8DDACD35-213E-47CD-87F9-12DF02350DC3}" destId="{EAC1E7CC-2C9C-48FC-A0F2-722B553E8D63}" srcOrd="1" destOrd="0" presId="urn:microsoft.com/office/officeart/2008/layout/AlternatingHexagons"/>
    <dgm:cxn modelId="{53E725C1-01E4-4925-A50C-AB6CA943C29B}" type="presParOf" srcId="{8DDACD35-213E-47CD-87F9-12DF02350DC3}" destId="{6653F253-27C7-4ADA-A2A2-92EFCA340A26}" srcOrd="2" destOrd="0" presId="urn:microsoft.com/office/officeart/2008/layout/AlternatingHexagons"/>
    <dgm:cxn modelId="{1486E878-25C9-40A8-BFB6-F3FCDA2D39CF}" type="presParOf" srcId="{6653F253-27C7-4ADA-A2A2-92EFCA340A26}" destId="{EEEFF6A4-03DF-4D0E-B943-A65DA1A5669E}" srcOrd="0" destOrd="0" presId="urn:microsoft.com/office/officeart/2008/layout/AlternatingHexagons"/>
    <dgm:cxn modelId="{63C62991-7BB3-43CD-9026-02F78C9334F4}" type="presParOf" srcId="{6653F253-27C7-4ADA-A2A2-92EFCA340A26}" destId="{5D93DDF2-69B3-4E29-8DC6-0D01F327CC3F}" srcOrd="1" destOrd="0" presId="urn:microsoft.com/office/officeart/2008/layout/AlternatingHexagons"/>
    <dgm:cxn modelId="{A25B0B75-2C71-463C-A8EF-A8D0A9EB4CC8}" type="presParOf" srcId="{6653F253-27C7-4ADA-A2A2-92EFCA340A26}" destId="{04A9C41D-C0E8-4C2E-BF26-BD70F9D5F0C9}" srcOrd="2" destOrd="0" presId="urn:microsoft.com/office/officeart/2008/layout/AlternatingHexagons"/>
    <dgm:cxn modelId="{AF9538D8-D8D7-4535-AD8B-A047A96265AE}" type="presParOf" srcId="{6653F253-27C7-4ADA-A2A2-92EFCA340A26}" destId="{AF68132A-877F-4A7D-BFAF-C19F440F268D}" srcOrd="3" destOrd="0" presId="urn:microsoft.com/office/officeart/2008/layout/AlternatingHexagons"/>
    <dgm:cxn modelId="{7DB34FE7-D252-4BEA-A739-116A41B936CF}" type="presParOf" srcId="{6653F253-27C7-4ADA-A2A2-92EFCA340A26}" destId="{FFC81B12-84D4-4412-BF67-81ABA13F00C6}" srcOrd="4" destOrd="0" presId="urn:microsoft.com/office/officeart/2008/layout/AlternatingHexagons"/>
    <dgm:cxn modelId="{8557A990-46DE-442A-A3B1-88860BA6EA5D}" type="presParOf" srcId="{8DDACD35-213E-47CD-87F9-12DF02350DC3}" destId="{407585FA-93C7-4BD7-B769-71DD33F31B27}" srcOrd="3" destOrd="0" presId="urn:microsoft.com/office/officeart/2008/layout/AlternatingHexagons"/>
    <dgm:cxn modelId="{6AD8E8AA-D7CF-40CA-962E-D0C2A10D3D84}" type="presParOf" srcId="{8DDACD35-213E-47CD-87F9-12DF02350DC3}" destId="{74E5E36A-6CEF-49A5-BA5E-41ED71DEE3C8}" srcOrd="4" destOrd="0" presId="urn:microsoft.com/office/officeart/2008/layout/AlternatingHexagons"/>
    <dgm:cxn modelId="{CE8CCB23-3056-4FDD-9176-08F714229025}" type="presParOf" srcId="{74E5E36A-6CEF-49A5-BA5E-41ED71DEE3C8}" destId="{6560760B-F849-4602-BC56-F4CEB5F1A36E}" srcOrd="0" destOrd="0" presId="urn:microsoft.com/office/officeart/2008/layout/AlternatingHexagons"/>
    <dgm:cxn modelId="{A2ACA701-A712-447A-8DDD-5FC39935E301}" type="presParOf" srcId="{74E5E36A-6CEF-49A5-BA5E-41ED71DEE3C8}" destId="{BC2C4585-6FC4-414F-BDBA-B87F136B8D28}" srcOrd="1" destOrd="0" presId="urn:microsoft.com/office/officeart/2008/layout/AlternatingHexagons"/>
    <dgm:cxn modelId="{500923B8-077E-4F8D-B640-993EF77D6732}" type="presParOf" srcId="{74E5E36A-6CEF-49A5-BA5E-41ED71DEE3C8}" destId="{192FAE46-687E-44D3-B4FA-1631763F2F06}" srcOrd="2" destOrd="0" presId="urn:microsoft.com/office/officeart/2008/layout/AlternatingHexagons"/>
    <dgm:cxn modelId="{DB5BD7D3-B075-46E5-A164-23EFFB816490}" type="presParOf" srcId="{74E5E36A-6CEF-49A5-BA5E-41ED71DEE3C8}" destId="{D6D8AB55-AF23-4044-BB00-BE404CC86E8D}" srcOrd="3" destOrd="0" presId="urn:microsoft.com/office/officeart/2008/layout/AlternatingHexagons"/>
    <dgm:cxn modelId="{020D436A-698C-44A4-B086-B24E82B9E79C}" type="presParOf" srcId="{74E5E36A-6CEF-49A5-BA5E-41ED71DEE3C8}" destId="{1CEB3036-C239-483D-8E90-CEC4FC11DEBB}" srcOrd="4" destOrd="0" presId="urn:microsoft.com/office/officeart/2008/layout/AlternatingHexagons"/>
    <dgm:cxn modelId="{43FA0F9D-1832-4888-A893-A9EEB2CD0262}" type="presParOf" srcId="{8DDACD35-213E-47CD-87F9-12DF02350DC3}" destId="{A38D4814-5707-4F02-8950-211D702F5BF8}" srcOrd="5" destOrd="0" presId="urn:microsoft.com/office/officeart/2008/layout/AlternatingHexagons"/>
    <dgm:cxn modelId="{A91E5798-CAEB-46AC-BC89-9BB8CB101EE0}" type="presParOf" srcId="{8DDACD35-213E-47CD-87F9-12DF02350DC3}" destId="{57F317AA-55A2-4C3B-83FD-BE4E33B44AFB}" srcOrd="6" destOrd="0" presId="urn:microsoft.com/office/officeart/2008/layout/AlternatingHexagons"/>
    <dgm:cxn modelId="{4CDE32AC-265F-4222-AE17-0161E5781647}" type="presParOf" srcId="{57F317AA-55A2-4C3B-83FD-BE4E33B44AFB}" destId="{89D905F2-0453-409D-BFD7-81C36B7FC841}" srcOrd="0" destOrd="0" presId="urn:microsoft.com/office/officeart/2008/layout/AlternatingHexagons"/>
    <dgm:cxn modelId="{244F8591-22EE-437F-AA43-3941D14D5C28}" type="presParOf" srcId="{57F317AA-55A2-4C3B-83FD-BE4E33B44AFB}" destId="{24CF25E8-C554-4806-A528-83CA6ACC6FA5}" srcOrd="1" destOrd="0" presId="urn:microsoft.com/office/officeart/2008/layout/AlternatingHexagons"/>
    <dgm:cxn modelId="{DED67994-FCA4-45BF-A5E0-E5642F034D3E}" type="presParOf" srcId="{57F317AA-55A2-4C3B-83FD-BE4E33B44AFB}" destId="{57D433E8-E8B6-4052-9043-4D0FC3BED85E}" srcOrd="2" destOrd="0" presId="urn:microsoft.com/office/officeart/2008/layout/AlternatingHexagons"/>
    <dgm:cxn modelId="{E64617FE-3366-49A4-9F1D-F969A3D2A140}" type="presParOf" srcId="{57F317AA-55A2-4C3B-83FD-BE4E33B44AFB}" destId="{A36740A2-080C-4132-870B-3702E1BA2EAE}" srcOrd="3" destOrd="0" presId="urn:microsoft.com/office/officeart/2008/layout/AlternatingHexagons"/>
    <dgm:cxn modelId="{46E30468-5A22-45C0-8710-46DCEC7139E7}" type="presParOf" srcId="{57F317AA-55A2-4C3B-83FD-BE4E33B44AFB}" destId="{C4673C24-0940-4136-936F-3E88834C013B}" srcOrd="4" destOrd="0" presId="urn:microsoft.com/office/officeart/2008/layout/AlternatingHexagons"/>
    <dgm:cxn modelId="{C73A3CEB-FF8D-4E77-9FF1-2C4CE5940B29}" type="presParOf" srcId="{8DDACD35-213E-47CD-87F9-12DF02350DC3}" destId="{E7E2F2D8-8DBE-4F64-B3F3-EDBFB88C50EF}" srcOrd="7" destOrd="0" presId="urn:microsoft.com/office/officeart/2008/layout/AlternatingHexagons"/>
    <dgm:cxn modelId="{4075D0E6-1BB5-40E9-9C48-B587CCF8B1D2}" type="presParOf" srcId="{8DDACD35-213E-47CD-87F9-12DF02350DC3}" destId="{38C19490-0280-4273-967D-AAA1AA483B25}" srcOrd="8" destOrd="0" presId="urn:microsoft.com/office/officeart/2008/layout/AlternatingHexagons"/>
    <dgm:cxn modelId="{041BA595-1F87-4105-862B-B1B7A2320E4A}" type="presParOf" srcId="{38C19490-0280-4273-967D-AAA1AA483B25}" destId="{1F08E6BA-6833-4FF4-B267-4C154E38E788}" srcOrd="0" destOrd="0" presId="urn:microsoft.com/office/officeart/2008/layout/AlternatingHexagons"/>
    <dgm:cxn modelId="{0414DDFB-A33A-489E-BA0E-481F3B4B419D}" type="presParOf" srcId="{38C19490-0280-4273-967D-AAA1AA483B25}" destId="{A945C7F7-CD9D-4091-AD3A-1369117224BD}" srcOrd="1" destOrd="0" presId="urn:microsoft.com/office/officeart/2008/layout/AlternatingHexagons"/>
    <dgm:cxn modelId="{30FC0982-BAC5-4B69-B92A-35C6D774B712}" type="presParOf" srcId="{38C19490-0280-4273-967D-AAA1AA483B25}" destId="{1C03CC99-0B62-491B-BA78-F58DB118D7F0}" srcOrd="2" destOrd="0" presId="urn:microsoft.com/office/officeart/2008/layout/AlternatingHexagons"/>
    <dgm:cxn modelId="{3A0C985D-EC2B-4940-BB2F-BE0D7C5A1933}" type="presParOf" srcId="{38C19490-0280-4273-967D-AAA1AA483B25}" destId="{113F911B-4E8A-483D-9569-2523C8559EDF}" srcOrd="3" destOrd="0" presId="urn:microsoft.com/office/officeart/2008/layout/AlternatingHexagons"/>
    <dgm:cxn modelId="{ED7DBDA6-2715-4FA9-9E98-71FD31CF260D}" type="presParOf" srcId="{38C19490-0280-4273-967D-AAA1AA483B25}" destId="{47CE0F08-05D7-48AE-AD10-56F5CB5FA7C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20ECD-F5B1-41F1-882C-78C1933F752B}">
      <dsp:nvSpPr>
        <dsp:cNvPr id="0" name=""/>
        <dsp:cNvSpPr/>
      </dsp:nvSpPr>
      <dsp:spPr>
        <a:xfrm rot="5400000">
          <a:off x="3713079" y="62114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 rot="-5400000">
        <a:off x="3901386" y="147392"/>
        <a:ext cx="562222" cy="646233"/>
      </dsp:txXfrm>
    </dsp:sp>
    <dsp:sp modelId="{C640FEF2-192F-4AB8-98B3-38D104CD6146}">
      <dsp:nvSpPr>
        <dsp:cNvPr id="0" name=""/>
        <dsp:cNvSpPr/>
      </dsp:nvSpPr>
      <dsp:spPr>
        <a:xfrm>
          <a:off x="4615677" y="188857"/>
          <a:ext cx="1047742" cy="56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62B66-4498-4DEF-8D15-278F327E0237}">
      <dsp:nvSpPr>
        <dsp:cNvPr id="0" name=""/>
        <dsp:cNvSpPr/>
      </dsp:nvSpPr>
      <dsp:spPr>
        <a:xfrm rot="5400000">
          <a:off x="2830947" y="62114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019254" y="147392"/>
        <a:ext cx="562222" cy="646233"/>
      </dsp:txXfrm>
    </dsp:sp>
    <dsp:sp modelId="{EEEFF6A4-03DF-4D0E-B943-A65DA1A5669E}">
      <dsp:nvSpPr>
        <dsp:cNvPr id="0" name=""/>
        <dsp:cNvSpPr/>
      </dsp:nvSpPr>
      <dsp:spPr>
        <a:xfrm rot="5400000">
          <a:off x="3270323" y="858999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 rot="-5400000">
        <a:off x="3458630" y="944277"/>
        <a:ext cx="562222" cy="646233"/>
      </dsp:txXfrm>
    </dsp:sp>
    <dsp:sp modelId="{5D93DDF2-69B3-4E29-8DC6-0D01F327CC3F}">
      <dsp:nvSpPr>
        <dsp:cNvPr id="0" name=""/>
        <dsp:cNvSpPr/>
      </dsp:nvSpPr>
      <dsp:spPr>
        <a:xfrm>
          <a:off x="2283605" y="985742"/>
          <a:ext cx="1013944" cy="56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81B12-84D4-4412-BF67-81ABA13F00C6}">
      <dsp:nvSpPr>
        <dsp:cNvPr id="0" name=""/>
        <dsp:cNvSpPr/>
      </dsp:nvSpPr>
      <dsp:spPr>
        <a:xfrm rot="5400000">
          <a:off x="4152454" y="858999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340761" y="944277"/>
        <a:ext cx="562222" cy="646233"/>
      </dsp:txXfrm>
    </dsp:sp>
    <dsp:sp modelId="{6560760B-F849-4602-BC56-F4CEB5F1A36E}">
      <dsp:nvSpPr>
        <dsp:cNvPr id="0" name=""/>
        <dsp:cNvSpPr/>
      </dsp:nvSpPr>
      <dsp:spPr>
        <a:xfrm rot="5400000">
          <a:off x="3713079" y="1655884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 rot="-5400000">
        <a:off x="3901386" y="1741162"/>
        <a:ext cx="562222" cy="646233"/>
      </dsp:txXfrm>
    </dsp:sp>
    <dsp:sp modelId="{BC2C4585-6FC4-414F-BDBA-B87F136B8D28}">
      <dsp:nvSpPr>
        <dsp:cNvPr id="0" name=""/>
        <dsp:cNvSpPr/>
      </dsp:nvSpPr>
      <dsp:spPr>
        <a:xfrm>
          <a:off x="4615677" y="1782627"/>
          <a:ext cx="1047742" cy="56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B3036-C239-483D-8E90-CEC4FC11DEBB}">
      <dsp:nvSpPr>
        <dsp:cNvPr id="0" name=""/>
        <dsp:cNvSpPr/>
      </dsp:nvSpPr>
      <dsp:spPr>
        <a:xfrm rot="5400000">
          <a:off x="2830947" y="1655884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019254" y="1741162"/>
        <a:ext cx="562222" cy="646233"/>
      </dsp:txXfrm>
    </dsp:sp>
    <dsp:sp modelId="{89D905F2-0453-409D-BFD7-81C36B7FC841}">
      <dsp:nvSpPr>
        <dsp:cNvPr id="0" name=""/>
        <dsp:cNvSpPr/>
      </dsp:nvSpPr>
      <dsp:spPr>
        <a:xfrm rot="5400000">
          <a:off x="3270323" y="2452769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 rot="-5400000">
        <a:off x="3458630" y="2538047"/>
        <a:ext cx="562222" cy="646233"/>
      </dsp:txXfrm>
    </dsp:sp>
    <dsp:sp modelId="{24CF25E8-C554-4806-A528-83CA6ACC6FA5}">
      <dsp:nvSpPr>
        <dsp:cNvPr id="0" name=""/>
        <dsp:cNvSpPr/>
      </dsp:nvSpPr>
      <dsp:spPr>
        <a:xfrm>
          <a:off x="2283605" y="2579512"/>
          <a:ext cx="1013944" cy="56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3C24-0940-4136-936F-3E88834C013B}">
      <dsp:nvSpPr>
        <dsp:cNvPr id="0" name=""/>
        <dsp:cNvSpPr/>
      </dsp:nvSpPr>
      <dsp:spPr>
        <a:xfrm rot="5400000">
          <a:off x="4152454" y="2452769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340761" y="2538047"/>
        <a:ext cx="562222" cy="646233"/>
      </dsp:txXfrm>
    </dsp:sp>
    <dsp:sp modelId="{1F08E6BA-6833-4FF4-B267-4C154E38E788}">
      <dsp:nvSpPr>
        <dsp:cNvPr id="0" name=""/>
        <dsp:cNvSpPr/>
      </dsp:nvSpPr>
      <dsp:spPr>
        <a:xfrm rot="5400000">
          <a:off x="3713079" y="3249654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 </a:t>
          </a:r>
        </a:p>
      </dsp:txBody>
      <dsp:txXfrm rot="-5400000">
        <a:off x="3901386" y="3334932"/>
        <a:ext cx="562222" cy="646233"/>
      </dsp:txXfrm>
    </dsp:sp>
    <dsp:sp modelId="{A945C7F7-CD9D-4091-AD3A-1369117224BD}">
      <dsp:nvSpPr>
        <dsp:cNvPr id="0" name=""/>
        <dsp:cNvSpPr/>
      </dsp:nvSpPr>
      <dsp:spPr>
        <a:xfrm>
          <a:off x="4615677" y="3376397"/>
          <a:ext cx="1047742" cy="56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E0F08-05D7-48AE-AD10-56F5CB5FA7C5}">
      <dsp:nvSpPr>
        <dsp:cNvPr id="0" name=""/>
        <dsp:cNvSpPr/>
      </dsp:nvSpPr>
      <dsp:spPr>
        <a:xfrm rot="5400000">
          <a:off x="2830947" y="3249654"/>
          <a:ext cx="938837" cy="81678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019254" y="3334932"/>
        <a:ext cx="562222" cy="646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9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9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4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8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183473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65755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Two Lines Template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1182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66" r:id="rId4"/>
    <p:sldLayoutId id="2147483651" r:id="rId5"/>
    <p:sldLayoutId id="2147483667" r:id="rId6"/>
    <p:sldLayoutId id="2147483652" r:id="rId7"/>
    <p:sldLayoutId id="2147483665" r:id="rId8"/>
    <p:sldLayoutId id="2147483654" r:id="rId9"/>
    <p:sldLayoutId id="2147483656" r:id="rId10"/>
    <p:sldLayoutId id="2147483663" r:id="rId11"/>
    <p:sldLayoutId id="2147483660" r:id="rId12"/>
    <p:sldLayoutId id="2147483664" r:id="rId13"/>
    <p:sldLayoutId id="2147483670" r:id="rId14"/>
    <p:sldLayoutId id="2147483671" r:id="rId15"/>
    <p:sldLayoutId id="2147483657" r:id="rId16"/>
    <p:sldLayoutId id="2147483653" r:id="rId17"/>
    <p:sldLayoutId id="2147483668" r:id="rId18"/>
    <p:sldLayoutId id="2147483669" r:id="rId19"/>
    <p:sldLayoutId id="2147483658" r:id="rId20"/>
    <p:sldLayoutId id="2147483655" r:id="rId21"/>
    <p:sldLayoutId id="2147483662" r:id="rId22"/>
    <p:sldLayoutId id="2147483673" r:id="rId23"/>
    <p:sldLayoutId id="2147483659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wales/child-poverty-strategy-2022-progress-report-html#:~:text=Child%20poverty%20indicator&amp;text=These%20show%20that%20an%20estimated,under%20the%20age%20of%2019.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gov.wales/mid-year-estimates-population-2021#:~:text=People%20aged%2065%20years%20or%20older%20were%20estimated,were%20aged%2065%20years%20or%20older%20%28566%2C000%20people%29.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searchbriefings.files.parliament.uk/documents/CBP-9602/CBP-9602.pdf" TargetMode="External"/><Relationship Id="rId5" Type="http://schemas.openxmlformats.org/officeDocument/2006/relationships/hyperlink" Target="https://www.gov.wales/sites/default/files/statistics-and-research/2022-07/homelessness-in-wales-2021-22-002.pdf" TargetMode="External"/><Relationship Id="rId10" Type="http://schemas.openxmlformats.org/officeDocument/2006/relationships/hyperlink" Target="https://www.publichealthscotland.scot/publications/population-health-impacts-of-the-rising-cost-of-living-in-scotland-a-rapid-health-impact-assessment/population-health-impacts-of-the-rising-cost-of-living-in-scotland-a-rapid-health-impact-assessment/#:~:text=A%20rapid%20health%20impact%20assessment%20was%20conducted%20to,health%20impact%20assessment%20is%20to%20inform%20policy%20responses." TargetMode="External"/><Relationship Id="rId4" Type="http://schemas.openxmlformats.org/officeDocument/2006/relationships/hyperlink" Target="https://statswales.gov.wales/Catalogue/Community-Safety-and-Social-Inclusion/Poverty/householdbelowaverageincome-by-year" TargetMode="External"/><Relationship Id="rId9" Type="http://schemas.openxmlformats.org/officeDocument/2006/relationships/hyperlink" Target="https://lordslibrary.parliament.uk/fact-file-rural-econom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ristol.ac.uk/geography/research/pfrc/themes/capability-behaviours-wellbeing/covid-19-track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wwhocc.co.uk/resources/cost-of-living-crisis-in-wales-a-public-health-le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healthnetwork.cymru/event/taking-action-on-the-cost-of-living-crisis-in-wales/" TargetMode="External"/><Relationship Id="rId13" Type="http://schemas.openxmlformats.org/officeDocument/2006/relationships/image" Target="../media/image28.jpeg"/><Relationship Id="rId18" Type="http://schemas.openxmlformats.org/officeDocument/2006/relationships/hyperlink" Target="https://phwwhocc.co.uk/resources/the-cost-of-living-crisis-implications-for-public-health-and-the-identification-of-solutions-report/" TargetMode="External"/><Relationship Id="rId3" Type="http://schemas.openxmlformats.org/officeDocument/2006/relationships/hyperlink" Target="https://phwwhocc.co.uk/resources/time-to-talk-public-health-panel-recruitment-survey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phwwhocc.co.uk/resources/international-horizon-scanning-and-learning-report-the-cost-of-living-crisis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hwwhocc.co.uk/resources/cost-of-living-crisis-in-wales-applying-behavioural-science/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19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wales/cost-living-support-scheme-guide-local-authorities-html" TargetMode="External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hyperlink" Target="https://gov.wales/wales-fuel-support-scheme-2022-2023" TargetMode="External"/><Relationship Id="rId7" Type="http://schemas.openxmlformats.org/officeDocument/2006/relationships/hyperlink" Target="https://gov.wales/written-statement-welsh-government-fuel-voucher-scheme" TargetMode="External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v.wales/first-year-of-co-operation-agreement-delivers-lasting-change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s://gov.wales/discretionary-assistance-fund-daf/how-apply" TargetMode="External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hyperlink" Target="https://www.gov.wales/social-care-workers-in-wales-to-receive-real-living-wage-uplift" TargetMode="External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2389602"/>
            <a:ext cx="10492882" cy="830997"/>
          </a:xfrm>
        </p:spPr>
        <p:txBody>
          <a:bodyPr>
            <a:normAutofit fontScale="90000"/>
          </a:bodyPr>
          <a:lstStyle/>
          <a:p>
            <a:r>
              <a:rPr lang="en-US" dirty="0"/>
              <a:t>Cost of living crisis: </a:t>
            </a:r>
            <a:br>
              <a:rPr lang="en-US" dirty="0"/>
            </a:br>
            <a:r>
              <a:rPr lang="en-US" dirty="0"/>
              <a:t>the view from Wales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8456" y="3741814"/>
            <a:ext cx="10492200" cy="1253677"/>
          </a:xfrm>
        </p:spPr>
        <p:txBody>
          <a:bodyPr/>
          <a:lstStyle/>
          <a:p>
            <a:r>
              <a:rPr lang="en-US" b="1" dirty="0"/>
              <a:t>Dr Louisa Petchey</a:t>
            </a:r>
          </a:p>
          <a:p>
            <a:r>
              <a:rPr lang="en-US" dirty="0"/>
              <a:t>Senior Policy Specialist, Public Health Wales</a:t>
            </a:r>
          </a:p>
          <a:p>
            <a:r>
              <a:rPr lang="en-US" dirty="0"/>
              <a:t>9 May 2023</a:t>
            </a:r>
          </a:p>
        </p:txBody>
      </p:sp>
      <p:pic>
        <p:nvPicPr>
          <p:cNvPr id="4" name="Graphic 3" descr="Upward trend with solid fill">
            <a:extLst>
              <a:ext uri="{FF2B5EF4-FFF2-40B4-BE49-F238E27FC236}">
                <a16:creationId xmlns:a16="http://schemas.microsoft.com/office/drawing/2014/main" id="{07674A94-E079-2628-5113-E2A08F78E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560" t="27820" r="10757" b="23739"/>
          <a:stretch/>
        </p:blipFill>
        <p:spPr>
          <a:xfrm>
            <a:off x="8618236" y="3778164"/>
            <a:ext cx="3184017" cy="2627751"/>
          </a:xfrm>
          <a:prstGeom prst="rect">
            <a:avLst/>
          </a:prstGeom>
        </p:spPr>
      </p:pic>
      <p:pic>
        <p:nvPicPr>
          <p:cNvPr id="5" name="Picture 2" descr="Wales Vector Map Stock Illustration - Download Image Now - Wales, Map,  Vector - iStock">
            <a:extLst>
              <a:ext uri="{FF2B5EF4-FFF2-40B4-BE49-F238E27FC236}">
                <a16:creationId xmlns:a16="http://schemas.microsoft.com/office/drawing/2014/main" id="{5C2DD7B2-D282-CED3-B1E0-672F7636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40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989772-6152-4903-844B-F617F89629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>
                <a:latin typeface="Ubuntu" panose="020B0504030602030204" pitchFamily="34" charset="0"/>
              </a:rPr>
              <a:t>Enabling policies</a:t>
            </a:r>
          </a:p>
        </p:txBody>
      </p:sp>
      <p:pic>
        <p:nvPicPr>
          <p:cNvPr id="1028" name="Picture 4" descr="Welsh Government Communities on Twitter: &quot;We're introducing the  Socio-economic Duty on 31 March for #AMoreEqualWales Public Body leaders  and decision makers can prepare for the duty by: 📽️ Watching our film 📗">
            <a:extLst>
              <a:ext uri="{FF2B5EF4-FFF2-40B4-BE49-F238E27FC236}">
                <a16:creationId xmlns:a16="http://schemas.microsoft.com/office/drawing/2014/main" id="{E35BBD3C-4FEE-BAEF-2C95-94F701B12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637" b="83434"/>
          <a:stretch/>
        </p:blipFill>
        <p:spPr bwMode="auto">
          <a:xfrm>
            <a:off x="7193304" y="2292927"/>
            <a:ext cx="4684828" cy="132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FDA34-5129-5F04-792A-68A245CAD1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1" t="39730" r="25529" b="26223"/>
          <a:stretch/>
        </p:blipFill>
        <p:spPr>
          <a:xfrm>
            <a:off x="7193304" y="3814619"/>
            <a:ext cx="4695152" cy="18038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B00B57-4EDD-86CD-27F7-369AD663DE5E}"/>
              </a:ext>
            </a:extLst>
          </p:cNvPr>
          <p:cNvSpPr/>
          <p:nvPr/>
        </p:nvSpPr>
        <p:spPr>
          <a:xfrm>
            <a:off x="715963" y="2189017"/>
            <a:ext cx="1814801" cy="2312841"/>
          </a:xfrm>
          <a:prstGeom prst="rect">
            <a:avLst/>
          </a:prstGeom>
          <a:solidFill>
            <a:srgbClr val="B9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bg1"/>
                </a:solidFill>
                <a:latin typeface="Ubuntu" panose="020B0504030602030204" pitchFamily="34" charset="0"/>
              </a:rPr>
              <a:t>Prosperous</a:t>
            </a:r>
          </a:p>
          <a:p>
            <a:endParaRPr lang="en-GB" sz="800" b="0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r>
              <a:rPr lang="en-GB" sz="800" b="0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An innovative, productive and low carbon society which recognises the limits of the global environment and therefore uses resources efficiently and proportionately (including acting on climate change); and which develops a skilled and well-educated population in an economy which generates wealth and provides employment opportunities, allowing people to take advantage of the wealth generated through securing decent work.</a:t>
            </a:r>
            <a:endParaRPr lang="en-GB" sz="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57ABFF-FA60-D898-265B-F5C086EE1DE0}"/>
              </a:ext>
            </a:extLst>
          </p:cNvPr>
          <p:cNvSpPr/>
          <p:nvPr/>
        </p:nvSpPr>
        <p:spPr>
          <a:xfrm>
            <a:off x="2586043" y="2189017"/>
            <a:ext cx="2558612" cy="1117601"/>
          </a:xfrm>
          <a:prstGeom prst="rect">
            <a:avLst/>
          </a:prstGeom>
          <a:solidFill>
            <a:srgbClr val="EC9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bg1"/>
                </a:solidFill>
                <a:latin typeface="Ubuntu" panose="020B0504030602030204" pitchFamily="34" charset="0"/>
              </a:rPr>
              <a:t>Resilient</a:t>
            </a:r>
          </a:p>
          <a:p>
            <a:endParaRPr lang="en-GB" sz="800" b="0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r>
              <a:rPr lang="en-GB" sz="800" b="0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 nation which maintains and enhances a biodiverse natural environment with healthy functioning ecosystems that support social, economic and ecological resilience and the capacity to adapt to change (for example, climate change).</a:t>
            </a:r>
            <a:endParaRPr lang="en-GB" sz="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52448D-17FA-6553-9954-0367AE148E5D}"/>
              </a:ext>
            </a:extLst>
          </p:cNvPr>
          <p:cNvSpPr/>
          <p:nvPr/>
        </p:nvSpPr>
        <p:spPr>
          <a:xfrm>
            <a:off x="710910" y="4531882"/>
            <a:ext cx="2234913" cy="1168398"/>
          </a:xfrm>
          <a:prstGeom prst="rect">
            <a:avLst/>
          </a:prstGeom>
          <a:solidFill>
            <a:srgbClr val="469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bg1"/>
                </a:solidFill>
                <a:latin typeface="Ubuntu" panose="020B0504030602030204" pitchFamily="34" charset="0"/>
              </a:rPr>
              <a:t>Globally responsible</a:t>
            </a:r>
          </a:p>
          <a:p>
            <a:endParaRPr lang="en-GB" sz="800" b="0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r>
              <a:rPr lang="en-GB" sz="800" b="0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 nation which, when doing anything to improve the economic, social, environmental and cultural well-being of Wales, takes account of whether doing such a thing may make a positive contribution to global well-being.</a:t>
            </a:r>
            <a:endParaRPr lang="en-GB" sz="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BBEF42-5C3E-0938-9938-64E462548CD4}"/>
              </a:ext>
            </a:extLst>
          </p:cNvPr>
          <p:cNvSpPr/>
          <p:nvPr/>
        </p:nvSpPr>
        <p:spPr>
          <a:xfrm>
            <a:off x="3006290" y="4530433"/>
            <a:ext cx="2558612" cy="1168398"/>
          </a:xfrm>
          <a:prstGeom prst="rect">
            <a:avLst/>
          </a:prstGeom>
          <a:solidFill>
            <a:srgbClr val="41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bg1"/>
                </a:solidFill>
                <a:latin typeface="Ubuntu" panose="020B0504030602030204" pitchFamily="34" charset="0"/>
              </a:rPr>
              <a:t>Vibrant culture and thriving Welsh language </a:t>
            </a:r>
          </a:p>
          <a:p>
            <a:endParaRPr lang="en-GB" sz="800" b="0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r>
              <a:rPr lang="en-GB" sz="800" b="0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 society that promotes and protects culture, heritage and the Welsh language, and which encourages people to participate in the arts, and sports and recreation.</a:t>
            </a:r>
            <a:endParaRPr lang="en-GB" sz="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223744-260D-10B7-3DB3-BFA3C4698895}"/>
              </a:ext>
            </a:extLst>
          </p:cNvPr>
          <p:cNvSpPr/>
          <p:nvPr/>
        </p:nvSpPr>
        <p:spPr>
          <a:xfrm>
            <a:off x="5625369" y="4530433"/>
            <a:ext cx="1363686" cy="1168398"/>
          </a:xfrm>
          <a:prstGeom prst="rect">
            <a:avLst/>
          </a:prstGeom>
          <a:solidFill>
            <a:srgbClr val="7F5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bg1"/>
                </a:solidFill>
                <a:latin typeface="Ubuntu" panose="020B0504030602030204" pitchFamily="34" charset="0"/>
              </a:rPr>
              <a:t>Cohesive communities</a:t>
            </a:r>
          </a:p>
          <a:p>
            <a:endParaRPr lang="en-GB" sz="800" b="0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r>
              <a:rPr lang="en-GB" sz="800" b="0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Attractive, viable, safe and well-connected communities.</a:t>
            </a:r>
            <a:endParaRPr lang="en-GB" sz="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D5C203-EB36-2F8F-415A-071DCD97AE18}"/>
              </a:ext>
            </a:extLst>
          </p:cNvPr>
          <p:cNvSpPr/>
          <p:nvPr/>
        </p:nvSpPr>
        <p:spPr>
          <a:xfrm>
            <a:off x="5190835" y="3333459"/>
            <a:ext cx="1798220" cy="1168399"/>
          </a:xfrm>
          <a:prstGeom prst="rect">
            <a:avLst/>
          </a:prstGeom>
          <a:solidFill>
            <a:srgbClr val="A92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bg1"/>
                </a:solidFill>
                <a:latin typeface="Ubuntu" panose="020B0504030602030204" pitchFamily="34" charset="0"/>
              </a:rPr>
              <a:t>More equal </a:t>
            </a:r>
          </a:p>
          <a:p>
            <a:endParaRPr lang="en-GB" sz="800" b="0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r>
              <a:rPr lang="en-GB" sz="800" b="0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 society that enables people to fulfil their potential no matter what their background or circumstances (including their socio-economic background and circumstances).</a:t>
            </a:r>
            <a:endParaRPr lang="en-GB" sz="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AF3F69-C765-C377-46A6-BE1FF5ADBEA4}"/>
              </a:ext>
            </a:extLst>
          </p:cNvPr>
          <p:cNvSpPr/>
          <p:nvPr/>
        </p:nvSpPr>
        <p:spPr>
          <a:xfrm>
            <a:off x="5195596" y="2189017"/>
            <a:ext cx="1798220" cy="1117601"/>
          </a:xfrm>
          <a:prstGeom prst="rect">
            <a:avLst/>
          </a:prstGeom>
          <a:solidFill>
            <a:srgbClr val="E53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>
                <a:solidFill>
                  <a:schemeClr val="bg1"/>
                </a:solidFill>
                <a:latin typeface="Ubuntu" panose="020B0504030602030204" pitchFamily="34" charset="0"/>
              </a:rPr>
              <a:t>Healthier</a:t>
            </a:r>
            <a:r>
              <a:rPr lang="en-GB" sz="800" dirty="0">
                <a:solidFill>
                  <a:schemeClr val="bg1"/>
                </a:solidFill>
                <a:latin typeface="Ubuntu" panose="020B0504030602030204" pitchFamily="34" charset="0"/>
              </a:rPr>
              <a:t> </a:t>
            </a:r>
          </a:p>
          <a:p>
            <a:endParaRPr lang="en-GB" sz="800" b="0" i="0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  <a:p>
            <a:r>
              <a:rPr lang="en-GB" sz="800" b="0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 society in which people’s physical and mental well-being is maximised and in which choices and behaviours that benefit future health are understood.</a:t>
            </a:r>
            <a:endParaRPr lang="en-GB" sz="8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30" name="Picture 6" descr="The Well-being of Future Generations | GOV.WALES">
            <a:extLst>
              <a:ext uri="{FF2B5EF4-FFF2-40B4-BE49-F238E27FC236}">
                <a16:creationId xmlns:a16="http://schemas.microsoft.com/office/drawing/2014/main" id="{1E07B96B-AED2-5C94-F7C3-CF7CB1D0F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29254" r="8769" b="25771"/>
          <a:stretch/>
        </p:blipFill>
        <p:spPr bwMode="auto">
          <a:xfrm>
            <a:off x="2577631" y="3510488"/>
            <a:ext cx="2558612" cy="8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80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A9949-A116-CEFB-E168-9F5514078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/>
              <a:t>Wales at risk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6054E3-9C29-1E57-499D-86200DF62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91" r="45347"/>
          <a:stretch/>
        </p:blipFill>
        <p:spPr>
          <a:xfrm>
            <a:off x="1093694" y="1729656"/>
            <a:ext cx="3030071" cy="39993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3E4A50-9ADA-A594-E2A8-4C67FDB5A3B7}"/>
              </a:ext>
            </a:extLst>
          </p:cNvPr>
          <p:cNvSpPr txBox="1"/>
          <p:nvPr/>
        </p:nvSpPr>
        <p:spPr>
          <a:xfrm>
            <a:off x="3379694" y="1675866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  <a:hlinkClick r:id="rId4"/>
              </a:rPr>
              <a:t>Low income</a:t>
            </a:r>
            <a:endParaRPr lang="en-GB" sz="2800" b="1" i="0" dirty="0">
              <a:solidFill>
                <a:schemeClr val="accent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D7B057-99C3-76DB-202A-E9EE1EC94B96}"/>
              </a:ext>
            </a:extLst>
          </p:cNvPr>
          <p:cNvSpPr txBox="1"/>
          <p:nvPr/>
        </p:nvSpPr>
        <p:spPr>
          <a:xfrm>
            <a:off x="3751730" y="2319469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  <a:hlinkClick r:id="rId5"/>
              </a:rPr>
              <a:t>Homeless</a:t>
            </a:r>
            <a:endParaRPr lang="en-GB" sz="2800" b="1" i="0" dirty="0">
              <a:solidFill>
                <a:schemeClr val="accent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8E286-0E55-898B-A40E-F21572A17CE5}"/>
              </a:ext>
            </a:extLst>
          </p:cNvPr>
          <p:cNvSpPr txBox="1"/>
          <p:nvPr/>
        </p:nvSpPr>
        <p:spPr>
          <a:xfrm>
            <a:off x="3885173" y="3119011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  <a:hlinkClick r:id="rId6"/>
              </a:rPr>
              <a:t>Disability</a:t>
            </a:r>
            <a:endParaRPr lang="en-GB" sz="2800" b="1" i="0" dirty="0">
              <a:solidFill>
                <a:schemeClr val="accent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157C35-7152-7A8F-8933-4AB13410BC0E}"/>
              </a:ext>
            </a:extLst>
          </p:cNvPr>
          <p:cNvSpPr txBox="1"/>
          <p:nvPr/>
        </p:nvSpPr>
        <p:spPr>
          <a:xfrm>
            <a:off x="3885173" y="3870799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  <a:hlinkClick r:id="rId7"/>
              </a:rPr>
              <a:t>Older</a:t>
            </a:r>
            <a:endParaRPr lang="en-GB" sz="2800" b="1" i="0" dirty="0">
              <a:solidFill>
                <a:schemeClr val="accent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8F982E-0417-3E02-9E28-E73B0A8590CC}"/>
              </a:ext>
            </a:extLst>
          </p:cNvPr>
          <p:cNvSpPr txBox="1"/>
          <p:nvPr/>
        </p:nvSpPr>
        <p:spPr>
          <a:xfrm>
            <a:off x="3751730" y="4622587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  <a:hlinkClick r:id="rId8"/>
              </a:rPr>
              <a:t>Children</a:t>
            </a:r>
            <a:endParaRPr lang="en-GB" sz="2800" b="1" i="0" dirty="0">
              <a:solidFill>
                <a:schemeClr val="accent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AFE170-0464-83F3-4743-63E9926DB8B2}"/>
              </a:ext>
            </a:extLst>
          </p:cNvPr>
          <p:cNvSpPr txBox="1"/>
          <p:nvPr/>
        </p:nvSpPr>
        <p:spPr>
          <a:xfrm>
            <a:off x="3379694" y="5182860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  <a:hlinkClick r:id="rId9"/>
              </a:rPr>
              <a:t>Rural</a:t>
            </a:r>
            <a:endParaRPr lang="en-GB" sz="2800" b="1" i="0" dirty="0">
              <a:solidFill>
                <a:schemeClr val="accent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6FC15B-372A-5CC5-5A16-3714EF8CD24B}"/>
              </a:ext>
            </a:extLst>
          </p:cNvPr>
          <p:cNvSpPr txBox="1"/>
          <p:nvPr/>
        </p:nvSpPr>
        <p:spPr>
          <a:xfrm>
            <a:off x="5706504" y="1669702"/>
            <a:ext cx="640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Wales has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higher levels of poverty </a:t>
            </a:r>
            <a:r>
              <a:rPr lang="en-GB" b="0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compared to the UK with almost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1 in 4 in poverty </a:t>
            </a:r>
            <a:r>
              <a:rPr lang="en-GB" b="0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for the last decade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32BDF4-CBE7-2EA5-CB0D-78B31A665163}"/>
              </a:ext>
            </a:extLst>
          </p:cNvPr>
          <p:cNvSpPr txBox="1"/>
          <p:nvPr/>
        </p:nvSpPr>
        <p:spPr>
          <a:xfrm>
            <a:off x="5706503" y="2291225"/>
            <a:ext cx="640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Nearly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12,000 homeless households </a:t>
            </a:r>
            <a:r>
              <a:rPr lang="en-GB" b="0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of which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4000 in priority need </a:t>
            </a:r>
            <a:r>
              <a:rPr lang="en-GB" b="0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and further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9000+ threatened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DF437-8839-AF8D-258F-CD10558A6AAF}"/>
              </a:ext>
            </a:extLst>
          </p:cNvPr>
          <p:cNvSpPr txBox="1"/>
          <p:nvPr/>
        </p:nvSpPr>
        <p:spPr>
          <a:xfrm rot="16200000">
            <a:off x="-847174" y="3388109"/>
            <a:ext cx="3135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 risk populations</a:t>
            </a:r>
            <a:endParaRPr lang="en-GB" sz="3000" b="1" i="0" dirty="0">
              <a:solidFill>
                <a:schemeClr val="accent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E514F1-3EB4-8B39-0D57-154D2F42961D}"/>
              </a:ext>
            </a:extLst>
          </p:cNvPr>
          <p:cNvSpPr txBox="1"/>
          <p:nvPr/>
        </p:nvSpPr>
        <p:spPr>
          <a:xfrm>
            <a:off x="5706503" y="3069015"/>
            <a:ext cx="640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28% </a:t>
            </a:r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of people report a disability in Wales -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higher than any other part of the UK </a:t>
            </a:r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(national average of 22%)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9F04D3-64E9-E75E-5C78-A5BCEDA2F0FD}"/>
              </a:ext>
            </a:extLst>
          </p:cNvPr>
          <p:cNvSpPr txBox="1"/>
          <p:nvPr/>
        </p:nvSpPr>
        <p:spPr>
          <a:xfrm>
            <a:off x="5706504" y="3824229"/>
            <a:ext cx="640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Over </a:t>
            </a:r>
            <a:r>
              <a:rPr lang="en-GB" i="0" dirty="0" err="1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65s</a:t>
            </a:r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 represent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over a fifth of the population </a:t>
            </a:r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in Wales, the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highest proportion of all UK countries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F19A98-06F2-FB47-5AF4-BFEB64416B23}"/>
              </a:ext>
            </a:extLst>
          </p:cNvPr>
          <p:cNvSpPr txBox="1"/>
          <p:nvPr/>
        </p:nvSpPr>
        <p:spPr>
          <a:xfrm>
            <a:off x="5706503" y="4551858"/>
            <a:ext cx="640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More than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1 in 3 children </a:t>
            </a:r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in Wales live in relative income poverty -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higher than the UK average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DFEE9A-D78A-85D6-4B4F-6328A93EAEE8}"/>
              </a:ext>
            </a:extLst>
          </p:cNvPr>
          <p:cNvSpPr txBox="1"/>
          <p:nvPr/>
        </p:nvSpPr>
        <p:spPr>
          <a:xfrm>
            <a:off x="5706503" y="5192113"/>
            <a:ext cx="640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Nearly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1 in 3 people </a:t>
            </a:r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in Wales live in rural areas making it the </a:t>
            </a:r>
            <a:r>
              <a:rPr lang="en-GB" b="1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second most rural nation </a:t>
            </a:r>
            <a:r>
              <a:rPr lang="en-GB" i="0" dirty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rPr>
              <a:t>of the UK</a:t>
            </a:r>
            <a:endParaRPr lang="en-GB" b="1" i="0" dirty="0">
              <a:solidFill>
                <a:schemeClr val="tx2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6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A9949-A116-CEFB-E168-9F5514078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/>
              <a:t>Crisis of severity &amp; scale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C90041-CC2D-FB42-2D3A-C6B4BABD980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b="11018"/>
          <a:stretch/>
        </p:blipFill>
        <p:spPr>
          <a:xfrm>
            <a:off x="348491" y="2066983"/>
            <a:ext cx="7532486" cy="2724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1949DA-C83E-1393-7F8B-73EA54077E5F}"/>
              </a:ext>
            </a:extLst>
          </p:cNvPr>
          <p:cNvSpPr txBox="1"/>
          <p:nvPr/>
        </p:nvSpPr>
        <p:spPr>
          <a:xfrm>
            <a:off x="670670" y="4795346"/>
            <a:ext cx="6787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i="0" dirty="0">
                <a:solidFill>
                  <a:srgbClr val="4FB9AB"/>
                </a:solidFill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●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 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Ubuntu" charset="0"/>
              </a:rPr>
              <a:t>Secure  </a:t>
            </a:r>
            <a:r>
              <a:rPr lang="en-GB" sz="2000" b="0" i="0" dirty="0">
                <a:solidFill>
                  <a:srgbClr val="324F82"/>
                </a:solidFill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●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 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Ubuntu" charset="0"/>
              </a:rPr>
              <a:t>Exposed  </a:t>
            </a:r>
            <a:r>
              <a:rPr lang="en-GB" sz="2000" b="0" i="0" dirty="0">
                <a:solidFill>
                  <a:srgbClr val="F8C402"/>
                </a:solidFill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●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 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Ubuntu" charset="0"/>
              </a:rPr>
              <a:t>Struggling  </a:t>
            </a:r>
            <a:r>
              <a:rPr lang="en-GB" sz="2000" b="0" i="0" dirty="0">
                <a:solidFill>
                  <a:srgbClr val="DF3782"/>
                </a:solidFill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●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 </a:t>
            </a:r>
            <a:r>
              <a:rPr lang="en-GB" sz="2000" b="0" i="0" dirty="0">
                <a:latin typeface="Ubuntu" panose="020B0504030602030204" pitchFamily="34" charset="0"/>
                <a:ea typeface="Ubuntu" charset="0"/>
                <a:cs typeface="Ubuntu" charset="0"/>
              </a:rPr>
              <a:t>In serious difficulties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B1A96-D22C-94B3-1BDC-370CBFF334BB}"/>
              </a:ext>
            </a:extLst>
          </p:cNvPr>
          <p:cNvSpPr txBox="1"/>
          <p:nvPr/>
        </p:nvSpPr>
        <p:spPr>
          <a:xfrm>
            <a:off x="887507" y="2653553"/>
            <a:ext cx="14702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0" i="0" dirty="0">
                <a:latin typeface="Ubuntu" charset="0"/>
                <a:ea typeface="Ubuntu" charset="0"/>
                <a:cs typeface="Ubuntu" charset="0"/>
              </a:rPr>
              <a:t>Oct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8433C-64DF-DFD9-A1CA-DAFA810CC0C4}"/>
              </a:ext>
            </a:extLst>
          </p:cNvPr>
          <p:cNvSpPr txBox="1"/>
          <p:nvPr/>
        </p:nvSpPr>
        <p:spPr>
          <a:xfrm>
            <a:off x="887507" y="4036570"/>
            <a:ext cx="14702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0" i="0" dirty="0">
                <a:latin typeface="Ubuntu" charset="0"/>
                <a:ea typeface="Ubuntu" charset="0"/>
                <a:cs typeface="Ubuntu" charset="0"/>
              </a:rPr>
              <a:t>Oct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68638-0E2B-C29C-7FB2-6D280317F941}"/>
              </a:ext>
            </a:extLst>
          </p:cNvPr>
          <p:cNvSpPr txBox="1"/>
          <p:nvPr/>
        </p:nvSpPr>
        <p:spPr>
          <a:xfrm>
            <a:off x="715963" y="5307455"/>
            <a:ext cx="6227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i="0" dirty="0">
                <a:solidFill>
                  <a:srgbClr val="4FB9AB"/>
                </a:solidFill>
                <a:latin typeface="Ubuntu" panose="020B0504030602030204" pitchFamily="34" charset="0"/>
                <a:ea typeface="Ubuntu" charset="0"/>
                <a:cs typeface="Calibri" panose="020F0502020204030204" pitchFamily="34" charset="0"/>
                <a:hlinkClick r:id="rId4"/>
              </a:rPr>
              <a:t>Reference</a:t>
            </a:r>
            <a:r>
              <a:rPr lang="en-GB" sz="2000" b="0" i="0" dirty="0">
                <a:solidFill>
                  <a:srgbClr val="4FB9AB"/>
                </a:solidFill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 </a:t>
            </a:r>
            <a:r>
              <a:rPr lang="en-GB" sz="2000" b="0" i="0" dirty="0">
                <a:solidFill>
                  <a:schemeClr val="accent2"/>
                </a:solidFill>
                <a:latin typeface="Ubuntu" panose="020B0504030602030204" pitchFamily="34" charset="0"/>
                <a:ea typeface="Ubuntu" charset="0"/>
                <a:cs typeface="Calibri" panose="020F0502020204030204" pitchFamily="34" charset="0"/>
              </a:rPr>
              <a:t>(Wales-specific data provided by authors)</a:t>
            </a:r>
            <a:endParaRPr lang="en-GB" sz="2000" b="0" i="0" dirty="0">
              <a:solidFill>
                <a:schemeClr val="accent2"/>
              </a:solidFill>
              <a:latin typeface="Ubuntu" panose="020B0504030602030204" pitchFamily="34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9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989772-6152-4903-844B-F617F89629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/>
              <a:t>A public health lens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57B735C4-1DB6-BD89-674E-F14E5655D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63" y="2251806"/>
            <a:ext cx="2034559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78F7D9-988D-7598-661A-54F0533AB73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6" y="2566614"/>
            <a:ext cx="4538687" cy="225038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3FC967-EA68-14E0-A26D-0D4CFD173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997" y="2566613"/>
            <a:ext cx="4221172" cy="225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49958D9-A1EF-D14E-6404-39D261FF3B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/>
              <a:t>Taking action ourselves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A827EB-2712-5389-48EF-81BED6FA2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210456"/>
              </p:ext>
            </p:extLst>
          </p:nvPr>
        </p:nvGraphicFramePr>
        <p:xfrm>
          <a:off x="1482724" y="1662544"/>
          <a:ext cx="7947025" cy="412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DE37F3-911C-9258-0D9F-E662E1E4A5AE}"/>
              </a:ext>
            </a:extLst>
          </p:cNvPr>
          <p:cNvSpPr txBox="1"/>
          <p:nvPr/>
        </p:nvSpPr>
        <p:spPr>
          <a:xfrm>
            <a:off x="6036758" y="1834667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0" dirty="0">
                <a:solidFill>
                  <a:schemeClr val="accent2"/>
                </a:solidFill>
                <a:latin typeface="Ubuntu" charset="0"/>
                <a:ea typeface="Ubuntu" charset="0"/>
                <a:cs typeface="Ubuntu" charset="0"/>
              </a:rPr>
              <a:t>Supporting our staff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7CFCFC-D203-B3AE-E06D-6846CD6B70E5}"/>
              </a:ext>
            </a:extLst>
          </p:cNvPr>
          <p:cNvSpPr txBox="1"/>
          <p:nvPr/>
        </p:nvSpPr>
        <p:spPr>
          <a:xfrm>
            <a:off x="1937692" y="2561803"/>
            <a:ext cx="287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i="0" dirty="0">
                <a:solidFill>
                  <a:schemeClr val="accent4"/>
                </a:solidFill>
                <a:latin typeface="Ubuntu" charset="0"/>
                <a:ea typeface="Ubuntu" charset="0"/>
                <a:cs typeface="Ubuntu" charset="0"/>
              </a:rPr>
              <a:t>Strengthening our winter comms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85E66-5E4D-3EE7-FF9F-1ACDCC44A3A4}"/>
              </a:ext>
            </a:extLst>
          </p:cNvPr>
          <p:cNvSpPr txBox="1"/>
          <p:nvPr/>
        </p:nvSpPr>
        <p:spPr>
          <a:xfrm>
            <a:off x="6114710" y="3372880"/>
            <a:ext cx="347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>
                <a:solidFill>
                  <a:schemeClr val="accent6"/>
                </a:solidFill>
                <a:latin typeface="Ubuntu" charset="0"/>
                <a:ea typeface="Ubuntu" charset="0"/>
                <a:cs typeface="Ubuntu" charset="0"/>
              </a:rPr>
              <a:t>Enabling access to screening &amp; sign-posting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24BB0-EF24-153F-7D8E-76BFCEED5145}"/>
              </a:ext>
            </a:extLst>
          </p:cNvPr>
          <p:cNvSpPr txBox="1"/>
          <p:nvPr/>
        </p:nvSpPr>
        <p:spPr>
          <a:xfrm>
            <a:off x="1768642" y="4199591"/>
            <a:ext cx="303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i="0" dirty="0">
                <a:solidFill>
                  <a:schemeClr val="accent3"/>
                </a:solidFill>
                <a:latin typeface="Ubuntu" charset="0"/>
                <a:ea typeface="Ubuntu" charset="0"/>
                <a:cs typeface="Ubuntu" charset="0"/>
              </a:rPr>
              <a:t>Re-orientating our work programmes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E79A98-DD2E-AEE5-1200-A4D4D94E2919}"/>
              </a:ext>
            </a:extLst>
          </p:cNvPr>
          <p:cNvSpPr txBox="1"/>
          <p:nvPr/>
        </p:nvSpPr>
        <p:spPr>
          <a:xfrm>
            <a:off x="6060176" y="4995463"/>
            <a:ext cx="467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0" dirty="0">
                <a:solidFill>
                  <a:schemeClr val="accent5"/>
                </a:solidFill>
                <a:latin typeface="Ubuntu" charset="0"/>
                <a:ea typeface="Ubuntu" charset="0"/>
                <a:cs typeface="Ubuntu" charset="0"/>
              </a:rPr>
              <a:t>Providing targeted support &amp; collaborating with community sector</a:t>
            </a:r>
          </a:p>
        </p:txBody>
      </p:sp>
      <p:pic>
        <p:nvPicPr>
          <p:cNvPr id="18" name="Graphic 17" descr="Children outline">
            <a:extLst>
              <a:ext uri="{FF2B5EF4-FFF2-40B4-BE49-F238E27FC236}">
                <a16:creationId xmlns:a16="http://schemas.microsoft.com/office/drawing/2014/main" id="{80FA38B2-55D5-4612-488F-2543A921F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4436" y="1750973"/>
            <a:ext cx="778708" cy="778708"/>
          </a:xfrm>
          <a:prstGeom prst="rect">
            <a:avLst/>
          </a:prstGeom>
        </p:spPr>
      </p:pic>
      <p:pic>
        <p:nvPicPr>
          <p:cNvPr id="20" name="Graphic 19" descr="Megaphone outline">
            <a:extLst>
              <a:ext uri="{FF2B5EF4-FFF2-40B4-BE49-F238E27FC236}">
                <a16:creationId xmlns:a16="http://schemas.microsoft.com/office/drawing/2014/main" id="{014877B0-BD2E-6400-983B-F1827C4BC4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46917" y="2529152"/>
            <a:ext cx="803830" cy="803830"/>
          </a:xfrm>
          <a:prstGeom prst="rect">
            <a:avLst/>
          </a:prstGeom>
        </p:spPr>
      </p:pic>
      <p:pic>
        <p:nvPicPr>
          <p:cNvPr id="22" name="Graphic 21" descr="Signpost outline">
            <a:extLst>
              <a:ext uri="{FF2B5EF4-FFF2-40B4-BE49-F238E27FC236}">
                <a16:creationId xmlns:a16="http://schemas.microsoft.com/office/drawing/2014/main" id="{46986CB4-07F8-F2E6-B8E7-EAEE8B046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6342" y="3380020"/>
            <a:ext cx="778708" cy="778708"/>
          </a:xfrm>
          <a:prstGeom prst="rect">
            <a:avLst/>
          </a:prstGeom>
        </p:spPr>
      </p:pic>
      <p:pic>
        <p:nvPicPr>
          <p:cNvPr id="24" name="Graphic 23" descr="Map compass outline">
            <a:extLst>
              <a:ext uri="{FF2B5EF4-FFF2-40B4-BE49-F238E27FC236}">
                <a16:creationId xmlns:a16="http://schemas.microsoft.com/office/drawing/2014/main" id="{71E28221-0B1E-C6CE-9E54-0DDBAC808E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26753" y="4141410"/>
            <a:ext cx="803830" cy="803830"/>
          </a:xfrm>
          <a:prstGeom prst="rect">
            <a:avLst/>
          </a:prstGeom>
        </p:spPr>
      </p:pic>
      <p:pic>
        <p:nvPicPr>
          <p:cNvPr id="28" name="Graphic 27" descr="Cheers outline">
            <a:extLst>
              <a:ext uri="{FF2B5EF4-FFF2-40B4-BE49-F238E27FC236}">
                <a16:creationId xmlns:a16="http://schemas.microsoft.com/office/drawing/2014/main" id="{7C3C8E61-4048-B76F-9825-2FCC077C14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04778" y="5014228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989772-6152-4903-844B-F617F89629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/>
              <a:t>Supporting the system</a:t>
            </a: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09690A9A-BD12-4B06-F0EC-85733023C7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28" t="15513" r="23341" b="18077"/>
          <a:stretch/>
        </p:blipFill>
        <p:spPr>
          <a:xfrm>
            <a:off x="2756030" y="2177743"/>
            <a:ext cx="3272862" cy="2254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50EAA-F070-2D19-E13F-3B75F52A30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06" t="43077" r="26370" b="18077"/>
          <a:stretch/>
        </p:blipFill>
        <p:spPr>
          <a:xfrm rot="434501">
            <a:off x="3058722" y="3561121"/>
            <a:ext cx="4215513" cy="193824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54C6F726-9AA6-73FE-3813-EFF2C15E00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46" t="15623" r="34469" b="6801"/>
          <a:stretch/>
        </p:blipFill>
        <p:spPr>
          <a:xfrm>
            <a:off x="7487026" y="2431762"/>
            <a:ext cx="1869957" cy="2633480"/>
          </a:xfrm>
          <a:prstGeom prst="rect">
            <a:avLst/>
          </a:prstGeom>
        </p:spPr>
      </p:pic>
      <p:pic>
        <p:nvPicPr>
          <p:cNvPr id="15" name="Graphic 14" descr="Internet with solid fill">
            <a:hlinkClick r:id="rId8"/>
            <a:extLst>
              <a:ext uri="{FF2B5EF4-FFF2-40B4-BE49-F238E27FC236}">
                <a16:creationId xmlns:a16="http://schemas.microsoft.com/office/drawing/2014/main" id="{90565830-4127-8F1D-EDF6-CE8051EF4E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5579" y="1951031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B049B4-31B4-3589-DB03-673E3C4CA7D6}"/>
              </a:ext>
            </a:extLst>
          </p:cNvPr>
          <p:cNvSpPr txBox="1"/>
          <p:nvPr/>
        </p:nvSpPr>
        <p:spPr>
          <a:xfrm>
            <a:off x="9558069" y="2702993"/>
            <a:ext cx="23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rgbClr val="193050"/>
                </a:solidFill>
                <a:effectLst/>
                <a:latin typeface="Ubuntu" panose="020B0504030602030204" pitchFamily="34" charset="0"/>
                <a:hlinkClick r:id="rId8"/>
              </a:rPr>
              <a:t>“Taking action on the cost of living crisis in Wales”</a:t>
            </a:r>
            <a:endParaRPr lang="en-GB" b="0" i="0" dirty="0">
              <a:solidFill>
                <a:srgbClr val="193050"/>
              </a:solidFill>
              <a:effectLst/>
              <a:latin typeface="Ubuntu" panose="020B0504030602030204" pitchFamily="34" charset="0"/>
            </a:endParaRPr>
          </a:p>
          <a:p>
            <a:pPr algn="ctr"/>
            <a:endParaRPr lang="en-GB" b="0" i="0" dirty="0">
              <a:solidFill>
                <a:schemeClr val="bg1"/>
              </a:solidFill>
              <a:latin typeface="Ubuntu" panose="020B0504030602030204" pitchFamily="34" charset="0"/>
              <a:ea typeface="Ubuntu" charset="0"/>
              <a:cs typeface="Ubuntu" charset="0"/>
            </a:endParaRPr>
          </a:p>
        </p:txBody>
      </p:sp>
      <p:pic>
        <p:nvPicPr>
          <p:cNvPr id="1028" name="Picture 4" descr="Public Health Network Cymru - Improving the Health &amp; Wellbeing of Wales">
            <a:extLst>
              <a:ext uri="{FF2B5EF4-FFF2-40B4-BE49-F238E27FC236}">
                <a16:creationId xmlns:a16="http://schemas.microsoft.com/office/drawing/2014/main" id="{F9BEBCDC-5655-4C49-2F7E-2DDBF43B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71" y="3688309"/>
            <a:ext cx="1273016" cy="3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tional Energy Action (@NEA_UKCharity) / Twitter">
            <a:extLst>
              <a:ext uri="{FF2B5EF4-FFF2-40B4-BE49-F238E27FC236}">
                <a16:creationId xmlns:a16="http://schemas.microsoft.com/office/drawing/2014/main" id="{70D191E6-EDB8-C1FE-3999-96483D23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411" y="4713262"/>
            <a:ext cx="707231" cy="7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LGA (@WelshLGA) / Twitter">
            <a:extLst>
              <a:ext uri="{FF2B5EF4-FFF2-40B4-BE49-F238E27FC236}">
                <a16:creationId xmlns:a16="http://schemas.microsoft.com/office/drawing/2014/main" id="{E5CF4EFC-B00A-BB62-2CB4-D91BA93E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344" y="4128261"/>
            <a:ext cx="707231" cy="70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ales' most innovative think tank | Bevan Foundation - Bevan Foundation">
            <a:extLst>
              <a:ext uri="{FF2B5EF4-FFF2-40B4-BE49-F238E27FC236}">
                <a16:creationId xmlns:a16="http://schemas.microsoft.com/office/drawing/2014/main" id="{0CCC0A3E-F25B-4BF9-16E4-299E77DA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815" y="4191333"/>
            <a:ext cx="1106424" cy="4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 interview with Cynnal Cymru- Sustain Wales - Repair Cafe Wales">
            <a:extLst>
              <a:ext uri="{FF2B5EF4-FFF2-40B4-BE49-F238E27FC236}">
                <a16:creationId xmlns:a16="http://schemas.microsoft.com/office/drawing/2014/main" id="{257B97DB-37F1-3352-C3FA-26D692B0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583" y="4754079"/>
            <a:ext cx="807815" cy="6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16"/>
            <a:extLst>
              <a:ext uri="{FF2B5EF4-FFF2-40B4-BE49-F238E27FC236}">
                <a16:creationId xmlns:a16="http://schemas.microsoft.com/office/drawing/2014/main" id="{4DDDB395-A0C5-125A-0DFA-DDBDAB7ED8B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4219" t="15556" r="35244" b="7084"/>
          <a:stretch/>
        </p:blipFill>
        <p:spPr>
          <a:xfrm rot="20709833">
            <a:off x="508445" y="2369914"/>
            <a:ext cx="1842920" cy="2626148"/>
          </a:xfrm>
          <a:prstGeom prst="rect">
            <a:avLst/>
          </a:prstGeom>
        </p:spPr>
      </p:pic>
      <p:pic>
        <p:nvPicPr>
          <p:cNvPr id="3" name="Picture 2">
            <a:hlinkClick r:id="rId18"/>
            <a:extLst>
              <a:ext uri="{FF2B5EF4-FFF2-40B4-BE49-F238E27FC236}">
                <a16:creationId xmlns:a16="http://schemas.microsoft.com/office/drawing/2014/main" id="{40E45FBB-AF59-B24B-B8F9-4A27242B1FD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5842" t="15897" r="37115" b="15129"/>
          <a:stretch/>
        </p:blipFill>
        <p:spPr>
          <a:xfrm>
            <a:off x="786612" y="3127589"/>
            <a:ext cx="1835596" cy="26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989772-6152-4903-844B-F617F89629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/>
              <a:t>Convening the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0FF60-CFC3-469B-76B4-4C5D9E230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" t="25590" r="48712" b="36955"/>
          <a:stretch/>
        </p:blipFill>
        <p:spPr>
          <a:xfrm>
            <a:off x="715963" y="2041235"/>
            <a:ext cx="4747493" cy="1909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4B1E3-6FA0-C22E-74F9-0AF648B28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3" t="28283" r="61061" b="45050"/>
          <a:stretch/>
        </p:blipFill>
        <p:spPr>
          <a:xfrm>
            <a:off x="5558939" y="2041221"/>
            <a:ext cx="988293" cy="1895811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CFD61DC-274B-3EC2-35A9-9E50BB087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87749"/>
              </p:ext>
            </p:extLst>
          </p:nvPr>
        </p:nvGraphicFramePr>
        <p:xfrm>
          <a:off x="6728543" y="2041236"/>
          <a:ext cx="5287964" cy="1895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3982">
                  <a:extLst>
                    <a:ext uri="{9D8B030D-6E8A-4147-A177-3AD203B41FA5}">
                      <a16:colId xmlns:a16="http://schemas.microsoft.com/office/drawing/2014/main" val="832806458"/>
                    </a:ext>
                  </a:extLst>
                </a:gridCol>
                <a:gridCol w="2643982">
                  <a:extLst>
                    <a:ext uri="{9D8B030D-6E8A-4147-A177-3AD203B41FA5}">
                      <a16:colId xmlns:a16="http://schemas.microsoft.com/office/drawing/2014/main" val="2696952738"/>
                    </a:ext>
                  </a:extLst>
                </a:gridCol>
              </a:tblGrid>
              <a:tr h="92041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How </a:t>
                      </a:r>
                      <a:r>
                        <a:rPr lang="en-GB" sz="1300" b="1" dirty="0"/>
                        <a:t>important</a:t>
                      </a:r>
                      <a:r>
                        <a:rPr lang="en-GB" sz="1300" dirty="0"/>
                        <a:t> to health and well-being is action on cost of living? </a:t>
                      </a:r>
                    </a:p>
                    <a:p>
                      <a:pPr algn="ctr"/>
                      <a:r>
                        <a:rPr lang="en-GB" sz="1600" b="1" dirty="0"/>
                        <a:t>4.8</a:t>
                      </a:r>
                      <a:r>
                        <a:rPr lang="en-GB" sz="1600" dirty="0"/>
                        <a:t> out of 5</a:t>
                      </a:r>
                      <a:endParaRPr lang="en-GB" sz="1800" dirty="0"/>
                    </a:p>
                  </a:txBody>
                  <a:tcPr>
                    <a:solidFill>
                      <a:srgbClr val="E6F2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How </a:t>
                      </a:r>
                      <a:r>
                        <a:rPr lang="en-GB" sz="1300" b="1" dirty="0"/>
                        <a:t>useful</a:t>
                      </a:r>
                      <a:r>
                        <a:rPr lang="en-GB" sz="1300" dirty="0"/>
                        <a:t> have you found the summit?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600" b="1" dirty="0"/>
                        <a:t>4.3</a:t>
                      </a:r>
                      <a:r>
                        <a:rPr lang="en-GB" sz="1600" dirty="0"/>
                        <a:t> out of 5</a:t>
                      </a:r>
                    </a:p>
                  </a:txBody>
                  <a:tcPr>
                    <a:solidFill>
                      <a:srgbClr val="CB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78512"/>
                  </a:ext>
                </a:extLst>
              </a:tr>
              <a:tr h="950931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What </a:t>
                      </a:r>
                      <a:r>
                        <a:rPr lang="en-GB" sz="1300" b="1" dirty="0"/>
                        <a:t>opportunities</a:t>
                      </a:r>
                      <a:r>
                        <a:rPr lang="en-GB" sz="1300" dirty="0"/>
                        <a:t> do you have to affect the impact of cost of living?</a:t>
                      </a:r>
                    </a:p>
                    <a:p>
                      <a:pPr algn="ctr"/>
                      <a:r>
                        <a:rPr lang="en-GB" sz="1400" dirty="0"/>
                        <a:t> </a:t>
                      </a:r>
                      <a:r>
                        <a:rPr lang="en-GB" sz="1600" b="1" dirty="0"/>
                        <a:t>3.3</a:t>
                      </a:r>
                      <a:r>
                        <a:rPr lang="en-GB" sz="1600" dirty="0"/>
                        <a:t> out of 5</a:t>
                      </a:r>
                      <a:endParaRPr lang="en-GB" sz="1400" dirty="0"/>
                    </a:p>
                  </a:txBody>
                  <a:tcPr>
                    <a:solidFill>
                      <a:srgbClr val="CBE3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How would you </a:t>
                      </a:r>
                      <a:r>
                        <a:rPr lang="en-GB" sz="1300" b="0" dirty="0"/>
                        <a:t>rate</a:t>
                      </a:r>
                      <a:r>
                        <a:rPr lang="en-GB" sz="1300" dirty="0"/>
                        <a:t> your </a:t>
                      </a:r>
                      <a:r>
                        <a:rPr lang="en-GB" sz="1300" b="1" dirty="0"/>
                        <a:t>knowledge/skills/abilities </a:t>
                      </a:r>
                      <a:r>
                        <a:rPr lang="en-GB" sz="1300" dirty="0"/>
                        <a:t>to affect the impact?</a:t>
                      </a:r>
                    </a:p>
                    <a:p>
                      <a:pPr algn="ctr"/>
                      <a:r>
                        <a:rPr lang="en-GB" sz="1600" b="1" dirty="0"/>
                        <a:t>3.3</a:t>
                      </a:r>
                      <a:r>
                        <a:rPr lang="en-GB" sz="1600" dirty="0"/>
                        <a:t> out of 5</a:t>
                      </a:r>
                    </a:p>
                  </a:txBody>
                  <a:tcPr>
                    <a:solidFill>
                      <a:srgbClr val="E6F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45696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EDB49DB-F0D8-D5C4-106E-07F1C43BBEFB}"/>
              </a:ext>
            </a:extLst>
          </p:cNvPr>
          <p:cNvSpPr/>
          <p:nvPr/>
        </p:nvSpPr>
        <p:spPr>
          <a:xfrm>
            <a:off x="9719695" y="2611589"/>
            <a:ext cx="1923396" cy="38658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D1719B1-47F8-20AB-4624-34D85E353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52729"/>
              </p:ext>
            </p:extLst>
          </p:nvPr>
        </p:nvGraphicFramePr>
        <p:xfrm>
          <a:off x="715963" y="4106008"/>
          <a:ext cx="11300543" cy="166001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370012">
                  <a:extLst>
                    <a:ext uri="{9D8B030D-6E8A-4147-A177-3AD203B41FA5}">
                      <a16:colId xmlns:a16="http://schemas.microsoft.com/office/drawing/2014/main" val="799741179"/>
                    </a:ext>
                  </a:extLst>
                </a:gridCol>
                <a:gridCol w="3875210">
                  <a:extLst>
                    <a:ext uri="{9D8B030D-6E8A-4147-A177-3AD203B41FA5}">
                      <a16:colId xmlns:a16="http://schemas.microsoft.com/office/drawing/2014/main" val="1325709071"/>
                    </a:ext>
                  </a:extLst>
                </a:gridCol>
                <a:gridCol w="3226777">
                  <a:extLst>
                    <a:ext uri="{9D8B030D-6E8A-4147-A177-3AD203B41FA5}">
                      <a16:colId xmlns:a16="http://schemas.microsoft.com/office/drawing/2014/main" val="114696086"/>
                    </a:ext>
                  </a:extLst>
                </a:gridCol>
                <a:gridCol w="2828544">
                  <a:extLst>
                    <a:ext uri="{9D8B030D-6E8A-4147-A177-3AD203B41FA5}">
                      <a16:colId xmlns:a16="http://schemas.microsoft.com/office/drawing/2014/main" val="696777919"/>
                    </a:ext>
                  </a:extLst>
                </a:gridCol>
              </a:tblGrid>
              <a:tr h="39455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Short-term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Medium-term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Long-term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24482"/>
                  </a:ext>
                </a:extLst>
              </a:tr>
              <a:tr h="663669">
                <a:tc>
                  <a:txBody>
                    <a:bodyPr/>
                    <a:lstStyle/>
                    <a:p>
                      <a:r>
                        <a:rPr lang="en-GB" sz="1400" dirty="0"/>
                        <a:t>Local/ 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Make </a:t>
                      </a:r>
                      <a:r>
                        <a:rPr lang="en-GB" sz="1400" b="1" dirty="0"/>
                        <a:t>support</a:t>
                      </a:r>
                      <a:r>
                        <a:rPr lang="en-GB" sz="1400" dirty="0"/>
                        <a:t> easily 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Inform </a:t>
                      </a:r>
                      <a:r>
                        <a:rPr lang="en-GB" sz="1400" b="1" dirty="0"/>
                        <a:t>service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Improve </a:t>
                      </a:r>
                      <a:r>
                        <a:rPr lang="en-GB" sz="1400" b="1" dirty="0"/>
                        <a:t>partnership </a:t>
                      </a:r>
                      <a:r>
                        <a:rPr lang="en-GB" sz="1400" b="0" dirty="0"/>
                        <a:t>working</a:t>
                      </a:r>
                      <a:r>
                        <a:rPr lang="en-GB" sz="1400" b="1" dirty="0"/>
                        <a:t> </a:t>
                      </a:r>
                      <a:r>
                        <a:rPr lang="en-GB" sz="1400" dirty="0"/>
                        <a:t>&amp; coordination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Involve </a:t>
                      </a:r>
                      <a:r>
                        <a:rPr lang="en-GB" sz="1400" b="1" dirty="0"/>
                        <a:t>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Future </a:t>
                      </a:r>
                      <a:r>
                        <a:rPr lang="en-GB" sz="1400" b="1" dirty="0"/>
                        <a:t>ways of 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Health </a:t>
                      </a:r>
                      <a:r>
                        <a:rPr lang="en-GB" sz="1400" b="1" dirty="0"/>
                        <a:t>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4487"/>
                  </a:ext>
                </a:extLst>
              </a:tr>
              <a:tr h="533940">
                <a:tc>
                  <a:txBody>
                    <a:bodyPr/>
                    <a:lstStyle/>
                    <a:p>
                      <a:r>
                        <a:rPr lang="en-GB" sz="1400" dirty="0"/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Set national </a:t>
                      </a:r>
                      <a:r>
                        <a:rPr lang="en-GB" sz="1400" b="1" dirty="0"/>
                        <a:t>direction</a:t>
                      </a:r>
                      <a:r>
                        <a:rPr lang="en-GB" sz="1400" dirty="0"/>
                        <a:t> &amp; coordination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/>
                        <a:t>Funding</a:t>
                      </a:r>
                      <a:r>
                        <a:rPr lang="en-GB" sz="1400" dirty="0"/>
                        <a:t> that supports the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Use </a:t>
                      </a:r>
                      <a:r>
                        <a:rPr lang="en-GB" sz="1400" b="1" dirty="0"/>
                        <a:t>evidence</a:t>
                      </a:r>
                      <a:r>
                        <a:rPr lang="en-GB" sz="1400" dirty="0"/>
                        <a:t> to inform 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Increase </a:t>
                      </a:r>
                      <a:r>
                        <a:rPr lang="en-GB" sz="1400" b="1" dirty="0"/>
                        <a:t>service offer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 </a:t>
                      </a:r>
                      <a:r>
                        <a:rPr lang="en-GB" sz="1400" b="1" dirty="0"/>
                        <a:t>healthier</a:t>
                      </a:r>
                      <a:r>
                        <a:rPr lang="en-GB" sz="1400" dirty="0"/>
                        <a:t> Wales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A </a:t>
                      </a:r>
                      <a:r>
                        <a:rPr lang="en-GB" sz="1400" b="1" dirty="0"/>
                        <a:t>more equal </a:t>
                      </a:r>
                      <a:r>
                        <a:rPr lang="en-GB" sz="1400" dirty="0"/>
                        <a:t>Wales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0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44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4CF329A5-56A5-10A9-F883-4102B507C29E}"/>
              </a:ext>
            </a:extLst>
          </p:cNvPr>
          <p:cNvSpPr/>
          <p:nvPr/>
        </p:nvSpPr>
        <p:spPr>
          <a:xfrm>
            <a:off x="651164" y="3799313"/>
            <a:ext cx="10903527" cy="138545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CBAC1E2-08E4-665C-9EC2-B6BD82BE39AE}"/>
              </a:ext>
            </a:extLst>
          </p:cNvPr>
          <p:cNvSpPr/>
          <p:nvPr/>
        </p:nvSpPr>
        <p:spPr>
          <a:xfrm>
            <a:off x="651163" y="2119744"/>
            <a:ext cx="7606146" cy="138545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DEA6FE-A363-99FF-7D88-4E5BE1B931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165" y="1479265"/>
            <a:ext cx="4738254" cy="946327"/>
          </a:xfrm>
          <a:solidFill>
            <a:schemeClr val="bg1"/>
          </a:solidFill>
        </p:spPr>
        <p:txBody>
          <a:bodyPr/>
          <a:lstStyle/>
          <a:p>
            <a:r>
              <a:rPr lang="en-GB" sz="6600" dirty="0">
                <a:solidFill>
                  <a:schemeClr val="accent5"/>
                </a:solidFill>
              </a:rPr>
              <a:t>Short-term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AF3EE1-22A3-3475-225C-91345733413A}"/>
              </a:ext>
            </a:extLst>
          </p:cNvPr>
          <p:cNvSpPr txBox="1">
            <a:spLocks/>
          </p:cNvSpPr>
          <p:nvPr/>
        </p:nvSpPr>
        <p:spPr>
          <a:xfrm>
            <a:off x="637309" y="3169525"/>
            <a:ext cx="10760075" cy="94632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i="0" kern="120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solidFill>
                  <a:schemeClr val="accent4"/>
                </a:solidFill>
              </a:rPr>
              <a:t>Medium-term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4BF747-C75E-F054-63BA-D4962BE6B767}"/>
              </a:ext>
            </a:extLst>
          </p:cNvPr>
          <p:cNvSpPr txBox="1">
            <a:spLocks/>
          </p:cNvSpPr>
          <p:nvPr/>
        </p:nvSpPr>
        <p:spPr>
          <a:xfrm>
            <a:off x="651163" y="4887500"/>
            <a:ext cx="10760075" cy="94632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i="0" kern="120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600" dirty="0">
                <a:solidFill>
                  <a:schemeClr val="accent3"/>
                </a:solidFill>
              </a:rPr>
              <a:t>Longer-term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3365B0A-84E8-B101-FE91-505A6A5714C5}"/>
              </a:ext>
            </a:extLst>
          </p:cNvPr>
          <p:cNvSpPr/>
          <p:nvPr/>
        </p:nvSpPr>
        <p:spPr>
          <a:xfrm>
            <a:off x="651164" y="374066"/>
            <a:ext cx="5444836" cy="138545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2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989772-6152-4903-844B-F617F89629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716217"/>
            <a:ext cx="10760075" cy="946327"/>
          </a:xfrm>
        </p:spPr>
        <p:txBody>
          <a:bodyPr/>
          <a:lstStyle/>
          <a:p>
            <a:r>
              <a:rPr lang="en-GB" sz="6600" dirty="0">
                <a:latin typeface="Ubuntu" panose="020B0504030602030204" pitchFamily="34" charset="0"/>
              </a:rPr>
              <a:t>Welsh Government</a:t>
            </a:r>
          </a:p>
        </p:txBody>
      </p:sp>
      <p:cxnSp>
        <p:nvCxnSpPr>
          <p:cNvPr id="76" name="Google Shape;402;p31">
            <a:extLst>
              <a:ext uri="{FF2B5EF4-FFF2-40B4-BE49-F238E27FC236}">
                <a16:creationId xmlns:a16="http://schemas.microsoft.com/office/drawing/2014/main" id="{49953D1A-89C4-852E-B9F0-C94A7E12DCC6}"/>
              </a:ext>
            </a:extLst>
          </p:cNvPr>
          <p:cNvCxnSpPr>
            <a:stCxn id="111" idx="7"/>
            <a:endCxn id="101" idx="2"/>
          </p:cNvCxnSpPr>
          <p:nvPr/>
        </p:nvCxnSpPr>
        <p:spPr>
          <a:xfrm rot="-5400000">
            <a:off x="6473397" y="2545776"/>
            <a:ext cx="575100" cy="758700"/>
          </a:xfrm>
          <a:prstGeom prst="bentConnector2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405;p31">
            <a:extLst>
              <a:ext uri="{FF2B5EF4-FFF2-40B4-BE49-F238E27FC236}">
                <a16:creationId xmlns:a16="http://schemas.microsoft.com/office/drawing/2014/main" id="{EB4FAAC6-9C16-AAC4-75E7-882795AE720A}"/>
              </a:ext>
            </a:extLst>
          </p:cNvPr>
          <p:cNvCxnSpPr>
            <a:stCxn id="111" idx="1"/>
            <a:endCxn id="91" idx="6"/>
          </p:cNvCxnSpPr>
          <p:nvPr/>
        </p:nvCxnSpPr>
        <p:spPr>
          <a:xfrm rot="16200000" flipV="1">
            <a:off x="4731906" y="2582703"/>
            <a:ext cx="575158" cy="684787"/>
          </a:xfrm>
          <a:prstGeom prst="bentConnector2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407;p31">
            <a:extLst>
              <a:ext uri="{FF2B5EF4-FFF2-40B4-BE49-F238E27FC236}">
                <a16:creationId xmlns:a16="http://schemas.microsoft.com/office/drawing/2014/main" id="{6B015A10-EAA1-70EF-A7A9-3222AAB6DE8D}"/>
              </a:ext>
            </a:extLst>
          </p:cNvPr>
          <p:cNvCxnSpPr>
            <a:cxnSpLocks/>
            <a:stCxn id="111" idx="3"/>
            <a:endCxn id="99" idx="6"/>
          </p:cNvCxnSpPr>
          <p:nvPr/>
        </p:nvCxnSpPr>
        <p:spPr>
          <a:xfrm rot="5400000">
            <a:off x="4738328" y="4171044"/>
            <a:ext cx="562200" cy="684900"/>
          </a:xfrm>
          <a:prstGeom prst="bentConnector2">
            <a:avLst/>
          </a:prstGeom>
          <a:noFill/>
          <a:ln w="38100" cap="flat" cmpd="sng">
            <a:solidFill>
              <a:srgbClr val="00CAD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409;p31">
            <a:extLst>
              <a:ext uri="{FF2B5EF4-FFF2-40B4-BE49-F238E27FC236}">
                <a16:creationId xmlns:a16="http://schemas.microsoft.com/office/drawing/2014/main" id="{27423FAB-56DA-A886-34B6-8D71823FD033}"/>
              </a:ext>
            </a:extLst>
          </p:cNvPr>
          <p:cNvCxnSpPr>
            <a:cxnSpLocks/>
            <a:stCxn id="111" idx="5"/>
            <a:endCxn id="105" idx="2"/>
          </p:cNvCxnSpPr>
          <p:nvPr/>
        </p:nvCxnSpPr>
        <p:spPr>
          <a:xfrm rot="-5400000" flipH="1">
            <a:off x="6479847" y="4134144"/>
            <a:ext cx="562200" cy="758700"/>
          </a:xfrm>
          <a:prstGeom prst="bentConnector2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411;p31">
            <a:extLst>
              <a:ext uri="{FF2B5EF4-FFF2-40B4-BE49-F238E27FC236}">
                <a16:creationId xmlns:a16="http://schemas.microsoft.com/office/drawing/2014/main" id="{ED14160D-9BF9-92E8-8F99-27D9A442D824}"/>
              </a:ext>
            </a:extLst>
          </p:cNvPr>
          <p:cNvCxnSpPr>
            <a:stCxn id="111" idx="6"/>
            <a:endCxn id="103" idx="2"/>
          </p:cNvCxnSpPr>
          <p:nvPr/>
        </p:nvCxnSpPr>
        <p:spPr>
          <a:xfrm rot="10800000" flipH="1">
            <a:off x="6592787" y="3719835"/>
            <a:ext cx="547500" cy="2700"/>
          </a:xfrm>
          <a:prstGeom prst="straightConnector1">
            <a:avLst/>
          </a:prstGeom>
          <a:noFill/>
          <a:ln w="38100" cap="flat" cmpd="sng">
            <a:solidFill>
              <a:srgbClr val="00CAD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413;p31">
            <a:extLst>
              <a:ext uri="{FF2B5EF4-FFF2-40B4-BE49-F238E27FC236}">
                <a16:creationId xmlns:a16="http://schemas.microsoft.com/office/drawing/2014/main" id="{8710F64B-36D7-96E0-D6F6-FDC56BEDA33F}"/>
              </a:ext>
            </a:extLst>
          </p:cNvPr>
          <p:cNvCxnSpPr>
            <a:stCxn id="97" idx="6"/>
            <a:endCxn id="111" idx="2"/>
          </p:cNvCxnSpPr>
          <p:nvPr/>
        </p:nvCxnSpPr>
        <p:spPr>
          <a:xfrm>
            <a:off x="4677091" y="3719866"/>
            <a:ext cx="473700" cy="27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416;p31">
            <a:extLst>
              <a:ext uri="{FF2B5EF4-FFF2-40B4-BE49-F238E27FC236}">
                <a16:creationId xmlns:a16="http://schemas.microsoft.com/office/drawing/2014/main" id="{3A848114-584F-C464-7463-299B4A6A2777}"/>
              </a:ext>
            </a:extLst>
          </p:cNvPr>
          <p:cNvSpPr txBox="1"/>
          <p:nvPr/>
        </p:nvSpPr>
        <p:spPr>
          <a:xfrm flipH="1">
            <a:off x="835755" y="2171725"/>
            <a:ext cx="288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</a:rPr>
              <a:t>£200 </a:t>
            </a:r>
            <a:r>
              <a:rPr lang="en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  <a:hlinkClick r:id="rId3"/>
              </a:rPr>
              <a:t>Wales Fuel Support Scheme</a:t>
            </a:r>
            <a:endParaRPr sz="2200" kern="0" dirty="0">
              <a:solidFill>
                <a:srgbClr val="323249"/>
              </a:solidFill>
              <a:latin typeface="Ubuntu" panose="020B0504030602030204" pitchFamily="34" charset="0"/>
              <a:ea typeface="Lexend"/>
              <a:cs typeface="Lexend"/>
              <a:sym typeface="Lexend"/>
            </a:endParaRPr>
          </a:p>
        </p:txBody>
      </p:sp>
      <p:sp>
        <p:nvSpPr>
          <p:cNvPr id="84" name="Google Shape;418;p31">
            <a:extLst>
              <a:ext uri="{FF2B5EF4-FFF2-40B4-BE49-F238E27FC236}">
                <a16:creationId xmlns:a16="http://schemas.microsoft.com/office/drawing/2014/main" id="{CEBB839F-DBB3-A76B-5FDE-4792AAF39482}"/>
              </a:ext>
            </a:extLst>
          </p:cNvPr>
          <p:cNvSpPr txBox="1"/>
          <p:nvPr/>
        </p:nvSpPr>
        <p:spPr>
          <a:xfrm flipH="1">
            <a:off x="835755" y="4336568"/>
            <a:ext cx="288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GB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  <a:hlinkClick r:id="rId4"/>
              </a:rPr>
              <a:t>Real Living Wage for social care</a:t>
            </a:r>
            <a:endParaRPr lang="en-GB" sz="2200" kern="0" dirty="0">
              <a:solidFill>
                <a:srgbClr val="323249"/>
              </a:solidFill>
              <a:latin typeface="Ubuntu" panose="020B0504030602030204" pitchFamily="34" charset="0"/>
              <a:ea typeface="Lexend"/>
              <a:cs typeface="Lexend"/>
              <a:sym typeface="Lexend"/>
            </a:endParaRPr>
          </a:p>
        </p:txBody>
      </p:sp>
      <p:sp>
        <p:nvSpPr>
          <p:cNvPr id="86" name="Google Shape;420;p31">
            <a:extLst>
              <a:ext uri="{FF2B5EF4-FFF2-40B4-BE49-F238E27FC236}">
                <a16:creationId xmlns:a16="http://schemas.microsoft.com/office/drawing/2014/main" id="{837B1E44-6998-216F-D0E8-34837B5415B2}"/>
              </a:ext>
            </a:extLst>
          </p:cNvPr>
          <p:cNvSpPr txBox="1"/>
          <p:nvPr/>
        </p:nvSpPr>
        <p:spPr>
          <a:xfrm flipH="1">
            <a:off x="655755" y="3241666"/>
            <a:ext cx="306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  <a:hlinkClick r:id="rId5"/>
              </a:rPr>
              <a:t>Discretionary Assistance Fund </a:t>
            </a:r>
            <a:r>
              <a:rPr lang="en" sz="2200" kern="0" dirty="0">
                <a:solidFill>
                  <a:schemeClr val="accent2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</a:rPr>
              <a:t>(DAF)</a:t>
            </a:r>
            <a:endParaRPr sz="2200" kern="0" dirty="0">
              <a:solidFill>
                <a:schemeClr val="accent2"/>
              </a:solidFill>
              <a:latin typeface="Ubuntu" panose="020B0504030602030204" pitchFamily="34" charset="0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422;p31">
            <a:extLst>
              <a:ext uri="{FF2B5EF4-FFF2-40B4-BE49-F238E27FC236}">
                <a16:creationId xmlns:a16="http://schemas.microsoft.com/office/drawing/2014/main" id="{621DCA60-F9D3-468A-8476-D6F5BDA57046}"/>
              </a:ext>
            </a:extLst>
          </p:cNvPr>
          <p:cNvSpPr txBox="1"/>
          <p:nvPr/>
        </p:nvSpPr>
        <p:spPr>
          <a:xfrm flipH="1">
            <a:off x="8021698" y="4285487"/>
            <a:ext cx="3567119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  <a:hlinkClick r:id="rId6"/>
              </a:rPr>
              <a:t>Expansion of free childcare &amp; school meals</a:t>
            </a:r>
            <a:endParaRPr sz="2200" kern="0" dirty="0">
              <a:solidFill>
                <a:srgbClr val="323249"/>
              </a:solidFill>
              <a:latin typeface="Ubuntu" panose="020B0504030602030204" pitchFamily="34" charset="0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424;p31">
            <a:extLst>
              <a:ext uri="{FF2B5EF4-FFF2-40B4-BE49-F238E27FC236}">
                <a16:creationId xmlns:a16="http://schemas.microsoft.com/office/drawing/2014/main" id="{143CB756-0FCA-F5C7-524A-498F4777098A}"/>
              </a:ext>
            </a:extLst>
          </p:cNvPr>
          <p:cNvSpPr/>
          <p:nvPr/>
        </p:nvSpPr>
        <p:spPr>
          <a:xfrm>
            <a:off x="3948400" y="2234037"/>
            <a:ext cx="807300" cy="80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91" name="Google Shape;406;p31">
            <a:extLst>
              <a:ext uri="{FF2B5EF4-FFF2-40B4-BE49-F238E27FC236}">
                <a16:creationId xmlns:a16="http://schemas.microsoft.com/office/drawing/2014/main" id="{CB231807-53F4-4BFA-F019-140DAE510569}"/>
              </a:ext>
            </a:extLst>
          </p:cNvPr>
          <p:cNvSpPr/>
          <p:nvPr/>
        </p:nvSpPr>
        <p:spPr>
          <a:xfrm>
            <a:off x="4026691" y="2312318"/>
            <a:ext cx="650400" cy="650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dist="57150" dir="1800000" algn="bl" rotWithShape="0">
              <a:srgbClr val="323249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92" name="Google Shape;425;p31">
            <a:extLst>
              <a:ext uri="{FF2B5EF4-FFF2-40B4-BE49-F238E27FC236}">
                <a16:creationId xmlns:a16="http://schemas.microsoft.com/office/drawing/2014/main" id="{324F5230-8123-270B-9F54-BFFF3C7979A7}"/>
              </a:ext>
            </a:extLst>
          </p:cNvPr>
          <p:cNvSpPr txBox="1"/>
          <p:nvPr/>
        </p:nvSpPr>
        <p:spPr>
          <a:xfrm flipH="1">
            <a:off x="8027635" y="2065485"/>
            <a:ext cx="2916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  <a:hlinkClick r:id="rId7"/>
              </a:rPr>
              <a:t>Fuel Voucher Scheme</a:t>
            </a:r>
            <a:endParaRPr sz="2200" kern="0" dirty="0">
              <a:solidFill>
                <a:srgbClr val="323249"/>
              </a:solidFill>
              <a:latin typeface="Ubuntu" panose="020B0504030602030204" pitchFamily="34" charset="0"/>
              <a:ea typeface="Lexend"/>
              <a:cs typeface="Lexend"/>
              <a:sym typeface="Lexend"/>
            </a:endParaRPr>
          </a:p>
        </p:txBody>
      </p:sp>
      <p:sp>
        <p:nvSpPr>
          <p:cNvPr id="94" name="Google Shape;427;p31">
            <a:extLst>
              <a:ext uri="{FF2B5EF4-FFF2-40B4-BE49-F238E27FC236}">
                <a16:creationId xmlns:a16="http://schemas.microsoft.com/office/drawing/2014/main" id="{4010822D-EC4B-6B11-06C2-FBEE7E3681EE}"/>
              </a:ext>
            </a:extLst>
          </p:cNvPr>
          <p:cNvSpPr txBox="1"/>
          <p:nvPr/>
        </p:nvSpPr>
        <p:spPr>
          <a:xfrm flipH="1">
            <a:off x="8021698" y="3175611"/>
            <a:ext cx="2880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</a:rPr>
              <a:t>£150 </a:t>
            </a:r>
            <a:r>
              <a:rPr lang="en" sz="2200" kern="0" dirty="0">
                <a:solidFill>
                  <a:srgbClr val="323249"/>
                </a:solidFill>
                <a:latin typeface="Ubuntu" panose="020B0504030602030204" pitchFamily="34" charset="0"/>
                <a:ea typeface="Lexend"/>
                <a:cs typeface="Lexend"/>
                <a:sym typeface="Lexend"/>
                <a:hlinkClick r:id="rId8"/>
              </a:rPr>
              <a:t>cost of living support scheme</a:t>
            </a:r>
            <a:endParaRPr sz="2200" kern="0" dirty="0">
              <a:solidFill>
                <a:srgbClr val="323249"/>
              </a:solidFill>
              <a:latin typeface="Ubuntu" panose="020B0504030602030204" pitchFamily="34" charset="0"/>
              <a:ea typeface="Lexend"/>
              <a:cs typeface="Lexend"/>
              <a:sym typeface="Lexend"/>
            </a:endParaRPr>
          </a:p>
        </p:txBody>
      </p:sp>
      <p:sp>
        <p:nvSpPr>
          <p:cNvPr id="96" name="Google Shape;429;p31">
            <a:extLst>
              <a:ext uri="{FF2B5EF4-FFF2-40B4-BE49-F238E27FC236}">
                <a16:creationId xmlns:a16="http://schemas.microsoft.com/office/drawing/2014/main" id="{3D7F37E9-B67B-1C6B-B0F4-895145838AA9}"/>
              </a:ext>
            </a:extLst>
          </p:cNvPr>
          <p:cNvSpPr/>
          <p:nvPr/>
        </p:nvSpPr>
        <p:spPr>
          <a:xfrm>
            <a:off x="3948400" y="3316385"/>
            <a:ext cx="807300" cy="80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97" name="Google Shape;414;p31">
            <a:extLst>
              <a:ext uri="{FF2B5EF4-FFF2-40B4-BE49-F238E27FC236}">
                <a16:creationId xmlns:a16="http://schemas.microsoft.com/office/drawing/2014/main" id="{5CF304CB-70DF-87D0-E576-4120734C2867}"/>
              </a:ext>
            </a:extLst>
          </p:cNvPr>
          <p:cNvSpPr/>
          <p:nvPr/>
        </p:nvSpPr>
        <p:spPr>
          <a:xfrm>
            <a:off x="4026691" y="3394666"/>
            <a:ext cx="650400" cy="650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dist="57150" dir="1800000" algn="bl" rotWithShape="0">
              <a:srgbClr val="323249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98" name="Google Shape;430;p31">
            <a:extLst>
              <a:ext uri="{FF2B5EF4-FFF2-40B4-BE49-F238E27FC236}">
                <a16:creationId xmlns:a16="http://schemas.microsoft.com/office/drawing/2014/main" id="{1910B534-AEB3-2E67-43B0-EA407B21F865}"/>
              </a:ext>
            </a:extLst>
          </p:cNvPr>
          <p:cNvSpPr/>
          <p:nvPr/>
        </p:nvSpPr>
        <p:spPr>
          <a:xfrm>
            <a:off x="3948400" y="4391010"/>
            <a:ext cx="807300" cy="807300"/>
          </a:xfrm>
          <a:prstGeom prst="ellipse">
            <a:avLst/>
          </a:prstGeom>
          <a:solidFill>
            <a:srgbClr val="00C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99" name="Google Shape;408;p31">
            <a:extLst>
              <a:ext uri="{FF2B5EF4-FFF2-40B4-BE49-F238E27FC236}">
                <a16:creationId xmlns:a16="http://schemas.microsoft.com/office/drawing/2014/main" id="{B9B690AD-FC17-F484-1611-C790A2F8D3F0}"/>
              </a:ext>
            </a:extLst>
          </p:cNvPr>
          <p:cNvSpPr/>
          <p:nvPr/>
        </p:nvSpPr>
        <p:spPr>
          <a:xfrm>
            <a:off x="4026691" y="4469291"/>
            <a:ext cx="650400" cy="650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dist="57150" dir="1800000" algn="bl" rotWithShape="0">
              <a:srgbClr val="323249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100" name="Google Shape;431;p31">
            <a:extLst>
              <a:ext uri="{FF2B5EF4-FFF2-40B4-BE49-F238E27FC236}">
                <a16:creationId xmlns:a16="http://schemas.microsoft.com/office/drawing/2014/main" id="{0A22A3AC-C17E-7D4B-AD44-6045047D8B3E}"/>
              </a:ext>
            </a:extLst>
          </p:cNvPr>
          <p:cNvSpPr/>
          <p:nvPr/>
        </p:nvSpPr>
        <p:spPr>
          <a:xfrm>
            <a:off x="7062000" y="2234037"/>
            <a:ext cx="807300" cy="80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101" name="Google Shape;404;p31">
            <a:extLst>
              <a:ext uri="{FF2B5EF4-FFF2-40B4-BE49-F238E27FC236}">
                <a16:creationId xmlns:a16="http://schemas.microsoft.com/office/drawing/2014/main" id="{7330F715-A623-1CA5-E6AC-05880E7BC28E}"/>
              </a:ext>
            </a:extLst>
          </p:cNvPr>
          <p:cNvSpPr/>
          <p:nvPr/>
        </p:nvSpPr>
        <p:spPr>
          <a:xfrm>
            <a:off x="7140291" y="2312318"/>
            <a:ext cx="650400" cy="650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dist="57150" dir="1800000" algn="bl" rotWithShape="0">
              <a:srgbClr val="323249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102" name="Google Shape;432;p31">
            <a:extLst>
              <a:ext uri="{FF2B5EF4-FFF2-40B4-BE49-F238E27FC236}">
                <a16:creationId xmlns:a16="http://schemas.microsoft.com/office/drawing/2014/main" id="{0B2FCFA4-F0B4-5262-3A0B-F46C883C35F2}"/>
              </a:ext>
            </a:extLst>
          </p:cNvPr>
          <p:cNvSpPr/>
          <p:nvPr/>
        </p:nvSpPr>
        <p:spPr>
          <a:xfrm>
            <a:off x="7062000" y="3316385"/>
            <a:ext cx="807300" cy="807300"/>
          </a:xfrm>
          <a:prstGeom prst="ellipse">
            <a:avLst/>
          </a:prstGeom>
          <a:solidFill>
            <a:srgbClr val="00CA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103" name="Google Shape;412;p31">
            <a:extLst>
              <a:ext uri="{FF2B5EF4-FFF2-40B4-BE49-F238E27FC236}">
                <a16:creationId xmlns:a16="http://schemas.microsoft.com/office/drawing/2014/main" id="{0972D039-DFF4-532A-107B-F318A7F03277}"/>
              </a:ext>
            </a:extLst>
          </p:cNvPr>
          <p:cNvSpPr/>
          <p:nvPr/>
        </p:nvSpPr>
        <p:spPr>
          <a:xfrm>
            <a:off x="7140291" y="3394666"/>
            <a:ext cx="650400" cy="650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dist="57150" dir="1800000" algn="bl" rotWithShape="0">
              <a:srgbClr val="323249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104" name="Google Shape;433;p31">
            <a:extLst>
              <a:ext uri="{FF2B5EF4-FFF2-40B4-BE49-F238E27FC236}">
                <a16:creationId xmlns:a16="http://schemas.microsoft.com/office/drawing/2014/main" id="{901630C4-B657-0E1D-B499-9BCD57E3D8A6}"/>
              </a:ext>
            </a:extLst>
          </p:cNvPr>
          <p:cNvSpPr/>
          <p:nvPr/>
        </p:nvSpPr>
        <p:spPr>
          <a:xfrm>
            <a:off x="7062000" y="4391010"/>
            <a:ext cx="807300" cy="807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sp>
        <p:nvSpPr>
          <p:cNvPr id="105" name="Google Shape;410;p31">
            <a:extLst>
              <a:ext uri="{FF2B5EF4-FFF2-40B4-BE49-F238E27FC236}">
                <a16:creationId xmlns:a16="http://schemas.microsoft.com/office/drawing/2014/main" id="{F2C06A77-7939-CBAC-7268-C9CF2C80BA89}"/>
              </a:ext>
            </a:extLst>
          </p:cNvPr>
          <p:cNvSpPr/>
          <p:nvPr/>
        </p:nvSpPr>
        <p:spPr>
          <a:xfrm>
            <a:off x="7140291" y="4469291"/>
            <a:ext cx="650400" cy="6504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42875" dist="57150" dir="1800000" algn="bl" rotWithShape="0">
              <a:srgbClr val="323249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cs typeface="Arial"/>
              <a:sym typeface="Arial"/>
            </a:endParaRPr>
          </a:p>
        </p:txBody>
      </p:sp>
      <p:grpSp>
        <p:nvGrpSpPr>
          <p:cNvPr id="106" name="Google Shape;434;p31">
            <a:extLst>
              <a:ext uri="{FF2B5EF4-FFF2-40B4-BE49-F238E27FC236}">
                <a16:creationId xmlns:a16="http://schemas.microsoft.com/office/drawing/2014/main" id="{D3CDF265-442B-85F0-EFBF-3401CBA346F2}"/>
              </a:ext>
            </a:extLst>
          </p:cNvPr>
          <p:cNvGrpSpPr/>
          <p:nvPr/>
        </p:nvGrpSpPr>
        <p:grpSpPr>
          <a:xfrm>
            <a:off x="5042867" y="2893172"/>
            <a:ext cx="1653321" cy="1653569"/>
            <a:chOff x="-1028847" y="820035"/>
            <a:chExt cx="2481346" cy="2481346"/>
          </a:xfrm>
        </p:grpSpPr>
        <p:sp>
          <p:nvSpPr>
            <p:cNvPr id="107" name="Google Shape;435;p31">
              <a:extLst>
                <a:ext uri="{FF2B5EF4-FFF2-40B4-BE49-F238E27FC236}">
                  <a16:creationId xmlns:a16="http://schemas.microsoft.com/office/drawing/2014/main" id="{DCFE2386-045A-1EF0-8F04-647FDBBF8F40}"/>
                </a:ext>
              </a:extLst>
            </p:cNvPr>
            <p:cNvSpPr/>
            <p:nvPr/>
          </p:nvSpPr>
          <p:spPr>
            <a:xfrm>
              <a:off x="211718" y="820035"/>
              <a:ext cx="1240782" cy="1240782"/>
            </a:xfrm>
            <a:custGeom>
              <a:avLst/>
              <a:gdLst/>
              <a:ahLst/>
              <a:cxnLst/>
              <a:rect l="l" t="t" r="r" b="b"/>
              <a:pathLst>
                <a:path w="25595" h="25595" extrusionOk="0">
                  <a:moveTo>
                    <a:pt x="25595" y="25594"/>
                  </a:moveTo>
                  <a:cubicBezTo>
                    <a:pt x="25595" y="11459"/>
                    <a:pt x="14136" y="0"/>
                    <a:pt x="1" y="0"/>
                  </a:cubicBezTo>
                  <a:lnTo>
                    <a:pt x="1" y="25594"/>
                  </a:lnTo>
                  <a:close/>
                </a:path>
              </a:pathLst>
            </a:custGeom>
            <a:solidFill>
              <a:srgbClr val="FFCA4F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  <p:sp>
          <p:nvSpPr>
            <p:cNvPr id="108" name="Google Shape;436;p31">
              <a:extLst>
                <a:ext uri="{FF2B5EF4-FFF2-40B4-BE49-F238E27FC236}">
                  <a16:creationId xmlns:a16="http://schemas.microsoft.com/office/drawing/2014/main" id="{7BE06313-C434-959E-CA6B-71AACDE37846}"/>
                </a:ext>
              </a:extLst>
            </p:cNvPr>
            <p:cNvSpPr/>
            <p:nvPr/>
          </p:nvSpPr>
          <p:spPr>
            <a:xfrm>
              <a:off x="-1028847" y="820035"/>
              <a:ext cx="1240636" cy="1240782"/>
            </a:xfrm>
            <a:custGeom>
              <a:avLst/>
              <a:gdLst/>
              <a:ahLst/>
              <a:cxnLst/>
              <a:rect l="l" t="t" r="r" b="b"/>
              <a:pathLst>
                <a:path w="25592" h="25595" extrusionOk="0">
                  <a:moveTo>
                    <a:pt x="1" y="25594"/>
                  </a:moveTo>
                  <a:cubicBezTo>
                    <a:pt x="1" y="11459"/>
                    <a:pt x="11457" y="0"/>
                    <a:pt x="25592" y="0"/>
                  </a:cubicBezTo>
                  <a:lnTo>
                    <a:pt x="25592" y="25594"/>
                  </a:lnTo>
                  <a:close/>
                </a:path>
              </a:pathLst>
            </a:custGeom>
            <a:solidFill>
              <a:srgbClr val="57CEA0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  <p:sp>
          <p:nvSpPr>
            <p:cNvPr id="109" name="Google Shape;437;p31">
              <a:extLst>
                <a:ext uri="{FF2B5EF4-FFF2-40B4-BE49-F238E27FC236}">
                  <a16:creationId xmlns:a16="http://schemas.microsoft.com/office/drawing/2014/main" id="{A0D22F20-642A-B88D-F9FA-7509DABED3B8}"/>
                </a:ext>
              </a:extLst>
            </p:cNvPr>
            <p:cNvSpPr/>
            <p:nvPr/>
          </p:nvSpPr>
          <p:spPr>
            <a:xfrm>
              <a:off x="-1028847" y="2060745"/>
              <a:ext cx="1240636" cy="1240636"/>
            </a:xfrm>
            <a:custGeom>
              <a:avLst/>
              <a:gdLst/>
              <a:ahLst/>
              <a:cxnLst/>
              <a:rect l="l" t="t" r="r" b="b"/>
              <a:pathLst>
                <a:path w="25592" h="25592" extrusionOk="0">
                  <a:moveTo>
                    <a:pt x="1" y="0"/>
                  </a:moveTo>
                  <a:cubicBezTo>
                    <a:pt x="1" y="14133"/>
                    <a:pt x="11457" y="25591"/>
                    <a:pt x="25592" y="25591"/>
                  </a:cubicBezTo>
                  <a:lnTo>
                    <a:pt x="25592" y="0"/>
                  </a:lnTo>
                  <a:close/>
                </a:path>
              </a:pathLst>
            </a:custGeom>
            <a:solidFill>
              <a:srgbClr val="00CAD5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  <p:sp>
          <p:nvSpPr>
            <p:cNvPr id="110" name="Google Shape;438;p31">
              <a:extLst>
                <a:ext uri="{FF2B5EF4-FFF2-40B4-BE49-F238E27FC236}">
                  <a16:creationId xmlns:a16="http://schemas.microsoft.com/office/drawing/2014/main" id="{27D81CCC-637A-B88D-E1FD-0A1D60CAE1B3}"/>
                </a:ext>
              </a:extLst>
            </p:cNvPr>
            <p:cNvSpPr/>
            <p:nvPr/>
          </p:nvSpPr>
          <p:spPr>
            <a:xfrm>
              <a:off x="211718" y="2060745"/>
              <a:ext cx="1240782" cy="1240636"/>
            </a:xfrm>
            <a:custGeom>
              <a:avLst/>
              <a:gdLst/>
              <a:ahLst/>
              <a:cxnLst/>
              <a:rect l="l" t="t" r="r" b="b"/>
              <a:pathLst>
                <a:path w="25595" h="25592" extrusionOk="0">
                  <a:moveTo>
                    <a:pt x="25595" y="0"/>
                  </a:moveTo>
                  <a:cubicBezTo>
                    <a:pt x="25595" y="14133"/>
                    <a:pt x="14136" y="25591"/>
                    <a:pt x="1" y="255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569D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11" name="Google Shape;403;p31">
            <a:extLst>
              <a:ext uri="{FF2B5EF4-FFF2-40B4-BE49-F238E27FC236}">
                <a16:creationId xmlns:a16="http://schemas.microsoft.com/office/drawing/2014/main" id="{8EDAE240-6982-C3CC-8F66-8DC44BBA5EAE}"/>
              </a:ext>
            </a:extLst>
          </p:cNvPr>
          <p:cNvSpPr/>
          <p:nvPr/>
        </p:nvSpPr>
        <p:spPr>
          <a:xfrm>
            <a:off x="5150687" y="3001485"/>
            <a:ext cx="1442100" cy="1442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00025" dist="85725" dir="2940000" algn="bl" rotWithShape="0">
              <a:srgbClr val="323249">
                <a:alpha val="37000"/>
              </a:srgbClr>
            </a:outerShdw>
          </a:effectLst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rgbClr val="323249"/>
                </a:solidFill>
                <a:effectLst/>
                <a:uLnTx/>
                <a:uFillTx/>
                <a:latin typeface="Ubuntu" panose="020B0504030602030204" pitchFamily="34" charset="0"/>
                <a:ea typeface="Lexend"/>
                <a:cs typeface="Lexend"/>
                <a:sym typeface="Lexend"/>
              </a:rPr>
              <a:t>Welsh Gov’t CoL support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323249"/>
              </a:solidFill>
              <a:effectLst/>
              <a:uLnTx/>
              <a:uFillTx/>
              <a:latin typeface="Ubuntu" panose="020B0504030602030204" pitchFamily="34" charset="0"/>
              <a:ea typeface="Lexend"/>
              <a:cs typeface="Lexend"/>
              <a:sym typeface="Lexend"/>
            </a:endParaRPr>
          </a:p>
        </p:txBody>
      </p:sp>
      <p:pic>
        <p:nvPicPr>
          <p:cNvPr id="154" name="Graphic 153" descr="Speedometer Low with solid fill">
            <a:extLst>
              <a:ext uri="{FF2B5EF4-FFF2-40B4-BE49-F238E27FC236}">
                <a16:creationId xmlns:a16="http://schemas.microsoft.com/office/drawing/2014/main" id="{70ECA220-C34F-31F3-B2F4-01B9C25816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81780" y="2292097"/>
            <a:ext cx="540000" cy="540000"/>
          </a:xfrm>
          <a:prstGeom prst="rect">
            <a:avLst/>
          </a:prstGeom>
        </p:spPr>
      </p:pic>
      <p:pic>
        <p:nvPicPr>
          <p:cNvPr id="156" name="Graphic 155" descr="Lunch Box with solid fill">
            <a:extLst>
              <a:ext uri="{FF2B5EF4-FFF2-40B4-BE49-F238E27FC236}">
                <a16:creationId xmlns:a16="http://schemas.microsoft.com/office/drawing/2014/main" id="{545FE123-89D0-21CD-75B5-4ABC9BC79A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81793" y="4492536"/>
            <a:ext cx="540000" cy="540000"/>
          </a:xfrm>
          <a:prstGeom prst="rect">
            <a:avLst/>
          </a:prstGeom>
        </p:spPr>
      </p:pic>
      <p:pic>
        <p:nvPicPr>
          <p:cNvPr id="158" name="Graphic 157" descr="Receipt with solid fill">
            <a:extLst>
              <a:ext uri="{FF2B5EF4-FFF2-40B4-BE49-F238E27FC236}">
                <a16:creationId xmlns:a16="http://schemas.microsoft.com/office/drawing/2014/main" id="{42E83C73-BA5F-5919-D9CD-D1EF60D900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95491" y="2372723"/>
            <a:ext cx="540000" cy="540000"/>
          </a:xfrm>
          <a:prstGeom prst="rect">
            <a:avLst/>
          </a:prstGeom>
        </p:spPr>
      </p:pic>
      <p:pic>
        <p:nvPicPr>
          <p:cNvPr id="160" name="Graphic 159" descr="Piggy Bank with solid fill">
            <a:extLst>
              <a:ext uri="{FF2B5EF4-FFF2-40B4-BE49-F238E27FC236}">
                <a16:creationId xmlns:a16="http://schemas.microsoft.com/office/drawing/2014/main" id="{2B2F7873-A362-AE37-2DF4-17177C31FF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80906" y="3413835"/>
            <a:ext cx="612000" cy="612000"/>
          </a:xfrm>
          <a:prstGeom prst="rect">
            <a:avLst/>
          </a:prstGeom>
        </p:spPr>
      </p:pic>
      <p:pic>
        <p:nvPicPr>
          <p:cNvPr id="162" name="Graphic 161" descr="House with solid fill">
            <a:extLst>
              <a:ext uri="{FF2B5EF4-FFF2-40B4-BE49-F238E27FC236}">
                <a16:creationId xmlns:a16="http://schemas.microsoft.com/office/drawing/2014/main" id="{FB90C119-A1EE-034E-5D2A-5ADB8CAC94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44040" y="3393702"/>
            <a:ext cx="612000" cy="612000"/>
          </a:xfrm>
          <a:prstGeom prst="rect">
            <a:avLst/>
          </a:prstGeom>
        </p:spPr>
      </p:pic>
      <p:pic>
        <p:nvPicPr>
          <p:cNvPr id="164" name="Graphic 163" descr="Payroll with solid fill">
            <a:extLst>
              <a:ext uri="{FF2B5EF4-FFF2-40B4-BE49-F238E27FC236}">
                <a16:creationId xmlns:a16="http://schemas.microsoft.com/office/drawing/2014/main" id="{D17B3CC2-3D79-5F58-4E79-27663991EF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100398" y="451948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2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993032F8B4545A4449B0ED03A62A8" ma:contentTypeVersion="12" ma:contentTypeDescription="Create a new document." ma:contentTypeScope="" ma:versionID="e92164346b81a24e1b7c40a1bf6637c0">
  <xsd:schema xmlns:xsd="http://www.w3.org/2001/XMLSchema" xmlns:xs="http://www.w3.org/2001/XMLSchema" xmlns:p="http://schemas.microsoft.com/office/2006/metadata/properties" xmlns:ns2="1e7e5d16-4353-404a-ac54-dd903fe29f8c" xmlns:ns3="41b1ac10-5372-4b69-b678-2b7b27705dbd" targetNamespace="http://schemas.microsoft.com/office/2006/metadata/properties" ma:root="true" ma:fieldsID="fbe59431b73eebc428be55bda8f61a9d" ns2:_="" ns3:_="">
    <xsd:import namespace="1e7e5d16-4353-404a-ac54-dd903fe29f8c"/>
    <xsd:import namespace="41b1ac10-5372-4b69-b678-2b7b27705d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e5d16-4353-404a-ac54-dd903fe29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1ac10-5372-4b69-b678-2b7b27705d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7e5d16-4353-404a-ac54-dd903fe29f8c">
      <Terms xmlns="http://schemas.microsoft.com/office/infopath/2007/PartnerControls"/>
    </lcf76f155ced4ddcb4097134ff3c332f>
    <SharedWithUsers xmlns="41b1ac10-5372-4b69-b678-2b7b27705dbd">
      <UserInfo>
        <DisplayName>Louisa Petchey (Public Health Wales - No. 2 Capital Quarter)</DisplayName>
        <AccountId>8</AccountId>
        <AccountType/>
      </UserInfo>
      <UserInfo>
        <DisplayName>Sara Elias (Public Health Wales - No. 2 Capital Quarter)</DisplayName>
        <AccountId>16</AccountId>
        <AccountType/>
      </UserInfo>
      <UserInfo>
        <DisplayName>Leah Silva (Public Health Wales - No. 2 Capital Quarter)</DisplayName>
        <AccountId>14</AccountId>
        <AccountType/>
      </UserInfo>
      <UserInfo>
        <DisplayName>Christian Heathcote-Elliott (Public Health Wales - No. 2 Capital Quarter)</DisplayName>
        <AccountId>27</AccountId>
        <AccountType/>
      </UserInfo>
      <UserInfo>
        <DisplayName>Manon Roberts (Public Health Wales - No. 2 Capital Quarter)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B717B1B-9DBE-4707-A8DD-B04BAE926EB6}">
  <ds:schemaRefs>
    <ds:schemaRef ds:uri="1e7e5d16-4353-404a-ac54-dd903fe29f8c"/>
    <ds:schemaRef ds:uri="41b1ac10-5372-4b69-b678-2b7b27705d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9EC833-6B7F-45AA-B893-95A5BAD6B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66AFE3-D4E1-4933-9F6A-C7DA2C2915CA}">
  <ds:schemaRefs>
    <ds:schemaRef ds:uri="http://purl.org/dc/terms/"/>
    <ds:schemaRef ds:uri="41b1ac10-5372-4b69-b678-2b7b27705dbd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e7e5d16-4353-404a-ac54-dd903fe29f8c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651</Words>
  <Application>Microsoft Office PowerPoint</Application>
  <PresentationFormat>Widescreen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Roboto</vt:lpstr>
      <vt:lpstr>Ubuntu</vt:lpstr>
      <vt:lpstr>Ubuntu Light</vt:lpstr>
      <vt:lpstr>Verdana</vt:lpstr>
      <vt:lpstr>Office Theme</vt:lpstr>
      <vt:lpstr>Cost of living crisis:  the view from Wales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Jones (Public Health Wales - No. 2 Capital Quarter)</dc:creator>
  <cp:lastModifiedBy>Louisa Petchey (Public Health Wales - No. 2 Capital Quarter)</cp:lastModifiedBy>
  <cp:revision>12</cp:revision>
  <cp:lastPrinted>2018-02-28T08:37:13Z</cp:lastPrinted>
  <dcterms:created xsi:type="dcterms:W3CDTF">2017-10-31T10:35:26Z</dcterms:created>
  <dcterms:modified xsi:type="dcterms:W3CDTF">2023-05-04T19:11:14Z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0x010100B5C993032F8B4545A4449B0ED03A62A8</vt:lpwstr>
  </property>
  <property fmtid="{D5CDD505-2E9C-101B-9397-08002B2CF9AE}" pid="3" name="MediaServiceImageTags">
    <vt:lpwstr/>
  </property>
</Properties>
</file>