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307" r:id="rId5"/>
    <p:sldId id="312" r:id="rId6"/>
    <p:sldId id="292" r:id="rId7"/>
    <p:sldId id="311" r:id="rId8"/>
    <p:sldId id="314" r:id="rId9"/>
    <p:sldId id="315" r:id="rId10"/>
    <p:sldId id="301" r:id="rId1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D7F"/>
    <a:srgbClr val="71B8A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94" autoAdjust="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ip Satherley" userId="ae06ddcc-11ba-4268-bfd3-382226215ca3" providerId="ADAL" clId="{04954B24-889D-46E9-B093-7629CCF956ED}"/>
    <pc:docChg chg="modSld">
      <pc:chgData name="Philip Satherley" userId="ae06ddcc-11ba-4268-bfd3-382226215ca3" providerId="ADAL" clId="{04954B24-889D-46E9-B093-7629CCF956ED}" dt="2023-05-05T10:24:57.157" v="5" actId="20577"/>
      <pc:docMkLst>
        <pc:docMk/>
      </pc:docMkLst>
      <pc:sldChg chg="modSp mod">
        <pc:chgData name="Philip Satherley" userId="ae06ddcc-11ba-4268-bfd3-382226215ca3" providerId="ADAL" clId="{04954B24-889D-46E9-B093-7629CCF956ED}" dt="2023-05-05T10:24:57.157" v="5" actId="20577"/>
        <pc:sldMkLst>
          <pc:docMk/>
          <pc:sldMk cId="3151047733" sldId="307"/>
        </pc:sldMkLst>
        <pc:spChg chg="mod">
          <ac:chgData name="Philip Satherley" userId="ae06ddcc-11ba-4268-bfd3-382226215ca3" providerId="ADAL" clId="{04954B24-889D-46E9-B093-7629CCF956ED}" dt="2023-05-05T10:24:57.157" v="5" actId="20577"/>
          <ac:spMkLst>
            <pc:docMk/>
            <pc:sldMk cId="3151047733" sldId="307"/>
            <ac:spMk id="6" creationId="{11DD7CC2-778D-6B59-29F7-04A30B4887F3}"/>
          </ac:spMkLst>
        </pc:spChg>
        <pc:grpChg chg="mod">
          <ac:chgData name="Philip Satherley" userId="ae06ddcc-11ba-4268-bfd3-382226215ca3" providerId="ADAL" clId="{04954B24-889D-46E9-B093-7629CCF956ED}" dt="2023-05-05T10:24:52.367" v="0" actId="1076"/>
          <ac:grpSpMkLst>
            <pc:docMk/>
            <pc:sldMk cId="3151047733" sldId="307"/>
            <ac:grpSpMk id="7" creationId="{249E4E6E-0239-4D23-B4DD-5CB948695446}"/>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13" tIns="45706" rIns="91413" bIns="45706"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13" tIns="45706" rIns="91413" bIns="45706" rtlCol="0"/>
          <a:lstStyle>
            <a:lvl1pPr algn="r">
              <a:defRPr sz="1200"/>
            </a:lvl1pPr>
          </a:lstStyle>
          <a:p>
            <a:fld id="{F93CFAA8-8819-48C2-BFDA-C641EEC00FF4}" type="datetimeFigureOut">
              <a:rPr lang="en-GB" smtClean="0"/>
              <a:t>05/05/2023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13" tIns="45706" rIns="91413" bIns="45706"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13" tIns="45706" rIns="91413" bIns="45706"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13" tIns="45706" rIns="91413" bIns="45706"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13" tIns="45706" rIns="91413" bIns="45706" rtlCol="0" anchor="b"/>
          <a:lstStyle>
            <a:lvl1pPr algn="r">
              <a:defRPr sz="1200"/>
            </a:lvl1pPr>
          </a:lstStyle>
          <a:p>
            <a:fld id="{638149FA-68FA-4D6F-A98E-49A604E48BF9}" type="slidenum">
              <a:rPr lang="en-GB" smtClean="0"/>
              <a:t>‹#›</a:t>
            </a:fld>
            <a:endParaRPr lang="en-GB"/>
          </a:p>
        </p:txBody>
      </p:sp>
    </p:spTree>
    <p:extLst>
      <p:ext uri="{BB962C8B-B14F-4D97-AF65-F5344CB8AC3E}">
        <p14:creationId xmlns:p14="http://schemas.microsoft.com/office/powerpoint/2010/main" val="2027148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we’ve heard from the sessions today and from chatting to you, the cost-of-living crisis is clearly a huge public health crisis and will have implications for the future unless collective action is taken. It is having an immediate impact on millions of households’ ability to heat their homes, provide sufficient food, and access support to live healthier lives.</a:t>
            </a:r>
          </a:p>
          <a:p>
            <a:endParaRPr lang="en-GB" dirty="0"/>
          </a:p>
          <a:p>
            <a:r>
              <a:rPr lang="en-GB" dirty="0"/>
              <a:t>The lasting consequences of the cost-of-living crisis have the potential to leave a generation in poorer health than their predecessors. This cuts across society, but will be felt unequally and is likely to worsen health inequalities. In addition, and as we’re already seeing, the cost-of-living crisis will also have a negative impact on economic activity and the financial health of the country. </a:t>
            </a:r>
          </a:p>
          <a:p>
            <a:endParaRPr lang="en-GB" dirty="0"/>
          </a:p>
          <a:p>
            <a:r>
              <a:rPr lang="en-GB" dirty="0"/>
              <a:t>At the end of 2022 RSPH published a report based on a nationally representative poll of the UK to start to build-up our evidence base of the impact that this crisis is having on our health and wellbeing and what this means now and further down the line. What for the last decade or so, has been affecting the poorest in our society, is now an increasing reality for the average household as a toxic mix of increasing prices, debt and wage stagnation takes hold. </a:t>
            </a:r>
          </a:p>
          <a:p>
            <a:endParaRPr lang="en-GB" dirty="0"/>
          </a:p>
          <a:p>
            <a:r>
              <a:rPr lang="en-GB" b="0" i="0" dirty="0">
                <a:solidFill>
                  <a:srgbClr val="6A6A6A"/>
                </a:solidFill>
                <a:effectLst/>
                <a:latin typeface="Open Sans" panose="020B0606030504020204" pitchFamily="34" charset="0"/>
              </a:rPr>
              <a:t>These are the obvious and visual impacts of the cost-of-living crisis but if we look even a little further down the line, we can see that ballooning inflation rates, price rises, rent increases, wage reductions and debt needing to be repaid means that people will stop spending money and slip into poverty. This is particularly damaging as the very people employed in lower-paid jobs reliant on consumer behaviour are those already closest to the poverty line. Once you are in poverty it's incredibly hard to get out of it.</a:t>
            </a:r>
          </a:p>
          <a:p>
            <a:endParaRPr lang="en-GB" b="0" i="0" dirty="0">
              <a:solidFill>
                <a:srgbClr val="6A6A6A"/>
              </a:solidFill>
              <a:effectLst/>
              <a:latin typeface="Open Sans" panose="020B0606030504020204" pitchFamily="34" charset="0"/>
            </a:endParaRPr>
          </a:p>
          <a:p>
            <a:r>
              <a:rPr lang="en-GB" dirty="0"/>
              <a:t>At RSPH we see the cost-of-living crisis as an acute symptom of a chronic problem. That isn’t to say there isn’t much that can be done right now and the recent calls on governments to do more to help those most in need are welcomed, but we also see a role for business, communities, and statutory bodies to do all they can to help. </a:t>
            </a:r>
          </a:p>
        </p:txBody>
      </p:sp>
      <p:sp>
        <p:nvSpPr>
          <p:cNvPr id="4" name="Slide Number Placeholder 3"/>
          <p:cNvSpPr>
            <a:spLocks noGrp="1"/>
          </p:cNvSpPr>
          <p:nvPr>
            <p:ph type="sldNum" sz="quarter" idx="5"/>
          </p:nvPr>
        </p:nvSpPr>
        <p:spPr/>
        <p:txBody>
          <a:bodyPr/>
          <a:lstStyle/>
          <a:p>
            <a:fld id="{638149FA-68FA-4D6F-A98E-49A604E48BF9}" type="slidenum">
              <a:rPr lang="en-GB" smtClean="0"/>
              <a:t>1</a:t>
            </a:fld>
            <a:endParaRPr lang="en-GB"/>
          </a:p>
        </p:txBody>
      </p:sp>
    </p:spTree>
    <p:extLst>
      <p:ext uri="{BB962C8B-B14F-4D97-AF65-F5344CB8AC3E}">
        <p14:creationId xmlns:p14="http://schemas.microsoft.com/office/powerpoint/2010/main" val="171583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onto some of the findings from our survey – whilst this data is from the end of last year its clear that the story remains the same or has worsened. We covered lots in the survey so I’m just going to focus on a few of the key findings.</a:t>
            </a:r>
          </a:p>
          <a:p>
            <a:endParaRPr lang="en-GB" dirty="0"/>
          </a:p>
          <a:p>
            <a:r>
              <a:rPr lang="en-GB" dirty="0"/>
              <a:t>One of the main findings from our research is that the poverty crisis is now so severe and widespread, that households who we might have once considered to have enough of a financial buffer are now experiencing struggles we might typically associate with those living in poverty.</a:t>
            </a:r>
          </a:p>
          <a:p>
            <a:endParaRPr lang="en-GB" dirty="0"/>
          </a:p>
          <a:p>
            <a:r>
              <a:rPr lang="en-GB" dirty="0"/>
              <a:t>What stood out in particular is that a similar percentage of households who have a higher, or ‘more comfortable’ income and those on lower incomes both indicated that they have used a foodbank at least once in the last 2 months. While we shouldn’t take this statistic at face value alone and imply we are all in the same boat, as hidden among that may be significant differences, such as how many times a foodbank had been visited or how many items were needed, what it does tell us is that the impacts of the cost-of-living crisis are cutting across huge swathes of society. </a:t>
            </a:r>
          </a:p>
          <a:p>
            <a:endParaRPr lang="en-GB" dirty="0"/>
          </a:p>
          <a:p>
            <a:r>
              <a:rPr lang="en-GB" dirty="0"/>
              <a:t>…and on the right you can also see some more statistics about the impact of the cost-of-living crisis on what was thought of as comfortable income households or at least those we might expect to have a financial buffer.</a:t>
            </a:r>
          </a:p>
          <a:p>
            <a:endParaRPr lang="en-GB" dirty="0"/>
          </a:p>
        </p:txBody>
      </p:sp>
      <p:sp>
        <p:nvSpPr>
          <p:cNvPr id="4" name="Slide Number Placeholder 3"/>
          <p:cNvSpPr>
            <a:spLocks noGrp="1"/>
          </p:cNvSpPr>
          <p:nvPr>
            <p:ph type="sldNum" sz="quarter" idx="5"/>
          </p:nvPr>
        </p:nvSpPr>
        <p:spPr/>
        <p:txBody>
          <a:bodyPr/>
          <a:lstStyle/>
          <a:p>
            <a:fld id="{638149FA-68FA-4D6F-A98E-49A604E48BF9}" type="slidenum">
              <a:rPr lang="en-GB" smtClean="0"/>
              <a:t>2</a:t>
            </a:fld>
            <a:endParaRPr lang="en-GB"/>
          </a:p>
        </p:txBody>
      </p:sp>
    </p:spTree>
    <p:extLst>
      <p:ext uri="{BB962C8B-B14F-4D97-AF65-F5344CB8AC3E}">
        <p14:creationId xmlns:p14="http://schemas.microsoft.com/office/powerpoint/2010/main" val="2243834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also came through repeatedly in our data analysis is that there are the groups in society who are typically more concerned, making more cutbacks, and have fewer supports to draw on. </a:t>
            </a:r>
          </a:p>
          <a:p>
            <a:endParaRPr lang="en-GB" dirty="0"/>
          </a:p>
          <a:p>
            <a:r>
              <a:rPr lang="en-GB" dirty="0"/>
              <a:t>When comparing those  who are on a low income, live with a disability, are a parent, and are middled aged, there are stark but not unexpected differences between them and the general public. Whilst 39% of the general public were cutting back on fresh food this compares to 65% of this other group, and 41% of the general public were concerned about the impact the cost-of-living crisis was having on their health this sharply rose to 87% for this other group.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638149FA-68FA-4D6F-A98E-49A604E48BF9}" type="slidenum">
              <a:rPr lang="en-GB" smtClean="0"/>
              <a:t>3</a:t>
            </a:fld>
            <a:endParaRPr lang="en-GB"/>
          </a:p>
        </p:txBody>
      </p:sp>
    </p:spTree>
    <p:extLst>
      <p:ext uri="{BB962C8B-B14F-4D97-AF65-F5344CB8AC3E}">
        <p14:creationId xmlns:p14="http://schemas.microsoft.com/office/powerpoint/2010/main" val="968932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interesting snapshot from the survey is about parents’ experiences..…57% were cutting back on essentials for themselves so they can afford them for their children, a third cannot afford all the essentials for their children, over half reported that their situation is negatively impacting on their wellbeing and then just under half indicated that their children are aware of their financial stresses. Mirroring this, a recent survey by Save the Children found that around 4 in 10 parents with a household income of £30,000 or less said their child’s mental health had been affected by the UK’s economic situation and many were suffering physical health problems. </a:t>
            </a:r>
          </a:p>
          <a:p>
            <a:endParaRPr lang="en-GB" dirty="0"/>
          </a:p>
          <a:p>
            <a:r>
              <a:rPr lang="en-GB" dirty="0"/>
              <a:t>So put it crudely, according to our survey, every other parent you pass on the high-street has had to make a cut back on essentials….and its no stretch to say that this will then have an impact on their households’ health and wellbeing.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638149FA-68FA-4D6F-A98E-49A604E48BF9}" type="slidenum">
              <a:rPr lang="en-GB" smtClean="0"/>
              <a:t>4</a:t>
            </a:fld>
            <a:endParaRPr lang="en-GB"/>
          </a:p>
        </p:txBody>
      </p:sp>
    </p:spTree>
    <p:extLst>
      <p:ext uri="{BB962C8B-B14F-4D97-AF65-F5344CB8AC3E}">
        <p14:creationId xmlns:p14="http://schemas.microsoft.com/office/powerpoint/2010/main" val="4192403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half (56%) of the public feeling pessimistic about their household financial situation over the next two years and 50% felt powerless when thinking about the cost-of-living crisis, in addition a little over 1 in 10 were concerned about affording prescriptions and 16% concerned that they wouldn’t be able to afford travel costs to medical appointments, and this then has an impact on population-level health.</a:t>
            </a:r>
          </a:p>
          <a:p>
            <a:endParaRPr lang="en-GB" dirty="0"/>
          </a:p>
          <a:p>
            <a:r>
              <a:rPr lang="en-GB" dirty="0"/>
              <a:t>We also asked a question about who should be taking the lead on responding to the crisis and not surprisingly the majority said central government, followed by local councils and interestingly around a third said employers. </a:t>
            </a:r>
          </a:p>
        </p:txBody>
      </p:sp>
      <p:sp>
        <p:nvSpPr>
          <p:cNvPr id="4" name="Slide Number Placeholder 3"/>
          <p:cNvSpPr>
            <a:spLocks noGrp="1"/>
          </p:cNvSpPr>
          <p:nvPr>
            <p:ph type="sldNum" sz="quarter" idx="5"/>
          </p:nvPr>
        </p:nvSpPr>
        <p:spPr/>
        <p:txBody>
          <a:bodyPr/>
          <a:lstStyle/>
          <a:p>
            <a:fld id="{638149FA-68FA-4D6F-A98E-49A604E48BF9}" type="slidenum">
              <a:rPr lang="en-GB" smtClean="0"/>
              <a:t>5</a:t>
            </a:fld>
            <a:endParaRPr lang="en-GB"/>
          </a:p>
        </p:txBody>
      </p:sp>
    </p:spTree>
    <p:extLst>
      <p:ext uri="{BB962C8B-B14F-4D97-AF65-F5344CB8AC3E}">
        <p14:creationId xmlns:p14="http://schemas.microsoft.com/office/powerpoint/2010/main" val="4197083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number of recommendations came out of the report – including the need for improved monitoring of the long-term health impacts of the cost-of-living crisis, supporting the public health workforce – including the wider workforce - so they can support communities, and to think about what collective action is needed. We’re all here to share policy and practice – and we have the challenges of funding cuts and lack of enthusiasm from Westminster around prevention and public health – and we also need to be realistic about what money is available for the future with Labour making no detailed promises as yet around funding and public health.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we’re in a situation where more people are moving into insecure financial terrain, which will have a knock on effect on their health, and those already living in poverty facing increasing impacts on their health.  With the inequality gap between the most and least advantaged groups in the UK set to grow wider, and those households who previously could have coped no longer able to, we cannot afford to be on the back foot when responding to the consequences of increasing costs and poverty on health and inequalities. </a:t>
            </a:r>
          </a:p>
          <a:p>
            <a:endParaRPr lang="en-GB" dirty="0"/>
          </a:p>
          <a:p>
            <a:endParaRPr lang="en-GB" dirty="0"/>
          </a:p>
        </p:txBody>
      </p:sp>
      <p:sp>
        <p:nvSpPr>
          <p:cNvPr id="4" name="Slide Number Placeholder 3"/>
          <p:cNvSpPr>
            <a:spLocks noGrp="1"/>
          </p:cNvSpPr>
          <p:nvPr>
            <p:ph type="sldNum" sz="quarter" idx="5"/>
          </p:nvPr>
        </p:nvSpPr>
        <p:spPr/>
        <p:txBody>
          <a:bodyPr/>
          <a:lstStyle/>
          <a:p>
            <a:fld id="{638149FA-68FA-4D6F-A98E-49A604E48BF9}" type="slidenum">
              <a:rPr lang="en-GB" smtClean="0"/>
              <a:t>6</a:t>
            </a:fld>
            <a:endParaRPr lang="en-GB"/>
          </a:p>
        </p:txBody>
      </p:sp>
    </p:spTree>
    <p:extLst>
      <p:ext uri="{BB962C8B-B14F-4D97-AF65-F5344CB8AC3E}">
        <p14:creationId xmlns:p14="http://schemas.microsoft.com/office/powerpoint/2010/main" val="1634506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8149FA-68FA-4D6F-A98E-49A604E48BF9}" type="slidenum">
              <a:rPr lang="en-GB" smtClean="0"/>
              <a:t>7</a:t>
            </a:fld>
            <a:endParaRPr lang="en-GB"/>
          </a:p>
        </p:txBody>
      </p:sp>
    </p:spTree>
    <p:extLst>
      <p:ext uri="{BB962C8B-B14F-4D97-AF65-F5344CB8AC3E}">
        <p14:creationId xmlns:p14="http://schemas.microsoft.com/office/powerpoint/2010/main" val="2371932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64D48-C08E-2196-F236-35E5DD253C0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0F90485-3850-1A76-9C3E-544B9220B7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06C871FE-62F1-0C8B-C6DA-305DF0B15723}"/>
              </a:ext>
            </a:extLst>
          </p:cNvPr>
          <p:cNvSpPr>
            <a:spLocks noGrp="1"/>
          </p:cNvSpPr>
          <p:nvPr>
            <p:ph type="dt" sz="half" idx="10"/>
          </p:nvPr>
        </p:nvSpPr>
        <p:spPr/>
        <p:txBody>
          <a:bodyPr/>
          <a:lstStyle/>
          <a:p>
            <a:fld id="{E27C5E3D-0AC2-4E5E-ABE4-C0C0A098C803}" type="datetime1">
              <a:rPr lang="en-GB" smtClean="0"/>
              <a:t>05/05/2023</a:t>
            </a:fld>
            <a:endParaRPr lang="en-GB"/>
          </a:p>
        </p:txBody>
      </p:sp>
      <p:sp>
        <p:nvSpPr>
          <p:cNvPr id="5" name="Footer Placeholder 4">
            <a:extLst>
              <a:ext uri="{FF2B5EF4-FFF2-40B4-BE49-F238E27FC236}">
                <a16:creationId xmlns:a16="http://schemas.microsoft.com/office/drawing/2014/main" id="{92A7B093-FF4C-E300-D6BD-5781F1F749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A051F5-CFAC-89D9-688C-912928F4E5B5}"/>
              </a:ext>
            </a:extLst>
          </p:cNvPr>
          <p:cNvSpPr>
            <a:spLocks noGrp="1"/>
          </p:cNvSpPr>
          <p:nvPr>
            <p:ph type="sldNum" sz="quarter" idx="12"/>
          </p:nvPr>
        </p:nvSpPr>
        <p:spPr/>
        <p:txBody>
          <a:bodyPr/>
          <a:lstStyle/>
          <a:p>
            <a:fld id="{CC07ADFF-184F-415E-9806-22B21D89C2EF}" type="slidenum">
              <a:rPr lang="en-GB" smtClean="0"/>
              <a:t>‹#›</a:t>
            </a:fld>
            <a:endParaRPr lang="en-GB"/>
          </a:p>
        </p:txBody>
      </p:sp>
    </p:spTree>
    <p:extLst>
      <p:ext uri="{BB962C8B-B14F-4D97-AF65-F5344CB8AC3E}">
        <p14:creationId xmlns:p14="http://schemas.microsoft.com/office/powerpoint/2010/main" val="3941009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8D668-41B3-B726-0D1E-FA3B8958B6F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CDC8DDB2-771F-F5F5-CDAA-27835B3201D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EE9482A-1F86-1100-6D55-FE46D61C5CDE}"/>
              </a:ext>
            </a:extLst>
          </p:cNvPr>
          <p:cNvSpPr>
            <a:spLocks noGrp="1"/>
          </p:cNvSpPr>
          <p:nvPr>
            <p:ph type="dt" sz="half" idx="10"/>
          </p:nvPr>
        </p:nvSpPr>
        <p:spPr/>
        <p:txBody>
          <a:bodyPr/>
          <a:lstStyle/>
          <a:p>
            <a:fld id="{2ECF546E-707C-468E-BF71-2BAC54A9C255}" type="datetime1">
              <a:rPr lang="en-GB" smtClean="0"/>
              <a:t>05/05/2023</a:t>
            </a:fld>
            <a:endParaRPr lang="en-GB"/>
          </a:p>
        </p:txBody>
      </p:sp>
      <p:sp>
        <p:nvSpPr>
          <p:cNvPr id="5" name="Footer Placeholder 4">
            <a:extLst>
              <a:ext uri="{FF2B5EF4-FFF2-40B4-BE49-F238E27FC236}">
                <a16:creationId xmlns:a16="http://schemas.microsoft.com/office/drawing/2014/main" id="{58D854BC-6FC3-773B-F3F4-5089968432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BFF95-E3C9-B988-7298-C5E11A909AD8}"/>
              </a:ext>
            </a:extLst>
          </p:cNvPr>
          <p:cNvSpPr>
            <a:spLocks noGrp="1"/>
          </p:cNvSpPr>
          <p:nvPr>
            <p:ph type="sldNum" sz="quarter" idx="12"/>
          </p:nvPr>
        </p:nvSpPr>
        <p:spPr/>
        <p:txBody>
          <a:bodyPr/>
          <a:lstStyle/>
          <a:p>
            <a:fld id="{CC07ADFF-184F-415E-9806-22B21D89C2EF}" type="slidenum">
              <a:rPr lang="en-GB" smtClean="0"/>
              <a:t>‹#›</a:t>
            </a:fld>
            <a:endParaRPr lang="en-GB"/>
          </a:p>
        </p:txBody>
      </p:sp>
    </p:spTree>
    <p:extLst>
      <p:ext uri="{BB962C8B-B14F-4D97-AF65-F5344CB8AC3E}">
        <p14:creationId xmlns:p14="http://schemas.microsoft.com/office/powerpoint/2010/main" val="2871922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A73B07-081E-6A0C-C9FB-E6267767966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4EE47A95-4DB1-05DD-286B-22C65FE5AB6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1CC6C7E-7877-FC70-8EBD-F1E0765A1C39}"/>
              </a:ext>
            </a:extLst>
          </p:cNvPr>
          <p:cNvSpPr>
            <a:spLocks noGrp="1"/>
          </p:cNvSpPr>
          <p:nvPr>
            <p:ph type="dt" sz="half" idx="10"/>
          </p:nvPr>
        </p:nvSpPr>
        <p:spPr/>
        <p:txBody>
          <a:bodyPr/>
          <a:lstStyle/>
          <a:p>
            <a:fld id="{CEDD97D9-37B8-45B5-80F5-7A9A0507C579}" type="datetime1">
              <a:rPr lang="en-GB" smtClean="0"/>
              <a:t>05/05/2023</a:t>
            </a:fld>
            <a:endParaRPr lang="en-GB"/>
          </a:p>
        </p:txBody>
      </p:sp>
      <p:sp>
        <p:nvSpPr>
          <p:cNvPr id="5" name="Footer Placeholder 4">
            <a:extLst>
              <a:ext uri="{FF2B5EF4-FFF2-40B4-BE49-F238E27FC236}">
                <a16:creationId xmlns:a16="http://schemas.microsoft.com/office/drawing/2014/main" id="{2BFD1564-7B62-69B1-C1A6-80A0484553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9E0C51-D5E5-DB2E-EAC5-6E859AB0031D}"/>
              </a:ext>
            </a:extLst>
          </p:cNvPr>
          <p:cNvSpPr>
            <a:spLocks noGrp="1"/>
          </p:cNvSpPr>
          <p:nvPr>
            <p:ph type="sldNum" sz="quarter" idx="12"/>
          </p:nvPr>
        </p:nvSpPr>
        <p:spPr/>
        <p:txBody>
          <a:bodyPr/>
          <a:lstStyle/>
          <a:p>
            <a:fld id="{CC07ADFF-184F-415E-9806-22B21D89C2EF}" type="slidenum">
              <a:rPr lang="en-GB" smtClean="0"/>
              <a:t>‹#›</a:t>
            </a:fld>
            <a:endParaRPr lang="en-GB"/>
          </a:p>
        </p:txBody>
      </p:sp>
    </p:spTree>
    <p:extLst>
      <p:ext uri="{BB962C8B-B14F-4D97-AF65-F5344CB8AC3E}">
        <p14:creationId xmlns:p14="http://schemas.microsoft.com/office/powerpoint/2010/main" val="2423697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0B7A6-9ADC-ABD1-AA8D-5BB1760026B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9BB09D2-8272-EA9E-84CC-344353C62A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B36F455-80D0-692F-C38B-59E2029C0660}"/>
              </a:ext>
            </a:extLst>
          </p:cNvPr>
          <p:cNvSpPr>
            <a:spLocks noGrp="1"/>
          </p:cNvSpPr>
          <p:nvPr>
            <p:ph type="dt" sz="half" idx="10"/>
          </p:nvPr>
        </p:nvSpPr>
        <p:spPr/>
        <p:txBody>
          <a:bodyPr/>
          <a:lstStyle/>
          <a:p>
            <a:fld id="{D8969912-D991-4494-8213-E578AC8C41EE}" type="datetime1">
              <a:rPr lang="en-GB" smtClean="0"/>
              <a:t>05/05/2023</a:t>
            </a:fld>
            <a:endParaRPr lang="en-GB"/>
          </a:p>
        </p:txBody>
      </p:sp>
      <p:sp>
        <p:nvSpPr>
          <p:cNvPr id="5" name="Footer Placeholder 4">
            <a:extLst>
              <a:ext uri="{FF2B5EF4-FFF2-40B4-BE49-F238E27FC236}">
                <a16:creationId xmlns:a16="http://schemas.microsoft.com/office/drawing/2014/main" id="{EB756C12-05DE-C36D-B193-708AE56A56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80DD33-EDC8-24B6-FEDF-BE8EF5B32A39}"/>
              </a:ext>
            </a:extLst>
          </p:cNvPr>
          <p:cNvSpPr>
            <a:spLocks noGrp="1"/>
          </p:cNvSpPr>
          <p:nvPr>
            <p:ph type="sldNum" sz="quarter" idx="12"/>
          </p:nvPr>
        </p:nvSpPr>
        <p:spPr/>
        <p:txBody>
          <a:bodyPr/>
          <a:lstStyle/>
          <a:p>
            <a:fld id="{CC07ADFF-184F-415E-9806-22B21D89C2EF}" type="slidenum">
              <a:rPr lang="en-GB" smtClean="0"/>
              <a:t>‹#›</a:t>
            </a:fld>
            <a:endParaRPr lang="en-GB"/>
          </a:p>
        </p:txBody>
      </p:sp>
    </p:spTree>
    <p:extLst>
      <p:ext uri="{BB962C8B-B14F-4D97-AF65-F5344CB8AC3E}">
        <p14:creationId xmlns:p14="http://schemas.microsoft.com/office/powerpoint/2010/main" val="294958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EA049-29D0-221F-08D3-957179C6321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6D08632E-B39E-6099-2036-47C8DF7745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EA63131-9858-2A5D-8937-5532C71CE3DE}"/>
              </a:ext>
            </a:extLst>
          </p:cNvPr>
          <p:cNvSpPr>
            <a:spLocks noGrp="1"/>
          </p:cNvSpPr>
          <p:nvPr>
            <p:ph type="dt" sz="half" idx="10"/>
          </p:nvPr>
        </p:nvSpPr>
        <p:spPr/>
        <p:txBody>
          <a:bodyPr/>
          <a:lstStyle/>
          <a:p>
            <a:fld id="{D30B8261-EEF9-4C1E-8A92-8CA926D300AF}" type="datetime1">
              <a:rPr lang="en-GB" smtClean="0"/>
              <a:t>05/05/2023</a:t>
            </a:fld>
            <a:endParaRPr lang="en-GB"/>
          </a:p>
        </p:txBody>
      </p:sp>
      <p:sp>
        <p:nvSpPr>
          <p:cNvPr id="5" name="Footer Placeholder 4">
            <a:extLst>
              <a:ext uri="{FF2B5EF4-FFF2-40B4-BE49-F238E27FC236}">
                <a16:creationId xmlns:a16="http://schemas.microsoft.com/office/drawing/2014/main" id="{7D1581BC-8AAD-B7D5-2195-9FB016E49D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F0D091-F318-4F4E-37D2-E30ECF4898EF}"/>
              </a:ext>
            </a:extLst>
          </p:cNvPr>
          <p:cNvSpPr>
            <a:spLocks noGrp="1"/>
          </p:cNvSpPr>
          <p:nvPr>
            <p:ph type="sldNum" sz="quarter" idx="12"/>
          </p:nvPr>
        </p:nvSpPr>
        <p:spPr/>
        <p:txBody>
          <a:bodyPr/>
          <a:lstStyle/>
          <a:p>
            <a:fld id="{CC07ADFF-184F-415E-9806-22B21D89C2EF}" type="slidenum">
              <a:rPr lang="en-GB" smtClean="0"/>
              <a:t>‹#›</a:t>
            </a:fld>
            <a:endParaRPr lang="en-GB"/>
          </a:p>
        </p:txBody>
      </p:sp>
    </p:spTree>
    <p:extLst>
      <p:ext uri="{BB962C8B-B14F-4D97-AF65-F5344CB8AC3E}">
        <p14:creationId xmlns:p14="http://schemas.microsoft.com/office/powerpoint/2010/main" val="175476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BDB29-FDFC-86C4-5C3E-B4084E7FA22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ED6AF55-82D2-3512-EBD0-3E17EFA7507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13E8731-9629-4C24-AC16-3481D665470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1215839-5CF3-2A62-4D61-207F69D257E9}"/>
              </a:ext>
            </a:extLst>
          </p:cNvPr>
          <p:cNvSpPr>
            <a:spLocks noGrp="1"/>
          </p:cNvSpPr>
          <p:nvPr>
            <p:ph type="dt" sz="half" idx="10"/>
          </p:nvPr>
        </p:nvSpPr>
        <p:spPr/>
        <p:txBody>
          <a:bodyPr/>
          <a:lstStyle/>
          <a:p>
            <a:fld id="{87B33057-2C2C-4852-8ED4-27363DBFAE76}" type="datetime1">
              <a:rPr lang="en-GB" smtClean="0"/>
              <a:t>05/05/2023</a:t>
            </a:fld>
            <a:endParaRPr lang="en-GB"/>
          </a:p>
        </p:txBody>
      </p:sp>
      <p:sp>
        <p:nvSpPr>
          <p:cNvPr id="6" name="Footer Placeholder 5">
            <a:extLst>
              <a:ext uri="{FF2B5EF4-FFF2-40B4-BE49-F238E27FC236}">
                <a16:creationId xmlns:a16="http://schemas.microsoft.com/office/drawing/2014/main" id="{A6CADA0C-F332-FA55-15E4-1DEDD945F9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0F5DBE-8BD5-C1C3-0C7A-E6F0FF047750}"/>
              </a:ext>
            </a:extLst>
          </p:cNvPr>
          <p:cNvSpPr>
            <a:spLocks noGrp="1"/>
          </p:cNvSpPr>
          <p:nvPr>
            <p:ph type="sldNum" sz="quarter" idx="12"/>
          </p:nvPr>
        </p:nvSpPr>
        <p:spPr/>
        <p:txBody>
          <a:bodyPr/>
          <a:lstStyle/>
          <a:p>
            <a:fld id="{CC07ADFF-184F-415E-9806-22B21D89C2EF}" type="slidenum">
              <a:rPr lang="en-GB" smtClean="0"/>
              <a:t>‹#›</a:t>
            </a:fld>
            <a:endParaRPr lang="en-GB"/>
          </a:p>
        </p:txBody>
      </p:sp>
    </p:spTree>
    <p:extLst>
      <p:ext uri="{BB962C8B-B14F-4D97-AF65-F5344CB8AC3E}">
        <p14:creationId xmlns:p14="http://schemas.microsoft.com/office/powerpoint/2010/main" val="1394550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9FD85-91DF-EC2C-CAA4-C28B16E05395}"/>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EFE2523-4ACB-A846-7E80-5FC1CD2BFA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FD4889F-8770-50A0-54F6-A275EE54D82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016E46D7-C53B-31F7-D04D-FC217AFEB9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33239E3-83BD-1F2D-AD4B-5BB086C091D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28B5DABC-44AD-0327-1517-6B450734D8C6}"/>
              </a:ext>
            </a:extLst>
          </p:cNvPr>
          <p:cNvSpPr>
            <a:spLocks noGrp="1"/>
          </p:cNvSpPr>
          <p:nvPr>
            <p:ph type="dt" sz="half" idx="10"/>
          </p:nvPr>
        </p:nvSpPr>
        <p:spPr/>
        <p:txBody>
          <a:bodyPr/>
          <a:lstStyle/>
          <a:p>
            <a:fld id="{00BDDAC4-5219-459D-8BFE-089181E835E8}" type="datetime1">
              <a:rPr lang="en-GB" smtClean="0"/>
              <a:t>05/05/2023</a:t>
            </a:fld>
            <a:endParaRPr lang="en-GB"/>
          </a:p>
        </p:txBody>
      </p:sp>
      <p:sp>
        <p:nvSpPr>
          <p:cNvPr id="8" name="Footer Placeholder 7">
            <a:extLst>
              <a:ext uri="{FF2B5EF4-FFF2-40B4-BE49-F238E27FC236}">
                <a16:creationId xmlns:a16="http://schemas.microsoft.com/office/drawing/2014/main" id="{A7F0FF74-92C2-6EBC-4004-2B9AE3EE985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EB3CA0D-EACA-057A-347A-77657CFC0407}"/>
              </a:ext>
            </a:extLst>
          </p:cNvPr>
          <p:cNvSpPr>
            <a:spLocks noGrp="1"/>
          </p:cNvSpPr>
          <p:nvPr>
            <p:ph type="sldNum" sz="quarter" idx="12"/>
          </p:nvPr>
        </p:nvSpPr>
        <p:spPr/>
        <p:txBody>
          <a:bodyPr/>
          <a:lstStyle/>
          <a:p>
            <a:fld id="{CC07ADFF-184F-415E-9806-22B21D89C2EF}" type="slidenum">
              <a:rPr lang="en-GB" smtClean="0"/>
              <a:t>‹#›</a:t>
            </a:fld>
            <a:endParaRPr lang="en-GB"/>
          </a:p>
        </p:txBody>
      </p:sp>
    </p:spTree>
    <p:extLst>
      <p:ext uri="{BB962C8B-B14F-4D97-AF65-F5344CB8AC3E}">
        <p14:creationId xmlns:p14="http://schemas.microsoft.com/office/powerpoint/2010/main" val="125238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541D9-7A79-4244-D2EB-095535C81B1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50EC4F2-BE81-D091-F29D-32F20CF7FA2B}"/>
              </a:ext>
            </a:extLst>
          </p:cNvPr>
          <p:cNvSpPr>
            <a:spLocks noGrp="1"/>
          </p:cNvSpPr>
          <p:nvPr>
            <p:ph type="dt" sz="half" idx="10"/>
          </p:nvPr>
        </p:nvSpPr>
        <p:spPr/>
        <p:txBody>
          <a:bodyPr/>
          <a:lstStyle/>
          <a:p>
            <a:fld id="{21B238A7-96F0-4A86-886F-A29EF3617839}" type="datetime1">
              <a:rPr lang="en-GB" smtClean="0"/>
              <a:t>05/05/2023</a:t>
            </a:fld>
            <a:endParaRPr lang="en-GB"/>
          </a:p>
        </p:txBody>
      </p:sp>
      <p:sp>
        <p:nvSpPr>
          <p:cNvPr id="4" name="Footer Placeholder 3">
            <a:extLst>
              <a:ext uri="{FF2B5EF4-FFF2-40B4-BE49-F238E27FC236}">
                <a16:creationId xmlns:a16="http://schemas.microsoft.com/office/drawing/2014/main" id="{B78A5793-CD91-D2A9-B5A1-A870C82F531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6D9859A-1880-FE59-DD92-C9AB7863FD4A}"/>
              </a:ext>
            </a:extLst>
          </p:cNvPr>
          <p:cNvSpPr>
            <a:spLocks noGrp="1"/>
          </p:cNvSpPr>
          <p:nvPr>
            <p:ph type="sldNum" sz="quarter" idx="12"/>
          </p:nvPr>
        </p:nvSpPr>
        <p:spPr/>
        <p:txBody>
          <a:bodyPr/>
          <a:lstStyle/>
          <a:p>
            <a:fld id="{CC07ADFF-184F-415E-9806-22B21D89C2EF}" type="slidenum">
              <a:rPr lang="en-GB" smtClean="0"/>
              <a:t>‹#›</a:t>
            </a:fld>
            <a:endParaRPr lang="en-GB"/>
          </a:p>
        </p:txBody>
      </p:sp>
    </p:spTree>
    <p:extLst>
      <p:ext uri="{BB962C8B-B14F-4D97-AF65-F5344CB8AC3E}">
        <p14:creationId xmlns:p14="http://schemas.microsoft.com/office/powerpoint/2010/main" val="3858508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4F1A0E-2D8F-E648-7FD5-6A26D08FD34B}"/>
              </a:ext>
            </a:extLst>
          </p:cNvPr>
          <p:cNvSpPr>
            <a:spLocks noGrp="1"/>
          </p:cNvSpPr>
          <p:nvPr>
            <p:ph type="dt" sz="half" idx="10"/>
          </p:nvPr>
        </p:nvSpPr>
        <p:spPr/>
        <p:txBody>
          <a:bodyPr/>
          <a:lstStyle/>
          <a:p>
            <a:fld id="{7D046A30-883F-4115-8830-C26AD90C85AE}" type="datetime1">
              <a:rPr lang="en-GB" smtClean="0"/>
              <a:t>05/05/2023</a:t>
            </a:fld>
            <a:endParaRPr lang="en-GB"/>
          </a:p>
        </p:txBody>
      </p:sp>
      <p:sp>
        <p:nvSpPr>
          <p:cNvPr id="3" name="Footer Placeholder 2">
            <a:extLst>
              <a:ext uri="{FF2B5EF4-FFF2-40B4-BE49-F238E27FC236}">
                <a16:creationId xmlns:a16="http://schemas.microsoft.com/office/drawing/2014/main" id="{1A643F24-2736-02BF-FAF3-879E3FFF987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A64BB73-CD88-20DB-39D1-6BD6DAF81369}"/>
              </a:ext>
            </a:extLst>
          </p:cNvPr>
          <p:cNvSpPr>
            <a:spLocks noGrp="1"/>
          </p:cNvSpPr>
          <p:nvPr>
            <p:ph type="sldNum" sz="quarter" idx="12"/>
          </p:nvPr>
        </p:nvSpPr>
        <p:spPr/>
        <p:txBody>
          <a:bodyPr/>
          <a:lstStyle/>
          <a:p>
            <a:fld id="{CC07ADFF-184F-415E-9806-22B21D89C2EF}" type="slidenum">
              <a:rPr lang="en-GB" smtClean="0"/>
              <a:t>‹#›</a:t>
            </a:fld>
            <a:endParaRPr lang="en-GB"/>
          </a:p>
        </p:txBody>
      </p:sp>
    </p:spTree>
    <p:extLst>
      <p:ext uri="{BB962C8B-B14F-4D97-AF65-F5344CB8AC3E}">
        <p14:creationId xmlns:p14="http://schemas.microsoft.com/office/powerpoint/2010/main" val="172232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9E832-506F-D6F7-94ED-BFAFBF47F3F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457807A4-9B4C-E3F2-CCD7-EF49A0F4AE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58CBA97-BB2E-842B-BBBE-1035CBDA21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E80E78-CDF1-E7F5-8FC3-E6300E11BD0A}"/>
              </a:ext>
            </a:extLst>
          </p:cNvPr>
          <p:cNvSpPr>
            <a:spLocks noGrp="1"/>
          </p:cNvSpPr>
          <p:nvPr>
            <p:ph type="dt" sz="half" idx="10"/>
          </p:nvPr>
        </p:nvSpPr>
        <p:spPr/>
        <p:txBody>
          <a:bodyPr/>
          <a:lstStyle/>
          <a:p>
            <a:fld id="{6A008A10-9D41-4448-A0CB-6F1ED5DBCC49}" type="datetime1">
              <a:rPr lang="en-GB" smtClean="0"/>
              <a:t>05/05/2023</a:t>
            </a:fld>
            <a:endParaRPr lang="en-GB"/>
          </a:p>
        </p:txBody>
      </p:sp>
      <p:sp>
        <p:nvSpPr>
          <p:cNvPr id="6" name="Footer Placeholder 5">
            <a:extLst>
              <a:ext uri="{FF2B5EF4-FFF2-40B4-BE49-F238E27FC236}">
                <a16:creationId xmlns:a16="http://schemas.microsoft.com/office/drawing/2014/main" id="{F46BDAA1-FA37-3D33-9774-8C41F6B1F1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002A2D-AC15-8563-D3F9-5F1D681EF721}"/>
              </a:ext>
            </a:extLst>
          </p:cNvPr>
          <p:cNvSpPr>
            <a:spLocks noGrp="1"/>
          </p:cNvSpPr>
          <p:nvPr>
            <p:ph type="sldNum" sz="quarter" idx="12"/>
          </p:nvPr>
        </p:nvSpPr>
        <p:spPr/>
        <p:txBody>
          <a:bodyPr/>
          <a:lstStyle/>
          <a:p>
            <a:fld id="{CC07ADFF-184F-415E-9806-22B21D89C2EF}" type="slidenum">
              <a:rPr lang="en-GB" smtClean="0"/>
              <a:t>‹#›</a:t>
            </a:fld>
            <a:endParaRPr lang="en-GB"/>
          </a:p>
        </p:txBody>
      </p:sp>
    </p:spTree>
    <p:extLst>
      <p:ext uri="{BB962C8B-B14F-4D97-AF65-F5344CB8AC3E}">
        <p14:creationId xmlns:p14="http://schemas.microsoft.com/office/powerpoint/2010/main" val="1670861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657D-F511-B4CC-6748-3B68CA0564B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5767262-098D-05BD-B2C2-9FE91361CA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2340AA-0437-62B1-6135-84A3142207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DFE74D8-4365-0168-9D2A-5CF91864AC29}"/>
              </a:ext>
            </a:extLst>
          </p:cNvPr>
          <p:cNvSpPr>
            <a:spLocks noGrp="1"/>
          </p:cNvSpPr>
          <p:nvPr>
            <p:ph type="dt" sz="half" idx="10"/>
          </p:nvPr>
        </p:nvSpPr>
        <p:spPr/>
        <p:txBody>
          <a:bodyPr/>
          <a:lstStyle/>
          <a:p>
            <a:fld id="{6FDC0981-7706-43B5-9CBA-43C6B9A48E3C}" type="datetime1">
              <a:rPr lang="en-GB" smtClean="0"/>
              <a:t>05/05/2023</a:t>
            </a:fld>
            <a:endParaRPr lang="en-GB"/>
          </a:p>
        </p:txBody>
      </p:sp>
      <p:sp>
        <p:nvSpPr>
          <p:cNvPr id="6" name="Footer Placeholder 5">
            <a:extLst>
              <a:ext uri="{FF2B5EF4-FFF2-40B4-BE49-F238E27FC236}">
                <a16:creationId xmlns:a16="http://schemas.microsoft.com/office/drawing/2014/main" id="{79368CA6-992E-49F4-D875-46BBEDA68B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5AD026-91ED-844C-7EE1-9D764ECE182F}"/>
              </a:ext>
            </a:extLst>
          </p:cNvPr>
          <p:cNvSpPr>
            <a:spLocks noGrp="1"/>
          </p:cNvSpPr>
          <p:nvPr>
            <p:ph type="sldNum" sz="quarter" idx="12"/>
          </p:nvPr>
        </p:nvSpPr>
        <p:spPr/>
        <p:txBody>
          <a:bodyPr/>
          <a:lstStyle/>
          <a:p>
            <a:fld id="{CC07ADFF-184F-415E-9806-22B21D89C2EF}" type="slidenum">
              <a:rPr lang="en-GB" smtClean="0"/>
              <a:t>‹#›</a:t>
            </a:fld>
            <a:endParaRPr lang="en-GB"/>
          </a:p>
        </p:txBody>
      </p:sp>
    </p:spTree>
    <p:extLst>
      <p:ext uri="{BB962C8B-B14F-4D97-AF65-F5344CB8AC3E}">
        <p14:creationId xmlns:p14="http://schemas.microsoft.com/office/powerpoint/2010/main" val="1171551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4AAA0D-D27C-A5FC-D097-7524F31C72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BE395E4-4E2F-3CBF-B663-3104B89EE7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60554B5-9B74-9C49-E25E-828C4CA8D6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6790A0-93FC-4757-BB3F-5929B6C03DFC}" type="datetime1">
              <a:rPr lang="en-GB" smtClean="0"/>
              <a:t>05/05/2023</a:t>
            </a:fld>
            <a:endParaRPr lang="en-GB"/>
          </a:p>
        </p:txBody>
      </p:sp>
      <p:sp>
        <p:nvSpPr>
          <p:cNvPr id="5" name="Footer Placeholder 4">
            <a:extLst>
              <a:ext uri="{FF2B5EF4-FFF2-40B4-BE49-F238E27FC236}">
                <a16:creationId xmlns:a16="http://schemas.microsoft.com/office/drawing/2014/main" id="{E7FA380B-FCD6-A22B-0A15-75995B3939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9C7C077-E970-B2F2-DBD4-5E90F5F334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07ADFF-184F-415E-9806-22B21D89C2EF}" type="slidenum">
              <a:rPr lang="en-GB" smtClean="0"/>
              <a:t>‹#›</a:t>
            </a:fld>
            <a:endParaRPr lang="en-GB"/>
          </a:p>
        </p:txBody>
      </p:sp>
    </p:spTree>
    <p:extLst>
      <p:ext uri="{BB962C8B-B14F-4D97-AF65-F5344CB8AC3E}">
        <p14:creationId xmlns:p14="http://schemas.microsoft.com/office/powerpoint/2010/main" val="2739856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svg"/><Relationship Id="rId12" Type="http://schemas.openxmlformats.org/officeDocument/2006/relationships/image" Target="../media/image14.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49E4E6E-0239-4D23-B4DD-5CB948695446}"/>
              </a:ext>
            </a:extLst>
          </p:cNvPr>
          <p:cNvGrpSpPr/>
          <p:nvPr/>
        </p:nvGrpSpPr>
        <p:grpSpPr>
          <a:xfrm>
            <a:off x="0" y="0"/>
            <a:ext cx="12192001" cy="6870436"/>
            <a:chOff x="-9696" y="-12436"/>
            <a:chExt cx="9153696" cy="6870436"/>
          </a:xfrm>
        </p:grpSpPr>
        <p:pic>
          <p:nvPicPr>
            <p:cNvPr id="8" name="Picture 7" descr="PPoint Green Background.jpg">
              <a:extLst>
                <a:ext uri="{FF2B5EF4-FFF2-40B4-BE49-F238E27FC236}">
                  <a16:creationId xmlns:a16="http://schemas.microsoft.com/office/drawing/2014/main" id="{8251AE70-7DE8-447B-AC1E-DF61D8BECE9C}"/>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saturation sat="400000"/>
                      </a14:imgEffect>
                      <a14:imgEffect>
                        <a14:brightnessContrast bright="5000"/>
                      </a14:imgEffect>
                    </a14:imgLayer>
                  </a14:imgProps>
                </a:ext>
                <a:ext uri="{28A0092B-C50C-407E-A947-70E740481C1C}">
                  <a14:useLocalDpi xmlns:a14="http://schemas.microsoft.com/office/drawing/2010/main" val="0"/>
                </a:ext>
              </a:extLst>
            </a:blip>
            <a:srcRect l="5202"/>
            <a:stretch/>
          </p:blipFill>
          <p:spPr>
            <a:xfrm>
              <a:off x="-9694" y="-12436"/>
              <a:ext cx="9153694" cy="6870436"/>
            </a:xfrm>
            <a:prstGeom prst="rect">
              <a:avLst/>
            </a:prstGeom>
          </p:spPr>
        </p:pic>
        <p:sp>
          <p:nvSpPr>
            <p:cNvPr id="9" name="Rectangle 8">
              <a:extLst>
                <a:ext uri="{FF2B5EF4-FFF2-40B4-BE49-F238E27FC236}">
                  <a16:creationId xmlns:a16="http://schemas.microsoft.com/office/drawing/2014/main" id="{B3192BCF-6C1D-4096-AA88-66E1F638CC0A}"/>
                </a:ext>
              </a:extLst>
            </p:cNvPr>
            <p:cNvSpPr/>
            <p:nvPr/>
          </p:nvSpPr>
          <p:spPr>
            <a:xfrm>
              <a:off x="-9696" y="-12436"/>
              <a:ext cx="9153695" cy="1028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 name="Picture 9">
            <a:extLst>
              <a:ext uri="{FF2B5EF4-FFF2-40B4-BE49-F238E27FC236}">
                <a16:creationId xmlns:a16="http://schemas.microsoft.com/office/drawing/2014/main" id="{27ECF2BE-2755-4867-9EAA-8888E149799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433905" y="226234"/>
            <a:ext cx="1409484" cy="602441"/>
          </a:xfrm>
          <a:prstGeom prst="rect">
            <a:avLst/>
          </a:prstGeom>
        </p:spPr>
      </p:pic>
      <p:sp>
        <p:nvSpPr>
          <p:cNvPr id="2" name="TextBox 1"/>
          <p:cNvSpPr txBox="1"/>
          <p:nvPr/>
        </p:nvSpPr>
        <p:spPr>
          <a:xfrm>
            <a:off x="4591050" y="3027045"/>
            <a:ext cx="9022080" cy="646331"/>
          </a:xfrm>
          <a:prstGeom prst="rect">
            <a:avLst/>
          </a:prstGeom>
          <a:noFill/>
        </p:spPr>
        <p:txBody>
          <a:bodyPr wrap="square" rtlCol="0">
            <a:spAutoFit/>
          </a:bodyPr>
          <a:lstStyle/>
          <a:p>
            <a:endParaRPr lang="en-GB"/>
          </a:p>
          <a:p>
            <a:endParaRPr lang="en-GB"/>
          </a:p>
        </p:txBody>
      </p:sp>
      <p:sp>
        <p:nvSpPr>
          <p:cNvPr id="5" name="Slide Number Placeholder 4">
            <a:extLst>
              <a:ext uri="{FF2B5EF4-FFF2-40B4-BE49-F238E27FC236}">
                <a16:creationId xmlns:a16="http://schemas.microsoft.com/office/drawing/2014/main" id="{4B3B4D4A-0A20-BBDA-047D-1CB2B8A89B4E}"/>
              </a:ext>
            </a:extLst>
          </p:cNvPr>
          <p:cNvSpPr>
            <a:spLocks noGrp="1"/>
          </p:cNvSpPr>
          <p:nvPr>
            <p:ph type="sldNum" sz="quarter" idx="12"/>
          </p:nvPr>
        </p:nvSpPr>
        <p:spPr/>
        <p:txBody>
          <a:bodyPr/>
          <a:lstStyle/>
          <a:p>
            <a:fld id="{CC07ADFF-184F-415E-9806-22B21D89C2EF}" type="slidenum">
              <a:rPr lang="en-GB" smtClean="0"/>
              <a:t>1</a:t>
            </a:fld>
            <a:endParaRPr lang="en-GB"/>
          </a:p>
        </p:txBody>
      </p:sp>
      <p:sp>
        <p:nvSpPr>
          <p:cNvPr id="6" name="TextBox 5">
            <a:extLst>
              <a:ext uri="{FF2B5EF4-FFF2-40B4-BE49-F238E27FC236}">
                <a16:creationId xmlns:a16="http://schemas.microsoft.com/office/drawing/2014/main" id="{11DD7CC2-778D-6B59-29F7-04A30B4887F3}"/>
              </a:ext>
            </a:extLst>
          </p:cNvPr>
          <p:cNvSpPr txBox="1"/>
          <p:nvPr/>
        </p:nvSpPr>
        <p:spPr>
          <a:xfrm>
            <a:off x="1014274" y="2238136"/>
            <a:ext cx="10127202" cy="4524315"/>
          </a:xfrm>
          <a:prstGeom prst="rect">
            <a:avLst/>
          </a:prstGeom>
          <a:noFill/>
        </p:spPr>
        <p:txBody>
          <a:bodyPr wrap="square">
            <a:spAutoFit/>
          </a:bodyPr>
          <a:lstStyle/>
          <a:p>
            <a:r>
              <a:rPr lang="en-GB" sz="3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The cost-of-living crisis: Leaving a generation in poorer health</a:t>
            </a:r>
          </a:p>
          <a:p>
            <a:endParaRPr lang="en-GB" sz="3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r>
              <a:rPr lang="en-GB" sz="3200" i="1" dirty="0">
                <a:solidFill>
                  <a:schemeClr val="bg1"/>
                </a:solidFill>
                <a:latin typeface="Arial" panose="020B0604020202020204" pitchFamily="34" charset="0"/>
                <a:cs typeface="Arial" panose="020B0604020202020204" pitchFamily="34" charset="0"/>
              </a:rPr>
              <a:t>Phil Satherley, RSPH</a:t>
            </a:r>
          </a:p>
          <a:p>
            <a:endParaRPr lang="en-GB" sz="3200" i="1" dirty="0">
              <a:solidFill>
                <a:schemeClr val="bg1"/>
              </a:solidFill>
              <a:latin typeface="Arial" panose="020B0604020202020204" pitchFamily="34" charset="0"/>
              <a:cs typeface="Arial" panose="020B0604020202020204" pitchFamily="34" charset="0"/>
            </a:endParaRPr>
          </a:p>
          <a:p>
            <a:endParaRPr lang="en-GB" sz="3200" i="1" dirty="0">
              <a:solidFill>
                <a:schemeClr val="bg1"/>
              </a:solidFill>
              <a:latin typeface="Arial" panose="020B0604020202020204" pitchFamily="34" charset="0"/>
              <a:cs typeface="Arial" panose="020B0604020202020204" pitchFamily="34" charset="0"/>
            </a:endParaRPr>
          </a:p>
          <a:p>
            <a:endParaRPr lang="en-GB" sz="3200" i="1" dirty="0">
              <a:solidFill>
                <a:schemeClr val="bg1"/>
              </a:solidFill>
              <a:latin typeface="Arial" panose="020B0604020202020204" pitchFamily="34" charset="0"/>
              <a:cs typeface="Arial" panose="020B0604020202020204" pitchFamily="34" charset="0"/>
            </a:endParaRPr>
          </a:p>
          <a:p>
            <a:endParaRPr lang="en-GB" sz="3200" i="1">
              <a:solidFill>
                <a:schemeClr val="bg1"/>
              </a:solidFill>
              <a:latin typeface="Arial" panose="020B0604020202020204" pitchFamily="34" charset="0"/>
              <a:cs typeface="Arial" panose="020B0604020202020204" pitchFamily="34" charset="0"/>
            </a:endParaRPr>
          </a:p>
          <a:p>
            <a:endParaRPr lang="en-GB" sz="32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1047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BE0E825-E2D4-4107-9511-D7D0B16DE19E}"/>
              </a:ext>
            </a:extLst>
          </p:cNvPr>
          <p:cNvGrpSpPr/>
          <p:nvPr/>
        </p:nvGrpSpPr>
        <p:grpSpPr>
          <a:xfrm>
            <a:off x="0" y="1"/>
            <a:ext cx="12192000" cy="1028700"/>
            <a:chOff x="-1" y="-12436"/>
            <a:chExt cx="12192000" cy="1028700"/>
          </a:xfrm>
        </p:grpSpPr>
        <p:sp>
          <p:nvSpPr>
            <p:cNvPr id="5" name="Rectangle 4">
              <a:extLst>
                <a:ext uri="{FF2B5EF4-FFF2-40B4-BE49-F238E27FC236}">
                  <a16:creationId xmlns:a16="http://schemas.microsoft.com/office/drawing/2014/main" id="{D6F89BCD-EC7E-8F82-78CB-FE75E8F6B39D}"/>
                </a:ext>
              </a:extLst>
            </p:cNvPr>
            <p:cNvSpPr/>
            <p:nvPr/>
          </p:nvSpPr>
          <p:spPr>
            <a:xfrm>
              <a:off x="-1" y="-12436"/>
              <a:ext cx="12192000" cy="1028700"/>
            </a:xfrm>
            <a:prstGeom prst="rect">
              <a:avLst/>
            </a:prstGeom>
            <a:solidFill>
              <a:srgbClr val="008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Arial" panose="020B0604020202020204" pitchFamily="34" charset="0"/>
                  <a:cs typeface="Arial" panose="020B0604020202020204" pitchFamily="34" charset="0"/>
                </a:rPr>
                <a:t> </a:t>
              </a:r>
              <a:r>
                <a:rPr lang="en-GB" sz="3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Leaving a generation in poorer health</a:t>
              </a:r>
              <a:r>
                <a:rPr lang="en-GB" sz="3200" dirty="0">
                  <a:solidFill>
                    <a:schemeClr val="bg1"/>
                  </a:solidFill>
                  <a:latin typeface="Arial" panose="020B0604020202020204" pitchFamily="34" charset="0"/>
                  <a:cs typeface="Arial" panose="020B0604020202020204" pitchFamily="34" charset="0"/>
                </a:rPr>
                <a:t> </a:t>
              </a:r>
              <a:endParaRPr lang="en-GB" sz="32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E314035-BED9-8FEB-91CA-DC159B8C2D2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70285" y="200247"/>
              <a:ext cx="1409484" cy="603334"/>
            </a:xfrm>
            <a:prstGeom prst="rect">
              <a:avLst/>
            </a:prstGeom>
          </p:spPr>
        </p:pic>
      </p:grpSp>
      <p:sp>
        <p:nvSpPr>
          <p:cNvPr id="2" name="Slide Number Placeholder 1">
            <a:extLst>
              <a:ext uri="{FF2B5EF4-FFF2-40B4-BE49-F238E27FC236}">
                <a16:creationId xmlns:a16="http://schemas.microsoft.com/office/drawing/2014/main" id="{BB50FC89-2DFA-B94E-6CE2-98648EC7CD8C}"/>
              </a:ext>
            </a:extLst>
          </p:cNvPr>
          <p:cNvSpPr>
            <a:spLocks noGrp="1"/>
          </p:cNvSpPr>
          <p:nvPr>
            <p:ph type="sldNum" sz="quarter" idx="12"/>
          </p:nvPr>
        </p:nvSpPr>
        <p:spPr/>
        <p:txBody>
          <a:bodyPr/>
          <a:lstStyle/>
          <a:p>
            <a:fld id="{CC07ADFF-184F-415E-9806-22B21D89C2EF}" type="slidenum">
              <a:rPr lang="en-GB" smtClean="0"/>
              <a:t>2</a:t>
            </a:fld>
            <a:endParaRPr lang="en-GB"/>
          </a:p>
        </p:txBody>
      </p:sp>
      <p:sp>
        <p:nvSpPr>
          <p:cNvPr id="3" name="TextBox 2">
            <a:extLst>
              <a:ext uri="{FF2B5EF4-FFF2-40B4-BE49-F238E27FC236}">
                <a16:creationId xmlns:a16="http://schemas.microsoft.com/office/drawing/2014/main" id="{72DA0A22-5FF4-9F2B-11BC-6C751076D95F}"/>
              </a:ext>
            </a:extLst>
          </p:cNvPr>
          <p:cNvSpPr txBox="1"/>
          <p:nvPr/>
        </p:nvSpPr>
        <p:spPr>
          <a:xfrm>
            <a:off x="825623" y="1553592"/>
            <a:ext cx="6951216" cy="3416320"/>
          </a:xfrm>
          <a:prstGeom prst="rect">
            <a:avLst/>
          </a:prstGeom>
          <a:noFill/>
        </p:spPr>
        <p:txBody>
          <a:bodyPr wrap="square" rtlCol="0">
            <a:spAutoFit/>
          </a:bodyPr>
          <a:lstStyle/>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Households</a:t>
            </a:r>
            <a:r>
              <a:rPr lang="en-GB" b="0" i="0" u="none" strike="noStrike" dirty="0">
                <a:solidFill>
                  <a:srgbClr val="000000"/>
                </a:solidFill>
                <a:effectLst/>
                <a:latin typeface="Arial" panose="020B0604020202020204" pitchFamily="34" charset="0"/>
                <a:cs typeface="Arial" panose="020B0604020202020204" pitchFamily="34" charset="0"/>
              </a:rPr>
              <a:t> under even more strain.</a:t>
            </a:r>
          </a:p>
          <a:p>
            <a:pPr marL="285750" indent="-285750">
              <a:buFont typeface="Arial" panose="020B0604020202020204" pitchFamily="34" charset="0"/>
              <a:buChar char="•"/>
            </a:pPr>
            <a:endParaRPr lang="en-GB" b="0" i="0" u="none" strike="noStrike" dirty="0">
              <a:solidFill>
                <a:srgbClr val="000000"/>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0" i="0" u="none" strike="noStrike" dirty="0">
                <a:solidFill>
                  <a:srgbClr val="000000"/>
                </a:solidFill>
                <a:effectLst/>
                <a:latin typeface="Arial" panose="020B0604020202020204" pitchFamily="34" charset="0"/>
                <a:cs typeface="Arial" panose="020B0604020202020204" pitchFamily="34" charset="0"/>
              </a:rPr>
              <a:t>Groups we might have once </a:t>
            </a:r>
            <a:r>
              <a:rPr lang="en-GB" i="0" u="none" strike="noStrike" dirty="0">
                <a:effectLst/>
                <a:latin typeface="Arial" panose="020B0604020202020204" pitchFamily="34" charset="0"/>
                <a:cs typeface="Arial" panose="020B0604020202020204" pitchFamily="34" charset="0"/>
              </a:rPr>
              <a:t>assumed had a financial buffer </a:t>
            </a:r>
            <a:r>
              <a:rPr lang="en-GB" b="0" i="0" u="none" strike="noStrike" dirty="0">
                <a:solidFill>
                  <a:srgbClr val="000000"/>
                </a:solidFill>
                <a:effectLst/>
                <a:latin typeface="Arial" panose="020B0604020202020204" pitchFamily="34" charset="0"/>
                <a:cs typeface="Arial" panose="020B0604020202020204" pitchFamily="34" charset="0"/>
              </a:rPr>
              <a:t>now being impacted. </a:t>
            </a:r>
          </a:p>
          <a:p>
            <a:endParaRPr lang="en-GB" b="0" i="0" u="none" strike="noStrike" dirty="0">
              <a:solidFill>
                <a:srgbClr val="000000"/>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A</a:t>
            </a:r>
            <a:r>
              <a:rPr lang="en-GB" b="0" i="0" u="none" strike="noStrike" dirty="0">
                <a:solidFill>
                  <a:srgbClr val="000000"/>
                </a:solidFill>
                <a:effectLst/>
                <a:latin typeface="Arial" panose="020B0604020202020204" pitchFamily="34" charset="0"/>
                <a:cs typeface="Arial" panose="020B0604020202020204" pitchFamily="34" charset="0"/>
              </a:rPr>
              <a:t>mong households with an annual income of £14,000-£21,000 and households with an income of £48,000+ -  percentage have used a foodbank at least once within the last 2 months.</a:t>
            </a:r>
          </a:p>
          <a:p>
            <a:pPr marL="285750" indent="-285750">
              <a:buFont typeface="Arial" panose="020B0604020202020204" pitchFamily="34" charset="0"/>
              <a:buChar char="•"/>
            </a:pPr>
            <a:endParaRPr lang="en-GB" b="0" i="0" u="none" strike="noStrike" dirty="0">
              <a:solidFill>
                <a:srgbClr val="000000"/>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solidFill>
                <a:srgbClr val="000000"/>
              </a:solidFill>
            </a:endParaRPr>
          </a:p>
          <a:p>
            <a:endParaRPr lang="en-GB" b="0" i="0" u="none" strike="noStrike" dirty="0">
              <a:solidFill>
                <a:srgbClr val="000000"/>
              </a:solidFill>
              <a:effectLst/>
            </a:endParaRPr>
          </a:p>
        </p:txBody>
      </p:sp>
      <p:pic>
        <p:nvPicPr>
          <p:cNvPr id="10" name="Picture 9">
            <a:extLst>
              <a:ext uri="{FF2B5EF4-FFF2-40B4-BE49-F238E27FC236}">
                <a16:creationId xmlns:a16="http://schemas.microsoft.com/office/drawing/2014/main" id="{7BB2AFD6-B6F8-2EDF-079B-39EE2A412940}"/>
              </a:ext>
            </a:extLst>
          </p:cNvPr>
          <p:cNvPicPr>
            <a:picLocks noChangeAspect="1"/>
          </p:cNvPicPr>
          <p:nvPr/>
        </p:nvPicPr>
        <p:blipFill rotWithShape="1">
          <a:blip r:embed="rId4"/>
          <a:srcRect l="59635" t="23226" r="5995" b="8229"/>
          <a:stretch/>
        </p:blipFill>
        <p:spPr>
          <a:xfrm>
            <a:off x="7776839" y="1678201"/>
            <a:ext cx="4024010" cy="4305350"/>
          </a:xfrm>
          <a:prstGeom prst="rect">
            <a:avLst/>
          </a:prstGeom>
        </p:spPr>
      </p:pic>
    </p:spTree>
    <p:extLst>
      <p:ext uri="{BB962C8B-B14F-4D97-AF65-F5344CB8AC3E}">
        <p14:creationId xmlns:p14="http://schemas.microsoft.com/office/powerpoint/2010/main" val="4133349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BE0E825-E2D4-4107-9511-D7D0B16DE19E}"/>
              </a:ext>
            </a:extLst>
          </p:cNvPr>
          <p:cNvGrpSpPr/>
          <p:nvPr/>
        </p:nvGrpSpPr>
        <p:grpSpPr>
          <a:xfrm>
            <a:off x="0" y="1"/>
            <a:ext cx="12192000" cy="1028700"/>
            <a:chOff x="-1" y="-12436"/>
            <a:chExt cx="12192000" cy="1028700"/>
          </a:xfrm>
        </p:grpSpPr>
        <p:sp>
          <p:nvSpPr>
            <p:cNvPr id="5" name="Rectangle 4">
              <a:extLst>
                <a:ext uri="{FF2B5EF4-FFF2-40B4-BE49-F238E27FC236}">
                  <a16:creationId xmlns:a16="http://schemas.microsoft.com/office/drawing/2014/main" id="{D6F89BCD-EC7E-8F82-78CB-FE75E8F6B39D}"/>
                </a:ext>
              </a:extLst>
            </p:cNvPr>
            <p:cNvSpPr/>
            <p:nvPr/>
          </p:nvSpPr>
          <p:spPr>
            <a:xfrm>
              <a:off x="-1" y="-12436"/>
              <a:ext cx="12192000" cy="1028700"/>
            </a:xfrm>
            <a:prstGeom prst="rect">
              <a:avLst/>
            </a:prstGeom>
            <a:solidFill>
              <a:srgbClr val="008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Arial" panose="020B0604020202020204" pitchFamily="34" charset="0"/>
                  <a:cs typeface="Arial" panose="020B0604020202020204" pitchFamily="34" charset="0"/>
                </a:rPr>
                <a:t> </a:t>
              </a:r>
              <a:r>
                <a:rPr lang="en-GB" sz="3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Leaving a generation in poorer health</a:t>
              </a:r>
              <a:r>
                <a:rPr lang="en-GB" sz="3200" dirty="0">
                  <a:solidFill>
                    <a:schemeClr val="bg1"/>
                  </a:solidFill>
                  <a:latin typeface="Arial" panose="020B0604020202020204" pitchFamily="34" charset="0"/>
                  <a:cs typeface="Arial" panose="020B0604020202020204" pitchFamily="34" charset="0"/>
                </a:rPr>
                <a:t> </a:t>
              </a:r>
              <a:endParaRPr lang="en-GB" sz="32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E314035-BED9-8FEB-91CA-DC159B8C2D2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70285" y="200247"/>
              <a:ext cx="1409484" cy="603334"/>
            </a:xfrm>
            <a:prstGeom prst="rect">
              <a:avLst/>
            </a:prstGeom>
          </p:spPr>
        </p:pic>
      </p:grpSp>
      <p:sp>
        <p:nvSpPr>
          <p:cNvPr id="2" name="Slide Number Placeholder 1">
            <a:extLst>
              <a:ext uri="{FF2B5EF4-FFF2-40B4-BE49-F238E27FC236}">
                <a16:creationId xmlns:a16="http://schemas.microsoft.com/office/drawing/2014/main" id="{BB50FC89-2DFA-B94E-6CE2-98648EC7CD8C}"/>
              </a:ext>
            </a:extLst>
          </p:cNvPr>
          <p:cNvSpPr>
            <a:spLocks noGrp="1"/>
          </p:cNvSpPr>
          <p:nvPr>
            <p:ph type="sldNum" sz="quarter" idx="12"/>
          </p:nvPr>
        </p:nvSpPr>
        <p:spPr/>
        <p:txBody>
          <a:bodyPr/>
          <a:lstStyle/>
          <a:p>
            <a:fld id="{CC07ADFF-184F-415E-9806-22B21D89C2EF}" type="slidenum">
              <a:rPr lang="en-GB" smtClean="0"/>
              <a:t>3</a:t>
            </a:fld>
            <a:endParaRPr lang="en-GB"/>
          </a:p>
        </p:txBody>
      </p:sp>
      <p:pic>
        <p:nvPicPr>
          <p:cNvPr id="12" name="Picture 11">
            <a:extLst>
              <a:ext uri="{FF2B5EF4-FFF2-40B4-BE49-F238E27FC236}">
                <a16:creationId xmlns:a16="http://schemas.microsoft.com/office/drawing/2014/main" id="{D0CC8984-5F6E-CB1A-5690-F5B28DABC288}"/>
              </a:ext>
            </a:extLst>
          </p:cNvPr>
          <p:cNvPicPr>
            <a:picLocks noChangeAspect="1"/>
          </p:cNvPicPr>
          <p:nvPr/>
        </p:nvPicPr>
        <p:blipFill rotWithShape="1">
          <a:blip r:embed="rId4"/>
          <a:srcRect l="30364" t="25941" r="12475" b="12572"/>
          <a:stretch/>
        </p:blipFill>
        <p:spPr>
          <a:xfrm>
            <a:off x="1588170" y="1251410"/>
            <a:ext cx="8441356" cy="4871253"/>
          </a:xfrm>
          <a:prstGeom prst="rect">
            <a:avLst/>
          </a:prstGeom>
        </p:spPr>
      </p:pic>
    </p:spTree>
    <p:extLst>
      <p:ext uri="{BB962C8B-B14F-4D97-AF65-F5344CB8AC3E}">
        <p14:creationId xmlns:p14="http://schemas.microsoft.com/office/powerpoint/2010/main" val="3489643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BE0E825-E2D4-4107-9511-D7D0B16DE19E}"/>
              </a:ext>
            </a:extLst>
          </p:cNvPr>
          <p:cNvGrpSpPr/>
          <p:nvPr/>
        </p:nvGrpSpPr>
        <p:grpSpPr>
          <a:xfrm>
            <a:off x="0" y="1"/>
            <a:ext cx="12192000" cy="1028700"/>
            <a:chOff x="-1" y="-12436"/>
            <a:chExt cx="12192000" cy="1028700"/>
          </a:xfrm>
        </p:grpSpPr>
        <p:sp>
          <p:nvSpPr>
            <p:cNvPr id="5" name="Rectangle 4">
              <a:extLst>
                <a:ext uri="{FF2B5EF4-FFF2-40B4-BE49-F238E27FC236}">
                  <a16:creationId xmlns:a16="http://schemas.microsoft.com/office/drawing/2014/main" id="{D6F89BCD-EC7E-8F82-78CB-FE75E8F6B39D}"/>
                </a:ext>
              </a:extLst>
            </p:cNvPr>
            <p:cNvSpPr/>
            <p:nvPr/>
          </p:nvSpPr>
          <p:spPr>
            <a:xfrm>
              <a:off x="-1" y="-12436"/>
              <a:ext cx="12192000" cy="1028700"/>
            </a:xfrm>
            <a:prstGeom prst="rect">
              <a:avLst/>
            </a:prstGeom>
            <a:solidFill>
              <a:srgbClr val="008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i="0" u="none" strike="noStrike" dirty="0">
                  <a:solidFill>
                    <a:schemeClr val="bg1"/>
                  </a:solidFill>
                  <a:effectLst/>
                  <a:latin typeface="Arial" panose="020B0604020202020204" pitchFamily="34" charset="0"/>
                  <a:cs typeface="Arial" panose="020B0604020202020204" pitchFamily="34" charset="0"/>
                </a:rPr>
                <a:t>Leaving a generation in poorer health </a:t>
              </a:r>
            </a:p>
            <a:p>
              <a:r>
                <a:rPr lang="en-GB" sz="3200" dirty="0">
                  <a:solidFill>
                    <a:schemeClr val="bg1"/>
                  </a:solidFill>
                  <a:latin typeface="Arial" panose="020B0604020202020204" pitchFamily="34" charset="0"/>
                  <a:cs typeface="Arial" panose="020B0604020202020204" pitchFamily="34" charset="0"/>
                </a:rPr>
                <a:t> </a:t>
              </a:r>
              <a:endParaRPr lang="en-GB" sz="32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E314035-BED9-8FEB-91CA-DC159B8C2D2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70285" y="200247"/>
              <a:ext cx="1409484" cy="603334"/>
            </a:xfrm>
            <a:prstGeom prst="rect">
              <a:avLst/>
            </a:prstGeom>
          </p:spPr>
        </p:pic>
      </p:grpSp>
      <p:sp>
        <p:nvSpPr>
          <p:cNvPr id="2" name="Slide Number Placeholder 1">
            <a:extLst>
              <a:ext uri="{FF2B5EF4-FFF2-40B4-BE49-F238E27FC236}">
                <a16:creationId xmlns:a16="http://schemas.microsoft.com/office/drawing/2014/main" id="{BB50FC89-2DFA-B94E-6CE2-98648EC7CD8C}"/>
              </a:ext>
            </a:extLst>
          </p:cNvPr>
          <p:cNvSpPr>
            <a:spLocks noGrp="1"/>
          </p:cNvSpPr>
          <p:nvPr>
            <p:ph type="sldNum" sz="quarter" idx="12"/>
          </p:nvPr>
        </p:nvSpPr>
        <p:spPr/>
        <p:txBody>
          <a:bodyPr/>
          <a:lstStyle/>
          <a:p>
            <a:fld id="{CC07ADFF-184F-415E-9806-22B21D89C2EF}" type="slidenum">
              <a:rPr lang="en-GB" smtClean="0"/>
              <a:t>4</a:t>
            </a:fld>
            <a:endParaRPr lang="en-GB"/>
          </a:p>
        </p:txBody>
      </p:sp>
      <p:sp>
        <p:nvSpPr>
          <p:cNvPr id="7" name="TextBox 6">
            <a:extLst>
              <a:ext uri="{FF2B5EF4-FFF2-40B4-BE49-F238E27FC236}">
                <a16:creationId xmlns:a16="http://schemas.microsoft.com/office/drawing/2014/main" id="{6B0DFF1E-9E23-50E4-BF0A-AEBE57E8BCF4}"/>
              </a:ext>
            </a:extLst>
          </p:cNvPr>
          <p:cNvSpPr txBox="1"/>
          <p:nvPr/>
        </p:nvSpPr>
        <p:spPr>
          <a:xfrm>
            <a:off x="8816091" y="4398878"/>
            <a:ext cx="2571195" cy="954107"/>
          </a:xfrm>
          <a:prstGeom prst="rect">
            <a:avLst/>
          </a:prstGeom>
          <a:noFill/>
        </p:spPr>
        <p:txBody>
          <a:bodyPr wrap="square">
            <a:spAutoFit/>
          </a:bodyPr>
          <a:lstStyle/>
          <a:p>
            <a:pPr algn="ctr"/>
            <a:r>
              <a:rPr lang="en-GB" sz="1400">
                <a:latin typeface="Arial" panose="020B0604020202020204" pitchFamily="34" charset="0"/>
                <a:cs typeface="Arial" panose="020B0604020202020204" pitchFamily="34" charset="0"/>
              </a:rPr>
              <a:t>Of parents indicated that their children are aware of the financial stresses the cost of living is putting on them </a:t>
            </a:r>
          </a:p>
        </p:txBody>
      </p:sp>
      <p:sp>
        <p:nvSpPr>
          <p:cNvPr id="8" name="TextBox 7">
            <a:extLst>
              <a:ext uri="{FF2B5EF4-FFF2-40B4-BE49-F238E27FC236}">
                <a16:creationId xmlns:a16="http://schemas.microsoft.com/office/drawing/2014/main" id="{A6F514FF-DD70-1F51-3AD4-8FD80A9AB083}"/>
              </a:ext>
            </a:extLst>
          </p:cNvPr>
          <p:cNvSpPr txBox="1"/>
          <p:nvPr/>
        </p:nvSpPr>
        <p:spPr>
          <a:xfrm>
            <a:off x="656208" y="1505015"/>
            <a:ext cx="10147915" cy="584775"/>
          </a:xfrm>
          <a:prstGeom prst="rect">
            <a:avLst/>
          </a:prstGeom>
          <a:noFill/>
        </p:spPr>
        <p:txBody>
          <a:bodyPr wrap="square">
            <a:spAutoFit/>
          </a:bodyPr>
          <a:lstStyle/>
          <a:p>
            <a:endParaRPr lang="en-GB" sz="1600" dirty="0">
              <a:solidFill>
                <a:srgbClr val="000000"/>
              </a:solidFill>
              <a:latin typeface="Arial" panose="020B0604020202020204" pitchFamily="34" charset="0"/>
            </a:endParaRPr>
          </a:p>
          <a:p>
            <a:endParaRPr lang="en-GB" sz="1600" dirty="0"/>
          </a:p>
        </p:txBody>
      </p:sp>
      <p:sp>
        <p:nvSpPr>
          <p:cNvPr id="9" name="TextBox 8">
            <a:extLst>
              <a:ext uri="{FF2B5EF4-FFF2-40B4-BE49-F238E27FC236}">
                <a16:creationId xmlns:a16="http://schemas.microsoft.com/office/drawing/2014/main" id="{65E40F47-0FAA-D76D-A95C-3144311BD75F}"/>
              </a:ext>
            </a:extLst>
          </p:cNvPr>
          <p:cNvSpPr txBox="1"/>
          <p:nvPr/>
        </p:nvSpPr>
        <p:spPr>
          <a:xfrm>
            <a:off x="1427770" y="3801687"/>
            <a:ext cx="2175029" cy="584775"/>
          </a:xfrm>
          <a:prstGeom prst="rect">
            <a:avLst/>
          </a:prstGeom>
          <a:noFill/>
        </p:spPr>
        <p:txBody>
          <a:bodyPr wrap="square">
            <a:spAutoFit/>
          </a:bodyPr>
          <a:lstStyle/>
          <a:p>
            <a:r>
              <a:rPr lang="en-GB" sz="3200" b="1" dirty="0">
                <a:solidFill>
                  <a:srgbClr val="008D7F"/>
                </a:solidFill>
                <a:latin typeface="Arial" panose="020B0604020202020204" pitchFamily="34" charset="0"/>
                <a:cs typeface="Arial" panose="020B0604020202020204" pitchFamily="34" charset="0"/>
              </a:rPr>
              <a:t>57%</a:t>
            </a:r>
          </a:p>
        </p:txBody>
      </p:sp>
      <p:sp>
        <p:nvSpPr>
          <p:cNvPr id="10" name="TextBox 9">
            <a:extLst>
              <a:ext uri="{FF2B5EF4-FFF2-40B4-BE49-F238E27FC236}">
                <a16:creationId xmlns:a16="http://schemas.microsoft.com/office/drawing/2014/main" id="{2ACD18AC-8907-621C-C75A-ACD9A7155530}"/>
              </a:ext>
            </a:extLst>
          </p:cNvPr>
          <p:cNvSpPr txBox="1"/>
          <p:nvPr/>
        </p:nvSpPr>
        <p:spPr>
          <a:xfrm>
            <a:off x="4259910" y="3841010"/>
            <a:ext cx="2175029" cy="584775"/>
          </a:xfrm>
          <a:prstGeom prst="rect">
            <a:avLst/>
          </a:prstGeom>
          <a:noFill/>
        </p:spPr>
        <p:txBody>
          <a:bodyPr wrap="square">
            <a:spAutoFit/>
          </a:bodyPr>
          <a:lstStyle/>
          <a:p>
            <a:r>
              <a:rPr lang="en-GB" sz="3200" b="1">
                <a:solidFill>
                  <a:srgbClr val="008D7F"/>
                </a:solidFill>
                <a:latin typeface="Arial" panose="020B0604020202020204" pitchFamily="34" charset="0"/>
                <a:cs typeface="Arial" panose="020B0604020202020204" pitchFamily="34" charset="0"/>
              </a:rPr>
              <a:t>33%</a:t>
            </a:r>
          </a:p>
        </p:txBody>
      </p:sp>
      <p:sp>
        <p:nvSpPr>
          <p:cNvPr id="11" name="TextBox 10">
            <a:extLst>
              <a:ext uri="{FF2B5EF4-FFF2-40B4-BE49-F238E27FC236}">
                <a16:creationId xmlns:a16="http://schemas.microsoft.com/office/drawing/2014/main" id="{83A78746-32D7-4AE2-0CEE-C671342FA8B7}"/>
              </a:ext>
            </a:extLst>
          </p:cNvPr>
          <p:cNvSpPr txBox="1"/>
          <p:nvPr/>
        </p:nvSpPr>
        <p:spPr>
          <a:xfrm>
            <a:off x="7092050" y="3841010"/>
            <a:ext cx="2175029" cy="584775"/>
          </a:xfrm>
          <a:prstGeom prst="rect">
            <a:avLst/>
          </a:prstGeom>
          <a:noFill/>
        </p:spPr>
        <p:txBody>
          <a:bodyPr wrap="square">
            <a:spAutoFit/>
          </a:bodyPr>
          <a:lstStyle/>
          <a:p>
            <a:r>
              <a:rPr lang="en-GB" sz="3200" b="1">
                <a:solidFill>
                  <a:srgbClr val="008D7F"/>
                </a:solidFill>
                <a:latin typeface="Arial" panose="020B0604020202020204" pitchFamily="34" charset="0"/>
                <a:cs typeface="Arial" panose="020B0604020202020204" pitchFamily="34" charset="0"/>
              </a:rPr>
              <a:t>55%</a:t>
            </a:r>
          </a:p>
        </p:txBody>
      </p:sp>
      <p:sp>
        <p:nvSpPr>
          <p:cNvPr id="12" name="TextBox 11">
            <a:extLst>
              <a:ext uri="{FF2B5EF4-FFF2-40B4-BE49-F238E27FC236}">
                <a16:creationId xmlns:a16="http://schemas.microsoft.com/office/drawing/2014/main" id="{2C939E40-8CCF-27B9-1169-3D5CA196285F}"/>
              </a:ext>
            </a:extLst>
          </p:cNvPr>
          <p:cNvSpPr txBox="1"/>
          <p:nvPr/>
        </p:nvSpPr>
        <p:spPr>
          <a:xfrm>
            <a:off x="9603601" y="3824843"/>
            <a:ext cx="2175029" cy="584775"/>
          </a:xfrm>
          <a:prstGeom prst="rect">
            <a:avLst/>
          </a:prstGeom>
          <a:noFill/>
        </p:spPr>
        <p:txBody>
          <a:bodyPr wrap="square">
            <a:spAutoFit/>
          </a:bodyPr>
          <a:lstStyle/>
          <a:p>
            <a:r>
              <a:rPr lang="en-GB" sz="3200" b="1">
                <a:solidFill>
                  <a:srgbClr val="008D7F"/>
                </a:solidFill>
                <a:latin typeface="Arial" panose="020B0604020202020204" pitchFamily="34" charset="0"/>
                <a:cs typeface="Arial" panose="020B0604020202020204" pitchFamily="34" charset="0"/>
              </a:rPr>
              <a:t>46%</a:t>
            </a:r>
          </a:p>
        </p:txBody>
      </p:sp>
      <p:sp>
        <p:nvSpPr>
          <p:cNvPr id="14" name="TextBox 13">
            <a:extLst>
              <a:ext uri="{FF2B5EF4-FFF2-40B4-BE49-F238E27FC236}">
                <a16:creationId xmlns:a16="http://schemas.microsoft.com/office/drawing/2014/main" id="{9E2B7ED2-F0C5-6B35-7E86-0D5045E820F8}"/>
              </a:ext>
            </a:extLst>
          </p:cNvPr>
          <p:cNvSpPr txBox="1"/>
          <p:nvPr/>
        </p:nvSpPr>
        <p:spPr>
          <a:xfrm>
            <a:off x="3465897" y="4398878"/>
            <a:ext cx="2571194" cy="1169551"/>
          </a:xfrm>
          <a:prstGeom prst="rect">
            <a:avLst/>
          </a:prstGeom>
          <a:noFill/>
        </p:spPr>
        <p:txBody>
          <a:bodyPr wrap="square">
            <a:spAutoFit/>
          </a:bodyPr>
          <a:lstStyle/>
          <a:p>
            <a:pPr algn="ctr"/>
            <a:r>
              <a:rPr lang="en-GB" sz="1400">
                <a:latin typeface="Arial" panose="020B0604020202020204" pitchFamily="34" charset="0"/>
                <a:cs typeface="Arial" panose="020B0604020202020204" pitchFamily="34" charset="0"/>
              </a:rPr>
              <a:t>Of parents currently cannot afford all the essentials (food, clothing, prescriptions, a warm home etc) for their children </a:t>
            </a:r>
          </a:p>
        </p:txBody>
      </p:sp>
      <p:sp>
        <p:nvSpPr>
          <p:cNvPr id="16" name="TextBox 15">
            <a:extLst>
              <a:ext uri="{FF2B5EF4-FFF2-40B4-BE49-F238E27FC236}">
                <a16:creationId xmlns:a16="http://schemas.microsoft.com/office/drawing/2014/main" id="{EC898BBC-AC19-363D-7DA8-7C62DEF11320}"/>
              </a:ext>
            </a:extLst>
          </p:cNvPr>
          <p:cNvSpPr txBox="1"/>
          <p:nvPr/>
        </p:nvSpPr>
        <p:spPr>
          <a:xfrm>
            <a:off x="656208" y="4386462"/>
            <a:ext cx="2571194" cy="1384995"/>
          </a:xfrm>
          <a:prstGeom prst="rect">
            <a:avLst/>
          </a:prstGeom>
          <a:noFill/>
        </p:spPr>
        <p:txBody>
          <a:bodyPr wrap="square">
            <a:spAutoFit/>
          </a:bodyPr>
          <a:lstStyle/>
          <a:p>
            <a:pPr algn="ctr"/>
            <a:r>
              <a:rPr lang="en-GB" sz="1400" dirty="0">
                <a:latin typeface="Arial" panose="020B0604020202020204" pitchFamily="34" charset="0"/>
                <a:cs typeface="Arial" panose="020B0604020202020204" pitchFamily="34" charset="0"/>
              </a:rPr>
              <a:t>Of parents are currently having to make cut backs on essentials for themselves (food, clothing, prescriptions etc) to ensure they can afford them for their children </a:t>
            </a:r>
          </a:p>
        </p:txBody>
      </p:sp>
      <p:sp>
        <p:nvSpPr>
          <p:cNvPr id="18" name="TextBox 17">
            <a:extLst>
              <a:ext uri="{FF2B5EF4-FFF2-40B4-BE49-F238E27FC236}">
                <a16:creationId xmlns:a16="http://schemas.microsoft.com/office/drawing/2014/main" id="{D923FC5A-21B7-C953-0584-AAA85DDC0FE9}"/>
              </a:ext>
            </a:extLst>
          </p:cNvPr>
          <p:cNvSpPr txBox="1"/>
          <p:nvPr/>
        </p:nvSpPr>
        <p:spPr>
          <a:xfrm>
            <a:off x="6194761" y="4425785"/>
            <a:ext cx="2621330" cy="1169551"/>
          </a:xfrm>
          <a:prstGeom prst="rect">
            <a:avLst/>
          </a:prstGeom>
          <a:noFill/>
        </p:spPr>
        <p:txBody>
          <a:bodyPr wrap="square">
            <a:spAutoFit/>
          </a:bodyPr>
          <a:lstStyle/>
          <a:p>
            <a:pPr algn="ctr"/>
            <a:r>
              <a:rPr lang="en-GB" sz="1400">
                <a:latin typeface="Arial" panose="020B0604020202020204" pitchFamily="34" charset="0"/>
                <a:cs typeface="Arial" panose="020B0604020202020204" pitchFamily="34" charset="0"/>
              </a:rPr>
              <a:t>Of parents reported that the financial stresses of meeting their children's and their own needs is negatively impacting their mental wellbeing</a:t>
            </a:r>
          </a:p>
        </p:txBody>
      </p:sp>
      <p:pic>
        <p:nvPicPr>
          <p:cNvPr id="20" name="Graphic 19" descr="Man with solid fill">
            <a:extLst>
              <a:ext uri="{FF2B5EF4-FFF2-40B4-BE49-F238E27FC236}">
                <a16:creationId xmlns:a16="http://schemas.microsoft.com/office/drawing/2014/main" id="{9C0A8AF4-9467-C2F7-5E66-71151104683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19168" y="2809571"/>
            <a:ext cx="914400" cy="914400"/>
          </a:xfrm>
          <a:prstGeom prst="rect">
            <a:avLst/>
          </a:prstGeom>
        </p:spPr>
      </p:pic>
      <p:pic>
        <p:nvPicPr>
          <p:cNvPr id="22" name="Graphic 21" descr="Family with boy with solid fill">
            <a:extLst>
              <a:ext uri="{FF2B5EF4-FFF2-40B4-BE49-F238E27FC236}">
                <a16:creationId xmlns:a16="http://schemas.microsoft.com/office/drawing/2014/main" id="{5A80BE71-E0C9-FEDB-2ED6-BE560A8E88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94293" y="2835335"/>
            <a:ext cx="1005675" cy="1005675"/>
          </a:xfrm>
          <a:prstGeom prst="rect">
            <a:avLst/>
          </a:prstGeom>
        </p:spPr>
      </p:pic>
      <p:pic>
        <p:nvPicPr>
          <p:cNvPr id="24" name="Graphic 23" descr="Right Brain with solid fill">
            <a:extLst>
              <a:ext uri="{FF2B5EF4-FFF2-40B4-BE49-F238E27FC236}">
                <a16:creationId xmlns:a16="http://schemas.microsoft.com/office/drawing/2014/main" id="{7845CFE3-5461-A25D-E99D-D616C61DE6C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53745" y="2971800"/>
            <a:ext cx="914400" cy="914400"/>
          </a:xfrm>
          <a:prstGeom prst="rect">
            <a:avLst/>
          </a:prstGeom>
        </p:spPr>
      </p:pic>
      <p:pic>
        <p:nvPicPr>
          <p:cNvPr id="33" name="Picture 32">
            <a:extLst>
              <a:ext uri="{FF2B5EF4-FFF2-40B4-BE49-F238E27FC236}">
                <a16:creationId xmlns:a16="http://schemas.microsoft.com/office/drawing/2014/main" id="{29A95434-5018-0FD1-5672-B9F594EE5FD9}"/>
              </a:ext>
            </a:extLst>
          </p:cNvPr>
          <p:cNvPicPr>
            <a:picLocks noChangeAspect="1"/>
          </p:cNvPicPr>
          <p:nvPr/>
        </p:nvPicPr>
        <p:blipFill rotWithShape="1">
          <a:blip r:embed="rId10"/>
          <a:srcRect l="38585" t="26971" r="47277" b="50351"/>
          <a:stretch/>
        </p:blipFill>
        <p:spPr>
          <a:xfrm>
            <a:off x="9611434" y="2825098"/>
            <a:ext cx="1045028" cy="907130"/>
          </a:xfrm>
          <a:prstGeom prst="rect">
            <a:avLst/>
          </a:prstGeom>
        </p:spPr>
      </p:pic>
      <p:sp>
        <p:nvSpPr>
          <p:cNvPr id="34" name="Oval 33">
            <a:extLst>
              <a:ext uri="{FF2B5EF4-FFF2-40B4-BE49-F238E27FC236}">
                <a16:creationId xmlns:a16="http://schemas.microsoft.com/office/drawing/2014/main" id="{264569C6-A6CD-DFFB-9049-05D06E943EC8}"/>
              </a:ext>
            </a:extLst>
          </p:cNvPr>
          <p:cNvSpPr/>
          <p:nvPr/>
        </p:nvSpPr>
        <p:spPr>
          <a:xfrm>
            <a:off x="9970418" y="2830899"/>
            <a:ext cx="327059" cy="3475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Graphic 25" descr="Worried face with solid fill with solid fill">
            <a:extLst>
              <a:ext uri="{FF2B5EF4-FFF2-40B4-BE49-F238E27FC236}">
                <a16:creationId xmlns:a16="http://schemas.microsoft.com/office/drawing/2014/main" id="{F34BE114-57B4-8205-DCBD-6F41AF6E2A2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920891" y="2805170"/>
            <a:ext cx="426111" cy="426111"/>
          </a:xfrm>
          <a:prstGeom prst="rect">
            <a:avLst/>
          </a:prstGeom>
        </p:spPr>
      </p:pic>
      <p:sp>
        <p:nvSpPr>
          <p:cNvPr id="35" name="TextBox 34">
            <a:extLst>
              <a:ext uri="{FF2B5EF4-FFF2-40B4-BE49-F238E27FC236}">
                <a16:creationId xmlns:a16="http://schemas.microsoft.com/office/drawing/2014/main" id="{AC977671-BA70-DEB0-2898-48E4567300B6}"/>
              </a:ext>
            </a:extLst>
          </p:cNvPr>
          <p:cNvSpPr txBox="1"/>
          <p:nvPr/>
        </p:nvSpPr>
        <p:spPr>
          <a:xfrm>
            <a:off x="2010325" y="2677787"/>
            <a:ext cx="530191" cy="584775"/>
          </a:xfrm>
          <a:prstGeom prst="rect">
            <a:avLst/>
          </a:prstGeom>
          <a:noFill/>
        </p:spPr>
        <p:txBody>
          <a:bodyPr wrap="square">
            <a:spAutoFit/>
          </a:bodyPr>
          <a:lstStyle/>
          <a:p>
            <a:pPr algn="ctr"/>
            <a:r>
              <a:rPr lang="en-GB" sz="3200" b="1">
                <a:solidFill>
                  <a:srgbClr val="008D7F"/>
                </a:solidFill>
                <a:latin typeface="Arial" panose="020B0604020202020204" pitchFamily="34" charset="0"/>
                <a:cs typeface="Arial" panose="020B0604020202020204" pitchFamily="34" charset="0"/>
              </a:rPr>
              <a:t>X</a:t>
            </a:r>
          </a:p>
        </p:txBody>
      </p:sp>
      <p:sp>
        <p:nvSpPr>
          <p:cNvPr id="36" name="TextBox 35">
            <a:extLst>
              <a:ext uri="{FF2B5EF4-FFF2-40B4-BE49-F238E27FC236}">
                <a16:creationId xmlns:a16="http://schemas.microsoft.com/office/drawing/2014/main" id="{202F58CB-8A99-81F0-7624-51C7E07192B6}"/>
              </a:ext>
            </a:extLst>
          </p:cNvPr>
          <p:cNvSpPr txBox="1"/>
          <p:nvPr/>
        </p:nvSpPr>
        <p:spPr>
          <a:xfrm>
            <a:off x="4924507" y="2607185"/>
            <a:ext cx="530191" cy="584775"/>
          </a:xfrm>
          <a:prstGeom prst="rect">
            <a:avLst/>
          </a:prstGeom>
          <a:noFill/>
        </p:spPr>
        <p:txBody>
          <a:bodyPr wrap="square">
            <a:spAutoFit/>
          </a:bodyPr>
          <a:lstStyle/>
          <a:p>
            <a:pPr algn="ctr"/>
            <a:r>
              <a:rPr lang="en-GB" sz="3200" b="1">
                <a:solidFill>
                  <a:srgbClr val="008D7F"/>
                </a:solidFill>
                <a:latin typeface="Arial" panose="020B0604020202020204" pitchFamily="34" charset="0"/>
                <a:cs typeface="Arial" panose="020B0604020202020204" pitchFamily="34" charset="0"/>
              </a:rPr>
              <a:t>X</a:t>
            </a:r>
          </a:p>
        </p:txBody>
      </p:sp>
    </p:spTree>
    <p:extLst>
      <p:ext uri="{BB962C8B-B14F-4D97-AF65-F5344CB8AC3E}">
        <p14:creationId xmlns:p14="http://schemas.microsoft.com/office/powerpoint/2010/main" val="3452598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BE0E825-E2D4-4107-9511-D7D0B16DE19E}"/>
              </a:ext>
            </a:extLst>
          </p:cNvPr>
          <p:cNvGrpSpPr/>
          <p:nvPr/>
        </p:nvGrpSpPr>
        <p:grpSpPr>
          <a:xfrm>
            <a:off x="0" y="1"/>
            <a:ext cx="12192000" cy="1028700"/>
            <a:chOff x="-1" y="-12436"/>
            <a:chExt cx="12192000" cy="1028700"/>
          </a:xfrm>
        </p:grpSpPr>
        <p:sp>
          <p:nvSpPr>
            <p:cNvPr id="5" name="Rectangle 4">
              <a:extLst>
                <a:ext uri="{FF2B5EF4-FFF2-40B4-BE49-F238E27FC236}">
                  <a16:creationId xmlns:a16="http://schemas.microsoft.com/office/drawing/2014/main" id="{D6F89BCD-EC7E-8F82-78CB-FE75E8F6B39D}"/>
                </a:ext>
              </a:extLst>
            </p:cNvPr>
            <p:cNvSpPr/>
            <p:nvPr/>
          </p:nvSpPr>
          <p:spPr>
            <a:xfrm>
              <a:off x="-1" y="-12436"/>
              <a:ext cx="12192000" cy="1028700"/>
            </a:xfrm>
            <a:prstGeom prst="rect">
              <a:avLst/>
            </a:prstGeom>
            <a:solidFill>
              <a:srgbClr val="008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solidFill>
                    <a:schemeClr val="bg1"/>
                  </a:solidFill>
                  <a:latin typeface="Arial" panose="020B0604020202020204" pitchFamily="34" charset="0"/>
                  <a:cs typeface="Arial" panose="020B0604020202020204" pitchFamily="34" charset="0"/>
                </a:rPr>
                <a:t>Leaving a generation in poorer health </a:t>
              </a:r>
            </a:p>
            <a:p>
              <a:r>
                <a:rPr lang="en-GB" sz="3200" dirty="0">
                  <a:solidFill>
                    <a:schemeClr val="bg1"/>
                  </a:solidFill>
                  <a:latin typeface="Arial" panose="020B0604020202020204" pitchFamily="34" charset="0"/>
                  <a:cs typeface="Arial" panose="020B0604020202020204" pitchFamily="34" charset="0"/>
                </a:rPr>
                <a:t> </a:t>
              </a:r>
              <a:endParaRPr lang="en-GB" sz="32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E314035-BED9-8FEB-91CA-DC159B8C2D2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70285" y="200247"/>
              <a:ext cx="1409484" cy="603334"/>
            </a:xfrm>
            <a:prstGeom prst="rect">
              <a:avLst/>
            </a:prstGeom>
          </p:spPr>
        </p:pic>
      </p:grpSp>
      <p:sp>
        <p:nvSpPr>
          <p:cNvPr id="2" name="Slide Number Placeholder 1">
            <a:extLst>
              <a:ext uri="{FF2B5EF4-FFF2-40B4-BE49-F238E27FC236}">
                <a16:creationId xmlns:a16="http://schemas.microsoft.com/office/drawing/2014/main" id="{BB50FC89-2DFA-B94E-6CE2-98648EC7CD8C}"/>
              </a:ext>
            </a:extLst>
          </p:cNvPr>
          <p:cNvSpPr>
            <a:spLocks noGrp="1"/>
          </p:cNvSpPr>
          <p:nvPr>
            <p:ph type="sldNum" sz="quarter" idx="12"/>
          </p:nvPr>
        </p:nvSpPr>
        <p:spPr/>
        <p:txBody>
          <a:bodyPr/>
          <a:lstStyle/>
          <a:p>
            <a:fld id="{CC07ADFF-184F-415E-9806-22B21D89C2EF}" type="slidenum">
              <a:rPr lang="en-GB" smtClean="0"/>
              <a:t>5</a:t>
            </a:fld>
            <a:endParaRPr lang="en-GB"/>
          </a:p>
        </p:txBody>
      </p:sp>
      <p:pic>
        <p:nvPicPr>
          <p:cNvPr id="17" name="Picture 16">
            <a:extLst>
              <a:ext uri="{FF2B5EF4-FFF2-40B4-BE49-F238E27FC236}">
                <a16:creationId xmlns:a16="http://schemas.microsoft.com/office/drawing/2014/main" id="{D8732438-C5F7-D136-EE4F-9F8C62776684}"/>
              </a:ext>
            </a:extLst>
          </p:cNvPr>
          <p:cNvPicPr>
            <a:picLocks noChangeAspect="1"/>
          </p:cNvPicPr>
          <p:nvPr/>
        </p:nvPicPr>
        <p:blipFill rotWithShape="1">
          <a:blip r:embed="rId4"/>
          <a:srcRect l="51374" t="42389" r="42105" b="41897"/>
          <a:stretch/>
        </p:blipFill>
        <p:spPr>
          <a:xfrm>
            <a:off x="956782" y="1678580"/>
            <a:ext cx="1622789" cy="2097676"/>
          </a:xfrm>
          <a:prstGeom prst="rect">
            <a:avLst/>
          </a:prstGeom>
        </p:spPr>
      </p:pic>
      <p:pic>
        <p:nvPicPr>
          <p:cNvPr id="21" name="Picture 20">
            <a:extLst>
              <a:ext uri="{FF2B5EF4-FFF2-40B4-BE49-F238E27FC236}">
                <a16:creationId xmlns:a16="http://schemas.microsoft.com/office/drawing/2014/main" id="{49820E24-6ED4-DE47-9291-B2DC90D4A1D3}"/>
              </a:ext>
            </a:extLst>
          </p:cNvPr>
          <p:cNvPicPr>
            <a:picLocks noChangeAspect="1"/>
          </p:cNvPicPr>
          <p:nvPr/>
        </p:nvPicPr>
        <p:blipFill rotWithShape="1">
          <a:blip r:embed="rId4"/>
          <a:srcRect l="57949" t="42389" r="35530" b="41897"/>
          <a:stretch/>
        </p:blipFill>
        <p:spPr>
          <a:xfrm>
            <a:off x="4685838" y="3155474"/>
            <a:ext cx="1622789" cy="2097678"/>
          </a:xfrm>
          <a:prstGeom prst="rect">
            <a:avLst/>
          </a:prstGeom>
        </p:spPr>
      </p:pic>
      <p:pic>
        <p:nvPicPr>
          <p:cNvPr id="23" name="Picture 22">
            <a:extLst>
              <a:ext uri="{FF2B5EF4-FFF2-40B4-BE49-F238E27FC236}">
                <a16:creationId xmlns:a16="http://schemas.microsoft.com/office/drawing/2014/main" id="{1BF34441-70D6-B437-B360-43F50E495282}"/>
              </a:ext>
            </a:extLst>
          </p:cNvPr>
          <p:cNvPicPr>
            <a:picLocks noChangeAspect="1"/>
          </p:cNvPicPr>
          <p:nvPr/>
        </p:nvPicPr>
        <p:blipFill rotWithShape="1">
          <a:blip r:embed="rId4"/>
          <a:srcRect l="64478" t="42389" r="27947" b="41897"/>
          <a:stretch/>
        </p:blipFill>
        <p:spPr>
          <a:xfrm>
            <a:off x="9318171" y="4423626"/>
            <a:ext cx="1695711" cy="1886957"/>
          </a:xfrm>
          <a:prstGeom prst="rect">
            <a:avLst/>
          </a:prstGeom>
        </p:spPr>
      </p:pic>
      <p:sp>
        <p:nvSpPr>
          <p:cNvPr id="27" name="TextBox 26">
            <a:extLst>
              <a:ext uri="{FF2B5EF4-FFF2-40B4-BE49-F238E27FC236}">
                <a16:creationId xmlns:a16="http://schemas.microsoft.com/office/drawing/2014/main" id="{FE8F18D0-7938-6EB0-A6C9-8C2FBF6C2FBB}"/>
              </a:ext>
            </a:extLst>
          </p:cNvPr>
          <p:cNvSpPr txBox="1"/>
          <p:nvPr/>
        </p:nvSpPr>
        <p:spPr>
          <a:xfrm>
            <a:off x="444450" y="5488984"/>
            <a:ext cx="7034463" cy="584775"/>
          </a:xfrm>
          <a:prstGeom prst="rect">
            <a:avLst/>
          </a:prstGeom>
          <a:noFill/>
        </p:spPr>
        <p:txBody>
          <a:bodyPr wrap="square">
            <a:spAutoFit/>
          </a:bodyPr>
          <a:lstStyle/>
          <a:p>
            <a:pPr algn="ctr"/>
            <a:r>
              <a:rPr lang="en-GB" sz="1600" dirty="0">
                <a:solidFill>
                  <a:srgbClr val="000000"/>
                </a:solidFill>
                <a:latin typeface="Arial" panose="020B0604020202020204" pitchFamily="34" charset="0"/>
              </a:rPr>
              <a:t>% of the public who think the following should be doing more to support them through the cost-of-living crisis </a:t>
            </a:r>
          </a:p>
        </p:txBody>
      </p:sp>
    </p:spTree>
    <p:extLst>
      <p:ext uri="{BB962C8B-B14F-4D97-AF65-F5344CB8AC3E}">
        <p14:creationId xmlns:p14="http://schemas.microsoft.com/office/powerpoint/2010/main" val="2493033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BE0E825-E2D4-4107-9511-D7D0B16DE19E}"/>
              </a:ext>
            </a:extLst>
          </p:cNvPr>
          <p:cNvGrpSpPr/>
          <p:nvPr/>
        </p:nvGrpSpPr>
        <p:grpSpPr>
          <a:xfrm>
            <a:off x="0" y="1"/>
            <a:ext cx="12192000" cy="1028700"/>
            <a:chOff x="-1" y="-12436"/>
            <a:chExt cx="12192000" cy="1028700"/>
          </a:xfrm>
        </p:grpSpPr>
        <p:sp>
          <p:nvSpPr>
            <p:cNvPr id="5" name="Rectangle 4">
              <a:extLst>
                <a:ext uri="{FF2B5EF4-FFF2-40B4-BE49-F238E27FC236}">
                  <a16:creationId xmlns:a16="http://schemas.microsoft.com/office/drawing/2014/main" id="{D6F89BCD-EC7E-8F82-78CB-FE75E8F6B39D}"/>
                </a:ext>
              </a:extLst>
            </p:cNvPr>
            <p:cNvSpPr/>
            <p:nvPr/>
          </p:nvSpPr>
          <p:spPr>
            <a:xfrm>
              <a:off x="-1" y="-12436"/>
              <a:ext cx="12192000" cy="1028700"/>
            </a:xfrm>
            <a:prstGeom prst="rect">
              <a:avLst/>
            </a:prstGeom>
            <a:solidFill>
              <a:srgbClr val="008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Arial" panose="020B0604020202020204" pitchFamily="34" charset="0"/>
                  <a:cs typeface="Arial" panose="020B0604020202020204" pitchFamily="34" charset="0"/>
                </a:rPr>
                <a:t> </a:t>
              </a:r>
              <a:r>
                <a:rPr lang="en-GB" sz="3200" dirty="0">
                  <a:solidFill>
                    <a:schemeClr val="bg1"/>
                  </a:solidFill>
                  <a:latin typeface="Arial" panose="020B0604020202020204" pitchFamily="34" charset="0"/>
                  <a:cs typeface="Arial" panose="020B0604020202020204" pitchFamily="34" charset="0"/>
                </a:rPr>
                <a:t>Policy recommendations </a:t>
              </a:r>
              <a:endParaRPr lang="en-GB" sz="32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E314035-BED9-8FEB-91CA-DC159B8C2D2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70285" y="200247"/>
              <a:ext cx="1409484" cy="603334"/>
            </a:xfrm>
            <a:prstGeom prst="rect">
              <a:avLst/>
            </a:prstGeom>
          </p:spPr>
        </p:pic>
      </p:grpSp>
      <p:sp>
        <p:nvSpPr>
          <p:cNvPr id="2" name="Slide Number Placeholder 1">
            <a:extLst>
              <a:ext uri="{FF2B5EF4-FFF2-40B4-BE49-F238E27FC236}">
                <a16:creationId xmlns:a16="http://schemas.microsoft.com/office/drawing/2014/main" id="{BB50FC89-2DFA-B94E-6CE2-98648EC7CD8C}"/>
              </a:ext>
            </a:extLst>
          </p:cNvPr>
          <p:cNvSpPr>
            <a:spLocks noGrp="1"/>
          </p:cNvSpPr>
          <p:nvPr>
            <p:ph type="sldNum" sz="quarter" idx="12"/>
          </p:nvPr>
        </p:nvSpPr>
        <p:spPr/>
        <p:txBody>
          <a:bodyPr/>
          <a:lstStyle/>
          <a:p>
            <a:fld id="{CC07ADFF-184F-415E-9806-22B21D89C2EF}" type="slidenum">
              <a:rPr lang="en-GB" smtClean="0"/>
              <a:t>6</a:t>
            </a:fld>
            <a:endParaRPr lang="en-GB"/>
          </a:p>
        </p:txBody>
      </p:sp>
      <p:sp>
        <p:nvSpPr>
          <p:cNvPr id="21" name="TextBox 20">
            <a:extLst>
              <a:ext uri="{FF2B5EF4-FFF2-40B4-BE49-F238E27FC236}">
                <a16:creationId xmlns:a16="http://schemas.microsoft.com/office/drawing/2014/main" id="{67D9004D-2FAF-A8C3-BEFB-E2AB0174CF5B}"/>
              </a:ext>
            </a:extLst>
          </p:cNvPr>
          <p:cNvSpPr txBox="1"/>
          <p:nvPr/>
        </p:nvSpPr>
        <p:spPr>
          <a:xfrm>
            <a:off x="7222714" y="4522264"/>
            <a:ext cx="4757056" cy="1754326"/>
          </a:xfrm>
          <a:prstGeom prst="rect">
            <a:avLst/>
          </a:prstGeom>
          <a:noFill/>
        </p:spPr>
        <p:txBody>
          <a:bodyPr wrap="square">
            <a:spAutoFit/>
          </a:bodyPr>
          <a:lstStyle/>
          <a:p>
            <a:r>
              <a:rPr lang="en-GB" b="1" dirty="0">
                <a:solidFill>
                  <a:srgbClr val="008D7F"/>
                </a:solidFill>
                <a:latin typeface="Arial" panose="020B0604020202020204" pitchFamily="34" charset="0"/>
                <a:cs typeface="Arial" panose="020B0604020202020204" pitchFamily="34" charset="0"/>
              </a:rPr>
              <a:t>P</a:t>
            </a:r>
            <a:r>
              <a:rPr lang="en-GB" b="1" i="0" u="none" strike="noStrike" dirty="0">
                <a:solidFill>
                  <a:srgbClr val="008D7F"/>
                </a:solidFill>
                <a:effectLst/>
                <a:latin typeface="Arial" panose="020B0604020202020204" pitchFamily="34" charset="0"/>
                <a:cs typeface="Arial" panose="020B0604020202020204" pitchFamily="34" charset="0"/>
              </a:rPr>
              <a:t>ractice and policy innovation</a:t>
            </a:r>
            <a:endParaRPr lang="en-GB" b="1" dirty="0">
              <a:solidFill>
                <a:srgbClr val="008D7F"/>
              </a:solidFill>
              <a:effectLst/>
              <a:latin typeface="Arial" panose="020B0604020202020204" pitchFamily="34" charset="0"/>
              <a:cs typeface="Arial" panose="020B0604020202020204" pitchFamily="34" charset="0"/>
            </a:endParaRPr>
          </a:p>
          <a:p>
            <a:r>
              <a:rPr lang="en-GB" i="0" u="none" strike="noStrike" dirty="0">
                <a:effectLst/>
                <a:latin typeface="Arial" panose="020B0604020202020204" pitchFamily="34" charset="0"/>
                <a:cs typeface="Arial" panose="020B0604020202020204" pitchFamily="34" charset="0"/>
              </a:rPr>
              <a:t>As many in society - including businesses, local authorities and central government - navigate a resource-constrained environment, greater innovation in policy and practice is needed.</a:t>
            </a:r>
            <a:endParaRPr lang="en-GB" dirty="0">
              <a:effectLst/>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299767F7-837B-3771-EF06-CAC36F759C9C}"/>
              </a:ext>
            </a:extLst>
          </p:cNvPr>
          <p:cNvSpPr txBox="1"/>
          <p:nvPr/>
        </p:nvSpPr>
        <p:spPr>
          <a:xfrm>
            <a:off x="871423" y="1370103"/>
            <a:ext cx="4757057" cy="1477328"/>
          </a:xfrm>
          <a:prstGeom prst="rect">
            <a:avLst/>
          </a:prstGeom>
          <a:noFill/>
        </p:spPr>
        <p:txBody>
          <a:bodyPr wrap="square">
            <a:spAutoFit/>
          </a:bodyPr>
          <a:lstStyle/>
          <a:p>
            <a:r>
              <a:rPr lang="en-GB" b="1" i="0" u="none" strike="noStrike" dirty="0">
                <a:solidFill>
                  <a:srgbClr val="008D7F"/>
                </a:solidFill>
                <a:effectLst/>
                <a:latin typeface="Arial" panose="020B0604020202020204" pitchFamily="34" charset="0"/>
                <a:cs typeface="Arial" panose="020B0604020202020204" pitchFamily="34" charset="0"/>
              </a:rPr>
              <a:t>Monitoring the long-term health impacts of the cost-of-living. </a:t>
            </a:r>
          </a:p>
          <a:p>
            <a:r>
              <a:rPr lang="en-GB" i="0" u="none" strike="noStrike" dirty="0">
                <a:effectLst/>
                <a:latin typeface="Arial" panose="020B0604020202020204" pitchFamily="34" charset="0"/>
                <a:cs typeface="Arial" panose="020B0604020202020204" pitchFamily="34" charset="0"/>
              </a:rPr>
              <a:t>Data on the impacts of financial security on health and wellbeing is crucial – local and national.</a:t>
            </a:r>
            <a:endParaRPr lang="en-GB" dirty="0">
              <a:effectLst/>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4D2D96D8-4676-1463-5557-7AFC701B7342}"/>
              </a:ext>
            </a:extLst>
          </p:cNvPr>
          <p:cNvSpPr txBox="1"/>
          <p:nvPr/>
        </p:nvSpPr>
        <p:spPr>
          <a:xfrm>
            <a:off x="3663175" y="3079639"/>
            <a:ext cx="4558350" cy="1200329"/>
          </a:xfrm>
          <a:prstGeom prst="rect">
            <a:avLst/>
          </a:prstGeom>
          <a:noFill/>
        </p:spPr>
        <p:txBody>
          <a:bodyPr wrap="square">
            <a:spAutoFit/>
          </a:bodyPr>
          <a:lstStyle/>
          <a:p>
            <a:r>
              <a:rPr lang="en-GB" b="1" i="0" u="none" strike="noStrike" dirty="0">
                <a:solidFill>
                  <a:srgbClr val="008D7F"/>
                </a:solidFill>
                <a:effectLst/>
                <a:latin typeface="Arial" panose="020B0604020202020204" pitchFamily="34" charset="0"/>
                <a:cs typeface="Arial" panose="020B0604020202020204" pitchFamily="34" charset="0"/>
              </a:rPr>
              <a:t>Support the public health workforce so they can support us. </a:t>
            </a:r>
            <a:endParaRPr lang="en-GB" b="1" dirty="0">
              <a:solidFill>
                <a:srgbClr val="008D7F"/>
              </a:solidFill>
              <a:effectLst/>
              <a:latin typeface="Arial" panose="020B0604020202020204" pitchFamily="34" charset="0"/>
              <a:cs typeface="Arial" panose="020B0604020202020204" pitchFamily="34" charset="0"/>
            </a:endParaRPr>
          </a:p>
          <a:p>
            <a:r>
              <a:rPr lang="en-GB" i="0" u="none" strike="noStrike" dirty="0">
                <a:effectLst/>
                <a:latin typeface="Arial" panose="020B0604020202020204" pitchFamily="34" charset="0"/>
                <a:cs typeface="Arial" panose="020B0604020202020204" pitchFamily="34" charset="0"/>
              </a:rPr>
              <a:t>A long-term strategy and collective workforce plan is needed. </a:t>
            </a:r>
            <a:r>
              <a:rPr lang="en-GB" b="0" i="0" u="none" strike="noStrike" dirty="0">
                <a:solidFill>
                  <a:srgbClr val="FFFFFF"/>
                </a:solidFill>
                <a:effectLst/>
                <a:latin typeface="YACgEb2ZvHQ 0"/>
              </a:rPr>
              <a:t>oing </a:t>
            </a:r>
            <a:endParaRPr lang="en-GB" dirty="0"/>
          </a:p>
        </p:txBody>
      </p:sp>
      <p:sp>
        <p:nvSpPr>
          <p:cNvPr id="29" name="TextBox 28">
            <a:extLst>
              <a:ext uri="{FF2B5EF4-FFF2-40B4-BE49-F238E27FC236}">
                <a16:creationId xmlns:a16="http://schemas.microsoft.com/office/drawing/2014/main" id="{3926449C-6CEE-F885-CF81-6CECFE3A582E}"/>
              </a:ext>
            </a:extLst>
          </p:cNvPr>
          <p:cNvSpPr txBox="1"/>
          <p:nvPr/>
        </p:nvSpPr>
        <p:spPr>
          <a:xfrm>
            <a:off x="400632" y="1295780"/>
            <a:ext cx="2175029" cy="584775"/>
          </a:xfrm>
          <a:prstGeom prst="rect">
            <a:avLst/>
          </a:prstGeom>
          <a:noFill/>
        </p:spPr>
        <p:txBody>
          <a:bodyPr wrap="square">
            <a:spAutoFit/>
          </a:bodyPr>
          <a:lstStyle/>
          <a:p>
            <a:r>
              <a:rPr lang="en-GB" sz="3200" b="1">
                <a:solidFill>
                  <a:srgbClr val="008D7F"/>
                </a:solidFill>
                <a:latin typeface="Arial" panose="020B0604020202020204" pitchFamily="34" charset="0"/>
                <a:cs typeface="Arial" panose="020B0604020202020204" pitchFamily="34" charset="0"/>
              </a:rPr>
              <a:t>1</a:t>
            </a:r>
          </a:p>
        </p:txBody>
      </p:sp>
      <p:sp>
        <p:nvSpPr>
          <p:cNvPr id="30" name="TextBox 29">
            <a:extLst>
              <a:ext uri="{FF2B5EF4-FFF2-40B4-BE49-F238E27FC236}">
                <a16:creationId xmlns:a16="http://schemas.microsoft.com/office/drawing/2014/main" id="{7C31A021-6C01-0694-563B-1334BF77AE70}"/>
              </a:ext>
            </a:extLst>
          </p:cNvPr>
          <p:cNvSpPr txBox="1"/>
          <p:nvPr/>
        </p:nvSpPr>
        <p:spPr>
          <a:xfrm>
            <a:off x="6629529" y="4442504"/>
            <a:ext cx="2128724" cy="584775"/>
          </a:xfrm>
          <a:prstGeom prst="rect">
            <a:avLst/>
          </a:prstGeom>
          <a:noFill/>
        </p:spPr>
        <p:txBody>
          <a:bodyPr wrap="square">
            <a:spAutoFit/>
          </a:bodyPr>
          <a:lstStyle/>
          <a:p>
            <a:r>
              <a:rPr lang="en-GB" sz="3200" b="1" dirty="0">
                <a:solidFill>
                  <a:srgbClr val="008D7F"/>
                </a:solidFill>
                <a:latin typeface="Arial" panose="020B0604020202020204" pitchFamily="34" charset="0"/>
                <a:cs typeface="Arial" panose="020B0604020202020204" pitchFamily="34" charset="0"/>
              </a:rPr>
              <a:t>3</a:t>
            </a:r>
          </a:p>
        </p:txBody>
      </p:sp>
      <p:sp>
        <p:nvSpPr>
          <p:cNvPr id="31" name="TextBox 30">
            <a:extLst>
              <a:ext uri="{FF2B5EF4-FFF2-40B4-BE49-F238E27FC236}">
                <a16:creationId xmlns:a16="http://schemas.microsoft.com/office/drawing/2014/main" id="{CB217B4E-1AC0-0BF6-F5CB-9942C64F948E}"/>
              </a:ext>
            </a:extLst>
          </p:cNvPr>
          <p:cNvSpPr txBox="1"/>
          <p:nvPr/>
        </p:nvSpPr>
        <p:spPr>
          <a:xfrm>
            <a:off x="3066550" y="3010007"/>
            <a:ext cx="2175029" cy="584775"/>
          </a:xfrm>
          <a:prstGeom prst="rect">
            <a:avLst/>
          </a:prstGeom>
          <a:noFill/>
        </p:spPr>
        <p:txBody>
          <a:bodyPr wrap="square">
            <a:spAutoFit/>
          </a:bodyPr>
          <a:lstStyle/>
          <a:p>
            <a:r>
              <a:rPr lang="en-GB" sz="3200" b="1" dirty="0">
                <a:solidFill>
                  <a:srgbClr val="008D7F"/>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1920422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49E4E6E-0239-4D23-B4DD-5CB948695446}"/>
              </a:ext>
            </a:extLst>
          </p:cNvPr>
          <p:cNvGrpSpPr/>
          <p:nvPr/>
        </p:nvGrpSpPr>
        <p:grpSpPr>
          <a:xfrm>
            <a:off x="-1" y="226234"/>
            <a:ext cx="12192001" cy="6870436"/>
            <a:chOff x="-9696" y="-12436"/>
            <a:chExt cx="9153696" cy="6870436"/>
          </a:xfrm>
        </p:grpSpPr>
        <p:pic>
          <p:nvPicPr>
            <p:cNvPr id="8" name="Picture 7" descr="PPoint Green Background.jpg">
              <a:extLst>
                <a:ext uri="{FF2B5EF4-FFF2-40B4-BE49-F238E27FC236}">
                  <a16:creationId xmlns:a16="http://schemas.microsoft.com/office/drawing/2014/main" id="{8251AE70-7DE8-447B-AC1E-DF61D8BECE9C}"/>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saturation sat="400000"/>
                      </a14:imgEffect>
                      <a14:imgEffect>
                        <a14:brightnessContrast bright="5000"/>
                      </a14:imgEffect>
                    </a14:imgLayer>
                  </a14:imgProps>
                </a:ext>
                <a:ext uri="{28A0092B-C50C-407E-A947-70E740481C1C}">
                  <a14:useLocalDpi xmlns:a14="http://schemas.microsoft.com/office/drawing/2010/main" val="0"/>
                </a:ext>
              </a:extLst>
            </a:blip>
            <a:srcRect l="5202"/>
            <a:stretch/>
          </p:blipFill>
          <p:spPr>
            <a:xfrm>
              <a:off x="-9694" y="-12436"/>
              <a:ext cx="9153694" cy="6870436"/>
            </a:xfrm>
            <a:prstGeom prst="rect">
              <a:avLst/>
            </a:prstGeom>
          </p:spPr>
        </p:pic>
        <p:sp>
          <p:nvSpPr>
            <p:cNvPr id="9" name="Rectangle 8">
              <a:extLst>
                <a:ext uri="{FF2B5EF4-FFF2-40B4-BE49-F238E27FC236}">
                  <a16:creationId xmlns:a16="http://schemas.microsoft.com/office/drawing/2014/main" id="{B3192BCF-6C1D-4096-AA88-66E1F638CC0A}"/>
                </a:ext>
              </a:extLst>
            </p:cNvPr>
            <p:cNvSpPr/>
            <p:nvPr/>
          </p:nvSpPr>
          <p:spPr>
            <a:xfrm>
              <a:off x="-9696" y="-12436"/>
              <a:ext cx="9153695" cy="1028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 name="Picture 9">
            <a:extLst>
              <a:ext uri="{FF2B5EF4-FFF2-40B4-BE49-F238E27FC236}">
                <a16:creationId xmlns:a16="http://schemas.microsoft.com/office/drawing/2014/main" id="{27ECF2BE-2755-4867-9EAA-8888E149799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433905" y="226234"/>
            <a:ext cx="1409484" cy="602441"/>
          </a:xfrm>
          <a:prstGeom prst="rect">
            <a:avLst/>
          </a:prstGeom>
        </p:spPr>
      </p:pic>
      <p:sp>
        <p:nvSpPr>
          <p:cNvPr id="2" name="TextBox 1"/>
          <p:cNvSpPr txBox="1"/>
          <p:nvPr/>
        </p:nvSpPr>
        <p:spPr>
          <a:xfrm>
            <a:off x="1411825" y="2317554"/>
            <a:ext cx="9022080" cy="2123658"/>
          </a:xfrm>
          <a:prstGeom prst="rect">
            <a:avLst/>
          </a:prstGeom>
          <a:noFill/>
        </p:spPr>
        <p:txBody>
          <a:bodyPr wrap="square" rtlCol="0">
            <a:spAutoFit/>
          </a:bodyPr>
          <a:lstStyle/>
          <a:p>
            <a:endParaRPr lang="en-GB" dirty="0"/>
          </a:p>
          <a:p>
            <a:endParaRPr lang="en-GB" dirty="0"/>
          </a:p>
          <a:p>
            <a:r>
              <a:rPr lang="en-GB" sz="3200" b="1" dirty="0">
                <a:solidFill>
                  <a:schemeClr val="bg1"/>
                </a:solidFill>
                <a:latin typeface="Arial" panose="020B0604020202020204" pitchFamily="34" charset="0"/>
                <a:cs typeface="Arial" panose="020B0604020202020204" pitchFamily="34" charset="0"/>
              </a:rPr>
              <a:t>Thank you…</a:t>
            </a:r>
          </a:p>
          <a:p>
            <a:endParaRPr lang="en-GB" sz="3200" b="1" dirty="0">
              <a:solidFill>
                <a:schemeClr val="bg1"/>
              </a:solidFill>
              <a:latin typeface="Arial" panose="020B0604020202020204" pitchFamily="34" charset="0"/>
              <a:cs typeface="Arial" panose="020B0604020202020204" pitchFamily="34" charset="0"/>
            </a:endParaRPr>
          </a:p>
          <a:p>
            <a:r>
              <a:rPr lang="en-GB" sz="3200" b="1" dirty="0">
                <a:solidFill>
                  <a:schemeClr val="bg1"/>
                </a:solidFill>
                <a:latin typeface="Arial" panose="020B0604020202020204" pitchFamily="34" charset="0"/>
                <a:cs typeface="Arial" panose="020B0604020202020204" pitchFamily="34" charset="0"/>
              </a:rPr>
              <a:t>policy@rsph.org.uk</a:t>
            </a:r>
          </a:p>
        </p:txBody>
      </p:sp>
      <p:sp>
        <p:nvSpPr>
          <p:cNvPr id="5" name="Slide Number Placeholder 4">
            <a:extLst>
              <a:ext uri="{FF2B5EF4-FFF2-40B4-BE49-F238E27FC236}">
                <a16:creationId xmlns:a16="http://schemas.microsoft.com/office/drawing/2014/main" id="{4B3B4D4A-0A20-BBDA-047D-1CB2B8A89B4E}"/>
              </a:ext>
            </a:extLst>
          </p:cNvPr>
          <p:cNvSpPr>
            <a:spLocks noGrp="1"/>
          </p:cNvSpPr>
          <p:nvPr>
            <p:ph type="sldNum" sz="quarter" idx="12"/>
          </p:nvPr>
        </p:nvSpPr>
        <p:spPr/>
        <p:txBody>
          <a:bodyPr/>
          <a:lstStyle/>
          <a:p>
            <a:fld id="{CC07ADFF-184F-415E-9806-22B21D89C2EF}" type="slidenum">
              <a:rPr lang="en-GB" smtClean="0"/>
              <a:t>7</a:t>
            </a:fld>
            <a:endParaRPr lang="en-GB"/>
          </a:p>
        </p:txBody>
      </p:sp>
    </p:spTree>
    <p:extLst>
      <p:ext uri="{BB962C8B-B14F-4D97-AF65-F5344CB8AC3E}">
        <p14:creationId xmlns:p14="http://schemas.microsoft.com/office/powerpoint/2010/main" val="1425763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58d0032-b6de-4a00-b18f-1b7344f9091e">
      <Terms xmlns="http://schemas.microsoft.com/office/infopath/2007/PartnerControls"/>
    </lcf76f155ced4ddcb4097134ff3c332f>
    <TaxCatchAll xmlns="9a8c0acb-77cb-4fbb-80b5-49b56be06be8" xsi:nil="true"/>
    <SharedWithUsers xmlns="9a8c0acb-77cb-4fbb-80b5-49b56be06be8">
      <UserInfo>
        <DisplayName>Jay Durnan</DisplayName>
        <AccountId>85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AD8E5B086729B498EE44F21B07F7DD9" ma:contentTypeVersion="15" ma:contentTypeDescription="Create a new document." ma:contentTypeScope="" ma:versionID="64a6149ada0e3a822d49a97a4733ef4a">
  <xsd:schema xmlns:xsd="http://www.w3.org/2001/XMLSchema" xmlns:xs="http://www.w3.org/2001/XMLSchema" xmlns:p="http://schemas.microsoft.com/office/2006/metadata/properties" xmlns:ns2="f58d0032-b6de-4a00-b18f-1b7344f9091e" xmlns:ns3="9a8c0acb-77cb-4fbb-80b5-49b56be06be8" targetNamespace="http://schemas.microsoft.com/office/2006/metadata/properties" ma:root="true" ma:fieldsID="f647e927c5b5853b34d12bc0f3e56b9f" ns2:_="" ns3:_="">
    <xsd:import namespace="f58d0032-b6de-4a00-b18f-1b7344f9091e"/>
    <xsd:import namespace="9a8c0acb-77cb-4fbb-80b5-49b56be06be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8d0032-b6de-4a00-b18f-1b7344f909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9a152e5-a6a5-4cc5-b924-27fb85a4ff2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a8c0acb-77cb-4fbb-80b5-49b56be06be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adefab3-c187-4d06-babb-36bb9f056157}" ma:internalName="TaxCatchAll" ma:showField="CatchAllData" ma:web="9a8c0acb-77cb-4fbb-80b5-49b56be06b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9F7898-C969-485A-985D-EC47A80325A6}">
  <ds:schemaRefs>
    <ds:schemaRef ds:uri="http://schemas.microsoft.com/sharepoint/v3/contenttype/forms"/>
  </ds:schemaRefs>
</ds:datastoreItem>
</file>

<file path=customXml/itemProps2.xml><?xml version="1.0" encoding="utf-8"?>
<ds:datastoreItem xmlns:ds="http://schemas.openxmlformats.org/officeDocument/2006/customXml" ds:itemID="{851E2109-2E55-40AB-AA21-F6B041F28485}">
  <ds:schemaRefs>
    <ds:schemaRef ds:uri="http://purl.org/dc/elements/1.1/"/>
    <ds:schemaRef ds:uri="f58d0032-b6de-4a00-b18f-1b7344f9091e"/>
    <ds:schemaRef ds:uri="http://purl.org/dc/terms/"/>
    <ds:schemaRef ds:uri="http://www.w3.org/XML/1998/namespace"/>
    <ds:schemaRef ds:uri="http://schemas.microsoft.com/office/2006/documentManagement/type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9a8c0acb-77cb-4fbb-80b5-49b56be06be8"/>
  </ds:schemaRefs>
</ds:datastoreItem>
</file>

<file path=customXml/itemProps3.xml><?xml version="1.0" encoding="utf-8"?>
<ds:datastoreItem xmlns:ds="http://schemas.openxmlformats.org/officeDocument/2006/customXml" ds:itemID="{29ACDB35-75A1-4709-A043-BD9DD10EB92B}">
  <ds:schemaRefs>
    <ds:schemaRef ds:uri="9a8c0acb-77cb-4fbb-80b5-49b56be06be8"/>
    <ds:schemaRef ds:uri="f58d0032-b6de-4a00-b18f-1b7344f9091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2900</TotalTime>
  <Words>1582</Words>
  <Application>Microsoft Office PowerPoint</Application>
  <PresentationFormat>Widescreen</PresentationFormat>
  <Paragraphs>90</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Open Sans</vt:lpstr>
      <vt:lpstr>YACgEb2ZvHQ 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Royal Society For Public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Fernanda Aguilar Perez</dc:creator>
  <cp:lastModifiedBy>Philip Satherley</cp:lastModifiedBy>
  <cp:revision>5</cp:revision>
  <cp:lastPrinted>2023-05-04T13:11:29Z</cp:lastPrinted>
  <dcterms:created xsi:type="dcterms:W3CDTF">2022-09-28T08:40:08Z</dcterms:created>
  <dcterms:modified xsi:type="dcterms:W3CDTF">2023-05-05T10:25:02Z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0x0101006AD8E5B086729B498EE44F21B07F7DD9</vt:lpwstr>
  </property>
  <property fmtid="{D5CDD505-2E9C-101B-9397-08002B2CF9AE}" pid="3" name="MediaServiceImageTags">
    <vt:lpwstr/>
  </property>
</Properties>
</file>