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256" r:id="rId2"/>
    <p:sldId id="290" r:id="rId3"/>
    <p:sldId id="302" r:id="rId4"/>
    <p:sldId id="293" r:id="rId5"/>
    <p:sldId id="294" r:id="rId6"/>
    <p:sldId id="295" r:id="rId7"/>
    <p:sldId id="257" r:id="rId8"/>
    <p:sldId id="299" r:id="rId9"/>
    <p:sldId id="258" r:id="rId10"/>
    <p:sldId id="300" r:id="rId11"/>
    <p:sldId id="259" r:id="rId12"/>
    <p:sldId id="303" r:id="rId13"/>
    <p:sldId id="260" r:id="rId14"/>
    <p:sldId id="261" r:id="rId15"/>
    <p:sldId id="262" r:id="rId16"/>
    <p:sldId id="296" r:id="rId17"/>
    <p:sldId id="264" r:id="rId18"/>
    <p:sldId id="265" r:id="rId19"/>
    <p:sldId id="298" r:id="rId20"/>
    <p:sldId id="267" r:id="rId21"/>
    <p:sldId id="268" r:id="rId22"/>
    <p:sldId id="301"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Open Sans" panose="020B0606030504020204" pitchFamily="34" charset="0"/>
      <p:regular r:id="rId50"/>
      <p:bold r:id="rId51"/>
      <p:italic r:id="rId52"/>
      <p:boldItalic r:id="rId53"/>
    </p:embeddedFont>
    <p:embeddedFont>
      <p:font typeface="Roboto" panose="020000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588"/>
    <a:srgbClr val="92D050"/>
    <a:srgbClr val="C7E6A4"/>
    <a:srgbClr val="46D289"/>
    <a:srgbClr val="AB195F"/>
    <a:srgbClr val="C5254B"/>
    <a:srgbClr val="1D8AB5"/>
    <a:srgbClr val="1BE0E5"/>
    <a:srgbClr val="32CDF2"/>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594"/>
    <p:restoredTop sz="67535" autoAdjust="0"/>
  </p:normalViewPr>
  <p:slideViewPr>
    <p:cSldViewPr snapToGrid="0">
      <p:cViewPr varScale="1">
        <p:scale>
          <a:sx n="97" d="100"/>
          <a:sy n="97" d="100"/>
        </p:scale>
        <p:origin x="152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ommonslibrary.org/what-makes-a-brilliant-advocacy-strategy/"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static1.squarespace.com/static/5e49ea5f94c2c44a94262103/t/5e717474eb2c831e97409adb/1585871018471/Art_of_Advocacy.pdf"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ommonslibrary.org/bill-moyers-movement-action-plan-and-four-roles-of-activis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limateoutreach.org/download/27159"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journals.sagepub.com/doi/full/10.1177/0020872814567485"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dirty="0"/>
          </a:p>
          <a:p>
            <a:pPr marL="158750" indent="0">
              <a:buNone/>
            </a:pPr>
            <a:endParaRPr lang="en-GB" dirty="0"/>
          </a:p>
        </p:txBody>
      </p:sp>
    </p:spTree>
    <p:extLst>
      <p:ext uri="{BB962C8B-B14F-4D97-AF65-F5344CB8AC3E}">
        <p14:creationId xmlns:p14="http://schemas.microsoft.com/office/powerpoint/2010/main" val="103623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bc9762793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bc9762793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bc9762793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bc9762793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endParaRPr dirty="0"/>
          </a:p>
        </p:txBody>
      </p:sp>
    </p:spTree>
    <p:extLst>
      <p:ext uri="{BB962C8B-B14F-4D97-AF65-F5344CB8AC3E}">
        <p14:creationId xmlns:p14="http://schemas.microsoft.com/office/powerpoint/2010/main" val="1719127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bc9762793a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bc9762793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bc9762793a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bc9762793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bc9762793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bc9762793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GB"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See also </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historical lessons 11 commandments paper which covers some ingredients for success based on experience </a:t>
            </a:r>
            <a:endParaRPr dirty="0">
              <a:solidFill>
                <a:schemeClr val="dk1"/>
              </a:solidFill>
            </a:endParaRPr>
          </a:p>
          <a:p>
            <a:pPr marL="457200" lvl="0" indent="0" algn="l" rtl="0">
              <a:lnSpc>
                <a:spcPct val="115000"/>
              </a:lnSpc>
              <a:spcBef>
                <a:spcPts val="0"/>
              </a:spcBef>
              <a:spcAft>
                <a:spcPts val="0"/>
              </a:spcAft>
              <a:buNone/>
            </a:pPr>
            <a:endParaRPr sz="1200" dirty="0">
              <a:solidFill>
                <a:srgbClr val="595959"/>
              </a:solidFill>
            </a:endParaRPr>
          </a:p>
          <a:p>
            <a:pPr marL="0" lvl="0" indent="0" algn="l" rtl="0">
              <a:spcBef>
                <a:spcPts val="120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bc9762793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bc9762793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rgbClr val="595959"/>
                </a:solidFill>
              </a:rPr>
              <a:t>See also </a:t>
            </a:r>
            <a:endParaRPr dirty="0">
              <a:solidFill>
                <a:srgbClr val="595959"/>
              </a:solidFill>
            </a:endParaRPr>
          </a:p>
          <a:p>
            <a:pPr marL="457200" lvl="0" indent="-298450" algn="l" rtl="0">
              <a:lnSpc>
                <a:spcPct val="115000"/>
              </a:lnSpc>
              <a:spcBef>
                <a:spcPts val="1200"/>
              </a:spcBef>
              <a:spcAft>
                <a:spcPts val="0"/>
              </a:spcAft>
              <a:buClr>
                <a:srgbClr val="595959"/>
              </a:buClr>
              <a:buSzPts val="1100"/>
              <a:buChar char="●"/>
            </a:pPr>
            <a:r>
              <a:rPr lang="en-GB" dirty="0">
                <a:solidFill>
                  <a:srgbClr val="595959"/>
                </a:solidFill>
              </a:rPr>
              <a:t>case for advocacy section IPCC report covers types of advocacy too </a:t>
            </a:r>
            <a:endParaRPr dirty="0">
              <a:solidFill>
                <a:srgbClr val="595959"/>
              </a:solidFill>
            </a:endParaRPr>
          </a:p>
          <a:p>
            <a:pPr marL="457200" lvl="0" indent="-298450" algn="l" rtl="0">
              <a:lnSpc>
                <a:spcPct val="115000"/>
              </a:lnSpc>
              <a:spcBef>
                <a:spcPts val="0"/>
              </a:spcBef>
              <a:spcAft>
                <a:spcPts val="0"/>
              </a:spcAft>
              <a:buClr>
                <a:srgbClr val="595959"/>
              </a:buClr>
              <a:buSzPts val="1100"/>
              <a:buChar char="●"/>
            </a:pPr>
            <a:r>
              <a:rPr lang="en-GB" dirty="0">
                <a:solidFill>
                  <a:srgbClr val="595959"/>
                </a:solidFill>
              </a:rPr>
              <a:t>Lessons for advocacy Freudenberg et al also covers types of advocacy used including coalition building, media advocacy, and public mobilization, policy advocacy, community organization, litigation, letter writing, and public protest</a:t>
            </a:r>
            <a:endParaRPr dirty="0">
              <a:solidFill>
                <a:srgbClr val="595959"/>
              </a:solidFill>
            </a:endParaRPr>
          </a:p>
          <a:p>
            <a:pPr marL="457200" lvl="0" indent="-298450" algn="l" rtl="0">
              <a:lnSpc>
                <a:spcPct val="115000"/>
              </a:lnSpc>
              <a:spcBef>
                <a:spcPts val="0"/>
              </a:spcBef>
              <a:spcAft>
                <a:spcPts val="0"/>
              </a:spcAft>
              <a:buClr>
                <a:srgbClr val="595959"/>
              </a:buClr>
              <a:buSzPts val="1100"/>
              <a:buChar char="●"/>
            </a:pPr>
            <a:r>
              <a:rPr lang="en-GB" dirty="0">
                <a:solidFill>
                  <a:srgbClr val="595959"/>
                </a:solidFill>
              </a:rPr>
              <a:t>Lessons for advocacy: Networks &amp; Advocacy Smith &amp; </a:t>
            </a:r>
            <a:r>
              <a:rPr lang="en-GB" dirty="0" err="1">
                <a:solidFill>
                  <a:srgbClr val="595959"/>
                </a:solidFill>
              </a:rPr>
              <a:t>Weishaar</a:t>
            </a:r>
            <a:r>
              <a:rPr lang="en-GB" dirty="0">
                <a:solidFill>
                  <a:srgbClr val="595959"/>
                </a:solidFill>
              </a:rPr>
              <a:t> also reviews types of advocacy </a:t>
            </a:r>
            <a:endParaRPr dirty="0">
              <a:solidFill>
                <a:srgbClr val="595959"/>
              </a:solidFill>
            </a:endParaRPr>
          </a:p>
        </p:txBody>
      </p:sp>
    </p:spTree>
    <p:extLst>
      <p:ext uri="{BB962C8B-B14F-4D97-AF65-F5344CB8AC3E}">
        <p14:creationId xmlns:p14="http://schemas.microsoft.com/office/powerpoint/2010/main" val="1868666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cf87d15d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cf87d15d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endParaRPr dirty="0">
              <a:solidFill>
                <a:srgbClr val="595959"/>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bc9762793a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bc9762793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78436cf59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78436cf59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Key things you can find in the reading list: a summary</a:t>
            </a:r>
          </a:p>
          <a:p>
            <a:pPr marL="0" lvl="0" indent="0" algn="l" rtl="0">
              <a:spcBef>
                <a:spcPts val="0"/>
              </a:spcBef>
              <a:spcAft>
                <a:spcPts val="0"/>
              </a:spcAft>
              <a:buNone/>
            </a:pPr>
            <a:r>
              <a:rPr lang="en-GB" dirty="0"/>
              <a:t>Reading list is a google doc and can be added to over time as a living document </a:t>
            </a:r>
            <a:endParaRPr dirty="0"/>
          </a:p>
        </p:txBody>
      </p:sp>
    </p:spTree>
    <p:extLst>
      <p:ext uri="{BB962C8B-B14F-4D97-AF65-F5344CB8AC3E}">
        <p14:creationId xmlns:p14="http://schemas.microsoft.com/office/powerpoint/2010/main" val="100408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sz="1100" i="1" dirty="0">
              <a:effectLst/>
              <a:latin typeface="Calibri" panose="020F0502020204030204" pitchFamily="34" charset="0"/>
              <a:ea typeface="DengXian" panose="02010600030101010101" pitchFamily="2" charset="-122"/>
            </a:endParaRPr>
          </a:p>
          <a:p>
            <a:pPr marL="158750" indent="0">
              <a:buNone/>
            </a:pPr>
            <a:r>
              <a:rPr lang="en-GB" sz="1100" i="1" dirty="0">
                <a:effectLst/>
                <a:latin typeface="Calibri" panose="020F0502020204030204" pitchFamily="34" charset="0"/>
                <a:ea typeface="DengXian" panose="02010600030101010101" pitchFamily="2" charset="-122"/>
              </a:rPr>
              <a:t>Background </a:t>
            </a:r>
            <a:r>
              <a:rPr lang="en-GB" sz="1100" i="1" dirty="0">
                <a:solidFill>
                  <a:srgbClr val="000000"/>
                </a:solidFill>
                <a:effectLst/>
                <a:latin typeface="Calibri" panose="020F0502020204030204" pitchFamily="34" charset="0"/>
                <a:ea typeface="DengXian" panose="02010600030101010101" pitchFamily="2" charset="-122"/>
              </a:rPr>
              <a:t>&amp; purpose</a:t>
            </a:r>
            <a:endParaRPr lang="en-GB" sz="1100" dirty="0">
              <a:effectLst/>
              <a:latin typeface="Calibri" panose="020F0502020204030204" pitchFamily="34" charset="0"/>
              <a:ea typeface="DengXian" panose="02010600030101010101" pitchFamily="2" charset="-122"/>
            </a:endParaRPr>
          </a:p>
          <a:p>
            <a:r>
              <a:rPr lang="en-GB" sz="1100" dirty="0">
                <a:solidFill>
                  <a:srgbClr val="000000"/>
                </a:solidFill>
                <a:effectLst/>
                <a:latin typeface="Calibri" panose="020F0502020204030204" pitchFamily="34" charset="0"/>
                <a:ea typeface="DengXian" panose="02010600030101010101" pitchFamily="2" charset="-122"/>
              </a:rPr>
              <a:t>The Faculty’s Climate &amp; Health Strategy includes advocacy as one of its key priorities. As part of the implementation of the strategy, we undertook some scoping work, learning from past experiences and research. At this webinar, we want to share what we’ve found so that colleagues can make use of the learning to inform future advocacy efforts. </a:t>
            </a:r>
            <a:endParaRPr lang="en-GB" sz="1100" dirty="0">
              <a:effectLst/>
              <a:latin typeface="Calibri" panose="020F0502020204030204" pitchFamily="34" charset="0"/>
              <a:ea typeface="DengXian" panose="02010600030101010101" pitchFamily="2" charset="-122"/>
            </a:endParaRPr>
          </a:p>
          <a:p>
            <a:pPr marL="158750" indent="0">
              <a:buNone/>
            </a:pPr>
            <a:r>
              <a:rPr lang="en-GB" sz="1100" dirty="0">
                <a:effectLst/>
                <a:latin typeface="Calibri" panose="020F0502020204030204" pitchFamily="34" charset="0"/>
                <a:ea typeface="DengXian" panose="02010600030101010101" pitchFamily="2" charset="-122"/>
              </a:rPr>
              <a:t> </a:t>
            </a:r>
          </a:p>
          <a:p>
            <a:pPr marL="158750" indent="0">
              <a:buNone/>
            </a:pPr>
            <a:r>
              <a:rPr lang="en-GB" sz="1100" i="1" dirty="0">
                <a:effectLst/>
                <a:latin typeface="Calibri" panose="020F0502020204030204" pitchFamily="34" charset="0"/>
                <a:ea typeface="DengXian" panose="02010600030101010101" pitchFamily="2" charset="-122"/>
              </a:rPr>
              <a:t>Aims:</a:t>
            </a:r>
            <a:endParaRPr lang="en-GB" sz="1100" dirty="0">
              <a:effectLst/>
              <a:latin typeface="Calibri" panose="020F0502020204030204" pitchFamily="34" charset="0"/>
              <a:ea typeface="DengXian" panose="02010600030101010101" pitchFamily="2" charset="-122"/>
            </a:endParaRPr>
          </a:p>
          <a:p>
            <a:pPr marL="342900" lvl="0" indent="-342900">
              <a:buSzPts val="1000"/>
              <a:buFont typeface="Symbol" panose="05050102010706020507" pitchFamily="18" charset="2"/>
              <a:buChar char=""/>
              <a:tabLst>
                <a:tab pos="457200" algn="l"/>
              </a:tabLst>
            </a:pPr>
            <a:r>
              <a:rPr lang="en-GB" sz="1100" dirty="0">
                <a:effectLst/>
                <a:latin typeface="Calibri" panose="020F0502020204030204" pitchFamily="34" charset="0"/>
                <a:ea typeface="Times New Roman" panose="02020603050405020304" pitchFamily="18" charset="0"/>
              </a:rPr>
              <a:t>To share what we’ve found and done in the scoping group of the advocacy for climate &amp; health workstream  </a:t>
            </a:r>
            <a:endParaRPr lang="en-GB" sz="1100" dirty="0">
              <a:effectLst/>
              <a:latin typeface="Calibri" panose="020F0502020204030204" pitchFamily="34" charset="0"/>
              <a:ea typeface="DengXian" panose="02010600030101010101" pitchFamily="2" charset="-122"/>
            </a:endParaRPr>
          </a:p>
          <a:p>
            <a:pPr marL="342900" lvl="0" indent="-342900">
              <a:buSzPts val="1000"/>
              <a:buFont typeface="Symbol" panose="05050102010706020507" pitchFamily="18" charset="2"/>
              <a:buChar char=""/>
              <a:tabLst>
                <a:tab pos="457200" algn="l"/>
              </a:tabLst>
            </a:pPr>
            <a:r>
              <a:rPr lang="en-GB" sz="1100" dirty="0">
                <a:effectLst/>
                <a:latin typeface="Calibri" panose="020F0502020204030204" pitchFamily="34" charset="0"/>
                <a:ea typeface="Times New Roman" panose="02020603050405020304" pitchFamily="18" charset="0"/>
              </a:rPr>
              <a:t>To help people understand how to use the resources we’ve produced (a quick synthesis and reading list) </a:t>
            </a:r>
            <a:endParaRPr lang="en-GB" sz="1100" dirty="0">
              <a:effectLst/>
              <a:latin typeface="Calibri" panose="020F0502020204030204" pitchFamily="34" charset="0"/>
              <a:ea typeface="DengXian" panose="02010600030101010101" pitchFamily="2" charset="-122"/>
            </a:endParaRPr>
          </a:p>
          <a:p>
            <a:pPr marL="342900" lvl="0" indent="-342900">
              <a:buSzPts val="1000"/>
              <a:buFont typeface="Symbol" panose="05050102010706020507" pitchFamily="18" charset="2"/>
              <a:buChar char=""/>
              <a:tabLst>
                <a:tab pos="457200" algn="l"/>
              </a:tabLst>
            </a:pPr>
            <a:r>
              <a:rPr lang="en-GB" sz="1100" dirty="0">
                <a:effectLst/>
                <a:latin typeface="Calibri" panose="020F0502020204030204" pitchFamily="34" charset="0"/>
                <a:ea typeface="Times New Roman" panose="02020603050405020304" pitchFamily="18" charset="0"/>
              </a:rPr>
              <a:t>To give people a chance to have a go at putting some of the resources into practice (frameworks and tools for advocacy) </a:t>
            </a:r>
            <a:endParaRPr lang="en-GB" sz="1100" dirty="0">
              <a:effectLst/>
              <a:latin typeface="Calibri" panose="020F0502020204030204" pitchFamily="34" charset="0"/>
              <a:ea typeface="DengXian" panose="02010600030101010101" pitchFamily="2" charset="-122"/>
            </a:endParaRPr>
          </a:p>
          <a:p>
            <a:pPr marL="342900" lvl="0" indent="-342900">
              <a:buSzPts val="1000"/>
              <a:buFont typeface="Symbol" panose="05050102010706020507" pitchFamily="18" charset="2"/>
              <a:buChar char=""/>
              <a:tabLst>
                <a:tab pos="457200" algn="l"/>
              </a:tabLst>
            </a:pPr>
            <a:r>
              <a:rPr lang="en-GB" sz="1100" dirty="0">
                <a:effectLst/>
                <a:latin typeface="Calibri" panose="020F0502020204030204" pitchFamily="34" charset="0"/>
                <a:ea typeface="Times New Roman" panose="02020603050405020304" pitchFamily="18" charset="0"/>
              </a:rPr>
              <a:t>To inform work on proactive &amp; reactive advocacy efforts </a:t>
            </a:r>
            <a:endParaRPr lang="en-GB" sz="1100" dirty="0">
              <a:effectLst/>
              <a:latin typeface="Calibri" panose="020F0502020204030204" pitchFamily="34" charset="0"/>
              <a:ea typeface="DengXian" panose="02010600030101010101" pitchFamily="2" charset="-122"/>
            </a:endParaRPr>
          </a:p>
          <a:p>
            <a:pPr marL="0" lvl="0" indent="0" algn="l" rtl="0">
              <a:spcBef>
                <a:spcPts val="0"/>
              </a:spcBef>
              <a:spcAft>
                <a:spcPts val="0"/>
              </a:spcAft>
              <a:buNone/>
            </a:pPr>
            <a:endParaRPr lang="en-GB" dirty="0"/>
          </a:p>
          <a:p>
            <a:pPr marL="158750" indent="0">
              <a:buNone/>
            </a:pPr>
            <a:endParaRPr lang="en-GB" dirty="0"/>
          </a:p>
        </p:txBody>
      </p:sp>
    </p:spTree>
    <p:extLst>
      <p:ext uri="{BB962C8B-B14F-4D97-AF65-F5344CB8AC3E}">
        <p14:creationId xmlns:p14="http://schemas.microsoft.com/office/powerpoint/2010/main" val="2843969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78436cf59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78436cf59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cf87d15d1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cf87d15d1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from the Advocacy Toolkit from The Public Health Advocacy Institute (Western Australia) </a:t>
            </a:r>
          </a:p>
          <a:p>
            <a:pPr marL="0" lvl="0" indent="0" algn="l" rtl="0">
              <a:spcBef>
                <a:spcPts val="0"/>
              </a:spcBef>
              <a:spcAft>
                <a:spcPts val="0"/>
              </a:spcAft>
              <a:buNone/>
            </a:pPr>
            <a:endParaRPr lang="en-GB" dirty="0"/>
          </a:p>
          <a:p>
            <a:pPr marL="158750" indent="0" algn="l" fontAlgn="base">
              <a:buNone/>
            </a:pPr>
            <a:r>
              <a:rPr lang="en-GB" b="0" i="0" dirty="0">
                <a:solidFill>
                  <a:srgbClr val="161616"/>
                </a:solidFill>
                <a:effectLst/>
                <a:latin typeface="Open Sans" panose="020B0606030504020204" pitchFamily="34" charset="0"/>
              </a:rPr>
              <a:t>The toolkit is a practical resource that supports and encourages health professionals and interested organisations to engage in advocacy. The Advocacy in Action toolkit:</a:t>
            </a:r>
          </a:p>
          <a:p>
            <a:pPr algn="l" fontAlgn="base">
              <a:buFont typeface="Arial" panose="020B0604020202020204" pitchFamily="34" charset="0"/>
              <a:buChar char="•"/>
            </a:pPr>
            <a:r>
              <a:rPr lang="en-GB" b="0" i="0" dirty="0">
                <a:solidFill>
                  <a:srgbClr val="161616"/>
                </a:solidFill>
                <a:effectLst/>
                <a:latin typeface="Open Sans" panose="020B0606030504020204" pitchFamily="34" charset="0"/>
              </a:rPr>
              <a:t>Demystifies advocacy,</a:t>
            </a:r>
          </a:p>
          <a:p>
            <a:pPr algn="l" fontAlgn="base">
              <a:buFont typeface="Arial" panose="020B0604020202020204" pitchFamily="34" charset="0"/>
              <a:buChar char="•"/>
            </a:pPr>
            <a:r>
              <a:rPr lang="en-GB" b="0" i="0" dirty="0">
                <a:solidFill>
                  <a:srgbClr val="161616"/>
                </a:solidFill>
                <a:effectLst/>
                <a:latin typeface="Open Sans" panose="020B0606030504020204" pitchFamily="34" charset="0"/>
              </a:rPr>
              <a:t>Includes examples and case studies demonstrating how advocacy strategies can be applied across different issues,</a:t>
            </a:r>
          </a:p>
          <a:p>
            <a:pPr algn="l" fontAlgn="base">
              <a:buFont typeface="Arial" panose="020B0604020202020204" pitchFamily="34" charset="0"/>
              <a:buChar char="•"/>
            </a:pPr>
            <a:r>
              <a:rPr lang="en-GB" b="0" i="0" dirty="0">
                <a:solidFill>
                  <a:srgbClr val="161616"/>
                </a:solidFill>
                <a:effectLst/>
                <a:latin typeface="Open Sans" panose="020B0606030504020204" pitchFamily="34" charset="0"/>
              </a:rPr>
              <a:t>Offers tips to effectively work with the media, and</a:t>
            </a:r>
          </a:p>
          <a:p>
            <a:pPr algn="l" fontAlgn="base">
              <a:buFont typeface="Arial" panose="020B0604020202020204" pitchFamily="34" charset="0"/>
              <a:buChar char="•"/>
            </a:pPr>
            <a:r>
              <a:rPr lang="en-GB" b="0" i="0" dirty="0">
                <a:solidFill>
                  <a:srgbClr val="161616"/>
                </a:solidFill>
                <a:effectLst/>
                <a:latin typeface="Open Sans" panose="020B0606030504020204" pitchFamily="34" charset="0"/>
              </a:rPr>
              <a:t>Provides practical tools to help you and your organisation advocate on your issue.</a:t>
            </a:r>
          </a:p>
          <a:p>
            <a:pPr marL="158750" indent="0" algn="l" fontAlgn="base">
              <a:buNone/>
            </a:pPr>
            <a:r>
              <a:rPr lang="en-GB" b="0" i="0" dirty="0">
                <a:solidFill>
                  <a:srgbClr val="161616"/>
                </a:solidFill>
                <a:effectLst/>
                <a:latin typeface="Open Sans" panose="020B0606030504020204" pitchFamily="34" charset="0"/>
              </a:rPr>
              <a:t>The fourth edition of the Advocacy in Action toolkit, released in 2019, features more examples and case studies, a comprehensive guide to evaluation, and more tips on working with the media.</a:t>
            </a: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sz="1100" i="1" dirty="0">
              <a:effectLst/>
              <a:latin typeface="Calibri" panose="020F0502020204030204" pitchFamily="34" charset="0"/>
              <a:ea typeface="DengXian" panose="02010600030101010101" pitchFamily="2" charset="-122"/>
            </a:endParaRPr>
          </a:p>
          <a:p>
            <a:pPr marL="0" lvl="0" indent="0" algn="l" rtl="0">
              <a:spcBef>
                <a:spcPts val="0"/>
              </a:spcBef>
              <a:spcAft>
                <a:spcPts val="0"/>
              </a:spcAft>
              <a:buNone/>
            </a:pPr>
            <a:endParaRPr lang="en-GB" dirty="0"/>
          </a:p>
          <a:p>
            <a:pPr marL="158750" indent="0">
              <a:buNone/>
            </a:pPr>
            <a:endParaRPr lang="en-GB" dirty="0"/>
          </a:p>
        </p:txBody>
      </p:sp>
    </p:spTree>
    <p:extLst>
      <p:ext uri="{BB962C8B-B14F-4D97-AF65-F5344CB8AC3E}">
        <p14:creationId xmlns:p14="http://schemas.microsoft.com/office/powerpoint/2010/main" val="1317532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e462793c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4e462793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u="sng" dirty="0">
              <a:solidFill>
                <a:schemeClr val="hlink"/>
              </a:solidFill>
              <a:hlinkClick r:id="rId3"/>
            </a:endParaRPr>
          </a:p>
          <a:p>
            <a:pPr marL="0" lvl="0" indent="0" algn="l" rtl="0">
              <a:spcBef>
                <a:spcPts val="0"/>
              </a:spcBef>
              <a:spcAft>
                <a:spcPts val="0"/>
              </a:spcAft>
              <a:buNone/>
            </a:pPr>
            <a:r>
              <a:rPr lang="en-GB" u="sng" dirty="0">
                <a:solidFill>
                  <a:schemeClr val="hlink"/>
                </a:solidFill>
                <a:hlinkClick r:id="rId3"/>
              </a:rPr>
              <a:t>https://commonslibrary.org/what-makes-a-brilliant-advocacy-strategy/</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GB" sz="1200" dirty="0">
                <a:solidFill>
                  <a:schemeClr val="dk1"/>
                </a:solidFill>
              </a:rPr>
              <a:t>3 alternative Qs (</a:t>
            </a:r>
            <a:r>
              <a:rPr lang="en-GB" sz="1200" u="sng" dirty="0">
                <a:solidFill>
                  <a:srgbClr val="0097A7"/>
                </a:solidFill>
                <a:hlinkClick r:id="rId4">
                  <a:extLst>
                    <a:ext uri="{A12FA001-AC4F-418D-AE19-62706E023703}">
                      <ahyp:hlinkClr xmlns:ahyp="http://schemas.microsoft.com/office/drawing/2018/hyperlinkcolor" val="tx"/>
                    </a:ext>
                  </a:extLst>
                </a:hlinkClick>
              </a:rPr>
              <a:t>https://static1.squarespace.com/static/5e49ea5f94c2c44a94262103/t/5e717474eb2c831e97409adb/1585871018471/Art_of_Advocacy.pdf</a:t>
            </a:r>
            <a:r>
              <a:rPr lang="en-GB" sz="1200" dirty="0">
                <a:solidFill>
                  <a:schemeClr val="dk1"/>
                </a:solidFill>
              </a:rPr>
              <a:t>) </a:t>
            </a:r>
            <a:endParaRPr sz="1200" dirty="0">
              <a:solidFill>
                <a:schemeClr val="dk1"/>
              </a:solidFill>
            </a:endParaRPr>
          </a:p>
          <a:p>
            <a:pPr marL="0" lvl="0" indent="0" algn="l" rtl="0">
              <a:spcBef>
                <a:spcPts val="0"/>
              </a:spcBef>
              <a:spcAft>
                <a:spcPts val="0"/>
              </a:spcAft>
              <a:buClr>
                <a:schemeClr val="dk1"/>
              </a:buClr>
              <a:buSzPts val="1100"/>
              <a:buFont typeface="Arial"/>
              <a:buNone/>
            </a:pPr>
            <a:r>
              <a:rPr lang="en-GB" sz="1200" dirty="0">
                <a:solidFill>
                  <a:schemeClr val="dk1"/>
                </a:solidFill>
              </a:rPr>
              <a:t>I. What do you want? </a:t>
            </a:r>
            <a:endParaRPr sz="1200" dirty="0">
              <a:solidFill>
                <a:schemeClr val="dk1"/>
              </a:solidFill>
            </a:endParaRPr>
          </a:p>
          <a:p>
            <a:pPr marL="0" lvl="0" indent="0" algn="l" rtl="0">
              <a:spcBef>
                <a:spcPts val="0"/>
              </a:spcBef>
              <a:spcAft>
                <a:spcPts val="0"/>
              </a:spcAft>
              <a:buClr>
                <a:schemeClr val="dk1"/>
              </a:buClr>
              <a:buSzPts val="1100"/>
              <a:buFont typeface="Arial"/>
              <a:buNone/>
            </a:pPr>
            <a:r>
              <a:rPr lang="en-GB" sz="1200" dirty="0">
                <a:solidFill>
                  <a:schemeClr val="dk1"/>
                </a:solidFill>
              </a:rPr>
              <a:t>II. What does the political map look like? </a:t>
            </a:r>
            <a:endParaRPr sz="1200" dirty="0">
              <a:solidFill>
                <a:schemeClr val="dk1"/>
              </a:solidFill>
            </a:endParaRPr>
          </a:p>
          <a:p>
            <a:pPr marL="0" lvl="0" indent="0" algn="l" rtl="0">
              <a:spcBef>
                <a:spcPts val="0"/>
              </a:spcBef>
              <a:spcAft>
                <a:spcPts val="0"/>
              </a:spcAft>
              <a:buClr>
                <a:schemeClr val="dk1"/>
              </a:buClr>
              <a:buSzPts val="1100"/>
              <a:buFont typeface="Arial"/>
              <a:buNone/>
            </a:pPr>
            <a:r>
              <a:rPr lang="en-GB" sz="1200" dirty="0">
                <a:solidFill>
                  <a:schemeClr val="dk1"/>
                </a:solidFill>
              </a:rPr>
              <a:t>III. What is your plan of action to win?</a:t>
            </a:r>
            <a:endParaRPr sz="12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bb3c8aeb3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bb3c8aeb3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https://commonslibrary.org/bill-moyers-movement-action-plan-and-four-roles-of-activism/</a:t>
            </a:r>
            <a:r>
              <a:rPr lang="en-GB"/>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bb3c8aeb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bb3c8aeb3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3"/>
              </a:rPr>
              <a:t>https://climateoutreach.org/download/27159</a:t>
            </a:r>
            <a:r>
              <a:rPr lang="en-GB"/>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4ff56322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4ff56322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Theme: the case for advocacy/requirements for advocacy (IL, added to section 3)</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4ff56322c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4ff56322c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Theme: Skills for advocacy (IL, added to section 3)</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4ff56322c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4ff56322c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Theme: Structures required for advocacy (IL, added to section 3)</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4ff56322c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4ff56322c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Theme: skills for advocacy (IL added to section 3)</a:t>
            </a:r>
            <a:endParaRPr/>
          </a:p>
          <a:p>
            <a:pPr marL="0" lvl="0" indent="0" algn="l" rtl="0">
              <a:spcBef>
                <a:spcPts val="0"/>
              </a:spcBef>
              <a:spcAft>
                <a:spcPts val="0"/>
              </a:spcAft>
              <a:buNone/>
            </a:pPr>
            <a:r>
              <a:rPr lang="en-GB" u="sng">
                <a:solidFill>
                  <a:schemeClr val="hlink"/>
                </a:solidFill>
                <a:hlinkClick r:id="rId3"/>
              </a:rPr>
              <a:t>Lysack et al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dirty="0"/>
          </a:p>
          <a:p>
            <a:pPr marL="158750" indent="0">
              <a:buNone/>
            </a:pPr>
            <a:endParaRPr lang="en-GB" dirty="0"/>
          </a:p>
        </p:txBody>
      </p:sp>
    </p:spTree>
    <p:extLst>
      <p:ext uri="{BB962C8B-B14F-4D97-AF65-F5344CB8AC3E}">
        <p14:creationId xmlns:p14="http://schemas.microsoft.com/office/powerpoint/2010/main" val="438915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807992c5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807992c5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Theme: case for advocacy and types of advocacy  (added to case for advocacy, AB) </a:t>
            </a:r>
            <a:endParaRPr>
              <a:solidFill>
                <a:srgbClr val="FF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807992c5a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807992c5a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Theme: what works in advocacy (added to learning from history AB)</a:t>
            </a:r>
            <a:endParaRPr/>
          </a:p>
          <a:p>
            <a:pPr marL="0" lvl="0" indent="0" algn="l" rtl="0">
              <a:spcBef>
                <a:spcPts val="0"/>
              </a:spcBef>
              <a:spcAft>
                <a:spcPts val="0"/>
              </a:spcAft>
              <a:buNone/>
            </a:pPr>
            <a:endParaRPr/>
          </a:p>
          <a:p>
            <a:pPr marL="0" lvl="0" indent="0" algn="l" rtl="0">
              <a:spcBef>
                <a:spcPts val="0"/>
              </a:spcBef>
              <a:spcAft>
                <a:spcPts val="0"/>
              </a:spcAft>
              <a:buNone/>
            </a:pPr>
            <a:r>
              <a:rPr lang="en-GB"/>
              <a:t>More detail:</a:t>
            </a:r>
            <a:endParaRPr/>
          </a:p>
          <a:p>
            <a:pPr marL="457200" lvl="0" indent="-342900" algn="l" rtl="0">
              <a:lnSpc>
                <a:spcPct val="115000"/>
              </a:lnSpc>
              <a:spcBef>
                <a:spcPts val="0"/>
              </a:spcBef>
              <a:spcAft>
                <a:spcPts val="0"/>
              </a:spcAft>
              <a:buClr>
                <a:srgbClr val="595959"/>
              </a:buClr>
              <a:buSzPts val="1800"/>
              <a:buChar char="-"/>
            </a:pPr>
            <a:r>
              <a:rPr lang="en-GB" sz="1800">
                <a:solidFill>
                  <a:srgbClr val="595959"/>
                </a:solidFill>
              </a:rPr>
              <a:t>Identifies some key lessons:  		</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b="1">
                <a:solidFill>
                  <a:srgbClr val="595959"/>
                </a:solidFill>
              </a:rPr>
              <a:t>Entrenched </a:t>
            </a:r>
            <a:r>
              <a:rPr lang="en-GB" sz="1400">
                <a:solidFill>
                  <a:srgbClr val="595959"/>
                </a:solidFill>
              </a:rPr>
              <a:t>geopolitical, industrial, and military </a:t>
            </a:r>
            <a:r>
              <a:rPr lang="en-GB" sz="1400" b="1">
                <a:solidFill>
                  <a:srgbClr val="595959"/>
                </a:solidFill>
              </a:rPr>
              <a:t>power and associated mindsets are fundamental barriers to effective mitigation</a:t>
            </a:r>
            <a:r>
              <a:rPr lang="en-GB" sz="1400">
                <a:solidFill>
                  <a:srgbClr val="595959"/>
                </a:solidFill>
              </a:rPr>
              <a:t>.</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b="1">
                <a:solidFill>
                  <a:srgbClr val="595959"/>
                </a:solidFill>
              </a:rPr>
              <a:t>We need a greater breadth of thinking </a:t>
            </a:r>
            <a:r>
              <a:rPr lang="en-GB" sz="1400">
                <a:solidFill>
                  <a:srgbClr val="595959"/>
                </a:solidFill>
              </a:rPr>
              <a:t>(Orthodox schools of thought and research traditions (including highly constrained forms of modeling), particularly in the fields of economics, energy, and climate mitigation, need to be challenged and replaced with, or complemented by, more heterodox approaches)	</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b="1">
                <a:solidFill>
                  <a:srgbClr val="595959"/>
                </a:solidFill>
              </a:rPr>
              <a:t>The lack of progress means we now require a rapid, system-level change</a:t>
            </a:r>
            <a:r>
              <a:rPr lang="en-GB" sz="1400">
                <a:solidFill>
                  <a:srgbClr val="595959"/>
                </a:solidFill>
              </a:rPr>
              <a:t> within both industrialized and industrializing societies.	</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b="1">
                <a:solidFill>
                  <a:srgbClr val="595959"/>
                </a:solidFill>
              </a:rPr>
              <a:t>We need to change norms and institutions that are reproducing the problems driving climate change</a:t>
            </a:r>
            <a:r>
              <a:rPr lang="en-GB" sz="1400">
                <a:solidFill>
                  <a:srgbClr val="595959"/>
                </a:solidFill>
              </a:rPr>
              <a:t> (Transformations toward more sustainable and just futures require a radical reconfiguration of long-run sociocultural and political-economic norms and institutions currently reproducing the very problems driving climate change).	</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b="1">
                <a:solidFill>
                  <a:srgbClr val="595959"/>
                </a:solidFill>
              </a:rPr>
              <a:t>Attention to equity, high-carbon lifestyles, and conditions for enabling new social imaginaries has the potential to disrupt dominant, high-carbon development pathways</a:t>
            </a:r>
            <a:r>
              <a:rPr lang="en-GB" sz="1400">
                <a:solidFill>
                  <a:srgbClr val="595959"/>
                </a:solidFill>
              </a:rPr>
              <a:t>.</a:t>
            </a:r>
            <a:endParaRPr sz="1400">
              <a:solidFill>
                <a:srgbClr val="595959"/>
              </a:solidFill>
            </a:endParaRPr>
          </a:p>
          <a:p>
            <a:pPr marL="457200" lvl="0" indent="-342900" algn="l" rtl="0">
              <a:lnSpc>
                <a:spcPct val="115000"/>
              </a:lnSpc>
              <a:spcBef>
                <a:spcPts val="0"/>
              </a:spcBef>
              <a:spcAft>
                <a:spcPts val="0"/>
              </a:spcAft>
              <a:buClr>
                <a:srgbClr val="595959"/>
              </a:buClr>
              <a:buSzPts val="1800"/>
              <a:buChar char="-"/>
            </a:pPr>
            <a:r>
              <a:rPr lang="en-GB" sz="1800">
                <a:solidFill>
                  <a:srgbClr val="595959"/>
                </a:solidFill>
              </a:rPr>
              <a:t>And questions to guide future efforts	</a:t>
            </a:r>
            <a:endParaRPr sz="18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a:solidFill>
                  <a:srgbClr val="595959"/>
                </a:solidFill>
              </a:rPr>
              <a:t>How could geopolitical competition over energy resources and ideologies of control that frame dominant responses to climate change be challenged and overcome?	</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a:solidFill>
                  <a:srgbClr val="595959"/>
                </a:solidFill>
              </a:rPr>
              <a:t>How have mainstream economics and neoliberal responses to climate change (e.g., carbon markets and a broader financialization of the environment) become so pervasive, and what opportunities are there for alternative or complementary approaches?	</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a:solidFill>
                  <a:srgbClr val="595959"/>
                </a:solidFill>
              </a:rPr>
              <a:t>How can research approaches currently dominating advice and underpinning climate mitigation policy (such as integrated assessment modeling) be complemented with a more varied array of approaches and perspectives?	</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a:solidFill>
                  <a:srgbClr val="595959"/>
                </a:solidFill>
              </a:rPr>
              <a:t>How could approaches that rapidly reduce energy-related emissions be realized (e.g., actively displacing and disassembling fossil fuel–based energy systems, and energy demand management practices)?	</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a:solidFill>
                  <a:srgbClr val="595959"/>
                </a:solidFill>
              </a:rPr>
              <a:t>How can the large asymmetry in responsibility for emissions within, as well as between, nations be addressed in climate policy and governance?	</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a:solidFill>
                  <a:srgbClr val="595959"/>
                </a:solidFill>
              </a:rPr>
              <a:t>How can fossil fuel–based, high-carbon lifestyles, practices, and visions of incremental mitigation be rapidly replaced by sustainable alternatives and profound system change, informed by a timely response to the Paris temperature and equity commitments?	</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a:solidFill>
                  <a:srgbClr val="595959"/>
                </a:solidFill>
              </a:rPr>
              <a:t>How can knowledge systems and institutions currently reproducing the very problems driving climate change be transformed?	</a:t>
            </a:r>
            <a:endParaRPr sz="1400">
              <a:solidFill>
                <a:srgbClr val="595959"/>
              </a:solidFill>
            </a:endParaRPr>
          </a:p>
          <a:p>
            <a:pPr marL="914400" lvl="1" indent="-317500" algn="l" rtl="0">
              <a:lnSpc>
                <a:spcPct val="115000"/>
              </a:lnSpc>
              <a:spcBef>
                <a:spcPts val="0"/>
              </a:spcBef>
              <a:spcAft>
                <a:spcPts val="0"/>
              </a:spcAft>
              <a:buClr>
                <a:srgbClr val="595959"/>
              </a:buClr>
              <a:buSzPts val="1400"/>
              <a:buChar char="-"/>
            </a:pPr>
            <a:r>
              <a:rPr lang="en-GB" sz="1400">
                <a:solidFill>
                  <a:srgbClr val="595959"/>
                </a:solidFill>
              </a:rPr>
              <a:t>How can existing and new social movements mobilize popular power and social imaginaries in a way that effectively challenges the status quo and helps drive structural change at the scale and pace required?</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807992c5a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807992c5a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Theme: role of different groups within advocacy / types of advocacy (added to types of advocacy AB)</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807992c5a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807992c5a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Theme: Types of advocacy (AB added) </a:t>
            </a:r>
            <a:endParaRPr/>
          </a:p>
          <a:p>
            <a:pPr marL="0" lvl="0" indent="0" algn="l" rtl="0">
              <a:lnSpc>
                <a:spcPct val="115000"/>
              </a:lnSpc>
              <a:spcBef>
                <a:spcPts val="0"/>
              </a:spcBef>
              <a:spcAft>
                <a:spcPts val="0"/>
              </a:spcAft>
              <a:buClr>
                <a:schemeClr val="dk1"/>
              </a:buClr>
              <a:buSzPts val="1100"/>
              <a:buFont typeface="Arial"/>
              <a:buNone/>
            </a:pPr>
            <a:endParaRPr sz="1300">
              <a:solidFill>
                <a:srgbClr val="595959"/>
              </a:solidFill>
            </a:endParaRPr>
          </a:p>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807992c5a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807992c5a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Theme: types of advocacy, ingredients for successful advocacy (added to ingredients for success AB)</a:t>
            </a:r>
            <a:endParaRPr>
              <a:solidFill>
                <a:srgbClr val="FF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807992c5a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807992c5a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Theme: skills for advocacy (added to new section skills, AB)</a:t>
            </a:r>
            <a:endParaRPr dirty="0">
              <a:solidFill>
                <a:srgbClr val="FF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807992c5a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807992c5a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Theme: ingredients for successful advocacy, case for advocacy (added to ingredients, AB)</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807992c5a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807992c5a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Theme: skills for advocacy (added to new section skills, AB)</a:t>
            </a:r>
          </a:p>
          <a:p>
            <a:pPr marL="0" lvl="0" indent="0" algn="l" rtl="0">
              <a:spcBef>
                <a:spcPts val="0"/>
              </a:spcBef>
              <a:spcAft>
                <a:spcPts val="0"/>
              </a:spcAft>
              <a:buNone/>
            </a:pPr>
            <a:endParaRPr lang="en-GB" dirty="0"/>
          </a:p>
          <a:p>
            <a:pPr marL="0" lvl="0" indent="0" algn="l" rtl="0">
              <a:lnSpc>
                <a:spcPct val="120000"/>
              </a:lnSpc>
              <a:spcAft>
                <a:spcPts val="0"/>
              </a:spcAft>
              <a:buNone/>
            </a:pPr>
            <a:r>
              <a:rPr lang="en-GB" sz="900" dirty="0"/>
              <a:t>Key points: </a:t>
            </a:r>
          </a:p>
          <a:p>
            <a:pPr marL="374650" lvl="0" indent="-285750" algn="l" rtl="0">
              <a:lnSpc>
                <a:spcPct val="120000"/>
              </a:lnSpc>
              <a:spcAft>
                <a:spcPts val="0"/>
              </a:spcAft>
              <a:buSzPct val="100000"/>
              <a:buFont typeface="Arial" panose="020B0604020202020204" pitchFamily="34" charset="0"/>
              <a:buChar char="•"/>
            </a:pPr>
            <a:r>
              <a:rPr lang="en-GB" sz="900" b="1" dirty="0"/>
              <a:t>Importance of media. </a:t>
            </a:r>
            <a:r>
              <a:rPr lang="en-GB" sz="900" dirty="0"/>
              <a:t>Argues that media (of different types) is general public’s main source of information and public health change happens following significant media attention on issues</a:t>
            </a:r>
          </a:p>
          <a:p>
            <a:pPr marL="374650" lvl="0" indent="-285750" algn="l" rtl="0">
              <a:lnSpc>
                <a:spcPct val="120000"/>
              </a:lnSpc>
              <a:spcAft>
                <a:spcPts val="0"/>
              </a:spcAft>
              <a:buSzPct val="100000"/>
              <a:buFont typeface="Arial" panose="020B0604020202020204" pitchFamily="34" charset="0"/>
              <a:buChar char="•"/>
            </a:pPr>
            <a:r>
              <a:rPr lang="en-GB" sz="900" dirty="0"/>
              <a:t>Discusses </a:t>
            </a:r>
            <a:r>
              <a:rPr lang="en-GB" sz="900" b="1" dirty="0"/>
              <a:t>focal points of public health advocacy</a:t>
            </a:r>
            <a:r>
              <a:rPr lang="en-GB" sz="900" dirty="0"/>
              <a:t> (seeking to change upstream factors like laws, regulations, policies and institutional practices, prices, and product standards). </a:t>
            </a:r>
          </a:p>
          <a:p>
            <a:pPr marL="374650" lvl="0" indent="-285750" algn="l" rtl="0">
              <a:lnSpc>
                <a:spcPct val="120000"/>
              </a:lnSpc>
              <a:spcAft>
                <a:spcPts val="0"/>
              </a:spcAft>
              <a:buSzPct val="100000"/>
              <a:buFont typeface="Arial" panose="020B0604020202020204" pitchFamily="34" charset="0"/>
              <a:buChar char="•"/>
            </a:pPr>
            <a:r>
              <a:rPr lang="en-GB" sz="900" dirty="0"/>
              <a:t>Suggests ‘advocacy shares strategies with public relations, but differs in that it invariably involves contested definitions of what is at issue. Advocates therefore often find themselves engaged in public conflict with sometimes powerful interest groups or governments determined to resist change.’</a:t>
            </a:r>
          </a:p>
          <a:p>
            <a:pPr marL="374650" lvl="0" indent="-285750" algn="l" rtl="0">
              <a:lnSpc>
                <a:spcPct val="120000"/>
              </a:lnSpc>
              <a:spcAft>
                <a:spcPts val="0"/>
              </a:spcAft>
              <a:buSzPct val="100000"/>
              <a:buFont typeface="Arial" panose="020B0604020202020204" pitchFamily="34" charset="0"/>
              <a:buChar char="•"/>
            </a:pPr>
            <a:r>
              <a:rPr lang="en-GB" sz="900" b="1" dirty="0"/>
              <a:t>Reflects on experience of public health advocacy and uses case studies to illustrate</a:t>
            </a:r>
            <a:r>
              <a:rPr lang="en-GB" sz="900" dirty="0"/>
              <a:t> (efforts to advance legislative reforms in gun control and reduce motor vehicle injury)</a:t>
            </a:r>
          </a:p>
          <a:p>
            <a:pPr marL="374650" lvl="0" indent="-285750" algn="l" rtl="0">
              <a:lnSpc>
                <a:spcPct val="120000"/>
              </a:lnSpc>
              <a:spcAft>
                <a:spcPts val="0"/>
              </a:spcAft>
              <a:buSzPct val="100000"/>
              <a:buFont typeface="Arial" panose="020B0604020202020204" pitchFamily="34" charset="0"/>
              <a:buChar char="•"/>
            </a:pPr>
            <a:r>
              <a:rPr lang="en-GB" sz="900" dirty="0"/>
              <a:t>Identifies </a:t>
            </a:r>
            <a:r>
              <a:rPr lang="en-GB" sz="900" b="1" dirty="0"/>
              <a:t>3 key debates</a:t>
            </a:r>
            <a:r>
              <a:rPr lang="en-GB" sz="900" dirty="0"/>
              <a:t> (and reflects on them through the case studies):</a:t>
            </a:r>
          </a:p>
          <a:p>
            <a:pPr marL="628650" lvl="1" indent="-176213" algn="l" rtl="0">
              <a:lnSpc>
                <a:spcPct val="120000"/>
              </a:lnSpc>
              <a:spcAft>
                <a:spcPts val="0"/>
              </a:spcAft>
              <a:buSzPct val="100000"/>
              <a:buChar char="-"/>
            </a:pPr>
            <a:r>
              <a:rPr lang="en-GB" sz="900" dirty="0"/>
              <a:t>When is state regulation of the liberty of individuals justified?</a:t>
            </a:r>
          </a:p>
          <a:p>
            <a:pPr marL="628650" lvl="1" indent="-176213" algn="l" rtl="0">
              <a:lnSpc>
                <a:spcPct val="120000"/>
              </a:lnSpc>
              <a:spcAft>
                <a:spcPts val="0"/>
              </a:spcAft>
              <a:buSzPct val="100000"/>
              <a:buChar char="-"/>
            </a:pPr>
            <a:r>
              <a:rPr lang="en-GB" sz="900" dirty="0"/>
              <a:t>What methods of advocacy are justified?</a:t>
            </a:r>
          </a:p>
          <a:p>
            <a:pPr marL="628650" lvl="1" indent="-176213" algn="l" rtl="0">
              <a:lnSpc>
                <a:spcPct val="120000"/>
              </a:lnSpc>
              <a:spcAft>
                <a:spcPts val="0"/>
              </a:spcAft>
              <a:buSzPct val="100000"/>
              <a:buChar char="-"/>
            </a:pPr>
            <a:r>
              <a:rPr lang="en-GB" sz="900" dirty="0"/>
              <a:t>What evidence do you have that advocacy works? </a:t>
            </a:r>
          </a:p>
          <a:p>
            <a:pPr marL="354013" lvl="0" indent="-285750" algn="l" rtl="0">
              <a:lnSpc>
                <a:spcPct val="120000"/>
              </a:lnSpc>
              <a:spcAft>
                <a:spcPts val="0"/>
              </a:spcAft>
              <a:buSzPct val="100000"/>
              <a:buFont typeface="Arial" panose="020B0604020202020204" pitchFamily="34" charset="0"/>
              <a:buChar char="•"/>
            </a:pPr>
            <a:r>
              <a:rPr lang="en-GB" sz="900" dirty="0"/>
              <a:t>Suggests </a:t>
            </a:r>
            <a:r>
              <a:rPr lang="en-GB" sz="900" b="1" dirty="0"/>
              <a:t>important skills for public health advocacy</a:t>
            </a:r>
            <a:r>
              <a:rPr lang="en-GB" sz="900" dirty="0"/>
              <a:t> as:</a:t>
            </a:r>
          </a:p>
          <a:p>
            <a:pPr marL="628650" lvl="1" indent="-176213" algn="l" rtl="0">
              <a:lnSpc>
                <a:spcPct val="120000"/>
              </a:lnSpc>
              <a:spcAft>
                <a:spcPts val="0"/>
              </a:spcAft>
              <a:buSzPct val="100000"/>
              <a:buChar char="-"/>
            </a:pPr>
            <a:r>
              <a:rPr lang="en-GB" sz="900" b="1" dirty="0"/>
              <a:t>Understanding the underlying tussle for values:</a:t>
            </a:r>
            <a:r>
              <a:rPr lang="en-GB" sz="900" dirty="0"/>
              <a:t> ‘The ability to recognize and productively reframe the subtexts of communication rather than simply engaging in epidemiological trumping (‘our study is better than your study’) is perhaps a cardinal skill of effective advocacy….discourses in advocacy are almost always not about the surface issues being debated or about who has got the best data or evidence. They are more about values bound up in issues such as perceived injustice, disempowered communities symbolically lashing out at power elites, the mistrust of science and authority, back-to-nature idylls and future shock, and money bulldozing human rights and dignity’</a:t>
            </a:r>
          </a:p>
          <a:p>
            <a:pPr marL="628650" lvl="1" indent="-176213" algn="l" rtl="0">
              <a:lnSpc>
                <a:spcPct val="120000"/>
              </a:lnSpc>
              <a:spcAft>
                <a:spcPts val="0"/>
              </a:spcAft>
              <a:buSzPct val="100000"/>
              <a:buChar char="-"/>
            </a:pPr>
            <a:r>
              <a:rPr lang="en-GB" sz="900" b="1" dirty="0"/>
              <a:t>Winning the definition </a:t>
            </a:r>
            <a:r>
              <a:rPr lang="en-GB" sz="900" dirty="0"/>
              <a:t>‘The interest group that succeeds in having its definition of these same events or issues adopted by those able to implement legislative or policy changes will generally be the group that wins’.</a:t>
            </a:r>
          </a:p>
          <a:p>
            <a:pPr marL="628650" lvl="1" indent="-176213" algn="l" rtl="0">
              <a:lnSpc>
                <a:spcPct val="120000"/>
              </a:lnSpc>
              <a:spcAft>
                <a:spcPts val="0"/>
              </a:spcAft>
              <a:buSzPct val="100000"/>
              <a:buChar char="-"/>
            </a:pPr>
            <a:r>
              <a:rPr lang="en-GB" sz="900" dirty="0"/>
              <a:t>The </a:t>
            </a:r>
            <a:r>
              <a:rPr lang="en-GB" sz="900" b="1" dirty="0"/>
              <a:t>importance of resonant communication</a:t>
            </a:r>
            <a:r>
              <a:rPr lang="en-GB" sz="900" dirty="0"/>
              <a:t>: ‘the currency of advocacy is metaphor, analogy, symbol and efforts to present data in ways that are resonant and memorable to often inexpert target audiences. The apposite sound bite that ‘a non-smoking section of a restaurant is about as useless as a non-urinating section of a swimming pool’ probably conveys more to the average person than the earnest pronouncements of hundreds of scientists at indoor air conferences could ever hope achieve with the same broad communicative purpose.</a:t>
            </a:r>
          </a:p>
          <a:p>
            <a:pPr marL="628650" lvl="1" indent="-176213" algn="l" rtl="0">
              <a:lnSpc>
                <a:spcPct val="120000"/>
              </a:lnSpc>
              <a:spcAft>
                <a:spcPts val="0"/>
              </a:spcAft>
              <a:buSzPct val="100000"/>
              <a:buChar char="-"/>
            </a:pPr>
            <a:r>
              <a:rPr lang="en-GB" sz="900" b="1" dirty="0"/>
              <a:t>‘Advocacy often requires its practitioners to be unpopular vanguards.’</a:t>
            </a: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807992c5a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807992c5a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Theme: ingredients for successful advocacy, types of advocacy (added to ingredients for success, AB) </a:t>
            </a:r>
            <a:endParaRPr/>
          </a:p>
          <a:p>
            <a:pPr marL="0" lvl="0" indent="0" algn="l" rtl="0">
              <a:spcBef>
                <a:spcPts val="0"/>
              </a:spcBef>
              <a:spcAft>
                <a:spcPts val="0"/>
              </a:spcAft>
              <a:buNone/>
            </a:pPr>
            <a:endParaRPr/>
          </a:p>
          <a:p>
            <a:pPr marL="0" lvl="0" indent="0" algn="l" rtl="0">
              <a:spcBef>
                <a:spcPts val="0"/>
              </a:spcBef>
              <a:spcAft>
                <a:spcPts val="0"/>
              </a:spcAft>
              <a:buNone/>
            </a:pPr>
            <a:endParaRPr sz="1300" b="1">
              <a:solidFill>
                <a:schemeClr val="dk1"/>
              </a:solidFill>
              <a:highlight>
                <a:schemeClr val="lt1"/>
              </a:highlight>
              <a:latin typeface="Roboto"/>
              <a:ea typeface="Roboto"/>
              <a:cs typeface="Roboto"/>
              <a:sym typeface="Roboto"/>
            </a:endParaRPr>
          </a:p>
          <a:p>
            <a:pPr marL="0" lvl="0" indent="0" algn="l" rtl="0">
              <a:spcBef>
                <a:spcPts val="0"/>
              </a:spcBef>
              <a:spcAft>
                <a:spcPts val="0"/>
              </a:spcAft>
              <a:buNone/>
            </a:pPr>
            <a:endParaRPr sz="1300" b="1">
              <a:solidFill>
                <a:schemeClr val="dk1"/>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300" b="1">
              <a:solidFill>
                <a:schemeClr val="dk1"/>
              </a:solidFill>
              <a:highlight>
                <a:schemeClr val="lt1"/>
              </a:highlight>
              <a:latin typeface="Roboto"/>
              <a:ea typeface="Roboto"/>
              <a:cs typeface="Roboto"/>
              <a:sym typeface="Roboto"/>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807992c5a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807992c5a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Work through as a framework if time </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Theme: strategies / tools for advocacy (added to ingredients for success, AB)</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Also includes links to key resources</a:t>
            </a:r>
            <a:endParaRPr dirty="0"/>
          </a:p>
          <a:p>
            <a:pPr marL="0" lvl="0" indent="0" algn="l" rtl="0">
              <a:spcBef>
                <a:spcPts val="0"/>
              </a:spcBef>
              <a:spcAft>
                <a:spcPts val="0"/>
              </a:spcAft>
              <a:buNone/>
            </a:pPr>
            <a:r>
              <a:rPr lang="en-GB" dirty="0"/>
              <a:t>A large bibliography on health, advocacy and the mass media http://www.health.usyd.edu.au/resources/mchbib/index.html</a:t>
            </a:r>
            <a:endParaRPr dirty="0"/>
          </a:p>
          <a:p>
            <a:pPr marL="0" lvl="0" indent="0" algn="l" rtl="0">
              <a:spcBef>
                <a:spcPts val="0"/>
              </a:spcBef>
              <a:spcAft>
                <a:spcPts val="0"/>
              </a:spcAft>
              <a:buNone/>
            </a:pPr>
            <a:r>
              <a:rPr lang="en-GB" dirty="0"/>
              <a:t>Two recent guides on tobacco control advocacy and movement building http://strategyguides.globalink.org/</a:t>
            </a:r>
            <a:endParaRPr dirty="0"/>
          </a:p>
          <a:p>
            <a:pPr marL="0" lvl="0" indent="0" algn="l" rtl="0">
              <a:spcBef>
                <a:spcPts val="0"/>
              </a:spcBef>
              <a:spcAft>
                <a:spcPts val="0"/>
              </a:spcAft>
              <a:buNone/>
            </a:pPr>
            <a:r>
              <a:rPr lang="en-GB" dirty="0"/>
              <a:t>Designing effective action alerts for the internet http://dlis.gseis.ucla.edu/people/pagre/alerts.html</a:t>
            </a:r>
            <a:endParaRPr dirty="0"/>
          </a:p>
          <a:p>
            <a:pPr marL="0" lvl="0" indent="0" algn="l" rtl="0">
              <a:spcBef>
                <a:spcPts val="0"/>
              </a:spcBef>
              <a:spcAft>
                <a:spcPts val="0"/>
              </a:spcAft>
              <a:buNone/>
            </a:pPr>
            <a:r>
              <a:rPr lang="en-GB" dirty="0"/>
              <a:t>The National Coalition Building Institute http://www.ncbi.org/</a:t>
            </a:r>
            <a:endParaRPr dirty="0"/>
          </a:p>
          <a:p>
            <a:pPr marL="0" lvl="0" indent="0" algn="l" rtl="0">
              <a:spcBef>
                <a:spcPts val="0"/>
              </a:spcBef>
              <a:spcAft>
                <a:spcPts val="0"/>
              </a:spcAft>
              <a:buNone/>
            </a:pPr>
            <a:r>
              <a:rPr lang="en-GB" dirty="0"/>
              <a:t>Jim Shultz’s key questions in developing advocacy strategy http://www.democracyctr.org/resources/strategy.html (plus a link to his book The Democracy Owner’s Manual)</a:t>
            </a:r>
            <a:endParaRPr dirty="0"/>
          </a:p>
          <a:p>
            <a:pPr marL="0" lvl="0" indent="0" algn="l" rtl="0">
              <a:spcBef>
                <a:spcPts val="0"/>
              </a:spcBef>
              <a:spcAft>
                <a:spcPts val="0"/>
              </a:spcAft>
              <a:buNone/>
            </a:pPr>
            <a:r>
              <a:rPr lang="en-GB" dirty="0" err="1"/>
              <a:t>Powerpoint</a:t>
            </a:r>
            <a:r>
              <a:rPr lang="en-GB" dirty="0"/>
              <a:t> presentation on advocacy from Ontario Public Health Association http://www.opha.on.ca/resources/generic_advocacy.ppt</a:t>
            </a:r>
            <a:endParaRPr dirty="0"/>
          </a:p>
          <a:p>
            <a:pPr marL="0" lvl="0" indent="0" algn="l" rtl="0">
              <a:lnSpc>
                <a:spcPct val="115000"/>
              </a:lnSpc>
              <a:spcBef>
                <a:spcPts val="0"/>
              </a:spcBef>
              <a:spcAft>
                <a:spcPts val="0"/>
              </a:spcAft>
              <a:buClr>
                <a:schemeClr val="dk1"/>
              </a:buClr>
              <a:buSzPts val="1100"/>
              <a:buFont typeface="Arial"/>
              <a:buNone/>
            </a:pPr>
            <a:endParaRPr sz="1150" dirty="0">
              <a:solidFill>
                <a:schemeClr val="dk1"/>
              </a:solidFill>
              <a:highlight>
                <a:schemeClr val="lt1"/>
              </a:highlight>
            </a:endParaRPr>
          </a:p>
          <a:p>
            <a:pPr marL="0" lvl="0" indent="0" algn="l" rtl="0">
              <a:spcBef>
                <a:spcPts val="120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352f1ddeb4_4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352f1ddeb4_4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807992c5ad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807992c5ad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Theme: what works in advocacy lessons from history (added to lessons from history, AB)</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807992c5ad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1807992c5ad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Theme: types of advocacy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807992c5ad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807992c5ad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Theme: complex systems approach to developing advocacy (added to types of advocacy, AB)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807992c5a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807992c5ad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Theme: </a:t>
            </a:r>
            <a:r>
              <a:rPr lang="en-GB">
                <a:solidFill>
                  <a:srgbClr val="FF0000"/>
                </a:solidFill>
              </a:rPr>
              <a:t>add</a:t>
            </a:r>
            <a:endParaRPr>
              <a:solidFill>
                <a:srgbClr val="FF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352f1ddeb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352f1ddeb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a:p>
            <a:r>
              <a:rPr lang="en-GB" dirty="0"/>
              <a:t>Focus today is on updating from the scoping workstream </a:t>
            </a:r>
          </a:p>
          <a:p>
            <a:r>
              <a:rPr lang="en-GB" dirty="0"/>
              <a:t>Will also bring in the proactive advocacy campaign </a:t>
            </a:r>
          </a:p>
          <a:p>
            <a:pPr marL="158750" indent="0">
              <a:buNone/>
            </a:pPr>
            <a:endParaRPr lang="en-GB" dirty="0"/>
          </a:p>
          <a:p>
            <a:pPr marL="158750" indent="0">
              <a:buNone/>
            </a:pPr>
            <a:r>
              <a:rPr lang="en-GB" dirty="0"/>
              <a:t>For information:</a:t>
            </a:r>
          </a:p>
          <a:p>
            <a:pPr marL="457200" indent="-298450">
              <a:buFontTx/>
              <a:buChar char="-"/>
            </a:pPr>
            <a:r>
              <a:rPr lang="en-GB" dirty="0"/>
              <a:t>Reactive process is in place</a:t>
            </a:r>
          </a:p>
          <a:p>
            <a:pPr marL="457200" indent="-298450">
              <a:buFontTx/>
              <a:buChar char="-"/>
            </a:pPr>
            <a:r>
              <a:rPr lang="en-GB" dirty="0"/>
              <a:t>Skills programme – we did a survey and have been putting on webinars, with plan to synthesis findings to inform longer-term skills programme </a:t>
            </a:r>
          </a:p>
          <a:p>
            <a:pPr marL="457200" indent="-298450">
              <a:buFontTx/>
              <a:buChar char="-"/>
            </a:pPr>
            <a:r>
              <a:rPr lang="en-GB" dirty="0"/>
              <a:t>Theory of change was developed for strategy as a whole and interim version for the advocacy workstream, could also be used in developing proactive advocacy </a:t>
            </a:r>
          </a:p>
        </p:txBody>
      </p:sp>
      <p:sp>
        <p:nvSpPr>
          <p:cNvPr id="4" name="Slide Number Placeholder 3"/>
          <p:cNvSpPr>
            <a:spLocks noGrp="1"/>
          </p:cNvSpPr>
          <p:nvPr>
            <p:ph type="sldNum" sz="quarter" idx="5"/>
          </p:nvPr>
        </p:nvSpPr>
        <p:spPr/>
        <p:txBody>
          <a:bodyPr/>
          <a:lstStyle/>
          <a:p>
            <a:fld id="{38248201-8510-41EB-9A71-987208A57EE5}" type="slidenum">
              <a:rPr lang="en-GB" smtClean="0"/>
              <a:t>6</a:t>
            </a:fld>
            <a:endParaRPr lang="en-GB"/>
          </a:p>
        </p:txBody>
      </p:sp>
    </p:spTree>
    <p:extLst>
      <p:ext uri="{BB962C8B-B14F-4D97-AF65-F5344CB8AC3E}">
        <p14:creationId xmlns:p14="http://schemas.microsoft.com/office/powerpoint/2010/main" val="233541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78436cf5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78436cf5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Brief methods: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GB" dirty="0">
                <a:solidFill>
                  <a:schemeClr val="dk1"/>
                </a:solidFill>
              </a:rPr>
              <a:t>We have completed a ‘quick and dirty’ review to summarise the literature on advocacy. The purpose of this review was to inform the FPH’s advocacy </a:t>
            </a:r>
            <a:r>
              <a:rPr lang="en-GB" dirty="0" err="1">
                <a:solidFill>
                  <a:schemeClr val="dk1"/>
                </a:solidFill>
              </a:rPr>
              <a:t>workstrand</a:t>
            </a:r>
            <a:r>
              <a:rPr lang="en-GB" dirty="0">
                <a:solidFill>
                  <a:schemeClr val="dk1"/>
                </a:solidFill>
              </a:rPr>
              <a:t> within the Climate &amp; Health Strategy.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We undertook</a:t>
            </a:r>
            <a:r>
              <a:rPr lang="en-GB" b="1" dirty="0">
                <a:solidFill>
                  <a:schemeClr val="dk1"/>
                </a:solidFill>
              </a:rPr>
              <a:t> a purposive search</a:t>
            </a:r>
            <a:r>
              <a:rPr lang="en-GB" dirty="0">
                <a:solidFill>
                  <a:schemeClr val="dk1"/>
                </a:solidFill>
              </a:rPr>
              <a:t> using the following methods:</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GB" dirty="0">
                <a:solidFill>
                  <a:schemeClr val="dk1"/>
                </a:solidFill>
              </a:rPr>
              <a:t>We searched for the following terms Search 1: </a:t>
            </a:r>
            <a:r>
              <a:rPr lang="en-GB" sz="1000" b="1" dirty="0">
                <a:solidFill>
                  <a:schemeClr val="dk1"/>
                </a:solidFill>
              </a:rPr>
              <a:t>“Effective advocacy” “climate” “health” </a:t>
            </a:r>
            <a:r>
              <a:rPr lang="en-GB" dirty="0">
                <a:solidFill>
                  <a:schemeClr val="dk1"/>
                </a:solidFill>
              </a:rPr>
              <a:t>Search 2 </a:t>
            </a:r>
            <a:r>
              <a:rPr lang="en-GB" sz="1000" b="1" dirty="0">
                <a:solidFill>
                  <a:schemeClr val="dk1"/>
                </a:solidFill>
              </a:rPr>
              <a:t>advocacy complex system “public health”</a:t>
            </a:r>
            <a:r>
              <a:rPr lang="en-GB" dirty="0">
                <a:solidFill>
                  <a:schemeClr val="dk1"/>
                </a:solidFill>
              </a:rPr>
              <a:t>  Search 3 </a:t>
            </a:r>
            <a:r>
              <a:rPr lang="en-GB" sz="1000" b="1" dirty="0">
                <a:solidFill>
                  <a:schemeClr val="dk1"/>
                </a:solidFill>
              </a:rPr>
              <a:t>"systematic review" "societal change"</a:t>
            </a:r>
            <a:r>
              <a:rPr lang="en-GB" sz="1000" dirty="0">
                <a:solidFill>
                  <a:schemeClr val="dk1"/>
                </a:solidFill>
              </a:rPr>
              <a:t> </a:t>
            </a:r>
            <a:r>
              <a:rPr lang="en-GB" dirty="0">
                <a:solidFill>
                  <a:schemeClr val="dk1"/>
                </a:solidFill>
              </a:rPr>
              <a:t>in:</a:t>
            </a:r>
            <a:endParaRPr dirty="0">
              <a:solidFill>
                <a:schemeClr val="dk1"/>
              </a:solidFill>
            </a:endParaRPr>
          </a:p>
          <a:p>
            <a:pPr marL="914400" lvl="1" indent="-298450" algn="l" rtl="0">
              <a:spcBef>
                <a:spcPts val="0"/>
              </a:spcBef>
              <a:spcAft>
                <a:spcPts val="0"/>
              </a:spcAft>
              <a:buClr>
                <a:schemeClr val="dk1"/>
              </a:buClr>
              <a:buSzPts val="1100"/>
              <a:buAutoNum type="alphaLcPeriod"/>
            </a:pPr>
            <a:r>
              <a:rPr lang="en-GB" dirty="0">
                <a:solidFill>
                  <a:schemeClr val="dk1"/>
                </a:solidFill>
              </a:rPr>
              <a:t>First 5 pages of Google </a:t>
            </a:r>
            <a:endParaRPr dirty="0">
              <a:solidFill>
                <a:schemeClr val="dk1"/>
              </a:solidFill>
            </a:endParaRPr>
          </a:p>
          <a:p>
            <a:pPr marL="914400" lvl="1" indent="-298450" algn="l" rtl="0">
              <a:spcBef>
                <a:spcPts val="0"/>
              </a:spcBef>
              <a:spcAft>
                <a:spcPts val="0"/>
              </a:spcAft>
              <a:buClr>
                <a:schemeClr val="dk1"/>
              </a:buClr>
              <a:buSzPts val="1100"/>
              <a:buAutoNum type="alphaLcPeriod"/>
            </a:pPr>
            <a:r>
              <a:rPr lang="en-GB" dirty="0">
                <a:solidFill>
                  <a:schemeClr val="dk1"/>
                </a:solidFill>
              </a:rPr>
              <a:t>First 5 pages of Google Scholar</a:t>
            </a:r>
            <a:endParaRPr dirty="0">
              <a:solidFill>
                <a:schemeClr val="dk1"/>
              </a:solidFill>
            </a:endParaRPr>
          </a:p>
          <a:p>
            <a:pPr marL="914400" lvl="1" indent="-298450" algn="l" rtl="0">
              <a:spcBef>
                <a:spcPts val="0"/>
              </a:spcBef>
              <a:spcAft>
                <a:spcPts val="0"/>
              </a:spcAft>
              <a:buClr>
                <a:schemeClr val="dk1"/>
              </a:buClr>
              <a:buSzPts val="1100"/>
              <a:buAutoNum type="alphaLcPeriod"/>
            </a:pPr>
            <a:r>
              <a:rPr lang="en-GB" dirty="0">
                <a:solidFill>
                  <a:schemeClr val="dk1"/>
                </a:solidFill>
              </a:rPr>
              <a:t>Campbell Collaboration</a:t>
            </a:r>
            <a:endParaRPr dirty="0">
              <a:solidFill>
                <a:schemeClr val="dk1"/>
              </a:solidFill>
            </a:endParaRPr>
          </a:p>
          <a:p>
            <a:pPr marL="914400" lvl="1" indent="-298450" algn="l" rtl="0">
              <a:spcBef>
                <a:spcPts val="0"/>
              </a:spcBef>
              <a:spcAft>
                <a:spcPts val="0"/>
              </a:spcAft>
              <a:buClr>
                <a:schemeClr val="dk1"/>
              </a:buClr>
              <a:buSzPts val="1100"/>
              <a:buAutoNum type="alphaLcPeriod"/>
            </a:pPr>
            <a:r>
              <a:rPr lang="en-GB" dirty="0">
                <a:solidFill>
                  <a:schemeClr val="dk1"/>
                </a:solidFill>
              </a:rPr>
              <a:t>Cochrane </a:t>
            </a:r>
            <a:endParaRPr dirty="0">
              <a:solidFill>
                <a:schemeClr val="dk1"/>
              </a:solidFill>
            </a:endParaRPr>
          </a:p>
          <a:p>
            <a:pPr marL="914400" lvl="1" indent="-298450" algn="l" rtl="0">
              <a:spcBef>
                <a:spcPts val="0"/>
              </a:spcBef>
              <a:spcAft>
                <a:spcPts val="0"/>
              </a:spcAft>
              <a:buClr>
                <a:schemeClr val="dk1"/>
              </a:buClr>
              <a:buSzPts val="1100"/>
              <a:buAutoNum type="alphaLcPeriod"/>
            </a:pPr>
            <a:r>
              <a:rPr lang="en-GB" dirty="0">
                <a:solidFill>
                  <a:schemeClr val="dk1"/>
                </a:solidFill>
              </a:rPr>
              <a:t>IPCC research synthesis </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GB" dirty="0">
                <a:solidFill>
                  <a:schemeClr val="dk1"/>
                </a:solidFill>
              </a:rPr>
              <a:t>We searched the websites of ally organisations that we have mapped for terms </a:t>
            </a:r>
            <a:r>
              <a:rPr lang="en-GB" sz="1000" dirty="0">
                <a:solidFill>
                  <a:schemeClr val="dk1"/>
                </a:solidFill>
              </a:rPr>
              <a:t>“Advocacy” “climate” “health”</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GB" dirty="0">
                <a:solidFill>
                  <a:schemeClr val="dk1"/>
                </a:solidFill>
              </a:rPr>
              <a:t>We searched websites of PH professional organisations for terms </a:t>
            </a:r>
            <a:r>
              <a:rPr lang="en-GB" sz="1000" dirty="0">
                <a:solidFill>
                  <a:schemeClr val="dk1"/>
                </a:solidFill>
              </a:rPr>
              <a:t>“Pedagogy” “skills” “advocacy” “training”</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GB" dirty="0">
                <a:solidFill>
                  <a:schemeClr val="dk1"/>
                </a:solidFill>
              </a:rPr>
              <a:t>We asked for recommendations from key stakeholders including </a:t>
            </a:r>
            <a:r>
              <a:rPr lang="en-GB" sz="1000" dirty="0">
                <a:solidFill>
                  <a:schemeClr val="dk1"/>
                </a:solidFill>
              </a:rPr>
              <a:t>PH declares &amp; SIG &amp; advocacy working group </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GB" dirty="0">
                <a:solidFill>
                  <a:schemeClr val="dk1"/>
                </a:solidFill>
              </a:rPr>
              <a:t>We snowballed (</a:t>
            </a:r>
            <a:r>
              <a:rPr lang="en-GB" dirty="0" err="1">
                <a:solidFill>
                  <a:schemeClr val="dk1"/>
                </a:solidFill>
              </a:rPr>
              <a:t>ie</a:t>
            </a:r>
            <a:r>
              <a:rPr lang="en-GB" dirty="0">
                <a:solidFill>
                  <a:schemeClr val="dk1"/>
                </a:solidFill>
              </a:rPr>
              <a:t> followed up references from initial results)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b="1" dirty="0">
                <a:solidFill>
                  <a:schemeClr val="dk1"/>
                </a:solidFill>
              </a:rPr>
              <a:t>Included papers for the full reading list </a:t>
            </a:r>
            <a:endParaRPr b="1"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We used researcher judgement about whether articles contributed to answering the research questions to determine whether to include in the full reading list.</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 research questions were:</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What works in advocacy for climate and health? </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Historically, what has worked to achieve large scale societal change?</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Historically, what are the mistakes we need to learn from? (de-prioritised due to capacity and some overlap with what has worked) </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Which organisations have already done thinking on any aspect of this whose websites / social media might point to some key resources?</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What can we learn about public health advocacy from the COVID-19 pandemic? (de-prioritised initially due to capacity) </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What works for skills? What does a successful skills for advocacy programme look like?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b="1" dirty="0">
                <a:solidFill>
                  <a:schemeClr val="dk1"/>
                </a:solidFill>
              </a:rPr>
              <a:t>How is the reading list currently structured?</a:t>
            </a:r>
            <a:endParaRPr b="1"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It includes columns with information on:</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Which search did it come from?</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Which 'perspective'? / Who is the advocacy aimed at?	</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Title	</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Author/s	</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Link to publication	</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Abstract 	</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Key points of relevance to our </a:t>
            </a:r>
            <a:r>
              <a:rPr lang="en-GB" dirty="0" err="1">
                <a:solidFill>
                  <a:schemeClr val="dk1"/>
                </a:solidFill>
              </a:rPr>
              <a:t>ToC</a:t>
            </a:r>
            <a:r>
              <a:rPr lang="en-GB" dirty="0">
                <a:solidFill>
                  <a:schemeClr val="dk1"/>
                </a:solidFill>
              </a:rPr>
              <a:t> development 	</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Which research question/s does it contribute to?</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Key paper? (this identifies whether we were including it in the summary synthesis) </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Whether / how it contributes to the framework for analysis:</a:t>
            </a:r>
            <a:endParaRPr dirty="0">
              <a:solidFill>
                <a:schemeClr val="dk1"/>
              </a:solidFill>
            </a:endParaRPr>
          </a:p>
          <a:p>
            <a:pPr marL="914400" lvl="1" indent="-298450" algn="l" rtl="0">
              <a:spcBef>
                <a:spcPts val="0"/>
              </a:spcBef>
              <a:spcAft>
                <a:spcPts val="0"/>
              </a:spcAft>
              <a:buClr>
                <a:schemeClr val="dk1"/>
              </a:buClr>
              <a:buSzPts val="1100"/>
              <a:buChar char="○"/>
            </a:pPr>
            <a:r>
              <a:rPr lang="en-GB" dirty="0">
                <a:solidFill>
                  <a:schemeClr val="dk1"/>
                </a:solidFill>
              </a:rPr>
              <a:t>Skills?	</a:t>
            </a:r>
            <a:endParaRPr dirty="0">
              <a:solidFill>
                <a:schemeClr val="dk1"/>
              </a:solidFill>
            </a:endParaRPr>
          </a:p>
          <a:p>
            <a:pPr marL="914400" lvl="1" indent="-298450" algn="l" rtl="0">
              <a:spcBef>
                <a:spcPts val="0"/>
              </a:spcBef>
              <a:spcAft>
                <a:spcPts val="0"/>
              </a:spcAft>
              <a:buClr>
                <a:schemeClr val="dk1"/>
              </a:buClr>
              <a:buSzPts val="1100"/>
              <a:buChar char="○"/>
            </a:pPr>
            <a:r>
              <a:rPr lang="en-GB" dirty="0">
                <a:solidFill>
                  <a:schemeClr val="dk1"/>
                </a:solidFill>
              </a:rPr>
              <a:t>Case for advocacy / does it work?	</a:t>
            </a:r>
            <a:endParaRPr dirty="0">
              <a:solidFill>
                <a:schemeClr val="dk1"/>
              </a:solidFill>
            </a:endParaRPr>
          </a:p>
          <a:p>
            <a:pPr marL="914400" lvl="1" indent="-298450" algn="l" rtl="0">
              <a:spcBef>
                <a:spcPts val="0"/>
              </a:spcBef>
              <a:spcAft>
                <a:spcPts val="0"/>
              </a:spcAft>
              <a:buClr>
                <a:schemeClr val="dk1"/>
              </a:buClr>
              <a:buSzPts val="1100"/>
              <a:buChar char="○"/>
            </a:pPr>
            <a:r>
              <a:rPr lang="en-GB" dirty="0">
                <a:solidFill>
                  <a:schemeClr val="dk1"/>
                </a:solidFill>
              </a:rPr>
              <a:t>Ingredients for successful advocacy	</a:t>
            </a:r>
            <a:endParaRPr dirty="0">
              <a:solidFill>
                <a:schemeClr val="dk1"/>
              </a:solidFill>
            </a:endParaRPr>
          </a:p>
          <a:p>
            <a:pPr marL="914400" lvl="1" indent="-298450" algn="l" rtl="0">
              <a:spcBef>
                <a:spcPts val="0"/>
              </a:spcBef>
              <a:spcAft>
                <a:spcPts val="0"/>
              </a:spcAft>
              <a:buClr>
                <a:schemeClr val="dk1"/>
              </a:buClr>
              <a:buSzPts val="1100"/>
              <a:buChar char="○"/>
            </a:pPr>
            <a:r>
              <a:rPr lang="en-GB" dirty="0">
                <a:solidFill>
                  <a:schemeClr val="dk1"/>
                </a:solidFill>
              </a:rPr>
              <a:t>Types of advocacy	</a:t>
            </a:r>
            <a:endParaRPr dirty="0">
              <a:solidFill>
                <a:schemeClr val="dk1"/>
              </a:solidFill>
            </a:endParaRPr>
          </a:p>
          <a:p>
            <a:pPr marL="914400" lvl="1" indent="-298450" algn="l" rtl="0">
              <a:spcBef>
                <a:spcPts val="0"/>
              </a:spcBef>
              <a:spcAft>
                <a:spcPts val="0"/>
              </a:spcAft>
              <a:buClr>
                <a:schemeClr val="dk1"/>
              </a:buClr>
              <a:buSzPts val="1100"/>
              <a:buChar char="○"/>
            </a:pPr>
            <a:r>
              <a:rPr lang="en-GB" dirty="0">
                <a:solidFill>
                  <a:schemeClr val="dk1"/>
                </a:solidFill>
              </a:rPr>
              <a:t>Case studies	</a:t>
            </a:r>
            <a:endParaRPr dirty="0">
              <a:solidFill>
                <a:schemeClr val="dk1"/>
              </a:solidFill>
            </a:endParaRPr>
          </a:p>
          <a:p>
            <a:pPr marL="914400" lvl="1" indent="-298450" algn="l" rtl="0">
              <a:spcBef>
                <a:spcPts val="0"/>
              </a:spcBef>
              <a:spcAft>
                <a:spcPts val="0"/>
              </a:spcAft>
              <a:buClr>
                <a:schemeClr val="dk1"/>
              </a:buClr>
              <a:buSzPts val="1100"/>
              <a:buChar char="○"/>
            </a:pPr>
            <a:r>
              <a:rPr lang="en-GB" dirty="0">
                <a:solidFill>
                  <a:schemeClr val="dk1"/>
                </a:solidFill>
              </a:rPr>
              <a:t>Climate / Ecological focus?	</a:t>
            </a:r>
            <a:endParaRPr dirty="0">
              <a:solidFill>
                <a:schemeClr val="dk1"/>
              </a:solidFill>
            </a:endParaRPr>
          </a:p>
          <a:p>
            <a:pPr marL="914400" lvl="1" indent="-298450" algn="l" rtl="0">
              <a:spcBef>
                <a:spcPts val="0"/>
              </a:spcBef>
              <a:spcAft>
                <a:spcPts val="0"/>
              </a:spcAft>
              <a:buClr>
                <a:schemeClr val="dk1"/>
              </a:buClr>
              <a:buSzPts val="1100"/>
              <a:buChar char="○"/>
            </a:pPr>
            <a:r>
              <a:rPr lang="en-GB" dirty="0">
                <a:solidFill>
                  <a:schemeClr val="dk1"/>
                </a:solidFill>
              </a:rPr>
              <a:t>Other social change / PH focus?	</a:t>
            </a:r>
            <a:endParaRPr dirty="0">
              <a:solidFill>
                <a:schemeClr val="dk1"/>
              </a:solidFill>
            </a:endParaRPr>
          </a:p>
          <a:p>
            <a:pPr marL="914400" lvl="1" indent="-298450" algn="l" rtl="0">
              <a:spcBef>
                <a:spcPts val="0"/>
              </a:spcBef>
              <a:spcAft>
                <a:spcPts val="0"/>
              </a:spcAft>
              <a:buClr>
                <a:schemeClr val="dk1"/>
              </a:buClr>
              <a:buSzPts val="1100"/>
              <a:buChar char="○"/>
            </a:pPr>
            <a:r>
              <a:rPr lang="en-GB" dirty="0">
                <a:solidFill>
                  <a:schemeClr val="dk1"/>
                </a:solidFill>
              </a:rPr>
              <a:t>Things often missing</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b="1" dirty="0">
                <a:solidFill>
                  <a:schemeClr val="dk1"/>
                </a:solidFill>
              </a:rPr>
              <a:t>Synthesis and summary: pulling out key points from the reading list</a:t>
            </a:r>
            <a:endParaRPr b="1"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We each added papers to the reading list and added information into the columns as described above.</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We went through to decide whether the paper should be a ‘key paper’ (initially we tried to pick the ‘top 5’ from each search, but changed this to ‘key paper’ because some searches yielded more results than others).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We then summarised the key papers on a slide each in this </a:t>
            </a:r>
            <a:r>
              <a:rPr lang="en-GB" dirty="0" err="1">
                <a:solidFill>
                  <a:schemeClr val="dk1"/>
                </a:solidFill>
              </a:rPr>
              <a:t>powerpoint</a:t>
            </a:r>
            <a:r>
              <a:rPr lang="en-GB" dirty="0">
                <a:solidFill>
                  <a:schemeClr val="dk1"/>
                </a:solidFill>
              </a:rPr>
              <a:t>.</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We also contributed to an initial list of themes to start to generate a framework for analysis (slide 2)</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We also listed the range of things that could be found in the reading list (slide 10)</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We then further consolidated the themes into a shorter framework:</a:t>
            </a:r>
            <a:endParaRPr dirty="0">
              <a:solidFill>
                <a:schemeClr val="dk1"/>
              </a:solidFill>
            </a:endParaRPr>
          </a:p>
          <a:p>
            <a:pPr marL="1371600" lvl="2" indent="-298450" algn="l" rtl="0">
              <a:lnSpc>
                <a:spcPct val="115000"/>
              </a:lnSpc>
              <a:spcBef>
                <a:spcPts val="0"/>
              </a:spcBef>
              <a:spcAft>
                <a:spcPts val="0"/>
              </a:spcAft>
              <a:buClr>
                <a:schemeClr val="dk1"/>
              </a:buClr>
              <a:buSzPts val="1100"/>
              <a:buAutoNum type="arabicPeriod"/>
            </a:pPr>
            <a:r>
              <a:rPr lang="en-GB" dirty="0">
                <a:solidFill>
                  <a:schemeClr val="dk1"/>
                </a:solidFill>
              </a:rPr>
              <a:t>Case for advocacy</a:t>
            </a:r>
            <a:endParaRPr dirty="0">
              <a:solidFill>
                <a:schemeClr val="dk1"/>
              </a:solidFill>
            </a:endParaRPr>
          </a:p>
          <a:p>
            <a:pPr marL="1371600" lvl="2" indent="-298450" algn="l" rtl="0">
              <a:lnSpc>
                <a:spcPct val="115000"/>
              </a:lnSpc>
              <a:spcBef>
                <a:spcPts val="0"/>
              </a:spcBef>
              <a:spcAft>
                <a:spcPts val="0"/>
              </a:spcAft>
              <a:buClr>
                <a:schemeClr val="dk1"/>
              </a:buClr>
              <a:buSzPts val="1100"/>
              <a:buAutoNum type="arabicPeriod"/>
            </a:pPr>
            <a:r>
              <a:rPr lang="en-GB" dirty="0">
                <a:solidFill>
                  <a:schemeClr val="dk1"/>
                </a:solidFill>
              </a:rPr>
              <a:t>Historical mistakes</a:t>
            </a:r>
            <a:endParaRPr dirty="0">
              <a:solidFill>
                <a:schemeClr val="dk1"/>
              </a:solidFill>
            </a:endParaRPr>
          </a:p>
          <a:p>
            <a:pPr marL="1371600" lvl="2" indent="-298450" algn="l" rtl="0">
              <a:lnSpc>
                <a:spcPct val="115000"/>
              </a:lnSpc>
              <a:spcBef>
                <a:spcPts val="0"/>
              </a:spcBef>
              <a:spcAft>
                <a:spcPts val="0"/>
              </a:spcAft>
              <a:buClr>
                <a:schemeClr val="dk1"/>
              </a:buClr>
              <a:buSzPts val="1100"/>
              <a:buAutoNum type="arabicPeriod"/>
            </a:pPr>
            <a:r>
              <a:rPr lang="en-GB" dirty="0">
                <a:solidFill>
                  <a:schemeClr val="dk1"/>
                </a:solidFill>
              </a:rPr>
              <a:t>Ingredients for success</a:t>
            </a:r>
            <a:endParaRPr dirty="0">
              <a:solidFill>
                <a:schemeClr val="dk1"/>
              </a:solidFill>
            </a:endParaRPr>
          </a:p>
          <a:p>
            <a:pPr marL="1371600" lvl="2" indent="-298450" algn="l" rtl="0">
              <a:lnSpc>
                <a:spcPct val="115000"/>
              </a:lnSpc>
              <a:spcBef>
                <a:spcPts val="0"/>
              </a:spcBef>
              <a:spcAft>
                <a:spcPts val="0"/>
              </a:spcAft>
              <a:buClr>
                <a:schemeClr val="dk1"/>
              </a:buClr>
              <a:buSzPts val="1100"/>
              <a:buAutoNum type="arabicPeriod"/>
            </a:pPr>
            <a:r>
              <a:rPr lang="en-GB" dirty="0">
                <a:solidFill>
                  <a:schemeClr val="dk1"/>
                </a:solidFill>
              </a:rPr>
              <a:t>Types of advocacy</a:t>
            </a:r>
            <a:endParaRPr dirty="0">
              <a:solidFill>
                <a:schemeClr val="dk1"/>
              </a:solidFill>
            </a:endParaRPr>
          </a:p>
          <a:p>
            <a:pPr marL="1371600" lvl="2" indent="-298450" algn="l" rtl="0">
              <a:lnSpc>
                <a:spcPct val="115000"/>
              </a:lnSpc>
              <a:spcBef>
                <a:spcPts val="0"/>
              </a:spcBef>
              <a:spcAft>
                <a:spcPts val="0"/>
              </a:spcAft>
              <a:buClr>
                <a:schemeClr val="dk1"/>
              </a:buClr>
              <a:buSzPts val="1100"/>
              <a:buAutoNum type="arabicPeriod"/>
            </a:pPr>
            <a:r>
              <a:rPr lang="en-GB" dirty="0">
                <a:solidFill>
                  <a:schemeClr val="dk1"/>
                </a:solidFill>
              </a:rPr>
              <a:t>Skills for advocacy (this theme was added part way through the process of summarising to better reflect the different topics) </a:t>
            </a:r>
            <a:endParaRPr dirty="0">
              <a:solidFill>
                <a:schemeClr val="dk1"/>
              </a:solidFill>
            </a:endParaRPr>
          </a:p>
          <a:p>
            <a:pPr marL="1371600" lvl="2" indent="-298450" algn="l" rtl="0">
              <a:lnSpc>
                <a:spcPct val="115000"/>
              </a:lnSpc>
              <a:spcBef>
                <a:spcPts val="0"/>
              </a:spcBef>
              <a:spcAft>
                <a:spcPts val="0"/>
              </a:spcAft>
              <a:buClr>
                <a:schemeClr val="dk1"/>
              </a:buClr>
              <a:buSzPts val="1100"/>
              <a:buAutoNum type="arabicPeriod"/>
            </a:pPr>
            <a:r>
              <a:rPr lang="en-GB" dirty="0">
                <a:solidFill>
                  <a:schemeClr val="dk1"/>
                </a:solidFill>
              </a:rPr>
              <a:t>Things that are missing </a:t>
            </a:r>
            <a:endParaRPr dirty="0">
              <a:solidFill>
                <a:schemeClr val="dk1"/>
              </a:solidFill>
            </a:endParaRPr>
          </a:p>
          <a:p>
            <a:pPr marL="0" lvl="0" indent="0" algn="l" rtl="0">
              <a:spcBef>
                <a:spcPts val="1200"/>
              </a:spcBef>
              <a:spcAft>
                <a:spcPts val="0"/>
              </a:spcAft>
              <a:buClr>
                <a:schemeClr val="dk1"/>
              </a:buClr>
              <a:buSzPts val="1100"/>
              <a:buFont typeface="Arial"/>
              <a:buNone/>
            </a:pPr>
            <a:r>
              <a:rPr lang="en-GB" dirty="0">
                <a:solidFill>
                  <a:schemeClr val="dk1"/>
                </a:solidFill>
              </a:rPr>
              <a:t>We then further summarised all of the individual slides (which each summarised a key paper) into short bullet points under each of these themes and identified (using icons) whether they contributed:</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	Theory</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	Tools</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	Experience / evidence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dirty="0"/>
          </a:p>
          <a:p>
            <a:pPr marL="158750" indent="0">
              <a:buNone/>
            </a:pPr>
            <a:endParaRPr lang="en-GB" dirty="0"/>
          </a:p>
        </p:txBody>
      </p:sp>
    </p:spTree>
    <p:extLst>
      <p:ext uri="{BB962C8B-B14F-4D97-AF65-F5344CB8AC3E}">
        <p14:creationId xmlns:p14="http://schemas.microsoft.com/office/powerpoint/2010/main" val="156098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fcd528aa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fcd528aa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In addition to the reading list itself, we have also collated the results in this </a:t>
            </a:r>
            <a:r>
              <a:rPr lang="en-GB" dirty="0" err="1"/>
              <a:t>slideset</a:t>
            </a:r>
            <a:r>
              <a:rPr lang="en-GB" dirty="0"/>
              <a:t> for easier digestion and sharing with others. This includes a summary of some key papers grouped on certain themes to help structure thinking around advocacy, why it matters and how to make it work. It is also your guide to what else you can find across the reading list, and some tools and frameworks, plus a slide per important paper, that we hope you’ll find useful. And we’ve also tried to code the key papers into three categories for easier navigation: theory, tools or experience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Click on the links to take to the synthesis for that theme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2" name="Rectangle 1">
            <a:extLst>
              <a:ext uri="{FF2B5EF4-FFF2-40B4-BE49-F238E27FC236}">
                <a16:creationId xmlns:a16="http://schemas.microsoft.com/office/drawing/2014/main" id="{34812ABE-C16E-849A-00E6-6E950C90C479}"/>
              </a:ext>
            </a:extLst>
          </p:cNvPr>
          <p:cNvSpPr/>
          <p:nvPr userDrawn="1"/>
        </p:nvSpPr>
        <p:spPr>
          <a:xfrm>
            <a:off x="1" y="0"/>
            <a:ext cx="9144000" cy="845574"/>
          </a:xfrm>
          <a:prstGeom prst="rect">
            <a:avLst/>
          </a:prstGeom>
          <a:solidFill>
            <a:srgbClr val="C7E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72E9C05-E936-3A1E-6190-60CF09813EC2}"/>
              </a:ext>
            </a:extLst>
          </p:cNvPr>
          <p:cNvSpPr/>
          <p:nvPr userDrawn="1"/>
        </p:nvSpPr>
        <p:spPr>
          <a:xfrm>
            <a:off x="0" y="4768645"/>
            <a:ext cx="9144000" cy="152400"/>
          </a:xfrm>
          <a:prstGeom prst="rect">
            <a:avLst/>
          </a:prstGeom>
          <a:solidFill>
            <a:srgbClr val="C7E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188B-95C2-478D-B554-5706FD4AD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156410-C5BF-4617-87A1-6217FEE3A1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8B0816-73BB-4858-95DA-C40EFD15C81A}"/>
              </a:ext>
            </a:extLst>
          </p:cNvPr>
          <p:cNvSpPr>
            <a:spLocks noGrp="1"/>
          </p:cNvSpPr>
          <p:nvPr>
            <p:ph type="dt" sz="half" idx="10"/>
          </p:nvPr>
        </p:nvSpPr>
        <p:spPr/>
        <p:txBody>
          <a:bodyPr/>
          <a:lstStyle/>
          <a:p>
            <a:fld id="{0863D160-4C62-4E9B-996F-4FB5BDBE861A}" type="datetimeFigureOut">
              <a:rPr lang="en-GB" smtClean="0"/>
              <a:t>31/08/2023</a:t>
            </a:fld>
            <a:endParaRPr lang="en-GB"/>
          </a:p>
        </p:txBody>
      </p:sp>
      <p:sp>
        <p:nvSpPr>
          <p:cNvPr id="5" name="Footer Placeholder 4">
            <a:extLst>
              <a:ext uri="{FF2B5EF4-FFF2-40B4-BE49-F238E27FC236}">
                <a16:creationId xmlns:a16="http://schemas.microsoft.com/office/drawing/2014/main" id="{99E6FA73-42D2-4216-859E-B982C54741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EE003A-264E-4648-9226-CD3713D7218D}"/>
              </a:ext>
            </a:extLst>
          </p:cNvPr>
          <p:cNvSpPr>
            <a:spLocks noGrp="1"/>
          </p:cNvSpPr>
          <p:nvPr>
            <p:ph type="sldNum" sz="quarter" idx="12"/>
          </p:nvPr>
        </p:nvSpPr>
        <p:spPr/>
        <p:txBody>
          <a:bodyPr/>
          <a:lstStyle/>
          <a:p>
            <a:fld id="{10FCC229-E8C9-46D9-83EA-C6A58DC30FAB}" type="slidenum">
              <a:rPr lang="en-GB" smtClean="0"/>
              <a:t>‹#›</a:t>
            </a:fld>
            <a:endParaRPr lang="en-GB"/>
          </a:p>
        </p:txBody>
      </p:sp>
      <p:sp>
        <p:nvSpPr>
          <p:cNvPr id="7" name="Rectangle 6">
            <a:extLst>
              <a:ext uri="{FF2B5EF4-FFF2-40B4-BE49-F238E27FC236}">
                <a16:creationId xmlns:a16="http://schemas.microsoft.com/office/drawing/2014/main" id="{28B8FE49-462C-B42C-1F64-E1BADD3F010C}"/>
              </a:ext>
            </a:extLst>
          </p:cNvPr>
          <p:cNvSpPr/>
          <p:nvPr userDrawn="1"/>
        </p:nvSpPr>
        <p:spPr>
          <a:xfrm>
            <a:off x="1" y="0"/>
            <a:ext cx="9144000" cy="845574"/>
          </a:xfrm>
          <a:prstGeom prst="rect">
            <a:avLst/>
          </a:prstGeom>
          <a:solidFill>
            <a:srgbClr val="C7E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0B75976-DC0D-C4A9-ADCB-543E2FC8EA5B}"/>
              </a:ext>
            </a:extLst>
          </p:cNvPr>
          <p:cNvSpPr/>
          <p:nvPr userDrawn="1"/>
        </p:nvSpPr>
        <p:spPr>
          <a:xfrm>
            <a:off x="0" y="4768645"/>
            <a:ext cx="9144000" cy="152400"/>
          </a:xfrm>
          <a:prstGeom prst="rect">
            <a:avLst/>
          </a:prstGeom>
          <a:solidFill>
            <a:srgbClr val="C7E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627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
        <p:nvSpPr>
          <p:cNvPr id="4" name="Rectangle 3">
            <a:extLst>
              <a:ext uri="{FF2B5EF4-FFF2-40B4-BE49-F238E27FC236}">
                <a16:creationId xmlns:a16="http://schemas.microsoft.com/office/drawing/2014/main" id="{D2514198-111E-6808-4987-7A4E9B674A54}"/>
              </a:ext>
            </a:extLst>
          </p:cNvPr>
          <p:cNvSpPr/>
          <p:nvPr userDrawn="1"/>
        </p:nvSpPr>
        <p:spPr>
          <a:xfrm>
            <a:off x="1" y="0"/>
            <a:ext cx="9144000" cy="845574"/>
          </a:xfrm>
          <a:prstGeom prst="rect">
            <a:avLst/>
          </a:prstGeom>
          <a:solidFill>
            <a:srgbClr val="C7E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D0C2BB1-417B-0E7A-0D9A-1F1A87EC1730}"/>
              </a:ext>
            </a:extLst>
          </p:cNvPr>
          <p:cNvSpPr/>
          <p:nvPr userDrawn="1"/>
        </p:nvSpPr>
        <p:spPr>
          <a:xfrm>
            <a:off x="0" y="4768645"/>
            <a:ext cx="9144000" cy="152400"/>
          </a:xfrm>
          <a:prstGeom prst="rect">
            <a:avLst/>
          </a:prstGeom>
          <a:solidFill>
            <a:srgbClr val="C7E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1.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hyperlink" Target="https://report.ipcc.ch/ar6wg3/pdf/IPCC_AR6_WGIII_FinalDraft_TechnicalSummary.pdf" TargetMode="External"/><Relationship Id="rId7" Type="http://schemas.openxmlformats.org/officeDocument/2006/relationships/image" Target="../media/image13.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slide" Target="slide9.xml"/><Relationship Id="rId10"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40.xml"/><Relationship Id="rId3" Type="http://schemas.openxmlformats.org/officeDocument/2006/relationships/hyperlink" Target="https://www.annualreviews.org/doi/10.1146/annurev-environ-012220-011104#_i27" TargetMode="External"/><Relationship Id="rId7" Type="http://schemas.openxmlformats.org/officeDocument/2006/relationships/slide" Target="slide9.xml"/><Relationship Id="rId12" Type="http://schemas.openxmlformats.org/officeDocument/2006/relationships/image" Target="../media/image11.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slide" Target="slide31.xml"/><Relationship Id="rId4" Type="http://schemas.openxmlformats.org/officeDocument/2006/relationships/hyperlink" Target="https://www.croakey.org/longread-democracy-is-not-a-spectator-sport-11-commandments-for-public-health-advocacy/" TargetMode="External"/><Relationship Id="rId9"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hyperlink" Target="https://journals.sagepub.com/doi/full/10.1177/0020872814567485" TargetMode="External"/><Relationship Id="rId13" Type="http://schemas.openxmlformats.org/officeDocument/2006/relationships/image" Target="../media/image10.png"/><Relationship Id="rId3" Type="http://schemas.openxmlformats.org/officeDocument/2006/relationships/hyperlink" Target="https://doi.org/10.1016/S2542-5196(21)00053-X" TargetMode="External"/><Relationship Id="rId7" Type="http://schemas.openxmlformats.org/officeDocument/2006/relationships/hyperlink" Target="https://doi.org/10.1093/tbm/ibac028" TargetMode="External"/><Relationship Id="rId12" Type="http://schemas.openxmlformats.org/officeDocument/2006/relationships/slide" Target="slide26.xml"/><Relationship Id="rId17" Type="http://schemas.openxmlformats.org/officeDocument/2006/relationships/slide" Target="slide29.xml"/><Relationship Id="rId2" Type="http://schemas.openxmlformats.org/officeDocument/2006/relationships/notesSlide" Target="../notesSlides/notesSlide14.xml"/><Relationship Id="rId16" Type="http://schemas.openxmlformats.org/officeDocument/2006/relationships/slide" Target="slide28.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hyperlink" Target="https://doi.org/10.1016/j.joclim.2021.100030" TargetMode="External"/><Relationship Id="rId15" Type="http://schemas.openxmlformats.org/officeDocument/2006/relationships/slide" Target="slide27.xml"/><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slide" Target="slide9.xml"/><Relationship Id="rId14" Type="http://schemas.openxmlformats.org/officeDocument/2006/relationships/image" Target="../media/image11.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4.xml"/><Relationship Id="rId18" Type="http://schemas.openxmlformats.org/officeDocument/2006/relationships/slide" Target="slide39.xml"/><Relationship Id="rId3" Type="http://schemas.openxmlformats.org/officeDocument/2006/relationships/hyperlink" Target="https://academicworks.cuny.edu/cgi/viewcontent.cgi?article=1316&amp;context=sph_pubs" TargetMode="External"/><Relationship Id="rId7" Type="http://schemas.openxmlformats.org/officeDocument/2006/relationships/hyperlink" Target="https://commonslibrary.org/what-makes-a-brilliant-advocacy-strategy/" TargetMode="External"/><Relationship Id="rId12" Type="http://schemas.openxmlformats.org/officeDocument/2006/relationships/image" Target="../media/image13.svg"/><Relationship Id="rId17" Type="http://schemas.openxmlformats.org/officeDocument/2006/relationships/slide" Target="slide38.xml"/><Relationship Id="rId2" Type="http://schemas.openxmlformats.org/officeDocument/2006/relationships/notesSlide" Target="../notesSlides/notesSlide15.xml"/><Relationship Id="rId16" Type="http://schemas.openxmlformats.org/officeDocument/2006/relationships/slide" Target="slide36.xml"/><Relationship Id="rId1" Type="http://schemas.openxmlformats.org/officeDocument/2006/relationships/slideLayout" Target="../slideLayouts/slideLayout3.xml"/><Relationship Id="rId6" Type="http://schemas.openxmlformats.org/officeDocument/2006/relationships/hyperlink" Target="https://jech.bmj.com/content/58/5/361" TargetMode="External"/><Relationship Id="rId11" Type="http://schemas.openxmlformats.org/officeDocument/2006/relationships/image" Target="../media/image12.png"/><Relationship Id="rId5" Type="http://schemas.openxmlformats.org/officeDocument/2006/relationships/hyperlink" Target="https://bristoluniversitypressdigital.com/view/journals/evp/14/03/article-p403.xml" TargetMode="External"/><Relationship Id="rId15" Type="http://schemas.openxmlformats.org/officeDocument/2006/relationships/image" Target="../media/image11.svg"/><Relationship Id="rId10" Type="http://schemas.openxmlformats.org/officeDocument/2006/relationships/slide" Target="slide9.xml"/><Relationship Id="rId19" Type="http://schemas.openxmlformats.org/officeDocument/2006/relationships/slide" Target="slide23.xml"/><Relationship Id="rId4" Type="http://schemas.openxmlformats.org/officeDocument/2006/relationships/hyperlink" Target="https://gh.bmj.com/content/3/1/e000485" TargetMode="External"/><Relationship Id="rId9" Type="http://schemas.openxmlformats.org/officeDocument/2006/relationships/image" Target="../media/image6.png"/><Relationship Id="rId1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2.xml"/><Relationship Id="rId18" Type="http://schemas.openxmlformats.org/officeDocument/2006/relationships/slide" Target="slide42.xml"/><Relationship Id="rId3" Type="http://schemas.openxmlformats.org/officeDocument/2006/relationships/hyperlink" Target="https://journals.sagepub.com/doi/full/10.1177/17579139211058303" TargetMode="External"/><Relationship Id="rId7" Type="http://schemas.openxmlformats.org/officeDocument/2006/relationships/hyperlink" Target="https://commonslibrary.org/bill-moyers-movement-action-plan-and-four-roles-of-activism/" TargetMode="External"/><Relationship Id="rId12" Type="http://schemas.openxmlformats.org/officeDocument/2006/relationships/image" Target="../media/image13.svg"/><Relationship Id="rId17" Type="http://schemas.openxmlformats.org/officeDocument/2006/relationships/slide" Target="slide41.xml"/><Relationship Id="rId2" Type="http://schemas.openxmlformats.org/officeDocument/2006/relationships/notesSlide" Target="../notesSlides/notesSlide16.xml"/><Relationship Id="rId16" Type="http://schemas.openxmlformats.org/officeDocument/2006/relationships/slide" Target="slide33.xml"/><Relationship Id="rId1" Type="http://schemas.openxmlformats.org/officeDocument/2006/relationships/slideLayout" Target="../slideLayouts/slideLayout3.xml"/><Relationship Id="rId6" Type="http://schemas.openxmlformats.org/officeDocument/2006/relationships/hyperlink" Target="https://www.mdpi.com/2079-8954/9/3/62" TargetMode="External"/><Relationship Id="rId11" Type="http://schemas.openxmlformats.org/officeDocument/2006/relationships/image" Target="../media/image12.png"/><Relationship Id="rId5" Type="http://schemas.openxmlformats.org/officeDocument/2006/relationships/hyperlink" Target="https://www.medrxiv.org/content/10.1101/2021.11.17.21266405v1" TargetMode="External"/><Relationship Id="rId15" Type="http://schemas.openxmlformats.org/officeDocument/2006/relationships/image" Target="../media/image11.svg"/><Relationship Id="rId10" Type="http://schemas.openxmlformats.org/officeDocument/2006/relationships/slide" Target="slide9.xml"/><Relationship Id="rId19" Type="http://schemas.openxmlformats.org/officeDocument/2006/relationships/slide" Target="slide24.xml"/><Relationship Id="rId4" Type="http://schemas.openxmlformats.org/officeDocument/2006/relationships/hyperlink" Target="http://www.pointk.org/resources/files/Pathways_for_Change.pdf" TargetMode="External"/><Relationship Id="rId9" Type="http://schemas.openxmlformats.org/officeDocument/2006/relationships/image" Target="../media/image5.png"/><Relationship Id="rId1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3.svg"/><Relationship Id="rId18" Type="http://schemas.openxmlformats.org/officeDocument/2006/relationships/slide" Target="slide25.xml"/><Relationship Id="rId3" Type="http://schemas.openxmlformats.org/officeDocument/2006/relationships/hyperlink" Target="https://www.wfpha.org/casebook-on-advocacy-in-public-health/" TargetMode="External"/><Relationship Id="rId7" Type="http://schemas.openxmlformats.org/officeDocument/2006/relationships/hyperlink" Target="https://climateoutreach.org/download/27159" TargetMode="External"/><Relationship Id="rId12" Type="http://schemas.openxmlformats.org/officeDocument/2006/relationships/image" Target="../media/image12.png"/><Relationship Id="rId17" Type="http://schemas.openxmlformats.org/officeDocument/2006/relationships/slide" Target="slide37.xml"/><Relationship Id="rId2" Type="http://schemas.openxmlformats.org/officeDocument/2006/relationships/notesSlide" Target="../notesSlides/notesSlide17.xml"/><Relationship Id="rId16" Type="http://schemas.openxmlformats.org/officeDocument/2006/relationships/image" Target="../media/image11.svg"/><Relationship Id="rId1" Type="http://schemas.openxmlformats.org/officeDocument/2006/relationships/slideLayout" Target="../slideLayouts/slideLayout3.xml"/><Relationship Id="rId6" Type="http://schemas.openxmlformats.org/officeDocument/2006/relationships/hyperlink" Target="https://academic.oup.com/ije/article/30/6/1226/651750?login=false" TargetMode="External"/><Relationship Id="rId11" Type="http://schemas.openxmlformats.org/officeDocument/2006/relationships/slide" Target="slide9.xml"/><Relationship Id="rId5" Type="http://schemas.openxmlformats.org/officeDocument/2006/relationships/hyperlink" Target="https://phabc.org/wp-content/uploads/2015/07/Public-Health-Advocacy.pdf" TargetMode="Externa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hyperlink" Target="http://www.phaiwa.org.au/the-advocacy-toolkit/" TargetMode="External"/><Relationship Id="rId9" Type="http://schemas.openxmlformats.org/officeDocument/2006/relationships/image" Target="../media/image7.png"/><Relationship Id="rId14" Type="http://schemas.openxmlformats.org/officeDocument/2006/relationships/slide" Target="slide35.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ologyandsociety.org/vol25/iss1/art3/" TargetMode="External"/><Relationship Id="rId7" Type="http://schemas.openxmlformats.org/officeDocument/2006/relationships/image" Target="../media/image13.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slide" Target="slide9.xml"/><Relationship Id="rId4" Type="http://schemas.openxmlformats.org/officeDocument/2006/relationships/hyperlink" Target="https://www.frontiersin.org/articles/10.3389/fclim.2022.794669/full" TargetMode="External"/></Relationships>
</file>

<file path=ppt/slides/_rels/slide1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frontiersin.org/articles/10.3389/fclim.2022.794669/full" TargetMode="External"/><Relationship Id="rId7" Type="http://schemas.openxmlformats.org/officeDocument/2006/relationships/image" Target="../media/image15.sv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s://docs.google.com/spreadsheets/d/1zXizIAcORi9VGNiyWOzFu_vD5Bfw2MRXFn9b_MQnGWw/edit?usp=sharing" TargetMode="External"/><Relationship Id="rId10" Type="http://schemas.openxmlformats.org/officeDocument/2006/relationships/image" Target="../media/image13.svg"/><Relationship Id="rId4" Type="http://schemas.openxmlformats.org/officeDocument/2006/relationships/hyperlink" Target="https://www.cambridge.org/core/books/abs/regimes-of-inequality/in-and-out-of-the-overton-window/8A11D7389C64F66B58AB68FC0424FE20" TargetMode="Externa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 Target="slide3.xml"/><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10.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slide" Target="slide9.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socialventures.com.au/sva-quarterly/seven-steps-to-effective-advocacy/" TargetMode="External"/><Relationship Id="rId5" Type="http://schemas.openxmlformats.org/officeDocument/2006/relationships/image" Target="../media/image17.png"/><Relationship Id="rId4" Type="http://schemas.openxmlformats.org/officeDocument/2006/relationships/hyperlink" Target="https://www.evaluationinnovation.org/publication/the-advocacy-strategy-framework-3/" TargetMode="External"/><Relationship Id="rId9"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3.sv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slide" Target="slide9.xml"/><Relationship Id="rId4" Type="http://schemas.openxmlformats.org/officeDocument/2006/relationships/hyperlink" Target="https://www.phaiwa.org.au/wp-content/uploads/2019/09/2019_Advocacy-in-Action-A-Toolkit-for-Public-Health-Professionals-1.pdf"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9.xml"/></Relationships>
</file>

<file path=ppt/slides/_rels/slide2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16/S2542-5196(21)00053-X"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9.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016/j.joclim.2021.100030"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9.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93/tbm/ibac028"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9.xml"/></Relationships>
</file>

<file path=ppt/slides/_rels/slide29.xml.rels><?xml version="1.0" encoding="UTF-8" standalone="yes"?>
<Relationships xmlns="http://schemas.openxmlformats.org/package/2006/relationships"><Relationship Id="rId3" Type="http://schemas.openxmlformats.org/officeDocument/2006/relationships/hyperlink" Target="https://journals.sagepub.com/doi/full/10.1177/0020872814567485"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report.ipcc.ch/ar6wg3/pdf/IPCC_AR6_WGIII_FinalDraft_TechnicalSummary.pdf"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9.xml"/></Relationships>
</file>

<file path=ppt/slides/_rels/slide31.xml.rels><?xml version="1.0" encoding="UTF-8" standalone="yes"?>
<Relationships xmlns="http://schemas.openxmlformats.org/package/2006/relationships"><Relationship Id="rId3" Type="http://schemas.openxmlformats.org/officeDocument/2006/relationships/hyperlink" Target="https://www.annualreviews.org/doi/10.1146/annurev-environ-012220-011104#_i27"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9.xml"/></Relationships>
</file>

<file path=ppt/slides/_rels/slide32.xml.rels><?xml version="1.0" encoding="UTF-8" standalone="yes"?>
<Relationships xmlns="http://schemas.openxmlformats.org/package/2006/relationships"><Relationship Id="rId3" Type="http://schemas.openxmlformats.org/officeDocument/2006/relationships/hyperlink" Target="https://journals.sagepub.com/doi/full/10.1177/17579139211058303"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9.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3.sv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slide" Target="slide9.xml"/><Relationship Id="rId4" Type="http://schemas.openxmlformats.org/officeDocument/2006/relationships/hyperlink" Target="http://www.pointk.org/resources/files/Pathways_for_Change.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academicworks.cuny.edu/cgi/viewcontent.cgi?article=1316&amp;context=sph_pub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9.xml"/></Relationships>
</file>

<file path=ppt/slides/_rels/slide3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https://www.wfpha.org/casebook-on-advocacy-in-public-health/" TargetMode="External"/><Relationship Id="rId7"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slide" Target="slide9.xml"/><Relationship Id="rId5" Type="http://schemas.openxmlformats.org/officeDocument/2006/relationships/hyperlink" Target="https://phabc.org/wp-content/uploads/2015/07/Public-Health-Advocacy.pdf" TargetMode="External"/><Relationship Id="rId4" Type="http://schemas.openxmlformats.org/officeDocument/2006/relationships/hyperlink" Target="http://www.phaiwa.org.au/the-advocacy-toolkit/"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gh.bmj.com/content/3/1/e000485"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9.xml"/></Relationships>
</file>

<file path=ppt/slides/_rels/slide37.xml.rels><?xml version="1.0" encoding="UTF-8" standalone="yes"?>
<Relationships xmlns="http://schemas.openxmlformats.org/package/2006/relationships"><Relationship Id="rId3" Type="http://schemas.openxmlformats.org/officeDocument/2006/relationships/hyperlink" Target="https://academic.oup.com/ije/article/30/6/1226/651750?login=false"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9.xml"/></Relationships>
</file>

<file path=ppt/slides/_rels/slide38.xml.rels><?xml version="1.0" encoding="UTF-8" standalone="yes"?>
<Relationships xmlns="http://schemas.openxmlformats.org/package/2006/relationships"><Relationship Id="rId3" Type="http://schemas.openxmlformats.org/officeDocument/2006/relationships/hyperlink" Target="https://bristoluniversitypressdigital.com/view/journals/evp/14/03/article-p403.xm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9.xml"/></Relationships>
</file>

<file path=ppt/slides/_rels/slide39.xml.rels><?xml version="1.0" encoding="UTF-8" standalone="yes"?>
<Relationships xmlns="http://schemas.openxmlformats.org/package/2006/relationships"><Relationship Id="rId3" Type="http://schemas.openxmlformats.org/officeDocument/2006/relationships/hyperlink" Target="https://jech.bmj.com/content/58/5/361"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croakey.org/longread-democracy-is-not-a-spectator-sport-11-commandments-for-public-health-advocacy/"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9.xml"/></Relationships>
</file>

<file path=ppt/slides/_rels/slide41.xml.rels><?xml version="1.0" encoding="UTF-8" standalone="yes"?>
<Relationships xmlns="http://schemas.openxmlformats.org/package/2006/relationships"><Relationship Id="rId3" Type="http://schemas.openxmlformats.org/officeDocument/2006/relationships/hyperlink" Target="https://www.medrxiv.org/content/10.1101/2021.11.17.21266405v1"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9.xml"/></Relationships>
</file>

<file path=ppt/slides/_rels/slide42.xml.rels><?xml version="1.0" encoding="UTF-8" standalone="yes"?>
<Relationships xmlns="http://schemas.openxmlformats.org/package/2006/relationships"><Relationship Id="rId3" Type="http://schemas.openxmlformats.org/officeDocument/2006/relationships/hyperlink" Target="https://www.mdpi.com/2079-8954/9/3/62"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slide" Target="slide9.xml"/></Relationships>
</file>

<file path=ppt/slides/_rels/slide4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7.png"/><Relationship Id="rId3" Type="http://schemas.openxmlformats.org/officeDocument/2006/relationships/slide" Target="slide11.xml"/><Relationship Id="rId7" Type="http://schemas.openxmlformats.org/officeDocument/2006/relationships/slide" Target="slide17.xml"/><Relationship Id="rId12"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slide" Target="slide16.xml"/><Relationship Id="rId11" Type="http://schemas.openxmlformats.org/officeDocument/2006/relationships/image" Target="../media/image5.png"/><Relationship Id="rId5" Type="http://schemas.openxmlformats.org/officeDocument/2006/relationships/slide" Target="slide14.xml"/><Relationship Id="rId15" Type="http://schemas.openxmlformats.org/officeDocument/2006/relationships/image" Target="../media/image9.svg"/><Relationship Id="rId10" Type="http://schemas.openxmlformats.org/officeDocument/2006/relationships/slide" Target="slide20.xml"/><Relationship Id="rId4" Type="http://schemas.openxmlformats.org/officeDocument/2006/relationships/slide" Target="slide13.xml"/><Relationship Id="rId9" Type="http://schemas.openxmlformats.org/officeDocument/2006/relationships/slide" Target="slide19.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dirty="0"/>
              <a:t>Climate &amp; Health Advocacy </a:t>
            </a:r>
            <a:endParaRPr dirty="0"/>
          </a:p>
        </p:txBody>
      </p:sp>
      <p:sp>
        <p:nvSpPr>
          <p:cNvPr id="2" name="Rectangle 1">
            <a:extLst>
              <a:ext uri="{FF2B5EF4-FFF2-40B4-BE49-F238E27FC236}">
                <a16:creationId xmlns:a16="http://schemas.microsoft.com/office/drawing/2014/main" id="{707EBEAE-0BE6-74C3-305D-5D45CC786517}"/>
              </a:ext>
            </a:extLst>
          </p:cNvPr>
          <p:cNvSpPr/>
          <p:nvPr/>
        </p:nvSpPr>
        <p:spPr>
          <a:xfrm>
            <a:off x="1" y="0"/>
            <a:ext cx="9144000" cy="845574"/>
          </a:xfrm>
          <a:prstGeom prst="rect">
            <a:avLst/>
          </a:prstGeom>
          <a:solidFill>
            <a:srgbClr val="0BA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EEC9EF0B-AD9F-05CB-9596-428810C21E20}"/>
              </a:ext>
            </a:extLst>
          </p:cNvPr>
          <p:cNvSpPr/>
          <p:nvPr/>
        </p:nvSpPr>
        <p:spPr>
          <a:xfrm>
            <a:off x="0" y="4768645"/>
            <a:ext cx="9144000" cy="152400"/>
          </a:xfrm>
          <a:prstGeom prst="rect">
            <a:avLst/>
          </a:prstGeom>
          <a:solidFill>
            <a:srgbClr val="0BA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60F4EE-114C-BF66-A899-45A025BE437F}"/>
              </a:ext>
            </a:extLst>
          </p:cNvPr>
          <p:cNvSpPr/>
          <p:nvPr/>
        </p:nvSpPr>
        <p:spPr>
          <a:xfrm>
            <a:off x="1" y="0"/>
            <a:ext cx="9144000" cy="845574"/>
          </a:xfrm>
          <a:prstGeom prst="rect">
            <a:avLst/>
          </a:prstGeom>
          <a:solidFill>
            <a:srgbClr val="0BA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318A27C-D187-F2DF-E4E9-5E57F8A4A5CD}"/>
              </a:ext>
            </a:extLst>
          </p:cNvPr>
          <p:cNvSpPr/>
          <p:nvPr/>
        </p:nvSpPr>
        <p:spPr>
          <a:xfrm>
            <a:off x="0" y="4768645"/>
            <a:ext cx="9144000" cy="152400"/>
          </a:xfrm>
          <a:prstGeom prst="rect">
            <a:avLst/>
          </a:prstGeom>
          <a:solidFill>
            <a:srgbClr val="0BA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6E24436-2A73-B3B0-F861-8F462F5FB991}"/>
              </a:ext>
            </a:extLst>
          </p:cNvPr>
          <p:cNvSpPr>
            <a:spLocks noGrp="1"/>
          </p:cNvSpPr>
          <p:nvPr>
            <p:ph type="title"/>
          </p:nvPr>
        </p:nvSpPr>
        <p:spPr>
          <a:xfrm>
            <a:off x="311700" y="139975"/>
            <a:ext cx="8520600" cy="572700"/>
          </a:xfrm>
        </p:spPr>
        <p:txBody>
          <a:bodyPr>
            <a:normAutofit fontScale="90000"/>
          </a:bodyPr>
          <a:lstStyle/>
          <a:p>
            <a:r>
              <a:rPr lang="en-GB" dirty="0">
                <a:solidFill>
                  <a:schemeClr val="bg1"/>
                </a:solidFill>
              </a:rPr>
              <a:t>Structure of this slide-set</a:t>
            </a:r>
          </a:p>
        </p:txBody>
      </p:sp>
      <p:sp>
        <p:nvSpPr>
          <p:cNvPr id="3" name="Text Placeholder 2">
            <a:extLst>
              <a:ext uri="{FF2B5EF4-FFF2-40B4-BE49-F238E27FC236}">
                <a16:creationId xmlns:a16="http://schemas.microsoft.com/office/drawing/2014/main" id="{8F24BBDC-21CA-0805-36E6-58D08415FCDD}"/>
              </a:ext>
            </a:extLst>
          </p:cNvPr>
          <p:cNvSpPr>
            <a:spLocks noGrp="1"/>
          </p:cNvSpPr>
          <p:nvPr>
            <p:ph type="body" idx="1"/>
          </p:nvPr>
        </p:nvSpPr>
        <p:spPr/>
        <p:txBody>
          <a:bodyPr/>
          <a:lstStyle/>
          <a:p>
            <a:pPr>
              <a:lnSpc>
                <a:spcPct val="150000"/>
              </a:lnSpc>
              <a:buFont typeface="+mj-lt"/>
              <a:buAutoNum type="arabicPeriod"/>
            </a:pPr>
            <a:r>
              <a:rPr lang="en-GB" dirty="0"/>
              <a:t>Background: FPH Climate &amp; Health strategy: advocacy theme</a:t>
            </a:r>
          </a:p>
          <a:p>
            <a:pPr>
              <a:lnSpc>
                <a:spcPct val="150000"/>
              </a:lnSpc>
              <a:buFont typeface="+mj-lt"/>
              <a:buAutoNum type="arabicPeriod"/>
            </a:pPr>
            <a:r>
              <a:rPr lang="en-GB" dirty="0"/>
              <a:t>Summary outputs from scoping work </a:t>
            </a:r>
          </a:p>
          <a:p>
            <a:pPr>
              <a:lnSpc>
                <a:spcPct val="150000"/>
              </a:lnSpc>
              <a:buFont typeface="+mj-lt"/>
              <a:buAutoNum type="arabicPeriod"/>
            </a:pPr>
            <a:r>
              <a:rPr lang="en-GB" dirty="0"/>
              <a:t>Synthesis </a:t>
            </a:r>
          </a:p>
          <a:p>
            <a:pPr>
              <a:lnSpc>
                <a:spcPct val="150000"/>
              </a:lnSpc>
              <a:buFont typeface="+mj-lt"/>
              <a:buAutoNum type="arabicPeriod"/>
            </a:pPr>
            <a:r>
              <a:rPr lang="en-GB" dirty="0"/>
              <a:t>More detailed slides on key papers </a:t>
            </a:r>
          </a:p>
        </p:txBody>
      </p:sp>
      <p:sp>
        <p:nvSpPr>
          <p:cNvPr id="6" name="Rectangle 5">
            <a:extLst>
              <a:ext uri="{FF2B5EF4-FFF2-40B4-BE49-F238E27FC236}">
                <a16:creationId xmlns:a16="http://schemas.microsoft.com/office/drawing/2014/main" id="{36A58AAE-A86A-7C52-8722-9D2A389579D9}"/>
              </a:ext>
            </a:extLst>
          </p:cNvPr>
          <p:cNvSpPr/>
          <p:nvPr/>
        </p:nvSpPr>
        <p:spPr>
          <a:xfrm>
            <a:off x="393291" y="2076064"/>
            <a:ext cx="1612490" cy="431162"/>
          </a:xfrm>
          <a:prstGeom prst="rect">
            <a:avLst/>
          </a:prstGeom>
          <a:solidFill>
            <a:srgbClr val="0BA58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Return with solid fill">
            <a:hlinkClick r:id="rId3" action="ppaction://hlinksldjump"/>
            <a:extLst>
              <a:ext uri="{FF2B5EF4-FFF2-40B4-BE49-F238E27FC236}">
                <a16:creationId xmlns:a16="http://schemas.microsoft.com/office/drawing/2014/main" id="{6725598F-62C9-DD00-F16D-340A5C3EEC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9929" y="192479"/>
            <a:ext cx="728366" cy="728366"/>
          </a:xfrm>
          <a:prstGeom prst="rect">
            <a:avLst/>
          </a:prstGeom>
        </p:spPr>
      </p:pic>
      <p:sp>
        <p:nvSpPr>
          <p:cNvPr id="8" name="TextBox 7">
            <a:extLst>
              <a:ext uri="{FF2B5EF4-FFF2-40B4-BE49-F238E27FC236}">
                <a16:creationId xmlns:a16="http://schemas.microsoft.com/office/drawing/2014/main" id="{3F80A68B-0D3D-6E35-437A-406B1E226D97}"/>
              </a:ext>
            </a:extLst>
          </p:cNvPr>
          <p:cNvSpPr txBox="1"/>
          <p:nvPr/>
        </p:nvSpPr>
        <p:spPr>
          <a:xfrm>
            <a:off x="7216716" y="105814"/>
            <a:ext cx="1543665" cy="646331"/>
          </a:xfrm>
          <a:prstGeom prst="rect">
            <a:avLst/>
          </a:prstGeom>
          <a:noFill/>
        </p:spPr>
        <p:txBody>
          <a:bodyPr wrap="square" rtlCol="0">
            <a:spAutoFit/>
          </a:bodyPr>
          <a:lstStyle/>
          <a:p>
            <a:r>
              <a:rPr lang="en-GB" sz="1200" dirty="0">
                <a:solidFill>
                  <a:schemeClr val="bg1"/>
                </a:solidFill>
              </a:rPr>
              <a:t>Ctrl &amp; click arrow to return to summary slide</a:t>
            </a:r>
          </a:p>
        </p:txBody>
      </p:sp>
      <p:pic>
        <p:nvPicPr>
          <p:cNvPr id="9" name="Graphic 8" descr="Cursor with solid fill">
            <a:extLst>
              <a:ext uri="{FF2B5EF4-FFF2-40B4-BE49-F238E27FC236}">
                <a16:creationId xmlns:a16="http://schemas.microsoft.com/office/drawing/2014/main" id="{E3BEFD5E-A55C-782B-77EF-D4BD9B7D2D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8189740" y="3721025"/>
            <a:ext cx="270000" cy="270000"/>
          </a:xfrm>
          <a:prstGeom prst="rect">
            <a:avLst/>
          </a:prstGeom>
        </p:spPr>
      </p:pic>
      <p:sp>
        <p:nvSpPr>
          <p:cNvPr id="10" name="TextBox 9">
            <a:extLst>
              <a:ext uri="{FF2B5EF4-FFF2-40B4-BE49-F238E27FC236}">
                <a16:creationId xmlns:a16="http://schemas.microsoft.com/office/drawing/2014/main" id="{950D0D97-6A05-61F9-94E2-0A01C07EA4F5}"/>
              </a:ext>
            </a:extLst>
          </p:cNvPr>
          <p:cNvSpPr txBox="1"/>
          <p:nvPr/>
        </p:nvSpPr>
        <p:spPr>
          <a:xfrm>
            <a:off x="6166173" y="2606030"/>
            <a:ext cx="2404148" cy="1384995"/>
          </a:xfrm>
          <a:prstGeom prst="rect">
            <a:avLst/>
          </a:prstGeom>
          <a:noFill/>
          <a:ln w="28575">
            <a:solidFill>
              <a:srgbClr val="0BA588"/>
            </a:solidFill>
          </a:ln>
        </p:spPr>
        <p:txBody>
          <a:bodyPr wrap="square" rtlCol="0">
            <a:spAutoFit/>
          </a:bodyPr>
          <a:lstStyle/>
          <a:p>
            <a:r>
              <a:rPr lang="en-GB" sz="1200" dirty="0"/>
              <a:t>Throughout the synthesis, ctrl click on the underlined title or author text to get the link to the full papers</a:t>
            </a:r>
          </a:p>
          <a:p>
            <a:endParaRPr lang="en-GB" sz="1200" dirty="0"/>
          </a:p>
          <a:p>
            <a:r>
              <a:rPr lang="en-GB" sz="1200" dirty="0"/>
              <a:t>Ctrl &amp; click the arrows to get to the slides the key papers</a:t>
            </a:r>
          </a:p>
        </p:txBody>
      </p:sp>
    </p:spTree>
    <p:extLst>
      <p:ext uri="{BB962C8B-B14F-4D97-AF65-F5344CB8AC3E}">
        <p14:creationId xmlns:p14="http://schemas.microsoft.com/office/powerpoint/2010/main" val="270412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17441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Summary of findings: synthesis summary</a:t>
            </a:r>
            <a:endParaRPr dirty="0"/>
          </a:p>
        </p:txBody>
      </p:sp>
      <p:pic>
        <p:nvPicPr>
          <p:cNvPr id="2" name="Graphic 1" descr="Return with solid fill">
            <a:hlinkClick r:id="rId3" action="ppaction://hlinksldjump"/>
            <a:extLst>
              <a:ext uri="{FF2B5EF4-FFF2-40B4-BE49-F238E27FC236}">
                <a16:creationId xmlns:a16="http://schemas.microsoft.com/office/drawing/2014/main" id="{5D7646D0-DC8D-F950-BD54-09DDBD533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9929" y="192479"/>
            <a:ext cx="728366" cy="728366"/>
          </a:xfrm>
          <a:prstGeom prst="rect">
            <a:avLst/>
          </a:prstGeom>
        </p:spPr>
      </p:pic>
      <p:sp>
        <p:nvSpPr>
          <p:cNvPr id="3" name="TextBox 2">
            <a:extLst>
              <a:ext uri="{FF2B5EF4-FFF2-40B4-BE49-F238E27FC236}">
                <a16:creationId xmlns:a16="http://schemas.microsoft.com/office/drawing/2014/main" id="{EA7DD5B1-3C2C-093D-25FD-47B121CC2C2D}"/>
              </a:ext>
            </a:extLst>
          </p:cNvPr>
          <p:cNvSpPr txBox="1"/>
          <p:nvPr/>
        </p:nvSpPr>
        <p:spPr>
          <a:xfrm>
            <a:off x="7216716" y="105814"/>
            <a:ext cx="1543665" cy="646331"/>
          </a:xfrm>
          <a:prstGeom prst="rect">
            <a:avLst/>
          </a:prstGeom>
          <a:noFill/>
        </p:spPr>
        <p:txBody>
          <a:bodyPr wrap="square" rtlCol="0">
            <a:spAutoFit/>
          </a:bodyPr>
          <a:lstStyle/>
          <a:p>
            <a:r>
              <a:rPr lang="en-GB" sz="1200" dirty="0"/>
              <a:t>Ctrl &amp; click arrow to return to synthesis summary</a:t>
            </a:r>
          </a:p>
        </p:txBody>
      </p:sp>
      <p:graphicFrame>
        <p:nvGraphicFramePr>
          <p:cNvPr id="8" name="Table 7">
            <a:extLst>
              <a:ext uri="{FF2B5EF4-FFF2-40B4-BE49-F238E27FC236}">
                <a16:creationId xmlns:a16="http://schemas.microsoft.com/office/drawing/2014/main" id="{53C28C85-344A-583B-FD6F-2C822394B849}"/>
              </a:ext>
            </a:extLst>
          </p:cNvPr>
          <p:cNvGraphicFramePr>
            <a:graphicFrameLocks noGrp="1"/>
          </p:cNvGraphicFramePr>
          <p:nvPr>
            <p:extLst>
              <p:ext uri="{D42A27DB-BD31-4B8C-83A1-F6EECF244321}">
                <p14:modId xmlns:p14="http://schemas.microsoft.com/office/powerpoint/2010/main" val="373129438"/>
              </p:ext>
            </p:extLst>
          </p:nvPr>
        </p:nvGraphicFramePr>
        <p:xfrm>
          <a:off x="105706" y="1004352"/>
          <a:ext cx="8831818" cy="3420750"/>
        </p:xfrm>
        <a:graphic>
          <a:graphicData uri="http://schemas.openxmlformats.org/drawingml/2006/table">
            <a:tbl>
              <a:tblPr/>
              <a:tblGrid>
                <a:gridCol w="766259">
                  <a:extLst>
                    <a:ext uri="{9D8B030D-6E8A-4147-A177-3AD203B41FA5}">
                      <a16:colId xmlns:a16="http://schemas.microsoft.com/office/drawing/2014/main" val="1063555762"/>
                    </a:ext>
                  </a:extLst>
                </a:gridCol>
                <a:gridCol w="2260228">
                  <a:extLst>
                    <a:ext uri="{9D8B030D-6E8A-4147-A177-3AD203B41FA5}">
                      <a16:colId xmlns:a16="http://schemas.microsoft.com/office/drawing/2014/main" val="2873530245"/>
                    </a:ext>
                  </a:extLst>
                </a:gridCol>
                <a:gridCol w="224861">
                  <a:extLst>
                    <a:ext uri="{9D8B030D-6E8A-4147-A177-3AD203B41FA5}">
                      <a16:colId xmlns:a16="http://schemas.microsoft.com/office/drawing/2014/main" val="1120441846"/>
                    </a:ext>
                  </a:extLst>
                </a:gridCol>
                <a:gridCol w="1656143">
                  <a:extLst>
                    <a:ext uri="{9D8B030D-6E8A-4147-A177-3AD203B41FA5}">
                      <a16:colId xmlns:a16="http://schemas.microsoft.com/office/drawing/2014/main" val="2032838054"/>
                    </a:ext>
                  </a:extLst>
                </a:gridCol>
                <a:gridCol w="3924327">
                  <a:extLst>
                    <a:ext uri="{9D8B030D-6E8A-4147-A177-3AD203B41FA5}">
                      <a16:colId xmlns:a16="http://schemas.microsoft.com/office/drawing/2014/main" val="1180339376"/>
                    </a:ext>
                  </a:extLst>
                </a:gridCol>
              </a:tblGrid>
              <a:tr h="269903">
                <a:tc>
                  <a:txBody>
                    <a:bodyPr/>
                    <a:lstStyle/>
                    <a:p>
                      <a:pPr rtl="0" fontAlgn="t">
                        <a:spcBef>
                          <a:spcPts val="0"/>
                        </a:spcBef>
                        <a:spcAft>
                          <a:spcPts val="1200"/>
                        </a:spcAft>
                      </a:pPr>
                      <a:r>
                        <a:rPr lang="en-GB" sz="800" b="1" i="0" u="none" strike="noStrike" dirty="0">
                          <a:solidFill>
                            <a:srgbClr val="000000"/>
                          </a:solidFill>
                          <a:effectLst/>
                          <a:latin typeface="+mn-lt"/>
                        </a:rPr>
                        <a:t>Theme heading </a:t>
                      </a:r>
                      <a:endParaRPr lang="en-GB" sz="800" dirty="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1200"/>
                        </a:spcAft>
                      </a:pPr>
                      <a:r>
                        <a:rPr lang="en-GB" sz="800" b="1" i="0" u="none" strike="noStrike" dirty="0">
                          <a:solidFill>
                            <a:srgbClr val="000000"/>
                          </a:solidFill>
                          <a:effectLst/>
                          <a:latin typeface="+mn-lt"/>
                        </a:rPr>
                        <a:t>Short explanation of the evidence</a:t>
                      </a:r>
                      <a:endParaRPr lang="en-GB" sz="800" dirty="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rtl="0" fontAlgn="t">
                        <a:spcBef>
                          <a:spcPts val="0"/>
                        </a:spcBef>
                        <a:spcAft>
                          <a:spcPts val="0"/>
                        </a:spcAft>
                      </a:pPr>
                      <a:r>
                        <a:rPr lang="en-GB" sz="800" b="1" i="0" u="none" strike="noStrike">
                          <a:solidFill>
                            <a:srgbClr val="000000"/>
                          </a:solidFill>
                          <a:effectLst/>
                          <a:latin typeface="+mn-lt"/>
                        </a:rPr>
                        <a:t>Snippet to whet your appetite</a:t>
                      </a:r>
                      <a:endParaRPr lang="en-GB" sz="80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511175"/>
                  </a:ext>
                </a:extLst>
              </a:tr>
              <a:tr h="292505">
                <a:tc>
                  <a:txBody>
                    <a:bodyPr/>
                    <a:lstStyle/>
                    <a:p>
                      <a:pPr rtl="0" fontAlgn="t">
                        <a:spcBef>
                          <a:spcPts val="0"/>
                        </a:spcBef>
                        <a:spcAft>
                          <a:spcPts val="1200"/>
                        </a:spcAft>
                      </a:pPr>
                      <a:r>
                        <a:rPr lang="en-GB" sz="800" b="1" i="0" u="none" strike="noStrike" dirty="0">
                          <a:solidFill>
                            <a:srgbClr val="434343"/>
                          </a:solidFill>
                          <a:effectLst/>
                          <a:latin typeface="+mn-lt"/>
                        </a:rPr>
                        <a:t>The case for advocacy</a:t>
                      </a:r>
                      <a:endParaRPr lang="en-GB" sz="800" dirty="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1200"/>
                        </a:spcAft>
                      </a:pPr>
                      <a:r>
                        <a:rPr lang="en-GB" sz="800" b="0" i="0" u="none" strike="noStrike">
                          <a:solidFill>
                            <a:srgbClr val="434343"/>
                          </a:solidFill>
                          <a:effectLst/>
                          <a:latin typeface="+mn-lt"/>
                        </a:rPr>
                        <a:t>Advocacy is effective in achieving improvements in population &amp; planetary health</a:t>
                      </a:r>
                      <a:endParaRPr lang="en-GB" sz="80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rtl="0" fontAlgn="t">
                        <a:spcBef>
                          <a:spcPts val="0"/>
                        </a:spcBef>
                        <a:spcAft>
                          <a:spcPts val="0"/>
                        </a:spcAft>
                      </a:pPr>
                      <a:r>
                        <a:rPr lang="en-GB" sz="800" b="0" i="0" u="none" strike="noStrike">
                          <a:solidFill>
                            <a:srgbClr val="434343"/>
                          </a:solidFill>
                          <a:effectLst/>
                          <a:latin typeface="+mn-lt"/>
                        </a:rPr>
                        <a:t>Changes in social norms are critical for mitigation and often start with pilot experiments led by dedicated individuals and niche groups</a:t>
                      </a:r>
                      <a:endParaRPr lang="en-GB" sz="80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04602"/>
                  </a:ext>
                </a:extLst>
              </a:tr>
              <a:tr h="386118">
                <a:tc>
                  <a:txBody>
                    <a:bodyPr/>
                    <a:lstStyle/>
                    <a:p>
                      <a:pPr rtl="0" fontAlgn="t">
                        <a:spcBef>
                          <a:spcPts val="0"/>
                        </a:spcBef>
                        <a:spcAft>
                          <a:spcPts val="1200"/>
                        </a:spcAft>
                      </a:pPr>
                      <a:r>
                        <a:rPr lang="en-GB" sz="800" b="1" i="0" u="none" strike="noStrike" dirty="0">
                          <a:solidFill>
                            <a:srgbClr val="434343"/>
                          </a:solidFill>
                          <a:effectLst/>
                          <a:latin typeface="+mn-lt"/>
                        </a:rPr>
                        <a:t>Historical lessons to learn from </a:t>
                      </a:r>
                      <a:endParaRPr lang="en-GB" sz="800" dirty="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GB" sz="800" b="0" i="0" u="none" strike="noStrike" dirty="0">
                          <a:solidFill>
                            <a:srgbClr val="434343"/>
                          </a:solidFill>
                          <a:effectLst/>
                          <a:latin typeface="+mn-lt"/>
                        </a:rPr>
                        <a:t>Analysis of what has and has not worked - from very strategic to very tactical </a:t>
                      </a:r>
                      <a:endParaRPr lang="en-GB" sz="800" dirty="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rtl="0" fontAlgn="t">
                        <a:spcBef>
                          <a:spcPts val="0"/>
                        </a:spcBef>
                        <a:spcAft>
                          <a:spcPts val="0"/>
                        </a:spcAft>
                      </a:pPr>
                      <a:r>
                        <a:rPr lang="en-GB" sz="800" b="0" i="0" u="none" strike="noStrike">
                          <a:solidFill>
                            <a:srgbClr val="434343"/>
                          </a:solidFill>
                          <a:effectLst/>
                          <a:latin typeface="+mn-lt"/>
                        </a:rPr>
                        <a:t>11 commandments for Public Health Advocacy </a:t>
                      </a:r>
                      <a:endParaRPr lang="en-GB" sz="80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165642"/>
                  </a:ext>
                </a:extLst>
              </a:tr>
              <a:tr h="502332">
                <a:tc rowSpan="2">
                  <a:txBody>
                    <a:bodyPr/>
                    <a:lstStyle/>
                    <a:p>
                      <a:pPr rtl="0" fontAlgn="t">
                        <a:spcBef>
                          <a:spcPts val="0"/>
                        </a:spcBef>
                        <a:spcAft>
                          <a:spcPts val="1200"/>
                        </a:spcAft>
                      </a:pPr>
                      <a:r>
                        <a:rPr lang="en-GB" sz="800" b="1" i="0" u="none" strike="noStrike" dirty="0">
                          <a:solidFill>
                            <a:srgbClr val="434343"/>
                          </a:solidFill>
                          <a:effectLst/>
                          <a:latin typeface="+mn-lt"/>
                        </a:rPr>
                        <a:t>‘Ingredients’ for successful advocacy </a:t>
                      </a:r>
                      <a:endParaRPr lang="en-GB" sz="800" dirty="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rtl="0" fontAlgn="t">
                        <a:spcBef>
                          <a:spcPts val="0"/>
                        </a:spcBef>
                        <a:spcAft>
                          <a:spcPts val="0"/>
                        </a:spcAft>
                      </a:pPr>
                      <a:r>
                        <a:rPr lang="en-GB" sz="800" b="0" i="0" u="none" strike="noStrike" dirty="0">
                          <a:solidFill>
                            <a:srgbClr val="434343"/>
                          </a:solidFill>
                          <a:effectLst/>
                          <a:latin typeface="+mn-lt"/>
                        </a:rPr>
                        <a:t>The ‘ingredients’ include:</a:t>
                      </a:r>
                      <a:endParaRPr lang="en-GB" sz="800" dirty="0">
                        <a:effectLst/>
                        <a:latin typeface="+mn-lt"/>
                      </a:endParaRPr>
                    </a:p>
                    <a:p>
                      <a:pPr rtl="0" fontAlgn="base">
                        <a:spcBef>
                          <a:spcPts val="0"/>
                        </a:spcBef>
                        <a:spcAft>
                          <a:spcPts val="0"/>
                        </a:spcAft>
                        <a:buFont typeface="Arial" panose="020B0604020202020204" pitchFamily="34" charset="0"/>
                        <a:buChar char="•"/>
                      </a:pPr>
                      <a:r>
                        <a:rPr lang="en-GB" sz="800" b="0" i="0" u="none" strike="noStrike" dirty="0">
                          <a:solidFill>
                            <a:srgbClr val="434343"/>
                          </a:solidFill>
                          <a:effectLst/>
                          <a:latin typeface="+mn-lt"/>
                        </a:rPr>
                        <a:t> Professional training</a:t>
                      </a:r>
                    </a:p>
                    <a:p>
                      <a:pPr rtl="0" fontAlgn="base">
                        <a:spcBef>
                          <a:spcPts val="0"/>
                        </a:spcBef>
                        <a:spcAft>
                          <a:spcPts val="0"/>
                        </a:spcAft>
                        <a:buFont typeface="Arial" panose="020B0604020202020204" pitchFamily="34" charset="0"/>
                        <a:buChar char="•"/>
                      </a:pPr>
                      <a:r>
                        <a:rPr lang="en-GB" sz="800" b="0" i="0" u="none" strike="noStrike" dirty="0">
                          <a:solidFill>
                            <a:srgbClr val="434343"/>
                          </a:solidFill>
                          <a:effectLst/>
                          <a:latin typeface="+mn-lt"/>
                        </a:rPr>
                        <a:t> Policy</a:t>
                      </a:r>
                    </a:p>
                    <a:p>
                      <a:pPr rtl="0" fontAlgn="base">
                        <a:spcBef>
                          <a:spcPts val="0"/>
                        </a:spcBef>
                        <a:spcAft>
                          <a:spcPts val="0"/>
                        </a:spcAft>
                        <a:buFont typeface="Arial" panose="020B0604020202020204" pitchFamily="34" charset="0"/>
                        <a:buChar char="•"/>
                      </a:pPr>
                      <a:r>
                        <a:rPr lang="en-GB" sz="800" b="0" i="0" u="none" strike="noStrike" dirty="0">
                          <a:solidFill>
                            <a:srgbClr val="434343"/>
                          </a:solidFill>
                          <a:effectLst/>
                          <a:latin typeface="+mn-lt"/>
                        </a:rPr>
                        <a:t> A focal point</a:t>
                      </a:r>
                    </a:p>
                  </a:txBody>
                  <a:tcPr marL="19657" marR="19657" marT="19657" marB="1965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a:txBody>
                    <a:bodyPr/>
                    <a:lstStyle/>
                    <a:p>
                      <a:pPr rtl="0" fontAlgn="base">
                        <a:spcBef>
                          <a:spcPts val="0"/>
                        </a:spcBef>
                        <a:spcAft>
                          <a:spcPts val="0"/>
                        </a:spcAft>
                        <a:buFont typeface="Arial" panose="020B0604020202020204" pitchFamily="34" charset="0"/>
                        <a:buChar char="•"/>
                      </a:pPr>
                      <a:endParaRPr lang="en-GB" sz="800" b="0" i="0" u="none" strike="noStrike" dirty="0">
                        <a:solidFill>
                          <a:srgbClr val="434343"/>
                        </a:solidFill>
                        <a:effectLst/>
                        <a:latin typeface="+mn-lt"/>
                      </a:endParaRPr>
                    </a:p>
                    <a:p>
                      <a:pPr rtl="0" fontAlgn="base">
                        <a:spcBef>
                          <a:spcPts val="0"/>
                        </a:spcBef>
                        <a:spcAft>
                          <a:spcPts val="0"/>
                        </a:spcAft>
                        <a:buFont typeface="Arial" panose="020B0604020202020204" pitchFamily="34" charset="0"/>
                        <a:buChar char="•"/>
                      </a:pPr>
                      <a:r>
                        <a:rPr lang="en-GB" sz="800" b="0" i="0" u="none" strike="noStrike" dirty="0">
                          <a:solidFill>
                            <a:srgbClr val="434343"/>
                          </a:solidFill>
                          <a:effectLst/>
                          <a:latin typeface="+mn-lt"/>
                        </a:rPr>
                        <a:t> Networks</a:t>
                      </a:r>
                    </a:p>
                    <a:p>
                      <a:pPr rtl="0" fontAlgn="base">
                        <a:spcBef>
                          <a:spcPts val="0"/>
                        </a:spcBef>
                        <a:spcAft>
                          <a:spcPts val="0"/>
                        </a:spcAft>
                        <a:buFont typeface="Arial" panose="020B0604020202020204" pitchFamily="34" charset="0"/>
                        <a:buChar char="•"/>
                      </a:pPr>
                      <a:r>
                        <a:rPr lang="en-GB" sz="800" b="0" i="0" u="none" strike="noStrike" dirty="0">
                          <a:solidFill>
                            <a:srgbClr val="434343"/>
                          </a:solidFill>
                          <a:effectLst/>
                          <a:latin typeface="+mn-lt"/>
                        </a:rPr>
                        <a:t> Framing</a:t>
                      </a:r>
                    </a:p>
                    <a:p>
                      <a:pPr rtl="0" fontAlgn="base">
                        <a:spcBef>
                          <a:spcPts val="0"/>
                        </a:spcBef>
                        <a:spcAft>
                          <a:spcPts val="0"/>
                        </a:spcAft>
                        <a:buFont typeface="Arial" panose="020B0604020202020204" pitchFamily="34" charset="0"/>
                        <a:buChar char="•"/>
                      </a:pPr>
                      <a:r>
                        <a:rPr lang="en-GB" sz="800" b="0" i="0" u="none" strike="noStrike" dirty="0">
                          <a:solidFill>
                            <a:srgbClr val="434343"/>
                          </a:solidFill>
                          <a:effectLst/>
                          <a:latin typeface="+mn-lt"/>
                        </a:rPr>
                        <a:t> Cross-party-political work</a:t>
                      </a:r>
                    </a:p>
                  </a:txBody>
                  <a:tcPr marL="19657" marR="19657" marT="19657" marB="1965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rtl="0" fontAlgn="t">
                        <a:spcBef>
                          <a:spcPts val="0"/>
                        </a:spcBef>
                        <a:spcAft>
                          <a:spcPts val="0"/>
                        </a:spcAft>
                      </a:pPr>
                      <a:r>
                        <a:rPr lang="en-GB" sz="800" b="0" i="0" u="none" strike="noStrike" dirty="0">
                          <a:solidFill>
                            <a:srgbClr val="434343"/>
                          </a:solidFill>
                          <a:effectLst/>
                          <a:latin typeface="+mn-lt"/>
                        </a:rPr>
                        <a:t>Evidence it is possible to create and strengthen political commitment over time through concerted strategic action through 18 key factors including: effective networks, strong leadership, civil society mobilisation, supportive political administrations, societal change and focusing events, cohesive and resonant framing, robust data systems and available evidence.</a:t>
                      </a:r>
                      <a:endParaRPr lang="en-GB" sz="800" dirty="0">
                        <a:effectLst/>
                        <a:latin typeface="+mn-lt"/>
                      </a:endParaRPr>
                    </a:p>
                  </a:txBody>
                  <a:tcPr marL="19657" marR="19657" marT="19657" marB="19657">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876160"/>
                  </a:ext>
                </a:extLst>
              </a:tr>
              <a:tr h="386118">
                <a:tc vMerge="1">
                  <a:txBody>
                    <a:bodyPr/>
                    <a:lstStyle/>
                    <a:p>
                      <a:pPr rtl="0" fontAlgn="t">
                        <a:spcBef>
                          <a:spcPts val="0"/>
                        </a:spcBef>
                        <a:spcAft>
                          <a:spcPts val="1200"/>
                        </a:spcAft>
                      </a:pPr>
                      <a:endParaRPr lang="en-GB" sz="1400" dirty="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base">
                        <a:spcBef>
                          <a:spcPts val="0"/>
                        </a:spcBef>
                        <a:spcAft>
                          <a:spcPts val="0"/>
                        </a:spcAft>
                        <a:buFont typeface="Arial" panose="020B0604020202020204" pitchFamily="34" charset="0"/>
                        <a:buChar char="•"/>
                      </a:pPr>
                      <a:r>
                        <a:rPr lang="en-GB" sz="800" b="0" i="0" u="none" strike="noStrike" dirty="0">
                          <a:solidFill>
                            <a:srgbClr val="434343"/>
                          </a:solidFill>
                          <a:effectLst/>
                          <a:latin typeface="+mn-lt"/>
                        </a:rPr>
                        <a:t> Identification of 18 factors that drive political commitment</a:t>
                      </a:r>
                    </a:p>
                    <a:p>
                      <a:pPr rtl="0" fontAlgn="base">
                        <a:spcBef>
                          <a:spcPts val="0"/>
                        </a:spcBef>
                        <a:spcAft>
                          <a:spcPts val="0"/>
                        </a:spcAft>
                        <a:buFont typeface="Arial" panose="020B0604020202020204" pitchFamily="34" charset="0"/>
                        <a:buChar char="•"/>
                      </a:pPr>
                      <a:r>
                        <a:rPr lang="en-GB" sz="800" b="0" i="0" u="none" strike="noStrike" dirty="0">
                          <a:solidFill>
                            <a:srgbClr val="434343"/>
                          </a:solidFill>
                          <a:effectLst/>
                          <a:latin typeface="+mn-lt"/>
                        </a:rPr>
                        <a:t> Campaigns using more strategies and involving more groups involved = more effective</a:t>
                      </a:r>
                    </a:p>
                    <a:p>
                      <a:pPr rtl="0" fontAlgn="base">
                        <a:spcBef>
                          <a:spcPts val="0"/>
                        </a:spcBef>
                        <a:spcAft>
                          <a:spcPts val="0"/>
                        </a:spcAft>
                        <a:buFont typeface="Arial" panose="020B0604020202020204" pitchFamily="34" charset="0"/>
                        <a:buChar char="•"/>
                      </a:pPr>
                      <a:r>
                        <a:rPr lang="en-GB" sz="800" b="0" i="0" u="none" strike="noStrike" dirty="0">
                          <a:solidFill>
                            <a:srgbClr val="434343"/>
                          </a:solidFill>
                          <a:effectLst/>
                          <a:latin typeface="+mn-lt"/>
                        </a:rPr>
                        <a:t> Tools based on experience &amp; success for use </a:t>
                      </a:r>
                    </a:p>
                  </a:txBody>
                  <a:tcPr marL="19657" marR="19657" marT="19657" marB="19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pPr rtl="0" fontAlgn="base">
                        <a:spcBef>
                          <a:spcPts val="0"/>
                        </a:spcBef>
                        <a:spcAft>
                          <a:spcPts val="0"/>
                        </a:spcAft>
                        <a:buFont typeface="Arial" panose="020B0604020202020204" pitchFamily="34" charset="0"/>
                        <a:buChar char="•"/>
                      </a:pPr>
                      <a:endParaRPr lang="en-GB" sz="1400" b="0" i="0" u="none" strike="noStrike" dirty="0">
                        <a:solidFill>
                          <a:srgbClr val="434343"/>
                        </a:solidFill>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0" fontAlgn="t">
                        <a:spcBef>
                          <a:spcPts val="0"/>
                        </a:spcBef>
                        <a:spcAft>
                          <a:spcPts val="0"/>
                        </a:spcAft>
                      </a:pPr>
                      <a:endParaRPr lang="en-GB" sz="1400" dirty="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9448761"/>
                  </a:ext>
                </a:extLst>
              </a:tr>
              <a:tr h="269903">
                <a:tc>
                  <a:txBody>
                    <a:bodyPr/>
                    <a:lstStyle/>
                    <a:p>
                      <a:pPr rtl="0" fontAlgn="t">
                        <a:spcBef>
                          <a:spcPts val="0"/>
                        </a:spcBef>
                        <a:spcAft>
                          <a:spcPts val="1200"/>
                        </a:spcAft>
                      </a:pPr>
                      <a:r>
                        <a:rPr lang="en-GB" sz="800" b="1" i="0" u="none" strike="noStrike">
                          <a:solidFill>
                            <a:srgbClr val="434343"/>
                          </a:solidFill>
                          <a:effectLst/>
                          <a:latin typeface="+mn-lt"/>
                        </a:rPr>
                        <a:t>Types of advocacy </a:t>
                      </a:r>
                      <a:endParaRPr lang="en-GB" sz="80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GB" sz="800" b="0" i="0" u="none" strike="noStrike" dirty="0">
                          <a:solidFill>
                            <a:srgbClr val="434343"/>
                          </a:solidFill>
                          <a:effectLst/>
                          <a:latin typeface="+mn-lt"/>
                        </a:rPr>
                        <a:t>Analysis of different types of advocacy and when they are most useful including theories, systems approaches, and ecosystems of social change </a:t>
                      </a:r>
                      <a:endParaRPr lang="en-GB" sz="800" dirty="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rtl="0" fontAlgn="t">
                        <a:spcBef>
                          <a:spcPts val="0"/>
                        </a:spcBef>
                        <a:spcAft>
                          <a:spcPts val="0"/>
                        </a:spcAft>
                      </a:pPr>
                      <a:r>
                        <a:rPr lang="en-GB" sz="800" b="0" i="0" u="none" strike="noStrike">
                          <a:solidFill>
                            <a:srgbClr val="595959"/>
                          </a:solidFill>
                          <a:effectLst/>
                          <a:latin typeface="+mn-lt"/>
                        </a:rPr>
                        <a:t>A framework to analyse which advocacy theory suits your goals and then point to which advocacy strategies and tactics to use. </a:t>
                      </a:r>
                      <a:endParaRPr lang="en-GB" sz="80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242482"/>
                  </a:ext>
                </a:extLst>
              </a:tr>
              <a:tr h="210007">
                <a:tc rowSpan="2">
                  <a:txBody>
                    <a:bodyPr/>
                    <a:lstStyle/>
                    <a:p>
                      <a:pPr rtl="0" fontAlgn="t">
                        <a:spcBef>
                          <a:spcPts val="0"/>
                        </a:spcBef>
                        <a:spcAft>
                          <a:spcPts val="1200"/>
                        </a:spcAft>
                      </a:pPr>
                      <a:r>
                        <a:rPr lang="en-GB" sz="800" b="1" i="0" u="none" strike="noStrike" dirty="0">
                          <a:solidFill>
                            <a:srgbClr val="434343"/>
                          </a:solidFill>
                          <a:effectLst/>
                          <a:latin typeface="+mn-lt"/>
                        </a:rPr>
                        <a:t>Advocacy skills  </a:t>
                      </a:r>
                      <a:endParaRPr lang="en-GB" sz="800" dirty="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GB" sz="800" b="0" i="0" u="none" strike="noStrike" dirty="0">
                          <a:solidFill>
                            <a:srgbClr val="434343"/>
                          </a:solidFill>
                          <a:effectLst/>
                          <a:latin typeface="+mn-lt"/>
                        </a:rPr>
                        <a:t>Summarises the key skills </a:t>
                      </a:r>
                      <a:endParaRPr lang="en-GB" sz="800" dirty="0">
                        <a:effectLst/>
                        <a:latin typeface="+mn-lt"/>
                      </a:endParaRPr>
                    </a:p>
                  </a:txBody>
                  <a:tcPr marL="19657" marR="19657" marT="19657" marB="1965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rtl="0" fontAlgn="base">
                        <a:spcBef>
                          <a:spcPts val="0"/>
                        </a:spcBef>
                        <a:spcAft>
                          <a:spcPts val="0"/>
                        </a:spcAft>
                        <a:buFont typeface="Arial" panose="020B0604020202020204" pitchFamily="34" charset="0"/>
                        <a:buChar char="•"/>
                      </a:pPr>
                      <a:endParaRPr lang="en-GB" sz="1400" b="0" i="0" u="none" strike="noStrike" dirty="0">
                        <a:solidFill>
                          <a:srgbClr val="434343"/>
                        </a:solidFill>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rowSpan="2">
                  <a:txBody>
                    <a:bodyPr/>
                    <a:lstStyle/>
                    <a:p>
                      <a:pPr rtl="0" fontAlgn="t">
                        <a:spcBef>
                          <a:spcPts val="0"/>
                        </a:spcBef>
                        <a:spcAft>
                          <a:spcPts val="0"/>
                        </a:spcAft>
                      </a:pPr>
                      <a:r>
                        <a:rPr lang="en-GB" sz="800" b="0" i="1" u="none" strike="noStrike" dirty="0">
                          <a:solidFill>
                            <a:srgbClr val="434343"/>
                          </a:solidFill>
                          <a:effectLst/>
                          <a:latin typeface="+mn-lt"/>
                        </a:rPr>
                        <a:t>‘advocacy often requires its practitioners to be unpopular vanguards.’</a:t>
                      </a:r>
                      <a:endParaRPr lang="en-GB" sz="800" dirty="0">
                        <a:effectLst/>
                        <a:latin typeface="+mn-lt"/>
                      </a:endParaRPr>
                    </a:p>
                    <a:p>
                      <a:pPr rtl="0" fontAlgn="t">
                        <a:spcBef>
                          <a:spcPts val="0"/>
                        </a:spcBef>
                        <a:spcAft>
                          <a:spcPts val="0"/>
                        </a:spcAft>
                      </a:pPr>
                      <a:br>
                        <a:rPr lang="en-GB" sz="800" dirty="0">
                          <a:effectLst/>
                          <a:latin typeface="+mn-lt"/>
                        </a:rPr>
                      </a:br>
                      <a:r>
                        <a:rPr lang="en-GB" sz="800" b="0" i="0" u="none" strike="noStrike" dirty="0">
                          <a:solidFill>
                            <a:srgbClr val="434343"/>
                          </a:solidFill>
                          <a:effectLst/>
                          <a:latin typeface="+mn-lt"/>
                        </a:rPr>
                        <a:t>Helpful tools and toolkits on advocacy in general and some communications specific work on climate &amp; justice </a:t>
                      </a:r>
                      <a:endParaRPr lang="en-GB" sz="800" dirty="0">
                        <a:effectLst/>
                        <a:latin typeface="+mn-lt"/>
                      </a:endParaRPr>
                    </a:p>
                  </a:txBody>
                  <a:tcPr marL="19657" marR="19657" marT="19657" marB="19657">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771641"/>
                  </a:ext>
                </a:extLst>
              </a:tr>
              <a:tr h="1014788">
                <a:tc vMerge="1">
                  <a:txBody>
                    <a:bodyPr/>
                    <a:lstStyle/>
                    <a:p>
                      <a:pPr rtl="0" fontAlgn="t">
                        <a:spcBef>
                          <a:spcPts val="0"/>
                        </a:spcBef>
                        <a:spcAft>
                          <a:spcPts val="1200"/>
                        </a:spcAft>
                      </a:pPr>
                      <a:r>
                        <a:rPr lang="en-GB" sz="1400" b="1" i="0" u="none" strike="noStrike" dirty="0">
                          <a:solidFill>
                            <a:srgbClr val="434343"/>
                          </a:solidFill>
                          <a:effectLst/>
                          <a:latin typeface="+mn-lt"/>
                        </a:rPr>
                        <a:t>Advocacy skills  </a:t>
                      </a:r>
                      <a:endParaRPr lang="en-GB" sz="1400" dirty="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800" b="0" i="0" u="none" strike="noStrike" dirty="0">
                          <a:solidFill>
                            <a:srgbClr val="434343"/>
                          </a:solidFill>
                          <a:effectLst/>
                          <a:latin typeface="+mn-lt"/>
                        </a:rPr>
                        <a:t> Content knowledge in three key areas: organisational and behavioural change, communications, and social movement theory </a:t>
                      </a:r>
                    </a:p>
                    <a:p>
                      <a:pPr rtl="0" fontAlgn="base">
                        <a:spcBef>
                          <a:spcPts val="0"/>
                        </a:spcBef>
                        <a:spcAft>
                          <a:spcPts val="0"/>
                        </a:spcAft>
                        <a:buFont typeface="Arial" panose="020B0604020202020204" pitchFamily="34" charset="0"/>
                        <a:buChar char="•"/>
                      </a:pPr>
                      <a:r>
                        <a:rPr lang="en-GB" sz="800" b="0" i="0" u="none" strike="noStrike" dirty="0">
                          <a:solidFill>
                            <a:srgbClr val="434343"/>
                          </a:solidFill>
                          <a:effectLst/>
                          <a:latin typeface="+mn-lt"/>
                        </a:rPr>
                        <a:t> theories of social change </a:t>
                      </a:r>
                    </a:p>
                    <a:p>
                      <a:pPr rtl="0" fontAlgn="base">
                        <a:spcBef>
                          <a:spcPts val="0"/>
                        </a:spcBef>
                        <a:spcAft>
                          <a:spcPts val="0"/>
                        </a:spcAft>
                        <a:buFont typeface="Arial" panose="020B0604020202020204" pitchFamily="34" charset="0"/>
                        <a:buChar char="•"/>
                      </a:pPr>
                      <a:r>
                        <a:rPr lang="en-GB" sz="800" b="0" i="0" u="none" strike="noStrike" dirty="0">
                          <a:solidFill>
                            <a:srgbClr val="434343"/>
                          </a:solidFill>
                          <a:effectLst/>
                          <a:latin typeface="+mn-lt"/>
                        </a:rPr>
                        <a:t> critical analysis </a:t>
                      </a:r>
                    </a:p>
                    <a:p>
                      <a:pPr rtl="0" fontAlgn="base">
                        <a:spcBef>
                          <a:spcPts val="0"/>
                        </a:spcBef>
                        <a:spcAft>
                          <a:spcPts val="0"/>
                        </a:spcAft>
                        <a:buFont typeface="Arial" panose="020B0604020202020204" pitchFamily="34" charset="0"/>
                        <a:buChar char="•"/>
                      </a:pPr>
                      <a:r>
                        <a:rPr lang="en-GB" sz="800" b="0" i="0" u="none" strike="noStrike" dirty="0">
                          <a:solidFill>
                            <a:srgbClr val="434343"/>
                          </a:solidFill>
                          <a:effectLst/>
                          <a:latin typeface="+mn-lt"/>
                        </a:rPr>
                        <a:t> strategic framing </a:t>
                      </a:r>
                    </a:p>
                  </a:txBody>
                  <a:tcPr marL="19657" marR="19657" marT="19657" marB="1965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rtl="0" fontAlgn="base">
                        <a:spcBef>
                          <a:spcPts val="0"/>
                        </a:spcBef>
                        <a:spcAft>
                          <a:spcPts val="0"/>
                        </a:spcAft>
                        <a:buFont typeface="Arial" panose="020B0604020202020204" pitchFamily="34" charset="0"/>
                        <a:buChar char="•"/>
                      </a:pPr>
                      <a:r>
                        <a:rPr lang="en-GB" sz="800" b="0" i="0" u="none" strike="noStrike" dirty="0">
                          <a:solidFill>
                            <a:srgbClr val="434343"/>
                          </a:solidFill>
                          <a:effectLst/>
                          <a:latin typeface="+mn-lt"/>
                        </a:rPr>
                        <a:t> understanding the underlying tussle for values, </a:t>
                      </a:r>
                    </a:p>
                    <a:p>
                      <a:pPr rtl="0" fontAlgn="base">
                        <a:spcBef>
                          <a:spcPts val="0"/>
                        </a:spcBef>
                        <a:spcAft>
                          <a:spcPts val="0"/>
                        </a:spcAft>
                        <a:buFont typeface="Arial" panose="020B0604020202020204" pitchFamily="34" charset="0"/>
                        <a:buChar char="•"/>
                      </a:pPr>
                      <a:r>
                        <a:rPr lang="en-GB" sz="800" b="0" i="0" u="none" strike="noStrike" dirty="0">
                          <a:solidFill>
                            <a:srgbClr val="434343"/>
                          </a:solidFill>
                          <a:effectLst/>
                          <a:latin typeface="+mn-lt"/>
                        </a:rPr>
                        <a:t> winning the definition, </a:t>
                      </a:r>
                    </a:p>
                    <a:p>
                      <a:pPr rtl="0" fontAlgn="base">
                        <a:spcBef>
                          <a:spcPts val="0"/>
                        </a:spcBef>
                        <a:spcAft>
                          <a:spcPts val="0"/>
                        </a:spcAft>
                        <a:buFont typeface="Arial" panose="020B0604020202020204" pitchFamily="34" charset="0"/>
                        <a:buChar char="•"/>
                      </a:pPr>
                      <a:r>
                        <a:rPr lang="en-GB" sz="800" b="0" i="0" u="none" strike="noStrike" dirty="0">
                          <a:solidFill>
                            <a:srgbClr val="434343"/>
                          </a:solidFill>
                          <a:effectLst/>
                          <a:latin typeface="+mn-lt"/>
                        </a:rPr>
                        <a:t> importance of resonant communication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800" b="0" i="0" u="none" strike="noStrike" dirty="0">
                          <a:solidFill>
                            <a:srgbClr val="434343"/>
                          </a:solidFill>
                          <a:effectLst/>
                          <a:latin typeface="+mn-lt"/>
                        </a:rPr>
                        <a:t> the ability to collaborate with a diverse set of stakeholders on complex problems</a:t>
                      </a:r>
                    </a:p>
                  </a:txBody>
                  <a:tcPr marL="19657" marR="19657" marT="19657" marB="1965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vMerge="1">
                  <a:txBody>
                    <a:bodyPr/>
                    <a:lstStyle/>
                    <a:p>
                      <a:pPr rtl="0" fontAlgn="t">
                        <a:spcBef>
                          <a:spcPts val="0"/>
                        </a:spcBef>
                        <a:spcAft>
                          <a:spcPts val="0"/>
                        </a:spcAft>
                      </a:pPr>
                      <a:r>
                        <a:rPr lang="en-GB" sz="1400" b="0" i="1" u="none" strike="noStrike" dirty="0">
                          <a:solidFill>
                            <a:srgbClr val="434343"/>
                          </a:solidFill>
                          <a:effectLst/>
                          <a:latin typeface="+mn-lt"/>
                        </a:rPr>
                        <a:t>‘advocacy often requires its practitioners to be unpopular vanguards.’</a:t>
                      </a:r>
                      <a:endParaRPr lang="en-GB" sz="1400" dirty="0">
                        <a:effectLst/>
                        <a:latin typeface="+mn-lt"/>
                      </a:endParaRPr>
                    </a:p>
                    <a:p>
                      <a:pPr rtl="0" fontAlgn="t">
                        <a:spcBef>
                          <a:spcPts val="0"/>
                        </a:spcBef>
                        <a:spcAft>
                          <a:spcPts val="0"/>
                        </a:spcAft>
                      </a:pPr>
                      <a:br>
                        <a:rPr lang="en-GB" sz="1400" dirty="0">
                          <a:effectLst/>
                          <a:latin typeface="+mn-lt"/>
                        </a:rPr>
                      </a:br>
                      <a:r>
                        <a:rPr lang="en-GB" sz="1400" b="0" i="0" u="none" strike="noStrike" dirty="0">
                          <a:solidFill>
                            <a:srgbClr val="434343"/>
                          </a:solidFill>
                          <a:effectLst/>
                          <a:latin typeface="+mn-lt"/>
                        </a:rPr>
                        <a:t>Helpful tools and toolkits on advocacy in general and some communications specific work on climate &amp; justice </a:t>
                      </a:r>
                      <a:endParaRPr lang="en-GB" sz="1400" dirty="0">
                        <a:effectLst/>
                        <a:latin typeface="+mn-lt"/>
                      </a:endParaRPr>
                    </a:p>
                  </a:txBody>
                  <a:tcPr marL="19657" marR="19657" marT="19657" marB="196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02656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17441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Summary of findings: case for advocacy </a:t>
            </a:r>
            <a:endParaRPr dirty="0"/>
          </a:p>
        </p:txBody>
      </p:sp>
      <p:sp>
        <p:nvSpPr>
          <p:cNvPr id="77" name="Google Shape;77;p16"/>
          <p:cNvSpPr txBox="1">
            <a:spLocks noGrp="1"/>
          </p:cNvSpPr>
          <p:nvPr>
            <p:ph type="body" idx="1"/>
          </p:nvPr>
        </p:nvSpPr>
        <p:spPr>
          <a:xfrm>
            <a:off x="311700" y="11383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100" u="sng" dirty="0">
                <a:solidFill>
                  <a:schemeClr val="hlink"/>
                </a:solidFill>
                <a:hlinkClick r:id="rId3"/>
              </a:rPr>
              <a:t>IPCC WG3 report </a:t>
            </a:r>
            <a:r>
              <a:rPr lang="en-GB" sz="1100" dirty="0"/>
              <a:t>Demonstrates level of certainty in evidence for demand-side mitigation and the role of different forms of advocacy in achieving this including: collective action underpins system change, changes in social norms are critical for mitigation and often start with pilot experiments led by dedicated individuals and niche groups, middle actors are important and under-used </a:t>
            </a:r>
            <a:endParaRPr sz="1100" dirty="0"/>
          </a:p>
          <a:p>
            <a:pPr marL="0" lvl="0" indent="0" algn="l" rtl="0">
              <a:spcBef>
                <a:spcPts val="1200"/>
              </a:spcBef>
              <a:spcAft>
                <a:spcPts val="0"/>
              </a:spcAft>
              <a:buNone/>
            </a:pPr>
            <a:endParaRPr sz="1100" dirty="0"/>
          </a:p>
          <a:p>
            <a:pPr marL="0" lvl="0" indent="0" algn="l" rtl="0">
              <a:spcBef>
                <a:spcPts val="1200"/>
              </a:spcBef>
              <a:spcAft>
                <a:spcPts val="0"/>
              </a:spcAft>
              <a:buClr>
                <a:schemeClr val="dk1"/>
              </a:buClr>
              <a:buSzPts val="1100"/>
              <a:buFont typeface="Arial"/>
              <a:buNone/>
            </a:pPr>
            <a:r>
              <a:rPr lang="en-GB" sz="1100" dirty="0">
                <a:solidFill>
                  <a:schemeClr val="dk1"/>
                </a:solidFill>
              </a:rPr>
              <a:t>See also:</a:t>
            </a:r>
            <a:endParaRPr sz="1100" dirty="0">
              <a:solidFill>
                <a:schemeClr val="dk1"/>
              </a:solidFill>
            </a:endParaRPr>
          </a:p>
          <a:p>
            <a:pPr marL="457200" lvl="0" indent="-298450" algn="l" rtl="0">
              <a:spcBef>
                <a:spcPts val="1200"/>
              </a:spcBef>
              <a:spcAft>
                <a:spcPts val="0"/>
              </a:spcAft>
              <a:buClr>
                <a:schemeClr val="dk1"/>
              </a:buClr>
              <a:buSzPts val="1100"/>
              <a:buChar char="●"/>
            </a:pPr>
            <a:r>
              <a:rPr lang="en-GB" sz="1100" dirty="0">
                <a:solidFill>
                  <a:schemeClr val="dk1"/>
                </a:solidFill>
              </a:rPr>
              <a:t>Review on UN Nutrition Decade (in ingredients for success summary) which demonstrates possibility of creating and strengthening political commitment </a:t>
            </a:r>
            <a:endParaRPr sz="1100" dirty="0">
              <a:solidFill>
                <a:schemeClr val="dk1"/>
              </a:solidFill>
            </a:endParaRPr>
          </a:p>
          <a:p>
            <a:pPr marL="457200" lvl="0" indent="-298450" algn="l" rtl="0">
              <a:spcBef>
                <a:spcPts val="0"/>
              </a:spcBef>
              <a:spcAft>
                <a:spcPts val="0"/>
              </a:spcAft>
              <a:buClr>
                <a:schemeClr val="dk1"/>
              </a:buClr>
              <a:buSzPts val="1100"/>
              <a:buChar char="●"/>
            </a:pPr>
            <a:r>
              <a:rPr lang="en-GB" sz="1100" dirty="0">
                <a:solidFill>
                  <a:schemeClr val="dk1"/>
                </a:solidFill>
              </a:rPr>
              <a:t>Casebook for advocacy (in skills for advocacy section) which makes the case for the importance of advocacy in public health</a:t>
            </a:r>
            <a:endParaRPr sz="1100" dirty="0">
              <a:solidFill>
                <a:schemeClr val="dk1"/>
              </a:solidFill>
            </a:endParaRPr>
          </a:p>
          <a:p>
            <a:pPr marL="457200" lvl="0" indent="-298450" algn="l" rtl="0">
              <a:spcBef>
                <a:spcPts val="0"/>
              </a:spcBef>
              <a:spcAft>
                <a:spcPts val="0"/>
              </a:spcAft>
              <a:buClr>
                <a:schemeClr val="dk1"/>
              </a:buClr>
              <a:buSzPts val="1100"/>
              <a:buChar char="●"/>
            </a:pPr>
            <a:r>
              <a:rPr lang="en-GB" sz="1100" dirty="0">
                <a:solidFill>
                  <a:schemeClr val="dk1"/>
                </a:solidFill>
              </a:rPr>
              <a:t>Chapman on public health advocacy (in skills for advocacy section) which discusses some of the evidence for advocacy in public health </a:t>
            </a:r>
            <a:endParaRPr sz="1100" dirty="0">
              <a:solidFill>
                <a:schemeClr val="dk1"/>
              </a:solidFill>
            </a:endParaRPr>
          </a:p>
        </p:txBody>
      </p:sp>
      <p:pic>
        <p:nvPicPr>
          <p:cNvPr id="78" name="Google Shape;78;p16"/>
          <p:cNvPicPr preferRelativeResize="0"/>
          <p:nvPr/>
        </p:nvPicPr>
        <p:blipFill>
          <a:blip r:embed="rId4">
            <a:alphaModFix/>
          </a:blip>
          <a:stretch>
            <a:fillRect/>
          </a:stretch>
        </p:blipFill>
        <p:spPr>
          <a:xfrm>
            <a:off x="76199" y="1210025"/>
            <a:ext cx="338950" cy="273362"/>
          </a:xfrm>
          <a:prstGeom prst="rect">
            <a:avLst/>
          </a:prstGeom>
          <a:noFill/>
          <a:ln>
            <a:noFill/>
          </a:ln>
        </p:spPr>
      </p:pic>
      <p:pic>
        <p:nvPicPr>
          <p:cNvPr id="2" name="Graphic 1" descr="Return with solid fill">
            <a:hlinkClick r:id="rId5" action="ppaction://hlinksldjump"/>
            <a:extLst>
              <a:ext uri="{FF2B5EF4-FFF2-40B4-BE49-F238E27FC236}">
                <a16:creationId xmlns:a16="http://schemas.microsoft.com/office/drawing/2014/main" id="{5D7646D0-DC8D-F950-BD54-09DDBD533E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09929" y="192479"/>
            <a:ext cx="728366" cy="728366"/>
          </a:xfrm>
          <a:prstGeom prst="rect">
            <a:avLst/>
          </a:prstGeom>
        </p:spPr>
      </p:pic>
      <p:sp>
        <p:nvSpPr>
          <p:cNvPr id="3" name="TextBox 2">
            <a:extLst>
              <a:ext uri="{FF2B5EF4-FFF2-40B4-BE49-F238E27FC236}">
                <a16:creationId xmlns:a16="http://schemas.microsoft.com/office/drawing/2014/main" id="{EA7DD5B1-3C2C-093D-25FD-47B121CC2C2D}"/>
              </a:ext>
            </a:extLst>
          </p:cNvPr>
          <p:cNvSpPr txBox="1"/>
          <p:nvPr/>
        </p:nvSpPr>
        <p:spPr>
          <a:xfrm>
            <a:off x="7216716" y="105814"/>
            <a:ext cx="1543665" cy="646331"/>
          </a:xfrm>
          <a:prstGeom prst="rect">
            <a:avLst/>
          </a:prstGeom>
          <a:noFill/>
        </p:spPr>
        <p:txBody>
          <a:bodyPr wrap="square" rtlCol="0">
            <a:spAutoFit/>
          </a:bodyPr>
          <a:lstStyle/>
          <a:p>
            <a:r>
              <a:rPr lang="en-GB" sz="1200" dirty="0"/>
              <a:t>Ctrl &amp; click arrow to return to synthesis summary</a:t>
            </a:r>
          </a:p>
        </p:txBody>
      </p:sp>
      <p:pic>
        <p:nvPicPr>
          <p:cNvPr id="5" name="Graphic 4" descr="Cursor with solid fill">
            <a:hlinkClick r:id="rId8" action="ppaction://hlinksldjump"/>
            <a:extLst>
              <a:ext uri="{FF2B5EF4-FFF2-40B4-BE49-F238E27FC236}">
                <a16:creationId xmlns:a16="http://schemas.microsoft.com/office/drawing/2014/main" id="{17FE4F7E-9D2C-2250-7F6F-2AB374435F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7394245" y="1583608"/>
            <a:ext cx="270000" cy="270000"/>
          </a:xfrm>
          <a:prstGeom prst="rect">
            <a:avLst/>
          </a:prstGeom>
        </p:spPr>
      </p:pic>
    </p:spTree>
    <p:extLst>
      <p:ext uri="{BB962C8B-B14F-4D97-AF65-F5344CB8AC3E}">
        <p14:creationId xmlns:p14="http://schemas.microsoft.com/office/powerpoint/2010/main" val="1914871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119966"/>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400" dirty="0"/>
              <a:t>Summary of findings: historical mistakes / lessons </a:t>
            </a:r>
            <a:endParaRPr sz="2400" dirty="0"/>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100" u="sng" dirty="0">
                <a:solidFill>
                  <a:schemeClr val="hlink"/>
                </a:solidFill>
                <a:hlinkClick r:id="rId3"/>
              </a:rPr>
              <a:t>Three decades…why haven’t we bent the emissions curve?</a:t>
            </a:r>
            <a:r>
              <a:rPr lang="en-GB" sz="1100" dirty="0"/>
              <a:t> Analyses historical reasons for not reducing emissions across multiple lenses, common thread is the role of power, identifies lessons including: importance of challenging entrenched power and mindsets, changing norms and institutions that are reproducing problems driving climate change, need for greater breadth of thinking, focus on equity, high-carbon lifestyles and conditions for enabling new social imaginaries to disrupt status quo</a:t>
            </a:r>
            <a:endParaRPr sz="1100" dirty="0"/>
          </a:p>
          <a:p>
            <a:pPr marL="0" lvl="0" indent="0" algn="l" rtl="0">
              <a:spcBef>
                <a:spcPts val="1200"/>
              </a:spcBef>
              <a:spcAft>
                <a:spcPts val="0"/>
              </a:spcAft>
              <a:buNone/>
            </a:pPr>
            <a:r>
              <a:rPr lang="en-GB" sz="1100" u="sng" dirty="0">
                <a:solidFill>
                  <a:schemeClr val="hlink"/>
                </a:solidFill>
                <a:hlinkClick r:id="rId4"/>
              </a:rPr>
              <a:t>11 commandments for PH advocacy</a:t>
            </a:r>
            <a:r>
              <a:rPr lang="en-GB" sz="1100" dirty="0"/>
              <a:t> reflections from Mike Daube who has played a big role in critical public health campaigns in Australia and internationally over more than four decades. Useful to read in more depth to learn from past when developing campaigns. 11 commandments are: act on sound evidence for action, be professional, develop comprehensive approaches and consensus positions – and work in coalitions, clear messages, understand government, policy, politics, politicians, bureaucracy, be non-partisan, understand and work with the media, be innovative, don’t be satisfied with soft options, be impatient – but patient, oppose and expose the opposition. </a:t>
            </a:r>
            <a:endParaRPr sz="1100" dirty="0"/>
          </a:p>
          <a:p>
            <a:pPr marL="0" lvl="0" indent="0" algn="l" rtl="0">
              <a:spcBef>
                <a:spcPts val="1200"/>
              </a:spcBef>
              <a:spcAft>
                <a:spcPts val="1200"/>
              </a:spcAft>
              <a:buNone/>
            </a:pPr>
            <a:endParaRPr sz="1100" dirty="0"/>
          </a:p>
        </p:txBody>
      </p:sp>
      <p:pic>
        <p:nvPicPr>
          <p:cNvPr id="85" name="Google Shape;85;p17"/>
          <p:cNvPicPr preferRelativeResize="0"/>
          <p:nvPr/>
        </p:nvPicPr>
        <p:blipFill>
          <a:blip r:embed="rId5">
            <a:alphaModFix/>
          </a:blip>
          <a:stretch>
            <a:fillRect/>
          </a:stretch>
        </p:blipFill>
        <p:spPr>
          <a:xfrm>
            <a:off x="76199" y="1210025"/>
            <a:ext cx="338950" cy="273362"/>
          </a:xfrm>
          <a:prstGeom prst="rect">
            <a:avLst/>
          </a:prstGeom>
          <a:noFill/>
          <a:ln>
            <a:noFill/>
          </a:ln>
        </p:spPr>
      </p:pic>
      <p:pic>
        <p:nvPicPr>
          <p:cNvPr id="86" name="Google Shape;86;p17"/>
          <p:cNvPicPr preferRelativeResize="0"/>
          <p:nvPr/>
        </p:nvPicPr>
        <p:blipFill>
          <a:blip r:embed="rId6">
            <a:alphaModFix/>
          </a:blip>
          <a:stretch>
            <a:fillRect/>
          </a:stretch>
        </p:blipFill>
        <p:spPr>
          <a:xfrm>
            <a:off x="122775" y="1519400"/>
            <a:ext cx="273350" cy="273350"/>
          </a:xfrm>
          <a:prstGeom prst="rect">
            <a:avLst/>
          </a:prstGeom>
          <a:noFill/>
          <a:ln>
            <a:noFill/>
          </a:ln>
        </p:spPr>
      </p:pic>
      <p:pic>
        <p:nvPicPr>
          <p:cNvPr id="87" name="Google Shape;87;p17"/>
          <p:cNvPicPr preferRelativeResize="0"/>
          <p:nvPr/>
        </p:nvPicPr>
        <p:blipFill>
          <a:blip r:embed="rId5">
            <a:alphaModFix/>
          </a:blip>
          <a:stretch>
            <a:fillRect/>
          </a:stretch>
        </p:blipFill>
        <p:spPr>
          <a:xfrm>
            <a:off x="76199" y="2174175"/>
            <a:ext cx="338950" cy="273362"/>
          </a:xfrm>
          <a:prstGeom prst="rect">
            <a:avLst/>
          </a:prstGeom>
          <a:noFill/>
          <a:ln>
            <a:noFill/>
          </a:ln>
        </p:spPr>
      </p:pic>
      <p:pic>
        <p:nvPicPr>
          <p:cNvPr id="4" name="Graphic 3" descr="Return with solid fill">
            <a:hlinkClick r:id="rId7" action="ppaction://hlinksldjump"/>
            <a:extLst>
              <a:ext uri="{FF2B5EF4-FFF2-40B4-BE49-F238E27FC236}">
                <a16:creationId xmlns:a16="http://schemas.microsoft.com/office/drawing/2014/main" id="{DFFC89CC-6AFA-A040-9790-C226C1C37A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09929" y="192479"/>
            <a:ext cx="728366" cy="728366"/>
          </a:xfrm>
          <a:prstGeom prst="rect">
            <a:avLst/>
          </a:prstGeom>
        </p:spPr>
      </p:pic>
      <p:sp>
        <p:nvSpPr>
          <p:cNvPr id="5" name="TextBox 4">
            <a:extLst>
              <a:ext uri="{FF2B5EF4-FFF2-40B4-BE49-F238E27FC236}">
                <a16:creationId xmlns:a16="http://schemas.microsoft.com/office/drawing/2014/main" id="{32C00C4F-DC84-D88B-103E-B2FFB919FE77}"/>
              </a:ext>
            </a:extLst>
          </p:cNvPr>
          <p:cNvSpPr txBox="1"/>
          <p:nvPr/>
        </p:nvSpPr>
        <p:spPr>
          <a:xfrm>
            <a:off x="7216716" y="105814"/>
            <a:ext cx="1543665" cy="646331"/>
          </a:xfrm>
          <a:prstGeom prst="rect">
            <a:avLst/>
          </a:prstGeom>
          <a:noFill/>
        </p:spPr>
        <p:txBody>
          <a:bodyPr wrap="square" rtlCol="0">
            <a:spAutoFit/>
          </a:bodyPr>
          <a:lstStyle/>
          <a:p>
            <a:r>
              <a:rPr lang="en-GB" sz="1200" dirty="0"/>
              <a:t>Ctrl &amp; click arrow to return to synthesis summary</a:t>
            </a:r>
          </a:p>
        </p:txBody>
      </p:sp>
      <p:pic>
        <p:nvPicPr>
          <p:cNvPr id="6" name="Graphic 5" descr="Cursor with solid fill">
            <a:hlinkClick r:id="rId10" action="ppaction://hlinksldjump"/>
            <a:extLst>
              <a:ext uri="{FF2B5EF4-FFF2-40B4-BE49-F238E27FC236}">
                <a16:creationId xmlns:a16="http://schemas.microsoft.com/office/drawing/2014/main" id="{741433BE-2971-66C1-549E-3811E60423E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5400000">
            <a:off x="6637161" y="1792750"/>
            <a:ext cx="270000" cy="270000"/>
          </a:xfrm>
          <a:prstGeom prst="rect">
            <a:avLst/>
          </a:prstGeom>
        </p:spPr>
      </p:pic>
      <p:pic>
        <p:nvPicPr>
          <p:cNvPr id="7" name="Graphic 6" descr="Cursor with solid fill">
            <a:hlinkClick r:id="rId13" action="ppaction://hlinksldjump"/>
            <a:extLst>
              <a:ext uri="{FF2B5EF4-FFF2-40B4-BE49-F238E27FC236}">
                <a16:creationId xmlns:a16="http://schemas.microsoft.com/office/drawing/2014/main" id="{0AB1FD0B-E545-116B-2BC3-C9C6722E2D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5400000">
            <a:off x="1312994" y="3125021"/>
            <a:ext cx="270000" cy="27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1886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400"/>
              <a:t>Summary of findings: ingredients for success (1)</a:t>
            </a:r>
            <a:endParaRPr sz="2400"/>
          </a:p>
        </p:txBody>
      </p:sp>
      <p:sp>
        <p:nvSpPr>
          <p:cNvPr id="93" name="Google Shape;93;p18"/>
          <p:cNvSpPr txBox="1"/>
          <p:nvPr/>
        </p:nvSpPr>
        <p:spPr>
          <a:xfrm>
            <a:off x="796925" y="1167700"/>
            <a:ext cx="7188300" cy="113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solidFill>
                  <a:schemeClr val="dk1"/>
                </a:solidFill>
              </a:rPr>
              <a:t>Health professionals are motivated to act/educate on climate and ecological emergency. </a:t>
            </a:r>
            <a:endParaRPr sz="1100" dirty="0">
              <a:solidFill>
                <a:schemeClr val="dk1"/>
              </a:solidFill>
            </a:endParaRPr>
          </a:p>
          <a:p>
            <a:pPr marL="0" lvl="0" indent="0" algn="l" rtl="0">
              <a:spcBef>
                <a:spcPts val="0"/>
              </a:spcBef>
              <a:spcAft>
                <a:spcPts val="0"/>
              </a:spcAft>
              <a:buNone/>
            </a:pPr>
            <a:r>
              <a:rPr lang="en-GB" sz="1100" dirty="0">
                <a:solidFill>
                  <a:schemeClr val="dk1"/>
                </a:solidFill>
              </a:rPr>
              <a:t>Barriers =  time constraints, lack of knowledge, feeling they won’t make a difference, too risky personally or professionally, concern about controversy.</a:t>
            </a:r>
            <a:r>
              <a:rPr lang="en-GB" sz="1100" dirty="0">
                <a:solidFill>
                  <a:schemeClr val="dk1"/>
                </a:solidFill>
                <a:highlight>
                  <a:schemeClr val="accent6"/>
                </a:highlight>
              </a:rPr>
              <a:t> Action =  professional education, communication training, patient education materials, policy statements, guidance</a:t>
            </a:r>
            <a:endParaRPr sz="1100" dirty="0">
              <a:solidFill>
                <a:schemeClr val="dk1"/>
              </a:solidFill>
              <a:highlight>
                <a:schemeClr val="accent6"/>
              </a:highlight>
            </a:endParaRPr>
          </a:p>
          <a:p>
            <a:pPr marL="0" lvl="0" indent="0" algn="l" rtl="0">
              <a:spcBef>
                <a:spcPts val="0"/>
              </a:spcBef>
              <a:spcAft>
                <a:spcPts val="0"/>
              </a:spcAft>
              <a:buNone/>
            </a:pPr>
            <a:r>
              <a:rPr lang="en-GB" sz="1100" u="sng" dirty="0" err="1">
                <a:solidFill>
                  <a:schemeClr val="accent5"/>
                </a:solidFill>
                <a:hlinkClick r:id="rId3">
                  <a:extLst>
                    <a:ext uri="{A12FA001-AC4F-418D-AE19-62706E023703}">
                      <ahyp:hlinkClr xmlns:ahyp="http://schemas.microsoft.com/office/drawing/2018/hyperlinkcolor" val="tx"/>
                    </a:ext>
                  </a:extLst>
                </a:hlinkClick>
              </a:rPr>
              <a:t>Kotcher</a:t>
            </a:r>
            <a:r>
              <a:rPr lang="en-GB" sz="1100" u="sng" dirty="0">
                <a:solidFill>
                  <a:schemeClr val="accent5"/>
                </a:solidFill>
                <a:hlinkClick r:id="rId3">
                  <a:extLst>
                    <a:ext uri="{A12FA001-AC4F-418D-AE19-62706E023703}">
                      <ahyp:hlinkClr xmlns:ahyp="http://schemas.microsoft.com/office/drawing/2018/hyperlinkcolor" val="tx"/>
                    </a:ext>
                  </a:extLst>
                </a:hlinkClick>
              </a:rPr>
              <a:t> et al</a:t>
            </a:r>
            <a:endParaRPr dirty="0"/>
          </a:p>
        </p:txBody>
      </p:sp>
      <p:pic>
        <p:nvPicPr>
          <p:cNvPr id="94" name="Google Shape;94;p18"/>
          <p:cNvPicPr preferRelativeResize="0"/>
          <p:nvPr/>
        </p:nvPicPr>
        <p:blipFill>
          <a:blip r:embed="rId4">
            <a:alphaModFix/>
          </a:blip>
          <a:stretch>
            <a:fillRect/>
          </a:stretch>
        </p:blipFill>
        <p:spPr>
          <a:xfrm>
            <a:off x="366838" y="1253125"/>
            <a:ext cx="498075" cy="401675"/>
          </a:xfrm>
          <a:prstGeom prst="rect">
            <a:avLst/>
          </a:prstGeom>
          <a:noFill/>
          <a:ln>
            <a:noFill/>
          </a:ln>
        </p:spPr>
      </p:pic>
      <p:sp>
        <p:nvSpPr>
          <p:cNvPr id="95" name="Google Shape;95;p18"/>
          <p:cNvSpPr txBox="1"/>
          <p:nvPr/>
        </p:nvSpPr>
        <p:spPr>
          <a:xfrm>
            <a:off x="834875" y="2230525"/>
            <a:ext cx="70467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highlight>
                  <a:schemeClr val="accent6"/>
                </a:highlight>
              </a:rPr>
              <a:t>Most effective message</a:t>
            </a:r>
            <a:r>
              <a:rPr lang="en-GB" sz="1100"/>
              <a:t>: EXPLAIN THE RISK - Explain the problem (e.g. negative impacts of air quality), THE SOLUTION- explain how solution will benefit health (e.g. clean energy better AQ), NORMATIVE APPEAL - explain that most people support the solution, and how many people are taking action to advocate for the solution.</a:t>
            </a:r>
            <a:endParaRPr sz="1100"/>
          </a:p>
          <a:p>
            <a:pPr marL="0" lvl="0" indent="0" algn="l" rtl="0">
              <a:spcBef>
                <a:spcPts val="0"/>
              </a:spcBef>
              <a:spcAft>
                <a:spcPts val="0"/>
              </a:spcAft>
              <a:buNone/>
            </a:pPr>
            <a:r>
              <a:rPr lang="en-GB" sz="1100" u="sng">
                <a:solidFill>
                  <a:schemeClr val="hlink"/>
                </a:solidFill>
                <a:hlinkClick r:id="rId5"/>
              </a:rPr>
              <a:t>Kotcher et al</a:t>
            </a:r>
            <a:endParaRPr sz="1100"/>
          </a:p>
        </p:txBody>
      </p:sp>
      <p:pic>
        <p:nvPicPr>
          <p:cNvPr id="96" name="Google Shape;96;p18"/>
          <p:cNvPicPr preferRelativeResize="0"/>
          <p:nvPr/>
        </p:nvPicPr>
        <p:blipFill>
          <a:blip r:embed="rId6">
            <a:alphaModFix/>
          </a:blip>
          <a:stretch>
            <a:fillRect/>
          </a:stretch>
        </p:blipFill>
        <p:spPr>
          <a:xfrm>
            <a:off x="495925" y="2306800"/>
            <a:ext cx="338950" cy="338950"/>
          </a:xfrm>
          <a:prstGeom prst="rect">
            <a:avLst/>
          </a:prstGeom>
          <a:noFill/>
          <a:ln>
            <a:noFill/>
          </a:ln>
        </p:spPr>
      </p:pic>
      <p:sp>
        <p:nvSpPr>
          <p:cNvPr id="97" name="Google Shape;97;p18"/>
          <p:cNvSpPr txBox="1"/>
          <p:nvPr/>
        </p:nvSpPr>
        <p:spPr>
          <a:xfrm>
            <a:off x="834875" y="3208600"/>
            <a:ext cx="67707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dirty="0"/>
              <a:t>Establish an organizational home for climate and health work, provide training and resources, engage in climate advocacy as an organization, and network with other organizations</a:t>
            </a:r>
            <a:endParaRPr sz="1100" dirty="0"/>
          </a:p>
          <a:p>
            <a:pPr marL="0" lvl="0" indent="0" algn="l" rtl="0">
              <a:spcBef>
                <a:spcPts val="0"/>
              </a:spcBef>
              <a:spcAft>
                <a:spcPts val="0"/>
              </a:spcAft>
              <a:buNone/>
            </a:pPr>
            <a:r>
              <a:rPr lang="en-GB" sz="1100" u="sng" dirty="0">
                <a:solidFill>
                  <a:schemeClr val="accent5"/>
                </a:solidFill>
                <a:hlinkClick r:id="rId7">
                  <a:extLst>
                    <a:ext uri="{A12FA001-AC4F-418D-AE19-62706E023703}">
                      <ahyp:hlinkClr xmlns:ahyp="http://schemas.microsoft.com/office/drawing/2018/hyperlinkcolor" val="tx"/>
                    </a:ext>
                  </a:extLst>
                </a:hlinkClick>
              </a:rPr>
              <a:t>Mendoza-</a:t>
            </a:r>
            <a:r>
              <a:rPr lang="en-GB" sz="1100" u="sng" dirty="0" err="1">
                <a:solidFill>
                  <a:schemeClr val="accent5"/>
                </a:solidFill>
                <a:hlinkClick r:id="rId7">
                  <a:extLst>
                    <a:ext uri="{A12FA001-AC4F-418D-AE19-62706E023703}">
                      <ahyp:hlinkClr xmlns:ahyp="http://schemas.microsoft.com/office/drawing/2018/hyperlinkcolor" val="tx"/>
                    </a:ext>
                  </a:extLst>
                </a:hlinkClick>
              </a:rPr>
              <a:t>Vasconez</a:t>
            </a:r>
            <a:r>
              <a:rPr lang="en-GB" sz="1100" u="sng" dirty="0">
                <a:solidFill>
                  <a:schemeClr val="accent5"/>
                </a:solidFill>
                <a:hlinkClick r:id="rId7">
                  <a:extLst>
                    <a:ext uri="{A12FA001-AC4F-418D-AE19-62706E023703}">
                      <ahyp:hlinkClr xmlns:ahyp="http://schemas.microsoft.com/office/drawing/2018/hyperlinkcolor" val="tx"/>
                    </a:ext>
                  </a:extLst>
                </a:hlinkClick>
              </a:rPr>
              <a:t> et al</a:t>
            </a:r>
            <a:endParaRPr sz="1100" dirty="0"/>
          </a:p>
        </p:txBody>
      </p:sp>
      <p:pic>
        <p:nvPicPr>
          <p:cNvPr id="98" name="Google Shape;98;p18"/>
          <p:cNvPicPr preferRelativeResize="0"/>
          <p:nvPr/>
        </p:nvPicPr>
        <p:blipFill>
          <a:blip r:embed="rId4">
            <a:alphaModFix/>
          </a:blip>
          <a:stretch>
            <a:fillRect/>
          </a:stretch>
        </p:blipFill>
        <p:spPr>
          <a:xfrm>
            <a:off x="455259" y="3297752"/>
            <a:ext cx="420291" cy="338950"/>
          </a:xfrm>
          <a:prstGeom prst="rect">
            <a:avLst/>
          </a:prstGeom>
          <a:noFill/>
          <a:ln>
            <a:noFill/>
          </a:ln>
        </p:spPr>
      </p:pic>
      <p:sp>
        <p:nvSpPr>
          <p:cNvPr id="99" name="Google Shape;99;p18"/>
          <p:cNvSpPr txBox="1"/>
          <p:nvPr/>
        </p:nvSpPr>
        <p:spPr>
          <a:xfrm>
            <a:off x="834875" y="3901300"/>
            <a:ext cx="67707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t>Importance of communication skills and framing, working with allies, working will all political parties, working with political leaders</a:t>
            </a:r>
            <a:endParaRPr sz="1100"/>
          </a:p>
          <a:p>
            <a:pPr marL="0" lvl="0" indent="0" algn="l" rtl="0">
              <a:spcBef>
                <a:spcPts val="0"/>
              </a:spcBef>
              <a:spcAft>
                <a:spcPts val="0"/>
              </a:spcAft>
              <a:buNone/>
            </a:pPr>
            <a:r>
              <a:rPr lang="en-GB" sz="1100" u="sng">
                <a:solidFill>
                  <a:srgbClr val="0097A7"/>
                </a:solidFill>
                <a:hlinkClick r:id="rId8">
                  <a:extLst>
                    <a:ext uri="{A12FA001-AC4F-418D-AE19-62706E023703}">
                      <ahyp:hlinkClr xmlns:ahyp="http://schemas.microsoft.com/office/drawing/2018/hyperlinkcolor" val="tx"/>
                    </a:ext>
                  </a:extLst>
                </a:hlinkClick>
              </a:rPr>
              <a:t>Lysack et al</a:t>
            </a:r>
            <a:endParaRPr sz="1100">
              <a:solidFill>
                <a:srgbClr val="0097A7"/>
              </a:solidFill>
            </a:endParaRPr>
          </a:p>
        </p:txBody>
      </p:sp>
      <p:pic>
        <p:nvPicPr>
          <p:cNvPr id="100" name="Google Shape;100;p18"/>
          <p:cNvPicPr preferRelativeResize="0"/>
          <p:nvPr/>
        </p:nvPicPr>
        <p:blipFill>
          <a:blip r:embed="rId4">
            <a:alphaModFix/>
          </a:blip>
          <a:stretch>
            <a:fillRect/>
          </a:stretch>
        </p:blipFill>
        <p:spPr>
          <a:xfrm>
            <a:off x="495934" y="3993427"/>
            <a:ext cx="420291" cy="338950"/>
          </a:xfrm>
          <a:prstGeom prst="rect">
            <a:avLst/>
          </a:prstGeom>
          <a:noFill/>
          <a:ln>
            <a:noFill/>
          </a:ln>
        </p:spPr>
      </p:pic>
      <p:pic>
        <p:nvPicPr>
          <p:cNvPr id="4" name="Graphic 3" descr="Return with solid fill">
            <a:hlinkClick r:id="rId9" action="ppaction://hlinksldjump"/>
            <a:extLst>
              <a:ext uri="{FF2B5EF4-FFF2-40B4-BE49-F238E27FC236}">
                <a16:creationId xmlns:a16="http://schemas.microsoft.com/office/drawing/2014/main" id="{EB974938-E493-9305-805A-6B1A8CF478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09929" y="192479"/>
            <a:ext cx="728366" cy="728366"/>
          </a:xfrm>
          <a:prstGeom prst="rect">
            <a:avLst/>
          </a:prstGeom>
        </p:spPr>
      </p:pic>
      <p:sp>
        <p:nvSpPr>
          <p:cNvPr id="5" name="TextBox 4">
            <a:extLst>
              <a:ext uri="{FF2B5EF4-FFF2-40B4-BE49-F238E27FC236}">
                <a16:creationId xmlns:a16="http://schemas.microsoft.com/office/drawing/2014/main" id="{DA94DC79-44C2-317F-9C13-193D11982547}"/>
              </a:ext>
            </a:extLst>
          </p:cNvPr>
          <p:cNvSpPr txBox="1"/>
          <p:nvPr/>
        </p:nvSpPr>
        <p:spPr>
          <a:xfrm>
            <a:off x="7216716" y="105814"/>
            <a:ext cx="1543665" cy="646331"/>
          </a:xfrm>
          <a:prstGeom prst="rect">
            <a:avLst/>
          </a:prstGeom>
          <a:noFill/>
        </p:spPr>
        <p:txBody>
          <a:bodyPr wrap="square" rtlCol="0">
            <a:spAutoFit/>
          </a:bodyPr>
          <a:lstStyle/>
          <a:p>
            <a:r>
              <a:rPr lang="en-GB" sz="1200" dirty="0"/>
              <a:t>Ctrl &amp; click arrow to return to synthesis summary</a:t>
            </a:r>
          </a:p>
        </p:txBody>
      </p:sp>
      <p:pic>
        <p:nvPicPr>
          <p:cNvPr id="6" name="Graphic 5" descr="Cursor with solid fill">
            <a:hlinkClick r:id="rId12" action="ppaction://hlinksldjump"/>
            <a:extLst>
              <a:ext uri="{FF2B5EF4-FFF2-40B4-BE49-F238E27FC236}">
                <a16:creationId xmlns:a16="http://schemas.microsoft.com/office/drawing/2014/main" id="{4F7735F9-6CC3-2CD6-6D75-FEEFE45328B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5400000">
            <a:off x="3950225" y="1807663"/>
            <a:ext cx="270000" cy="270000"/>
          </a:xfrm>
          <a:prstGeom prst="rect">
            <a:avLst/>
          </a:prstGeom>
        </p:spPr>
      </p:pic>
      <p:pic>
        <p:nvPicPr>
          <p:cNvPr id="7" name="Graphic 6" descr="Cursor with solid fill">
            <a:hlinkClick r:id="rId15" action="ppaction://hlinksldjump"/>
            <a:extLst>
              <a:ext uri="{FF2B5EF4-FFF2-40B4-BE49-F238E27FC236}">
                <a16:creationId xmlns:a16="http://schemas.microsoft.com/office/drawing/2014/main" id="{7FDBEAC5-008C-95FC-4192-615F710A2EC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5400000">
            <a:off x="1870703" y="2829865"/>
            <a:ext cx="270000" cy="270000"/>
          </a:xfrm>
          <a:prstGeom prst="rect">
            <a:avLst/>
          </a:prstGeom>
        </p:spPr>
      </p:pic>
      <p:pic>
        <p:nvPicPr>
          <p:cNvPr id="8" name="Graphic 7" descr="Cursor with solid fill">
            <a:hlinkClick r:id="rId16" action="ppaction://hlinksldjump"/>
            <a:extLst>
              <a:ext uri="{FF2B5EF4-FFF2-40B4-BE49-F238E27FC236}">
                <a16:creationId xmlns:a16="http://schemas.microsoft.com/office/drawing/2014/main" id="{848EBB4B-D931-DB82-220F-8D677EDE4B1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5400000">
            <a:off x="5528302" y="3467227"/>
            <a:ext cx="270000" cy="270000"/>
          </a:xfrm>
          <a:prstGeom prst="rect">
            <a:avLst/>
          </a:prstGeom>
        </p:spPr>
      </p:pic>
      <p:pic>
        <p:nvPicPr>
          <p:cNvPr id="9" name="Graphic 8" descr="Cursor with solid fill">
            <a:hlinkClick r:id="rId17" action="ppaction://hlinksldjump"/>
            <a:extLst>
              <a:ext uri="{FF2B5EF4-FFF2-40B4-BE49-F238E27FC236}">
                <a16:creationId xmlns:a16="http://schemas.microsoft.com/office/drawing/2014/main" id="{191DE10B-4CB2-396E-D45E-9BD749B59A8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5400000">
            <a:off x="2745773" y="4135951"/>
            <a:ext cx="270000" cy="270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699" y="22403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Summary of findings: ingredients for success (2)</a:t>
            </a:r>
            <a:endParaRPr dirty="0"/>
          </a:p>
        </p:txBody>
      </p:sp>
      <p:sp>
        <p:nvSpPr>
          <p:cNvPr id="106" name="Google Shape;106;p19"/>
          <p:cNvSpPr txBox="1">
            <a:spLocks noGrp="1"/>
          </p:cNvSpPr>
          <p:nvPr>
            <p:ph type="body" idx="1"/>
          </p:nvPr>
        </p:nvSpPr>
        <p:spPr>
          <a:xfrm>
            <a:off x="623400" y="881050"/>
            <a:ext cx="8520600" cy="395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100" u="sng" dirty="0">
                <a:solidFill>
                  <a:schemeClr val="hlink"/>
                </a:solidFill>
                <a:hlinkClick r:id="rId3"/>
              </a:rPr>
              <a:t>Freudenberg et al</a:t>
            </a:r>
            <a:r>
              <a:rPr lang="en-GB" sz="1100" dirty="0"/>
              <a:t> Analyses 12 case studies of public health advocacy and identifies lessons including more effective campaigns used </a:t>
            </a:r>
            <a:r>
              <a:rPr lang="en-GB" sz="1100" b="1" dirty="0"/>
              <a:t>more advocacy strategies</a:t>
            </a:r>
            <a:r>
              <a:rPr lang="en-GB" sz="1100" dirty="0"/>
              <a:t> (5.3 versus 4.1) and </a:t>
            </a:r>
            <a:r>
              <a:rPr lang="en-GB" sz="1100" b="1" dirty="0"/>
              <a:t>involved more constituencies</a:t>
            </a:r>
            <a:r>
              <a:rPr lang="en-GB" sz="1100" dirty="0"/>
              <a:t> (6.3 versus 5.1) than less effective ones. Case studies include one on automobiles emissions.</a:t>
            </a:r>
            <a:endParaRPr sz="1100" dirty="0"/>
          </a:p>
          <a:p>
            <a:pPr marL="0" lvl="0" indent="0" algn="l" rtl="0">
              <a:lnSpc>
                <a:spcPct val="100000"/>
              </a:lnSpc>
              <a:spcBef>
                <a:spcPts val="1200"/>
              </a:spcBef>
              <a:spcAft>
                <a:spcPts val="0"/>
              </a:spcAft>
              <a:buNone/>
            </a:pPr>
            <a:r>
              <a:rPr lang="en-GB" sz="1100" u="sng" dirty="0">
                <a:solidFill>
                  <a:schemeClr val="hlink"/>
                </a:solidFill>
                <a:hlinkClick r:id="rId4"/>
              </a:rPr>
              <a:t>Review on UN decade of Nutrition</a:t>
            </a:r>
            <a:r>
              <a:rPr lang="en-GB" sz="1100" dirty="0">
                <a:solidFill>
                  <a:schemeClr val="dk1"/>
                </a:solidFill>
              </a:rPr>
              <a:t> Useful for understanding what is needed to create and strengthen political commitment (and evidence this is possible to achieve over time through concerted strategic action). Identifies 18 factors that drive commitment, key commitment drivers across different contexts include effective networks, strong leadership, civil society mobilisation, supportive political administrations, societal change and focusing events, cohesive and resonant framing, robust data systems and available evidence. Also identifies context specific drivers and barriers (for LMIC and HIC) </a:t>
            </a:r>
            <a:endParaRPr sz="1100" dirty="0">
              <a:solidFill>
                <a:schemeClr val="dk1"/>
              </a:solidFill>
            </a:endParaRPr>
          </a:p>
          <a:p>
            <a:pPr marL="0" lvl="0" indent="0" algn="l" rtl="0">
              <a:lnSpc>
                <a:spcPct val="100000"/>
              </a:lnSpc>
              <a:spcBef>
                <a:spcPts val="0"/>
              </a:spcBef>
              <a:spcAft>
                <a:spcPts val="0"/>
              </a:spcAft>
              <a:buNone/>
            </a:pPr>
            <a:endParaRPr sz="1100" dirty="0">
              <a:solidFill>
                <a:schemeClr val="dk1"/>
              </a:solidFill>
            </a:endParaRPr>
          </a:p>
          <a:p>
            <a:pPr marL="0" lvl="0" indent="0" algn="l" rtl="0">
              <a:lnSpc>
                <a:spcPct val="100000"/>
              </a:lnSpc>
              <a:spcBef>
                <a:spcPts val="0"/>
              </a:spcBef>
              <a:spcAft>
                <a:spcPts val="0"/>
              </a:spcAft>
              <a:buNone/>
            </a:pPr>
            <a:r>
              <a:rPr lang="en-GB" sz="1100" u="sng" dirty="0">
                <a:solidFill>
                  <a:schemeClr val="hlink"/>
                </a:solidFill>
                <a:hlinkClick r:id="rId5"/>
              </a:rPr>
              <a:t>Networks, advocacy and evidence in public health</a:t>
            </a:r>
            <a:r>
              <a:rPr lang="en-GB" sz="1100" dirty="0">
                <a:solidFill>
                  <a:schemeClr val="dk1"/>
                </a:solidFill>
              </a:rPr>
              <a:t> Analyses 2 case studies to highlight the importance of ‘policy networks’ and ‘advocacy’ Key ingredients for success include: regular engagement within diverse network, trust, clear research-informed proposals, ability to deal with disagreement through strategic trade-offs to keep focused, leadership (some advocacy groups functioning as knowledge brokers), a high degree of scientific consensus perceived and communicated externally, a supportive wider social and political context.</a:t>
            </a:r>
            <a:endParaRPr sz="1100" dirty="0">
              <a:solidFill>
                <a:schemeClr val="dk1"/>
              </a:solidFill>
            </a:endParaRPr>
          </a:p>
          <a:p>
            <a:pPr marL="0" lvl="0" indent="0" algn="l" rtl="0">
              <a:lnSpc>
                <a:spcPct val="100000"/>
              </a:lnSpc>
              <a:spcBef>
                <a:spcPts val="0"/>
              </a:spcBef>
              <a:spcAft>
                <a:spcPts val="0"/>
              </a:spcAft>
              <a:buNone/>
            </a:pPr>
            <a:endParaRPr sz="1100" dirty="0">
              <a:solidFill>
                <a:schemeClr val="dk1"/>
              </a:solidFill>
            </a:endParaRPr>
          </a:p>
          <a:p>
            <a:pPr marL="0" lvl="0" indent="0" algn="l" rtl="0">
              <a:lnSpc>
                <a:spcPct val="100000"/>
              </a:lnSpc>
              <a:spcBef>
                <a:spcPts val="0"/>
              </a:spcBef>
              <a:spcAft>
                <a:spcPts val="0"/>
              </a:spcAft>
              <a:buNone/>
            </a:pPr>
            <a:r>
              <a:rPr lang="en-GB" sz="1100" u="sng" dirty="0">
                <a:solidFill>
                  <a:schemeClr val="hlink"/>
                </a:solidFill>
                <a:hlinkClick r:id="rId6"/>
              </a:rPr>
              <a:t>Chapman advocacy for public health a primer </a:t>
            </a:r>
            <a:r>
              <a:rPr lang="en-GB" sz="1100" dirty="0">
                <a:solidFill>
                  <a:schemeClr val="dk1"/>
                </a:solidFill>
              </a:rPr>
              <a:t>Presents 10 key questions for PH advocates to think through when developing a media based advocacy campaign, followed by a case study to illustrate. Also includes links to lots of helpful resources (some listed in the slide notes for the paper) </a:t>
            </a:r>
            <a:endParaRPr sz="1100" dirty="0">
              <a:solidFill>
                <a:schemeClr val="dk1"/>
              </a:solidFill>
            </a:endParaRPr>
          </a:p>
          <a:p>
            <a:pPr marL="0" lvl="0" indent="0" algn="l" rtl="0">
              <a:lnSpc>
                <a:spcPct val="100000"/>
              </a:lnSpc>
              <a:spcBef>
                <a:spcPts val="0"/>
              </a:spcBef>
              <a:spcAft>
                <a:spcPts val="0"/>
              </a:spcAft>
              <a:buNone/>
            </a:pPr>
            <a:endParaRPr sz="1100" dirty="0">
              <a:solidFill>
                <a:schemeClr val="dk1"/>
              </a:solidFill>
            </a:endParaRPr>
          </a:p>
          <a:p>
            <a:pPr marL="0" lvl="0" indent="0" algn="l" rtl="0">
              <a:lnSpc>
                <a:spcPct val="100000"/>
              </a:lnSpc>
              <a:spcBef>
                <a:spcPts val="0"/>
              </a:spcBef>
              <a:spcAft>
                <a:spcPts val="0"/>
              </a:spcAft>
              <a:buNone/>
            </a:pPr>
            <a:r>
              <a:rPr lang="en-GB" sz="1100" u="sng" dirty="0">
                <a:solidFill>
                  <a:schemeClr val="hlink"/>
                </a:solidFill>
                <a:hlinkClick r:id="rId7"/>
              </a:rPr>
              <a:t>Future Advocacy</a:t>
            </a:r>
            <a:r>
              <a:rPr lang="en-GB" sz="1100" dirty="0">
                <a:solidFill>
                  <a:schemeClr val="dk1"/>
                </a:solidFill>
              </a:rPr>
              <a:t> recommends asking three key questions in order to design an effective advocacy strategy: what do we want? </a:t>
            </a:r>
            <a:endParaRPr sz="1100" dirty="0">
              <a:solidFill>
                <a:schemeClr val="dk1"/>
              </a:solidFill>
            </a:endParaRPr>
          </a:p>
          <a:p>
            <a:pPr marL="0" lvl="0" indent="0" algn="l" rtl="0">
              <a:lnSpc>
                <a:spcPct val="100000"/>
              </a:lnSpc>
              <a:spcBef>
                <a:spcPts val="0"/>
              </a:spcBef>
              <a:spcAft>
                <a:spcPts val="0"/>
              </a:spcAft>
              <a:buNone/>
            </a:pPr>
            <a:r>
              <a:rPr lang="en-GB" sz="1100" dirty="0">
                <a:solidFill>
                  <a:schemeClr val="dk1"/>
                </a:solidFill>
              </a:rPr>
              <a:t>Who can give it to us? Why haven’t they given it to us already?</a:t>
            </a:r>
            <a:endParaRPr sz="1100" dirty="0">
              <a:solidFill>
                <a:schemeClr val="dk1"/>
              </a:solidFill>
            </a:endParaRPr>
          </a:p>
        </p:txBody>
      </p:sp>
      <p:pic>
        <p:nvPicPr>
          <p:cNvPr id="107" name="Google Shape;107;p19"/>
          <p:cNvPicPr preferRelativeResize="0"/>
          <p:nvPr/>
        </p:nvPicPr>
        <p:blipFill>
          <a:blip r:embed="rId8">
            <a:alphaModFix/>
          </a:blip>
          <a:stretch>
            <a:fillRect/>
          </a:stretch>
        </p:blipFill>
        <p:spPr>
          <a:xfrm>
            <a:off x="311699" y="1017730"/>
            <a:ext cx="338950" cy="273362"/>
          </a:xfrm>
          <a:prstGeom prst="rect">
            <a:avLst/>
          </a:prstGeom>
          <a:noFill/>
          <a:ln>
            <a:noFill/>
          </a:ln>
        </p:spPr>
      </p:pic>
      <p:pic>
        <p:nvPicPr>
          <p:cNvPr id="108" name="Google Shape;108;p19"/>
          <p:cNvPicPr preferRelativeResize="0"/>
          <p:nvPr/>
        </p:nvPicPr>
        <p:blipFill>
          <a:blip r:embed="rId8">
            <a:alphaModFix/>
          </a:blip>
          <a:stretch>
            <a:fillRect/>
          </a:stretch>
        </p:blipFill>
        <p:spPr>
          <a:xfrm>
            <a:off x="347649" y="1727911"/>
            <a:ext cx="338950" cy="273362"/>
          </a:xfrm>
          <a:prstGeom prst="rect">
            <a:avLst/>
          </a:prstGeom>
          <a:noFill/>
          <a:ln>
            <a:noFill/>
          </a:ln>
        </p:spPr>
      </p:pic>
      <p:pic>
        <p:nvPicPr>
          <p:cNvPr id="109" name="Google Shape;109;p19"/>
          <p:cNvPicPr preferRelativeResize="0"/>
          <p:nvPr/>
        </p:nvPicPr>
        <p:blipFill>
          <a:blip r:embed="rId8">
            <a:alphaModFix/>
          </a:blip>
          <a:stretch>
            <a:fillRect/>
          </a:stretch>
        </p:blipFill>
        <p:spPr>
          <a:xfrm>
            <a:off x="380450" y="2711453"/>
            <a:ext cx="338950" cy="273362"/>
          </a:xfrm>
          <a:prstGeom prst="rect">
            <a:avLst/>
          </a:prstGeom>
          <a:noFill/>
          <a:ln>
            <a:noFill/>
          </a:ln>
        </p:spPr>
      </p:pic>
      <p:pic>
        <p:nvPicPr>
          <p:cNvPr id="110" name="Google Shape;110;p19"/>
          <p:cNvPicPr preferRelativeResize="0"/>
          <p:nvPr/>
        </p:nvPicPr>
        <p:blipFill>
          <a:blip r:embed="rId9">
            <a:alphaModFix/>
          </a:blip>
          <a:stretch>
            <a:fillRect/>
          </a:stretch>
        </p:blipFill>
        <p:spPr>
          <a:xfrm>
            <a:off x="380450" y="3699180"/>
            <a:ext cx="273350" cy="273350"/>
          </a:xfrm>
          <a:prstGeom prst="rect">
            <a:avLst/>
          </a:prstGeom>
          <a:noFill/>
          <a:ln>
            <a:noFill/>
          </a:ln>
        </p:spPr>
      </p:pic>
      <p:pic>
        <p:nvPicPr>
          <p:cNvPr id="111" name="Google Shape;111;p19"/>
          <p:cNvPicPr preferRelativeResize="0"/>
          <p:nvPr/>
        </p:nvPicPr>
        <p:blipFill>
          <a:blip r:embed="rId9">
            <a:alphaModFix/>
          </a:blip>
          <a:stretch>
            <a:fillRect/>
          </a:stretch>
        </p:blipFill>
        <p:spPr>
          <a:xfrm>
            <a:off x="384308" y="4387751"/>
            <a:ext cx="273350" cy="273350"/>
          </a:xfrm>
          <a:prstGeom prst="rect">
            <a:avLst/>
          </a:prstGeom>
          <a:noFill/>
          <a:ln>
            <a:noFill/>
          </a:ln>
        </p:spPr>
      </p:pic>
      <p:pic>
        <p:nvPicPr>
          <p:cNvPr id="4" name="Graphic 3" descr="Return with solid fill">
            <a:hlinkClick r:id="rId10" action="ppaction://hlinksldjump"/>
            <a:extLst>
              <a:ext uri="{FF2B5EF4-FFF2-40B4-BE49-F238E27FC236}">
                <a16:creationId xmlns:a16="http://schemas.microsoft.com/office/drawing/2014/main" id="{3007D592-E9BF-FF0B-CCE4-C6E0DD5448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09929" y="192479"/>
            <a:ext cx="728366" cy="728366"/>
          </a:xfrm>
          <a:prstGeom prst="rect">
            <a:avLst/>
          </a:prstGeom>
        </p:spPr>
      </p:pic>
      <p:sp>
        <p:nvSpPr>
          <p:cNvPr id="5" name="TextBox 4">
            <a:extLst>
              <a:ext uri="{FF2B5EF4-FFF2-40B4-BE49-F238E27FC236}">
                <a16:creationId xmlns:a16="http://schemas.microsoft.com/office/drawing/2014/main" id="{40D7BA4B-033B-1BDF-43BB-19E12E476BF4}"/>
              </a:ext>
            </a:extLst>
          </p:cNvPr>
          <p:cNvSpPr txBox="1"/>
          <p:nvPr/>
        </p:nvSpPr>
        <p:spPr>
          <a:xfrm>
            <a:off x="7216716" y="105814"/>
            <a:ext cx="1543665" cy="646331"/>
          </a:xfrm>
          <a:prstGeom prst="rect">
            <a:avLst/>
          </a:prstGeom>
          <a:noFill/>
        </p:spPr>
        <p:txBody>
          <a:bodyPr wrap="square" rtlCol="0">
            <a:spAutoFit/>
          </a:bodyPr>
          <a:lstStyle/>
          <a:p>
            <a:r>
              <a:rPr lang="en-GB" sz="1200" dirty="0"/>
              <a:t>Ctrl &amp; click arrow to return to synthesis summary</a:t>
            </a:r>
          </a:p>
        </p:txBody>
      </p:sp>
      <p:pic>
        <p:nvPicPr>
          <p:cNvPr id="6" name="Graphic 5" descr="Cursor with solid fill">
            <a:hlinkClick r:id="rId13" action="ppaction://hlinksldjump"/>
            <a:extLst>
              <a:ext uri="{FF2B5EF4-FFF2-40B4-BE49-F238E27FC236}">
                <a16:creationId xmlns:a16="http://schemas.microsoft.com/office/drawing/2014/main" id="{9916F157-5F12-12E0-632C-5EFBFAF5AC7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5400000">
            <a:off x="3606096" y="1306249"/>
            <a:ext cx="270000" cy="270000"/>
          </a:xfrm>
          <a:prstGeom prst="rect">
            <a:avLst/>
          </a:prstGeom>
        </p:spPr>
      </p:pic>
      <p:pic>
        <p:nvPicPr>
          <p:cNvPr id="7" name="Graphic 6" descr="Cursor with solid fill">
            <a:hlinkClick r:id="rId16" action="ppaction://hlinksldjump"/>
            <a:extLst>
              <a:ext uri="{FF2B5EF4-FFF2-40B4-BE49-F238E27FC236}">
                <a16:creationId xmlns:a16="http://schemas.microsoft.com/office/drawing/2014/main" id="{F7EF3551-282C-12E1-2EEE-E19E03857DA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5400000">
            <a:off x="5041606" y="2301750"/>
            <a:ext cx="270000" cy="270000"/>
          </a:xfrm>
          <a:prstGeom prst="rect">
            <a:avLst/>
          </a:prstGeom>
        </p:spPr>
      </p:pic>
      <p:pic>
        <p:nvPicPr>
          <p:cNvPr id="8" name="Graphic 7" descr="Cursor with solid fill">
            <a:hlinkClick r:id="rId17" action="ppaction://hlinksldjump"/>
            <a:extLst>
              <a:ext uri="{FF2B5EF4-FFF2-40B4-BE49-F238E27FC236}">
                <a16:creationId xmlns:a16="http://schemas.microsoft.com/office/drawing/2014/main" id="{3A93EC73-2170-DD9C-F577-36D22182EB8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5400000">
            <a:off x="1777296" y="3366649"/>
            <a:ext cx="270000" cy="270000"/>
          </a:xfrm>
          <a:prstGeom prst="rect">
            <a:avLst/>
          </a:prstGeom>
        </p:spPr>
      </p:pic>
      <p:pic>
        <p:nvPicPr>
          <p:cNvPr id="9" name="Graphic 8" descr="Cursor with solid fill">
            <a:hlinkClick r:id="rId18" action="ppaction://hlinksldjump"/>
            <a:extLst>
              <a:ext uri="{FF2B5EF4-FFF2-40B4-BE49-F238E27FC236}">
                <a16:creationId xmlns:a16="http://schemas.microsoft.com/office/drawing/2014/main" id="{727C305A-A8B3-3E28-95C8-C7B2BFE6654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5400000">
            <a:off x="2239412" y="3992450"/>
            <a:ext cx="270000" cy="270000"/>
          </a:xfrm>
          <a:prstGeom prst="rect">
            <a:avLst/>
          </a:prstGeom>
        </p:spPr>
      </p:pic>
      <p:pic>
        <p:nvPicPr>
          <p:cNvPr id="10" name="Graphic 9" descr="Cursor with solid fill">
            <a:hlinkClick r:id="rId19" action="ppaction://hlinksldjump"/>
            <a:extLst>
              <a:ext uri="{FF2B5EF4-FFF2-40B4-BE49-F238E27FC236}">
                <a16:creationId xmlns:a16="http://schemas.microsoft.com/office/drawing/2014/main" id="{4229D6A5-2EAA-DE68-CDA2-666B6BC05CA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5400000">
            <a:off x="4571999" y="4524426"/>
            <a:ext cx="270000" cy="270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186707"/>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Summary of findings: types of advocacy</a:t>
            </a:r>
            <a:endParaRPr dirty="0"/>
          </a:p>
        </p:txBody>
      </p:sp>
      <p:sp>
        <p:nvSpPr>
          <p:cNvPr id="117" name="Google Shape;117;p20"/>
          <p:cNvSpPr txBox="1">
            <a:spLocks noGrp="1"/>
          </p:cNvSpPr>
          <p:nvPr>
            <p:ph type="body" idx="1"/>
          </p:nvPr>
        </p:nvSpPr>
        <p:spPr>
          <a:xfrm>
            <a:off x="311700" y="1152475"/>
            <a:ext cx="8520600" cy="3821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sz="1100" u="sng" dirty="0">
                <a:solidFill>
                  <a:schemeClr val="hlink"/>
                </a:solidFill>
                <a:hlinkClick r:id="rId3"/>
              </a:rPr>
              <a:t>Mapping the movement for climate change and health</a:t>
            </a:r>
            <a:r>
              <a:rPr lang="en-GB" sz="1100" dirty="0"/>
              <a:t> helpful in identifying the gaps and role that the FPH could play as part of a movement of organisations, focuses on climate and health movements in England, identifies different methodological approaches used, a gap for systems change focus and argues for shift to working as a ‘cohesive ecosystem.’ </a:t>
            </a:r>
            <a:endParaRPr sz="1100" dirty="0"/>
          </a:p>
          <a:p>
            <a:pPr marL="0" lvl="0" indent="0" algn="l" rtl="0">
              <a:spcBef>
                <a:spcPts val="1200"/>
              </a:spcBef>
              <a:spcAft>
                <a:spcPts val="0"/>
              </a:spcAft>
              <a:buNone/>
            </a:pPr>
            <a:r>
              <a:rPr lang="en-GB" sz="1100" u="sng" dirty="0">
                <a:solidFill>
                  <a:schemeClr val="hlink"/>
                </a:solidFill>
                <a:hlinkClick r:id="rId4"/>
              </a:rPr>
              <a:t>10 Theories to Inform Advocacy</a:t>
            </a:r>
            <a:r>
              <a:rPr lang="en-GB" sz="1100" dirty="0"/>
              <a:t> Identifies and describes 10 theories, split between Global theories (theories that explain how policy change occurs more broadly), and Tactical theories (theories from various social science disciplines that apply to common advocacy tactics that are likely part of broader advocacy efforts or campaigns) and when these might be useful. Could contribute to analysis of which theories to use when planning a campaign. </a:t>
            </a:r>
            <a:endParaRPr lang="en-GB" sz="1100" dirty="0">
              <a:solidFill>
                <a:srgbClr val="FF0000"/>
              </a:solidFill>
            </a:endParaRPr>
          </a:p>
          <a:p>
            <a:pPr marL="0" lvl="0" indent="0" algn="l" rtl="0">
              <a:spcBef>
                <a:spcPts val="1200"/>
              </a:spcBef>
              <a:spcAft>
                <a:spcPts val="0"/>
              </a:spcAft>
              <a:buNone/>
            </a:pPr>
            <a:r>
              <a:rPr lang="en-GB" sz="1100" u="sng" dirty="0">
                <a:solidFill>
                  <a:schemeClr val="hlink"/>
                </a:solidFill>
                <a:hlinkClick r:id="rId5"/>
              </a:rPr>
              <a:t>Middle-Out Perspective</a:t>
            </a:r>
            <a:r>
              <a:rPr lang="en-GB" sz="1100" dirty="0"/>
              <a:t> analyses how people working between government (top) and individuals (bottom) act to promote broader societal changes from the middle-out (rather than the top-down or bottom-up), illustrates with two case studies and identifies that using a wide range of middle-out can broaden coalitions and that care needs to be taken as they are not neutral, recommends mapping</a:t>
            </a:r>
          </a:p>
          <a:p>
            <a:pPr marL="0" lvl="0" indent="0" algn="l" rtl="0">
              <a:spcBef>
                <a:spcPts val="1200"/>
              </a:spcBef>
              <a:spcAft>
                <a:spcPts val="0"/>
              </a:spcAft>
              <a:buNone/>
            </a:pPr>
            <a:r>
              <a:rPr lang="en-GB" sz="1100" u="sng" dirty="0">
                <a:solidFill>
                  <a:schemeClr val="hlink"/>
                </a:solidFill>
                <a:hlinkClick r:id="rId6"/>
              </a:rPr>
              <a:t>Hunter et al</a:t>
            </a:r>
            <a:r>
              <a:rPr lang="en-GB" sz="1100" dirty="0"/>
              <a:t> provides a detailed worked example of using complex systems thinking to achieve a public health goal. Their approach includes seven integrated tasks (mapping stakeholders, umbrella review, policy mapping, participatory systems modelling, use of discrete choice experiments to understand relative importance of different approaches to car dependency, deliberative democracy, collaborative implementation planned and delivered by multiple stakeholders) through which they expect to attain a systemic view of the car dependency issue, potential intervention approaches to reduce it, and a framework for integration of interventions through coordination of stakeholder actions. </a:t>
            </a:r>
            <a:endParaRPr sz="1100" dirty="0"/>
          </a:p>
          <a:p>
            <a:pPr marL="0" lvl="0" indent="0" algn="l" rtl="0">
              <a:spcBef>
                <a:spcPts val="1200"/>
              </a:spcBef>
              <a:spcAft>
                <a:spcPts val="1200"/>
              </a:spcAft>
              <a:buNone/>
            </a:pPr>
            <a:r>
              <a:rPr lang="en-GB" sz="1100" u="sng" dirty="0">
                <a:solidFill>
                  <a:schemeClr val="hlink"/>
                </a:solidFill>
                <a:hlinkClick r:id="rId7"/>
              </a:rPr>
              <a:t>Bill Moyer</a:t>
            </a:r>
            <a:r>
              <a:rPr lang="en-GB" sz="1100" dirty="0"/>
              <a:t> looked at different activist roles and their influence at different moments for social change. This can help define different types of advocacy within the project or movement. </a:t>
            </a:r>
            <a:endParaRPr sz="1100" dirty="0"/>
          </a:p>
        </p:txBody>
      </p:sp>
      <p:pic>
        <p:nvPicPr>
          <p:cNvPr id="118" name="Google Shape;118;p20"/>
          <p:cNvPicPr preferRelativeResize="0"/>
          <p:nvPr/>
        </p:nvPicPr>
        <p:blipFill>
          <a:blip r:embed="rId8">
            <a:alphaModFix/>
          </a:blip>
          <a:stretch>
            <a:fillRect/>
          </a:stretch>
        </p:blipFill>
        <p:spPr>
          <a:xfrm>
            <a:off x="76199" y="1210025"/>
            <a:ext cx="338950" cy="273362"/>
          </a:xfrm>
          <a:prstGeom prst="rect">
            <a:avLst/>
          </a:prstGeom>
          <a:noFill/>
          <a:ln>
            <a:noFill/>
          </a:ln>
        </p:spPr>
      </p:pic>
      <p:pic>
        <p:nvPicPr>
          <p:cNvPr id="119" name="Google Shape;119;p20"/>
          <p:cNvPicPr preferRelativeResize="0"/>
          <p:nvPr/>
        </p:nvPicPr>
        <p:blipFill>
          <a:blip r:embed="rId9">
            <a:alphaModFix/>
          </a:blip>
          <a:stretch>
            <a:fillRect/>
          </a:stretch>
        </p:blipFill>
        <p:spPr>
          <a:xfrm>
            <a:off x="122775" y="1519400"/>
            <a:ext cx="273350" cy="273350"/>
          </a:xfrm>
          <a:prstGeom prst="rect">
            <a:avLst/>
          </a:prstGeom>
          <a:noFill/>
          <a:ln>
            <a:noFill/>
          </a:ln>
        </p:spPr>
      </p:pic>
      <p:pic>
        <p:nvPicPr>
          <p:cNvPr id="120" name="Google Shape;120;p20"/>
          <p:cNvPicPr preferRelativeResize="0"/>
          <p:nvPr/>
        </p:nvPicPr>
        <p:blipFill>
          <a:blip r:embed="rId9">
            <a:alphaModFix/>
          </a:blip>
          <a:stretch>
            <a:fillRect/>
          </a:stretch>
        </p:blipFill>
        <p:spPr>
          <a:xfrm>
            <a:off x="76200" y="1882200"/>
            <a:ext cx="273350" cy="273350"/>
          </a:xfrm>
          <a:prstGeom prst="rect">
            <a:avLst/>
          </a:prstGeom>
          <a:noFill/>
          <a:ln>
            <a:noFill/>
          </a:ln>
        </p:spPr>
      </p:pic>
      <p:pic>
        <p:nvPicPr>
          <p:cNvPr id="121" name="Google Shape;121;p20"/>
          <p:cNvPicPr preferRelativeResize="0"/>
          <p:nvPr/>
        </p:nvPicPr>
        <p:blipFill>
          <a:blip r:embed="rId8">
            <a:alphaModFix/>
          </a:blip>
          <a:stretch>
            <a:fillRect/>
          </a:stretch>
        </p:blipFill>
        <p:spPr>
          <a:xfrm>
            <a:off x="76199" y="2674975"/>
            <a:ext cx="338950" cy="273362"/>
          </a:xfrm>
          <a:prstGeom prst="rect">
            <a:avLst/>
          </a:prstGeom>
          <a:noFill/>
          <a:ln>
            <a:noFill/>
          </a:ln>
        </p:spPr>
      </p:pic>
      <p:pic>
        <p:nvPicPr>
          <p:cNvPr id="122" name="Google Shape;122;p20"/>
          <p:cNvPicPr preferRelativeResize="0"/>
          <p:nvPr/>
        </p:nvPicPr>
        <p:blipFill>
          <a:blip r:embed="rId9">
            <a:alphaModFix/>
          </a:blip>
          <a:stretch>
            <a:fillRect/>
          </a:stretch>
        </p:blipFill>
        <p:spPr>
          <a:xfrm>
            <a:off x="109000" y="2966200"/>
            <a:ext cx="273350" cy="273350"/>
          </a:xfrm>
          <a:prstGeom prst="rect">
            <a:avLst/>
          </a:prstGeom>
          <a:noFill/>
          <a:ln>
            <a:noFill/>
          </a:ln>
        </p:spPr>
      </p:pic>
      <p:pic>
        <p:nvPicPr>
          <p:cNvPr id="123" name="Google Shape;123;p20"/>
          <p:cNvPicPr preferRelativeResize="0"/>
          <p:nvPr/>
        </p:nvPicPr>
        <p:blipFill>
          <a:blip r:embed="rId9">
            <a:alphaModFix/>
          </a:blip>
          <a:stretch>
            <a:fillRect/>
          </a:stretch>
        </p:blipFill>
        <p:spPr>
          <a:xfrm>
            <a:off x="109000" y="3324750"/>
            <a:ext cx="273350" cy="273350"/>
          </a:xfrm>
          <a:prstGeom prst="rect">
            <a:avLst/>
          </a:prstGeom>
          <a:noFill/>
          <a:ln>
            <a:noFill/>
          </a:ln>
        </p:spPr>
      </p:pic>
      <p:pic>
        <p:nvPicPr>
          <p:cNvPr id="124" name="Google Shape;124;p20"/>
          <p:cNvPicPr preferRelativeResize="0"/>
          <p:nvPr/>
        </p:nvPicPr>
        <p:blipFill>
          <a:blip r:embed="rId9">
            <a:alphaModFix/>
          </a:blip>
          <a:stretch>
            <a:fillRect/>
          </a:stretch>
        </p:blipFill>
        <p:spPr>
          <a:xfrm>
            <a:off x="76200" y="4413000"/>
            <a:ext cx="273350" cy="273350"/>
          </a:xfrm>
          <a:prstGeom prst="rect">
            <a:avLst/>
          </a:prstGeom>
          <a:noFill/>
          <a:ln>
            <a:noFill/>
          </a:ln>
        </p:spPr>
      </p:pic>
      <p:pic>
        <p:nvPicPr>
          <p:cNvPr id="4" name="Graphic 3" descr="Return with solid fill">
            <a:hlinkClick r:id="rId10" action="ppaction://hlinksldjump"/>
            <a:extLst>
              <a:ext uri="{FF2B5EF4-FFF2-40B4-BE49-F238E27FC236}">
                <a16:creationId xmlns:a16="http://schemas.microsoft.com/office/drawing/2014/main" id="{5F6C1A53-85BC-EBD9-FA03-F36BF18B21D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09929" y="192479"/>
            <a:ext cx="728366" cy="728366"/>
          </a:xfrm>
          <a:prstGeom prst="rect">
            <a:avLst/>
          </a:prstGeom>
        </p:spPr>
      </p:pic>
      <p:sp>
        <p:nvSpPr>
          <p:cNvPr id="5" name="TextBox 4">
            <a:extLst>
              <a:ext uri="{FF2B5EF4-FFF2-40B4-BE49-F238E27FC236}">
                <a16:creationId xmlns:a16="http://schemas.microsoft.com/office/drawing/2014/main" id="{C722F73F-6E75-AEDA-DDD9-11D26B5BD211}"/>
              </a:ext>
            </a:extLst>
          </p:cNvPr>
          <p:cNvSpPr txBox="1"/>
          <p:nvPr/>
        </p:nvSpPr>
        <p:spPr>
          <a:xfrm>
            <a:off x="7216716" y="105814"/>
            <a:ext cx="1543665" cy="646331"/>
          </a:xfrm>
          <a:prstGeom prst="rect">
            <a:avLst/>
          </a:prstGeom>
          <a:noFill/>
        </p:spPr>
        <p:txBody>
          <a:bodyPr wrap="square" rtlCol="0">
            <a:spAutoFit/>
          </a:bodyPr>
          <a:lstStyle/>
          <a:p>
            <a:r>
              <a:rPr lang="en-GB" sz="1200" dirty="0"/>
              <a:t>Ctrl &amp; click arrow to return to synthesis summary</a:t>
            </a:r>
          </a:p>
        </p:txBody>
      </p:sp>
      <p:pic>
        <p:nvPicPr>
          <p:cNvPr id="6" name="Graphic 5" descr="Cursor with solid fill">
            <a:hlinkClick r:id="rId13" action="ppaction://hlinksldjump"/>
            <a:extLst>
              <a:ext uri="{FF2B5EF4-FFF2-40B4-BE49-F238E27FC236}">
                <a16:creationId xmlns:a16="http://schemas.microsoft.com/office/drawing/2014/main" id="{BE8EB869-6598-98CB-ED68-B3CC15B05A2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5400000">
            <a:off x="3969616" y="1522750"/>
            <a:ext cx="270000" cy="270000"/>
          </a:xfrm>
          <a:prstGeom prst="rect">
            <a:avLst/>
          </a:prstGeom>
        </p:spPr>
      </p:pic>
      <p:pic>
        <p:nvPicPr>
          <p:cNvPr id="7" name="Graphic 6" descr="Cursor with solid fill">
            <a:hlinkClick r:id="rId16" action="ppaction://hlinksldjump"/>
            <a:extLst>
              <a:ext uri="{FF2B5EF4-FFF2-40B4-BE49-F238E27FC236}">
                <a16:creationId xmlns:a16="http://schemas.microsoft.com/office/drawing/2014/main" id="{EC211D1C-C183-5887-031E-119C38178E5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5400000">
            <a:off x="980883" y="2301750"/>
            <a:ext cx="270000" cy="270000"/>
          </a:xfrm>
          <a:prstGeom prst="rect">
            <a:avLst/>
          </a:prstGeom>
        </p:spPr>
      </p:pic>
      <p:pic>
        <p:nvPicPr>
          <p:cNvPr id="8" name="Graphic 7" descr="Cursor with solid fill">
            <a:hlinkClick r:id="rId17" action="ppaction://hlinksldjump"/>
            <a:extLst>
              <a:ext uri="{FF2B5EF4-FFF2-40B4-BE49-F238E27FC236}">
                <a16:creationId xmlns:a16="http://schemas.microsoft.com/office/drawing/2014/main" id="{A982E830-A33D-12F3-9957-EC4A8CF321D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5400000">
            <a:off x="5828186" y="2947053"/>
            <a:ext cx="270000" cy="270000"/>
          </a:xfrm>
          <a:prstGeom prst="rect">
            <a:avLst/>
          </a:prstGeom>
        </p:spPr>
      </p:pic>
      <p:pic>
        <p:nvPicPr>
          <p:cNvPr id="9" name="Graphic 8" descr="Cursor with solid fill">
            <a:hlinkClick r:id="rId18" action="ppaction://hlinksldjump"/>
            <a:extLst>
              <a:ext uri="{FF2B5EF4-FFF2-40B4-BE49-F238E27FC236}">
                <a16:creationId xmlns:a16="http://schemas.microsoft.com/office/drawing/2014/main" id="{261EC23C-0B43-88AB-B5A5-61AACA14343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5400000">
            <a:off x="6880237" y="3875689"/>
            <a:ext cx="270000" cy="270000"/>
          </a:xfrm>
          <a:prstGeom prst="rect">
            <a:avLst/>
          </a:prstGeom>
        </p:spPr>
      </p:pic>
      <p:pic>
        <p:nvPicPr>
          <p:cNvPr id="10" name="Graphic 9" descr="Cursor with solid fill">
            <a:hlinkClick r:id="rId19" action="ppaction://hlinksldjump"/>
            <a:extLst>
              <a:ext uri="{FF2B5EF4-FFF2-40B4-BE49-F238E27FC236}">
                <a16:creationId xmlns:a16="http://schemas.microsoft.com/office/drawing/2014/main" id="{88D149A9-5B81-FEE1-B27D-B4DAA4F348A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5400000">
            <a:off x="2121425" y="4413000"/>
            <a:ext cx="270000" cy="270000"/>
          </a:xfrm>
          <a:prstGeom prst="rect">
            <a:avLst/>
          </a:prstGeom>
        </p:spPr>
      </p:pic>
    </p:spTree>
    <p:extLst>
      <p:ext uri="{BB962C8B-B14F-4D97-AF65-F5344CB8AC3E}">
        <p14:creationId xmlns:p14="http://schemas.microsoft.com/office/powerpoint/2010/main" val="3852388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17944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Summary of findings: advocacy skills</a:t>
            </a:r>
            <a:endParaRPr dirty="0"/>
          </a:p>
        </p:txBody>
      </p:sp>
      <p:sp>
        <p:nvSpPr>
          <p:cNvPr id="130" name="Google Shape;130;p21"/>
          <p:cNvSpPr txBox="1">
            <a:spLocks noGrp="1"/>
          </p:cNvSpPr>
          <p:nvPr>
            <p:ph type="body" idx="1"/>
          </p:nvPr>
        </p:nvSpPr>
        <p:spPr>
          <a:xfrm>
            <a:off x="311700" y="1004995"/>
            <a:ext cx="8520600" cy="3793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sz="1100" u="sng" dirty="0">
                <a:solidFill>
                  <a:schemeClr val="hlink"/>
                </a:solidFill>
                <a:hlinkClick r:id="rId3"/>
              </a:rPr>
              <a:t>Casebook on advocacy in public health</a:t>
            </a:r>
            <a:r>
              <a:rPr lang="en-GB" sz="1100" dirty="0"/>
              <a:t> (includes case studies), World Federation of Public Health Associations, establishes what is public health advocacy and emphasizes the importance of advocacy as an essential public health function by bringing together 18 cases of public health advocacy from different corners of the world. Aims to increase knowledge and capacity to develop and implement advocacy strategies and inspire development of curricula and other training to strengthen advocacy. </a:t>
            </a:r>
            <a:endParaRPr sz="1100" dirty="0"/>
          </a:p>
          <a:p>
            <a:pPr marL="0" lvl="0" indent="0" algn="l" rtl="0">
              <a:spcBef>
                <a:spcPts val="1200"/>
              </a:spcBef>
              <a:spcAft>
                <a:spcPts val="0"/>
              </a:spcAft>
              <a:buNone/>
            </a:pPr>
            <a:r>
              <a:rPr lang="en-GB" sz="1100" u="sng" dirty="0">
                <a:solidFill>
                  <a:schemeClr val="hlink"/>
                </a:solidFill>
                <a:hlinkClick r:id="rId4"/>
              </a:rPr>
              <a:t>The Advocacy Toolkit</a:t>
            </a:r>
            <a:r>
              <a:rPr lang="en-GB" sz="1100" dirty="0"/>
              <a:t>, Public Health Advocacy Institute of Western Australia, explains advocacy, includes examples and case studies, tips to work with the media, and practical tools to help you and your organisation advocate on your issue, also goes through types of advocacy and components of an advocacy framework (see </a:t>
            </a:r>
            <a:r>
              <a:rPr lang="en-GB" sz="1100" dirty="0" err="1"/>
              <a:t>eg</a:t>
            </a:r>
            <a:r>
              <a:rPr lang="en-GB" sz="1100" dirty="0"/>
              <a:t> frameworks section on later slides)   </a:t>
            </a:r>
            <a:endParaRPr sz="1100" dirty="0"/>
          </a:p>
          <a:p>
            <a:pPr marL="0" lvl="0" indent="0" algn="l" rtl="0">
              <a:spcBef>
                <a:spcPts val="1200"/>
              </a:spcBef>
              <a:spcAft>
                <a:spcPts val="0"/>
              </a:spcAft>
              <a:buNone/>
            </a:pPr>
            <a:r>
              <a:rPr lang="en-GB" sz="1100" u="sng" dirty="0">
                <a:solidFill>
                  <a:schemeClr val="hlink"/>
                </a:solidFill>
                <a:hlinkClick r:id="rId5"/>
              </a:rPr>
              <a:t>Public health advocacy discussion paper</a:t>
            </a:r>
            <a:r>
              <a:rPr lang="en-GB" sz="1100" dirty="0"/>
              <a:t>, Alberta Health Services, makes the case for increased theoretical competency, particularly increased content knowledge in three key areas: organizational and behavioural change, communications, and social movement theory – all areas typically not included in public health education curricula. Outlines the key attributes of public health advocacy, highlights and explore the main challenges to practicing public health advocacy, and identifies key skills required for public health advocacy including: theories of social change, critical analysis, strategic framing and the ability to collaborate with a diverse set of stakeholders on complex problems. </a:t>
            </a:r>
            <a:endParaRPr sz="1100" dirty="0"/>
          </a:p>
          <a:p>
            <a:pPr marL="0" lvl="0" indent="0" algn="l" rtl="0">
              <a:spcBef>
                <a:spcPts val="1200"/>
              </a:spcBef>
              <a:spcAft>
                <a:spcPts val="0"/>
              </a:spcAft>
              <a:buNone/>
            </a:pPr>
            <a:r>
              <a:rPr lang="en-GB" sz="1100" u="sng" dirty="0">
                <a:solidFill>
                  <a:schemeClr val="hlink"/>
                </a:solidFill>
                <a:hlinkClick r:id="rId6"/>
              </a:rPr>
              <a:t>Advocacy in Public Health (Chapman)</a:t>
            </a:r>
            <a:r>
              <a:rPr lang="en-GB" sz="1100" dirty="0"/>
              <a:t> Discusses focal points for public health advocacy (different upstream factors identified), reflects on experience and uses case studies to illustrate, identifies importance of media (different types) as main source of information for public, identifies and reflects (through case studies) on 3 key debates (when is regulation justified, what methods are justified, what is the evidence advocacy works). Suggests 4 important public health skills / attributes as: 1) understanding the underlying tussle for values, 2) winning the definition, 3) importance of resonant communication, 4) ‘advocacy often requires its practitioners to be unpopular vanguards.’</a:t>
            </a:r>
            <a:endParaRPr sz="1100" dirty="0"/>
          </a:p>
          <a:p>
            <a:pPr marL="0" lvl="0" indent="0" algn="l" rtl="0">
              <a:spcBef>
                <a:spcPts val="1200"/>
              </a:spcBef>
              <a:spcAft>
                <a:spcPts val="0"/>
              </a:spcAft>
              <a:buNone/>
            </a:pPr>
            <a:r>
              <a:rPr lang="en-GB" sz="1100" u="sng" dirty="0">
                <a:solidFill>
                  <a:schemeClr val="hlink"/>
                </a:solidFill>
                <a:hlinkClick r:id="rId7"/>
              </a:rPr>
              <a:t>Fairness in UK climate advocacy messaging</a:t>
            </a:r>
            <a:r>
              <a:rPr lang="en-GB" sz="1100" dirty="0"/>
              <a:t> (Climate Outreach) this report recommends testing campaign messages with different groups in order to understand how they are perceived, to unpick how different policies will affect different income levels, and to ground messages in the idea that the least well off should pay less when it comes to climate policies. </a:t>
            </a:r>
            <a:endParaRPr sz="1100" dirty="0"/>
          </a:p>
        </p:txBody>
      </p:sp>
      <p:pic>
        <p:nvPicPr>
          <p:cNvPr id="131" name="Google Shape;131;p21"/>
          <p:cNvPicPr preferRelativeResize="0"/>
          <p:nvPr/>
        </p:nvPicPr>
        <p:blipFill>
          <a:blip r:embed="rId8">
            <a:alphaModFix/>
          </a:blip>
          <a:stretch>
            <a:fillRect/>
          </a:stretch>
        </p:blipFill>
        <p:spPr>
          <a:xfrm>
            <a:off x="83275" y="1130745"/>
            <a:ext cx="273350" cy="273350"/>
          </a:xfrm>
          <a:prstGeom prst="rect">
            <a:avLst/>
          </a:prstGeom>
          <a:noFill/>
          <a:ln>
            <a:noFill/>
          </a:ln>
        </p:spPr>
      </p:pic>
      <p:pic>
        <p:nvPicPr>
          <p:cNvPr id="132" name="Google Shape;132;p21"/>
          <p:cNvPicPr preferRelativeResize="0"/>
          <p:nvPr/>
        </p:nvPicPr>
        <p:blipFill>
          <a:blip r:embed="rId9">
            <a:alphaModFix/>
          </a:blip>
          <a:stretch>
            <a:fillRect/>
          </a:stretch>
        </p:blipFill>
        <p:spPr>
          <a:xfrm>
            <a:off x="83274" y="1404095"/>
            <a:ext cx="338950" cy="273362"/>
          </a:xfrm>
          <a:prstGeom prst="rect">
            <a:avLst/>
          </a:prstGeom>
          <a:noFill/>
          <a:ln>
            <a:noFill/>
          </a:ln>
        </p:spPr>
      </p:pic>
      <p:pic>
        <p:nvPicPr>
          <p:cNvPr id="133" name="Google Shape;133;p21"/>
          <p:cNvPicPr preferRelativeResize="0"/>
          <p:nvPr/>
        </p:nvPicPr>
        <p:blipFill>
          <a:blip r:embed="rId8">
            <a:alphaModFix/>
          </a:blip>
          <a:stretch>
            <a:fillRect/>
          </a:stretch>
        </p:blipFill>
        <p:spPr>
          <a:xfrm>
            <a:off x="50475" y="1852370"/>
            <a:ext cx="273350" cy="273350"/>
          </a:xfrm>
          <a:prstGeom prst="rect">
            <a:avLst/>
          </a:prstGeom>
          <a:noFill/>
          <a:ln>
            <a:noFill/>
          </a:ln>
        </p:spPr>
      </p:pic>
      <p:pic>
        <p:nvPicPr>
          <p:cNvPr id="134" name="Google Shape;134;p21"/>
          <p:cNvPicPr preferRelativeResize="0"/>
          <p:nvPr/>
        </p:nvPicPr>
        <p:blipFill>
          <a:blip r:embed="rId9">
            <a:alphaModFix/>
          </a:blip>
          <a:stretch>
            <a:fillRect/>
          </a:stretch>
        </p:blipFill>
        <p:spPr>
          <a:xfrm>
            <a:off x="50474" y="2125720"/>
            <a:ext cx="338950" cy="273362"/>
          </a:xfrm>
          <a:prstGeom prst="rect">
            <a:avLst/>
          </a:prstGeom>
          <a:noFill/>
          <a:ln>
            <a:noFill/>
          </a:ln>
        </p:spPr>
      </p:pic>
      <p:pic>
        <p:nvPicPr>
          <p:cNvPr id="135" name="Google Shape;135;p21"/>
          <p:cNvPicPr preferRelativeResize="0"/>
          <p:nvPr/>
        </p:nvPicPr>
        <p:blipFill>
          <a:blip r:embed="rId10">
            <a:alphaModFix/>
          </a:blip>
          <a:stretch>
            <a:fillRect/>
          </a:stretch>
        </p:blipFill>
        <p:spPr>
          <a:xfrm>
            <a:off x="83275" y="2714300"/>
            <a:ext cx="273350" cy="273350"/>
          </a:xfrm>
          <a:prstGeom prst="rect">
            <a:avLst/>
          </a:prstGeom>
          <a:noFill/>
          <a:ln>
            <a:noFill/>
          </a:ln>
        </p:spPr>
      </p:pic>
      <p:pic>
        <p:nvPicPr>
          <p:cNvPr id="136" name="Google Shape;136;p21"/>
          <p:cNvPicPr preferRelativeResize="0"/>
          <p:nvPr/>
        </p:nvPicPr>
        <p:blipFill>
          <a:blip r:embed="rId9">
            <a:alphaModFix/>
          </a:blip>
          <a:stretch>
            <a:fillRect/>
          </a:stretch>
        </p:blipFill>
        <p:spPr>
          <a:xfrm>
            <a:off x="50474" y="3510958"/>
            <a:ext cx="338950" cy="273362"/>
          </a:xfrm>
          <a:prstGeom prst="rect">
            <a:avLst/>
          </a:prstGeom>
          <a:noFill/>
          <a:ln>
            <a:noFill/>
          </a:ln>
        </p:spPr>
      </p:pic>
      <p:pic>
        <p:nvPicPr>
          <p:cNvPr id="137" name="Google Shape;137;p21"/>
          <p:cNvPicPr preferRelativeResize="0"/>
          <p:nvPr/>
        </p:nvPicPr>
        <p:blipFill>
          <a:blip r:embed="rId10">
            <a:alphaModFix/>
          </a:blip>
          <a:stretch>
            <a:fillRect/>
          </a:stretch>
        </p:blipFill>
        <p:spPr>
          <a:xfrm>
            <a:off x="83275" y="3814645"/>
            <a:ext cx="273350" cy="273350"/>
          </a:xfrm>
          <a:prstGeom prst="rect">
            <a:avLst/>
          </a:prstGeom>
          <a:noFill/>
          <a:ln>
            <a:noFill/>
          </a:ln>
        </p:spPr>
      </p:pic>
      <p:pic>
        <p:nvPicPr>
          <p:cNvPr id="138" name="Google Shape;138;p21"/>
          <p:cNvPicPr preferRelativeResize="0"/>
          <p:nvPr/>
        </p:nvPicPr>
        <p:blipFill>
          <a:blip r:embed="rId8">
            <a:alphaModFix/>
          </a:blip>
          <a:stretch>
            <a:fillRect/>
          </a:stretch>
        </p:blipFill>
        <p:spPr>
          <a:xfrm>
            <a:off x="50475" y="4226495"/>
            <a:ext cx="273350" cy="273350"/>
          </a:xfrm>
          <a:prstGeom prst="rect">
            <a:avLst/>
          </a:prstGeom>
          <a:noFill/>
          <a:ln>
            <a:noFill/>
          </a:ln>
        </p:spPr>
      </p:pic>
      <p:pic>
        <p:nvPicPr>
          <p:cNvPr id="4" name="Graphic 3" descr="Return with solid fill">
            <a:hlinkClick r:id="rId11" action="ppaction://hlinksldjump"/>
            <a:extLst>
              <a:ext uri="{FF2B5EF4-FFF2-40B4-BE49-F238E27FC236}">
                <a16:creationId xmlns:a16="http://schemas.microsoft.com/office/drawing/2014/main" id="{5E18C1AE-6835-494D-ED2B-58E15821A39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09929" y="192479"/>
            <a:ext cx="728366" cy="728366"/>
          </a:xfrm>
          <a:prstGeom prst="rect">
            <a:avLst/>
          </a:prstGeom>
        </p:spPr>
      </p:pic>
      <p:sp>
        <p:nvSpPr>
          <p:cNvPr id="5" name="TextBox 4">
            <a:extLst>
              <a:ext uri="{FF2B5EF4-FFF2-40B4-BE49-F238E27FC236}">
                <a16:creationId xmlns:a16="http://schemas.microsoft.com/office/drawing/2014/main" id="{C5224960-8F48-B96E-55A4-1DDF4F69A660}"/>
              </a:ext>
            </a:extLst>
          </p:cNvPr>
          <p:cNvSpPr txBox="1"/>
          <p:nvPr/>
        </p:nvSpPr>
        <p:spPr>
          <a:xfrm>
            <a:off x="7216716" y="105814"/>
            <a:ext cx="1543665" cy="646331"/>
          </a:xfrm>
          <a:prstGeom prst="rect">
            <a:avLst/>
          </a:prstGeom>
          <a:noFill/>
        </p:spPr>
        <p:txBody>
          <a:bodyPr wrap="square" rtlCol="0">
            <a:spAutoFit/>
          </a:bodyPr>
          <a:lstStyle/>
          <a:p>
            <a:r>
              <a:rPr lang="en-GB" sz="1200" dirty="0"/>
              <a:t>Ctrl &amp; click arrow to return to synthesis summary</a:t>
            </a:r>
          </a:p>
        </p:txBody>
      </p:sp>
      <p:pic>
        <p:nvPicPr>
          <p:cNvPr id="6" name="Graphic 5" descr="Cursor with solid fill">
            <a:hlinkClick r:id="rId14" action="ppaction://hlinksldjump"/>
            <a:extLst>
              <a:ext uri="{FF2B5EF4-FFF2-40B4-BE49-F238E27FC236}">
                <a16:creationId xmlns:a16="http://schemas.microsoft.com/office/drawing/2014/main" id="{09B121F9-5EC7-FE4D-A120-3584982A77A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5400000">
            <a:off x="3360290" y="1481784"/>
            <a:ext cx="270000" cy="270000"/>
          </a:xfrm>
          <a:prstGeom prst="rect">
            <a:avLst/>
          </a:prstGeom>
        </p:spPr>
      </p:pic>
      <p:pic>
        <p:nvPicPr>
          <p:cNvPr id="7" name="Graphic 6" descr="Cursor with solid fill">
            <a:hlinkClick r:id="rId14" action="ppaction://hlinksldjump"/>
            <a:extLst>
              <a:ext uri="{FF2B5EF4-FFF2-40B4-BE49-F238E27FC236}">
                <a16:creationId xmlns:a16="http://schemas.microsoft.com/office/drawing/2014/main" id="{B80A08EE-A655-27D1-2469-1FDC4180BCC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5400000">
            <a:off x="4308062" y="2078202"/>
            <a:ext cx="270000" cy="270000"/>
          </a:xfrm>
          <a:prstGeom prst="rect">
            <a:avLst/>
          </a:prstGeom>
        </p:spPr>
      </p:pic>
      <p:pic>
        <p:nvPicPr>
          <p:cNvPr id="8" name="Graphic 7" descr="Cursor with solid fill">
            <a:hlinkClick r:id="rId14" action="ppaction://hlinksldjump"/>
            <a:extLst>
              <a:ext uri="{FF2B5EF4-FFF2-40B4-BE49-F238E27FC236}">
                <a16:creationId xmlns:a16="http://schemas.microsoft.com/office/drawing/2014/main" id="{ACA518F3-1978-77AC-1185-C836298BE4D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5400000">
            <a:off x="6082785" y="2966278"/>
            <a:ext cx="270000" cy="270000"/>
          </a:xfrm>
          <a:prstGeom prst="rect">
            <a:avLst/>
          </a:prstGeom>
        </p:spPr>
      </p:pic>
      <p:pic>
        <p:nvPicPr>
          <p:cNvPr id="9" name="Graphic 8" descr="Cursor with solid fill">
            <a:hlinkClick r:id="rId17" action="ppaction://hlinksldjump"/>
            <a:extLst>
              <a:ext uri="{FF2B5EF4-FFF2-40B4-BE49-F238E27FC236}">
                <a16:creationId xmlns:a16="http://schemas.microsoft.com/office/drawing/2014/main" id="{2938A119-AA05-BEF6-D2CC-C9D06A89A36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5400000">
            <a:off x="5276539" y="3818006"/>
            <a:ext cx="270000" cy="270000"/>
          </a:xfrm>
          <a:prstGeom prst="rect">
            <a:avLst/>
          </a:prstGeom>
        </p:spPr>
      </p:pic>
      <p:pic>
        <p:nvPicPr>
          <p:cNvPr id="10" name="Graphic 9" descr="Cursor with solid fill">
            <a:hlinkClick r:id="rId18" action="ppaction://hlinksldjump"/>
            <a:extLst>
              <a:ext uri="{FF2B5EF4-FFF2-40B4-BE49-F238E27FC236}">
                <a16:creationId xmlns:a16="http://schemas.microsoft.com/office/drawing/2014/main" id="{A250C3D1-E385-432E-115D-42C31413390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5400000">
            <a:off x="3909855" y="4419481"/>
            <a:ext cx="270000" cy="270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311700" y="143021"/>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Summary of findings: things missing</a:t>
            </a:r>
            <a:endParaRPr dirty="0"/>
          </a:p>
        </p:txBody>
      </p:sp>
      <p:sp>
        <p:nvSpPr>
          <p:cNvPr id="144" name="Google Shape;144;p22"/>
          <p:cNvSpPr txBox="1">
            <a:spLocks noGrp="1"/>
          </p:cNvSpPr>
          <p:nvPr>
            <p:ph type="body" idx="1"/>
          </p:nvPr>
        </p:nvSpPr>
        <p:spPr>
          <a:xfrm>
            <a:off x="311700" y="1127700"/>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sz="1400" dirty="0"/>
              <a:t>Lack of indigenous and local knowledge in the academic literature on transformation means missing important perspectives (</a:t>
            </a:r>
            <a:r>
              <a:rPr lang="en-GB" sz="1400" u="sng" dirty="0">
                <a:solidFill>
                  <a:schemeClr val="accent5"/>
                </a:solidFill>
                <a:hlinkClick r:id="rId3">
                  <a:extLst>
                    <a:ext uri="{A12FA001-AC4F-418D-AE19-62706E023703}">
                      <ahyp:hlinkClr xmlns:ahyp="http://schemas.microsoft.com/office/drawing/2018/hyperlinkcolor" val="tx"/>
                    </a:ext>
                  </a:extLst>
                </a:hlinkClick>
              </a:rPr>
              <a:t>https://www.ecologyandsociety.org/vol25/iss1/art3/</a:t>
            </a:r>
            <a:r>
              <a:rPr lang="en-GB" sz="1400" dirty="0"/>
              <a:t>) </a:t>
            </a:r>
          </a:p>
          <a:p>
            <a:pPr marL="114300" lvl="0" indent="0" algn="l" rtl="0">
              <a:spcBef>
                <a:spcPts val="0"/>
              </a:spcBef>
              <a:spcAft>
                <a:spcPts val="0"/>
              </a:spcAft>
              <a:buSzPts val="1800"/>
              <a:buNone/>
            </a:pPr>
            <a:endParaRPr sz="1400" dirty="0"/>
          </a:p>
          <a:p>
            <a:pPr marL="457200" lvl="0" indent="-342900" algn="l" rtl="0">
              <a:spcBef>
                <a:spcPts val="0"/>
              </a:spcBef>
              <a:spcAft>
                <a:spcPts val="0"/>
              </a:spcAft>
              <a:buSzPts val="1800"/>
              <a:buChar char="●"/>
            </a:pPr>
            <a:r>
              <a:rPr lang="en-GB" sz="1400" dirty="0"/>
              <a:t>Need to: build appropriate psychological support into </a:t>
            </a:r>
            <a:r>
              <a:rPr lang="en-GB" sz="1400" dirty="0" err="1"/>
              <a:t>behavior</a:t>
            </a:r>
            <a:r>
              <a:rPr lang="en-GB" sz="1400" dirty="0"/>
              <a:t> change interventions, work with groups who can provide each other with emotional peer support, and ensure health and social care professionals are given adequate </a:t>
            </a:r>
            <a:r>
              <a:rPr lang="en-GB" sz="1400" dirty="0" err="1"/>
              <a:t>training.</a:t>
            </a:r>
            <a:r>
              <a:rPr lang="en-GB" sz="1400" u="sng" dirty="0" err="1">
                <a:solidFill>
                  <a:schemeClr val="hlink"/>
                </a:solidFill>
                <a:hlinkClick r:id="rId4"/>
              </a:rPr>
              <a:t>Frontiers</a:t>
            </a:r>
            <a:r>
              <a:rPr lang="en-GB" sz="1400" u="sng" dirty="0">
                <a:solidFill>
                  <a:schemeClr val="hlink"/>
                </a:solidFill>
                <a:hlinkClick r:id="rId4"/>
              </a:rPr>
              <a:t> | Relationships Between Climate Mitigation Actions and Mental Health: A Systematic Review of the Research Landscape | Climate (frontiersin.org)</a:t>
            </a:r>
            <a:endParaRPr sz="1400" dirty="0"/>
          </a:p>
        </p:txBody>
      </p:sp>
      <p:pic>
        <p:nvPicPr>
          <p:cNvPr id="4" name="Graphic 3" descr="Return with solid fill">
            <a:hlinkClick r:id="rId5" action="ppaction://hlinksldjump"/>
            <a:extLst>
              <a:ext uri="{FF2B5EF4-FFF2-40B4-BE49-F238E27FC236}">
                <a16:creationId xmlns:a16="http://schemas.microsoft.com/office/drawing/2014/main" id="{50C38CF8-D2D0-C5A6-FC6D-5D47FD728E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09929" y="192479"/>
            <a:ext cx="728366" cy="728366"/>
          </a:xfrm>
          <a:prstGeom prst="rect">
            <a:avLst/>
          </a:prstGeom>
        </p:spPr>
      </p:pic>
      <p:sp>
        <p:nvSpPr>
          <p:cNvPr id="5" name="TextBox 4">
            <a:extLst>
              <a:ext uri="{FF2B5EF4-FFF2-40B4-BE49-F238E27FC236}">
                <a16:creationId xmlns:a16="http://schemas.microsoft.com/office/drawing/2014/main" id="{1283BB9D-BAAC-5E6D-2D09-2AE39439ACB3}"/>
              </a:ext>
            </a:extLst>
          </p:cNvPr>
          <p:cNvSpPr txBox="1"/>
          <p:nvPr/>
        </p:nvSpPr>
        <p:spPr>
          <a:xfrm>
            <a:off x="7216716" y="105814"/>
            <a:ext cx="1543665" cy="646331"/>
          </a:xfrm>
          <a:prstGeom prst="rect">
            <a:avLst/>
          </a:prstGeom>
          <a:noFill/>
        </p:spPr>
        <p:txBody>
          <a:bodyPr wrap="square" rtlCol="0">
            <a:spAutoFit/>
          </a:bodyPr>
          <a:lstStyle/>
          <a:p>
            <a:r>
              <a:rPr lang="en-GB" sz="1200" dirty="0"/>
              <a:t>Ctrl &amp; click arrow to return to synthesis summary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7" name="Rectangle 6">
            <a:extLst>
              <a:ext uri="{FF2B5EF4-FFF2-40B4-BE49-F238E27FC236}">
                <a16:creationId xmlns:a16="http://schemas.microsoft.com/office/drawing/2014/main" id="{55027E53-6985-25F2-2735-96F32A8C545D}"/>
              </a:ext>
            </a:extLst>
          </p:cNvPr>
          <p:cNvSpPr/>
          <p:nvPr/>
        </p:nvSpPr>
        <p:spPr>
          <a:xfrm>
            <a:off x="6990736" y="4306529"/>
            <a:ext cx="2153264" cy="836970"/>
          </a:xfrm>
          <a:prstGeom prst="rect">
            <a:avLst/>
          </a:prstGeom>
          <a:solidFill>
            <a:srgbClr val="0BA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Google Shape;149;p23"/>
          <p:cNvSpPr txBox="1">
            <a:spLocks noGrp="1"/>
          </p:cNvSpPr>
          <p:nvPr>
            <p:ph type="title"/>
          </p:nvPr>
        </p:nvSpPr>
        <p:spPr>
          <a:xfrm>
            <a:off x="311700" y="20529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Key things you can find in the reading list</a:t>
            </a:r>
            <a:endParaRPr dirty="0"/>
          </a:p>
        </p:txBody>
      </p:sp>
      <p:sp>
        <p:nvSpPr>
          <p:cNvPr id="150" name="Google Shape;150;p23"/>
          <p:cNvSpPr txBox="1">
            <a:spLocks noGrp="1"/>
          </p:cNvSpPr>
          <p:nvPr>
            <p:ph type="body" idx="1"/>
          </p:nvPr>
        </p:nvSpPr>
        <p:spPr>
          <a:xfrm>
            <a:off x="0" y="1070028"/>
            <a:ext cx="8520600" cy="3416400"/>
          </a:xfrm>
          <a:prstGeom prst="rect">
            <a:avLst/>
          </a:prstGeom>
        </p:spPr>
        <p:txBody>
          <a:bodyPr spcFirstLastPara="1" wrap="square" lIns="91425" tIns="91425" rIns="91425" bIns="91425" anchor="t" anchorCtr="0">
            <a:noAutofit/>
          </a:bodyPr>
          <a:lstStyle/>
          <a:p>
            <a:pPr marL="457200" lvl="0" indent="-291465" algn="l" rtl="0">
              <a:spcBef>
                <a:spcPts val="0"/>
              </a:spcBef>
              <a:spcAft>
                <a:spcPts val="0"/>
              </a:spcAft>
              <a:buSzPct val="100000"/>
              <a:buChar char="-"/>
            </a:pPr>
            <a:r>
              <a:rPr lang="en-GB" sz="1000" dirty="0"/>
              <a:t>Historical analysis of why change has / has not happened (including systematic review of mitigation identifying triggers, barriers, outcomes) </a:t>
            </a:r>
            <a:endParaRPr sz="1000" dirty="0"/>
          </a:p>
          <a:p>
            <a:pPr marL="457200" lvl="0" indent="-291465" algn="l" rtl="0">
              <a:spcBef>
                <a:spcPts val="0"/>
              </a:spcBef>
              <a:spcAft>
                <a:spcPts val="0"/>
              </a:spcAft>
              <a:buSzPct val="100000"/>
              <a:buChar char="-"/>
            </a:pPr>
            <a:r>
              <a:rPr lang="en-GB" sz="1000" dirty="0"/>
              <a:t>Evidence for different types of social change (including protest movements) and why they have / have not happened </a:t>
            </a:r>
            <a:endParaRPr sz="1000" dirty="0"/>
          </a:p>
          <a:p>
            <a:pPr marL="457200" lvl="0" indent="-291465" algn="l" rtl="0">
              <a:spcBef>
                <a:spcPts val="0"/>
              </a:spcBef>
              <a:spcAft>
                <a:spcPts val="0"/>
              </a:spcAft>
              <a:buSzPct val="100000"/>
              <a:buChar char="-"/>
            </a:pPr>
            <a:r>
              <a:rPr lang="en-GB" sz="1000" dirty="0"/>
              <a:t>Theory &amp; practice on social change (types of decision making etc) </a:t>
            </a:r>
            <a:endParaRPr sz="1000" dirty="0"/>
          </a:p>
          <a:p>
            <a:pPr indent="-291465">
              <a:buSzPct val="100000"/>
              <a:buFont typeface="Arial"/>
              <a:buChar char="-"/>
            </a:pPr>
            <a:r>
              <a:rPr lang="en-GB" sz="1000" dirty="0"/>
              <a:t>Importance of building support into change systems (</a:t>
            </a:r>
            <a:r>
              <a:rPr lang="en-GB" sz="1000" dirty="0" err="1"/>
              <a:t>eg</a:t>
            </a:r>
            <a:r>
              <a:rPr lang="en-GB" sz="1000" dirty="0"/>
              <a:t> </a:t>
            </a:r>
            <a:r>
              <a:rPr lang="en-GB" sz="1000" u="sng" dirty="0">
                <a:solidFill>
                  <a:schemeClr val="hlink"/>
                </a:solidFill>
                <a:hlinkClick r:id="rId3"/>
              </a:rPr>
              <a:t>https://www.frontiersin.org/articles/10.3389/fclim.2022.794669/full</a:t>
            </a:r>
            <a:r>
              <a:rPr lang="en-GB" sz="1000" dirty="0"/>
              <a:t>) </a:t>
            </a:r>
          </a:p>
          <a:p>
            <a:pPr lvl="0" indent="-291465">
              <a:buSzPct val="100000"/>
              <a:buChar char="-"/>
            </a:pPr>
            <a:r>
              <a:rPr lang="en-GB" sz="1000" dirty="0"/>
              <a:t>Framing as part of advocacy - lessons from when it goes wrong as well as what works (</a:t>
            </a:r>
            <a:r>
              <a:rPr lang="en-GB" sz="1000" dirty="0" err="1"/>
              <a:t>eg</a:t>
            </a:r>
            <a:r>
              <a:rPr lang="en-GB" sz="1000" dirty="0"/>
              <a:t> Reflections on how framing affects whether and how an issue is considered for addressing - potential backfiring of more discussion is the potential for capture of the issue by people with vested interests in not solving it </a:t>
            </a:r>
            <a:r>
              <a:rPr lang="en-GB" sz="1000" u="sng" dirty="0">
                <a:solidFill>
                  <a:schemeClr val="hlink"/>
                </a:solidFill>
                <a:hlinkClick r:id="rId4"/>
              </a:rPr>
              <a:t>https://www.cambridge.org/core/books/abs/regimes-of-inequality/in-and-out-of-the-overton-window/8A11D7389C64F66B58AB68FC0424FE20</a:t>
            </a:r>
            <a:r>
              <a:rPr lang="en-GB" sz="1000" dirty="0"/>
              <a:t>) </a:t>
            </a:r>
          </a:p>
          <a:p>
            <a:pPr lvl="0" indent="-291465">
              <a:buSzPct val="100000"/>
              <a:buChar char="-"/>
            </a:pPr>
            <a:r>
              <a:rPr lang="en-GB" sz="1000" dirty="0"/>
              <a:t>Systems thinking &amp; theory applied to Climate Change, Societal transformation &amp; advocacy (including case studies of how to apply this) </a:t>
            </a:r>
          </a:p>
          <a:p>
            <a:pPr lvl="0" indent="-291465">
              <a:buSzPct val="100000"/>
              <a:buChar char="-"/>
            </a:pPr>
            <a:r>
              <a:rPr lang="en-GB" sz="1000" dirty="0"/>
              <a:t>Mapping of behaviours that may impact on UK Net Zero and some distributional impacts as well as acceptability (may be useful for targeting specific campaigns) </a:t>
            </a:r>
          </a:p>
          <a:p>
            <a:pPr marL="457200" lvl="0" indent="-291465" algn="l" rtl="0">
              <a:spcBef>
                <a:spcPts val="0"/>
              </a:spcBef>
              <a:spcAft>
                <a:spcPts val="0"/>
              </a:spcAft>
              <a:buSzPct val="100000"/>
              <a:buChar char="-"/>
            </a:pPr>
            <a:r>
              <a:rPr lang="en-GB" sz="1000" dirty="0"/>
              <a:t>Analysis of different types of advocacy </a:t>
            </a:r>
            <a:endParaRPr sz="1000" dirty="0"/>
          </a:p>
          <a:p>
            <a:pPr marL="457200" lvl="0" indent="-291465" algn="l" rtl="0">
              <a:spcBef>
                <a:spcPts val="0"/>
              </a:spcBef>
              <a:spcAft>
                <a:spcPts val="0"/>
              </a:spcAft>
              <a:buSzPct val="100000"/>
              <a:buChar char="-"/>
            </a:pPr>
            <a:r>
              <a:rPr lang="en-GB" sz="1000" dirty="0"/>
              <a:t>Theory about advocacy (including power analyses) </a:t>
            </a:r>
            <a:endParaRPr sz="1000" dirty="0"/>
          </a:p>
          <a:p>
            <a:pPr marL="457200" lvl="0" indent="-291465" algn="l" rtl="0">
              <a:spcBef>
                <a:spcPts val="0"/>
              </a:spcBef>
              <a:spcAft>
                <a:spcPts val="0"/>
              </a:spcAft>
              <a:buSzPct val="100000"/>
              <a:buChar char="-"/>
            </a:pPr>
            <a:r>
              <a:rPr lang="en-GB" sz="1000" dirty="0"/>
              <a:t>Case study examples of successful advocacy (focused on PH, CC or similar)</a:t>
            </a:r>
            <a:endParaRPr sz="1000" dirty="0"/>
          </a:p>
          <a:p>
            <a:pPr marL="457200" lvl="0" indent="-291465" algn="l" rtl="0">
              <a:spcBef>
                <a:spcPts val="0"/>
              </a:spcBef>
              <a:spcAft>
                <a:spcPts val="0"/>
              </a:spcAft>
              <a:buSzPct val="100000"/>
              <a:buChar char="-"/>
            </a:pPr>
            <a:r>
              <a:rPr lang="en-GB" sz="1000" dirty="0"/>
              <a:t>Case studies of broader transitions (going beyond advocacy) and pulling out what works </a:t>
            </a:r>
            <a:endParaRPr sz="1000" dirty="0"/>
          </a:p>
          <a:p>
            <a:pPr marL="457200" lvl="0" indent="-291465" algn="l" rtl="0">
              <a:spcBef>
                <a:spcPts val="0"/>
              </a:spcBef>
              <a:spcAft>
                <a:spcPts val="0"/>
              </a:spcAft>
              <a:buSzPct val="100000"/>
              <a:buChar char="-"/>
            </a:pPr>
            <a:r>
              <a:rPr lang="en-GB" sz="1000" dirty="0"/>
              <a:t>Toolkits for advocacy </a:t>
            </a:r>
            <a:endParaRPr sz="1000" dirty="0"/>
          </a:p>
          <a:p>
            <a:pPr marL="457200" lvl="0" indent="-291465" algn="l" rtl="0">
              <a:spcBef>
                <a:spcPts val="0"/>
              </a:spcBef>
              <a:spcAft>
                <a:spcPts val="0"/>
              </a:spcAft>
              <a:buSzPct val="100000"/>
              <a:buChar char="-"/>
            </a:pPr>
            <a:r>
              <a:rPr lang="en-GB" sz="1000" dirty="0"/>
              <a:t>Definitions of terms (transition, transformation, etc)</a:t>
            </a:r>
            <a:endParaRPr sz="1000" dirty="0"/>
          </a:p>
          <a:p>
            <a:pPr marL="457200" lvl="0" indent="-291465" algn="l" rtl="0">
              <a:spcBef>
                <a:spcPts val="0"/>
              </a:spcBef>
              <a:spcAft>
                <a:spcPts val="0"/>
              </a:spcAft>
              <a:buSzPct val="100000"/>
              <a:buChar char="-"/>
            </a:pPr>
            <a:r>
              <a:rPr lang="en-GB" sz="1000" dirty="0"/>
              <a:t>Climate communications </a:t>
            </a:r>
            <a:endParaRPr sz="1000" dirty="0"/>
          </a:p>
          <a:p>
            <a:pPr marL="457200" lvl="0" indent="-291465" algn="l" rtl="0">
              <a:spcBef>
                <a:spcPts val="0"/>
              </a:spcBef>
              <a:spcAft>
                <a:spcPts val="0"/>
              </a:spcAft>
              <a:buSzPct val="100000"/>
              <a:buChar char="-"/>
            </a:pPr>
            <a:r>
              <a:rPr lang="en-GB" sz="1000" dirty="0"/>
              <a:t>Systematic review on behaviour change interventions </a:t>
            </a:r>
            <a:endParaRPr sz="1000" dirty="0"/>
          </a:p>
        </p:txBody>
      </p:sp>
      <p:pic>
        <p:nvPicPr>
          <p:cNvPr id="6" name="Graphic 5" descr="Storytelling with solid fill">
            <a:hlinkClick r:id="rId5"/>
            <a:extLst>
              <a:ext uri="{FF2B5EF4-FFF2-40B4-BE49-F238E27FC236}">
                <a16:creationId xmlns:a16="http://schemas.microsoft.com/office/drawing/2014/main" id="{49DAEB6A-F6C3-D4C8-BABA-91253B7ACC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43778" y="4455014"/>
            <a:ext cx="540000" cy="540000"/>
          </a:xfrm>
          <a:prstGeom prst="rect">
            <a:avLst/>
          </a:prstGeom>
        </p:spPr>
      </p:pic>
      <p:sp>
        <p:nvSpPr>
          <p:cNvPr id="8" name="TextBox 7">
            <a:extLst>
              <a:ext uri="{FF2B5EF4-FFF2-40B4-BE49-F238E27FC236}">
                <a16:creationId xmlns:a16="http://schemas.microsoft.com/office/drawing/2014/main" id="{4AF4CEA8-DB78-6BA4-718F-913A581DBDD2}"/>
              </a:ext>
            </a:extLst>
          </p:cNvPr>
          <p:cNvSpPr txBox="1"/>
          <p:nvPr/>
        </p:nvSpPr>
        <p:spPr>
          <a:xfrm>
            <a:off x="7631189" y="4428436"/>
            <a:ext cx="1543665" cy="646331"/>
          </a:xfrm>
          <a:prstGeom prst="rect">
            <a:avLst/>
          </a:prstGeom>
          <a:noFill/>
        </p:spPr>
        <p:txBody>
          <a:bodyPr wrap="square" rtlCol="0">
            <a:spAutoFit/>
          </a:bodyPr>
          <a:lstStyle/>
          <a:p>
            <a:r>
              <a:rPr lang="en-GB" sz="1200" dirty="0">
                <a:solidFill>
                  <a:schemeClr val="bg1"/>
                </a:solidFill>
              </a:rPr>
              <a:t>Ctrl &amp; click on the book icon to access the reading list</a:t>
            </a:r>
          </a:p>
        </p:txBody>
      </p:sp>
      <p:pic>
        <p:nvPicPr>
          <p:cNvPr id="9" name="Graphic 8" descr="Return with solid fill">
            <a:hlinkClick r:id="rId8" action="ppaction://hlinksldjump"/>
            <a:extLst>
              <a:ext uri="{FF2B5EF4-FFF2-40B4-BE49-F238E27FC236}">
                <a16:creationId xmlns:a16="http://schemas.microsoft.com/office/drawing/2014/main" id="{D6B256CD-FCBD-F544-B5D2-A3F3739D98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09929" y="192479"/>
            <a:ext cx="728366" cy="728366"/>
          </a:xfrm>
          <a:prstGeom prst="rect">
            <a:avLst/>
          </a:prstGeom>
        </p:spPr>
      </p:pic>
      <p:sp>
        <p:nvSpPr>
          <p:cNvPr id="10" name="TextBox 9">
            <a:extLst>
              <a:ext uri="{FF2B5EF4-FFF2-40B4-BE49-F238E27FC236}">
                <a16:creationId xmlns:a16="http://schemas.microsoft.com/office/drawing/2014/main" id="{AA2C2B9A-0ED3-4E33-36C9-005EC8701581}"/>
              </a:ext>
            </a:extLst>
          </p:cNvPr>
          <p:cNvSpPr txBox="1"/>
          <p:nvPr/>
        </p:nvSpPr>
        <p:spPr>
          <a:xfrm>
            <a:off x="7216716" y="105814"/>
            <a:ext cx="1543665" cy="646331"/>
          </a:xfrm>
          <a:prstGeom prst="rect">
            <a:avLst/>
          </a:prstGeom>
          <a:noFill/>
        </p:spPr>
        <p:txBody>
          <a:bodyPr wrap="square" rtlCol="0">
            <a:spAutoFit/>
          </a:bodyPr>
          <a:lstStyle/>
          <a:p>
            <a:r>
              <a:rPr lang="en-GB" sz="1200" dirty="0"/>
              <a:t>Ctrl &amp; click arrow to return to synthesis summary</a:t>
            </a:r>
          </a:p>
        </p:txBody>
      </p:sp>
    </p:spTree>
    <p:extLst>
      <p:ext uri="{BB962C8B-B14F-4D97-AF65-F5344CB8AC3E}">
        <p14:creationId xmlns:p14="http://schemas.microsoft.com/office/powerpoint/2010/main" val="630671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60F4EE-114C-BF66-A899-45A025BE437F}"/>
              </a:ext>
            </a:extLst>
          </p:cNvPr>
          <p:cNvSpPr/>
          <p:nvPr/>
        </p:nvSpPr>
        <p:spPr>
          <a:xfrm>
            <a:off x="1" y="0"/>
            <a:ext cx="9144000" cy="845574"/>
          </a:xfrm>
          <a:prstGeom prst="rect">
            <a:avLst/>
          </a:prstGeom>
          <a:solidFill>
            <a:srgbClr val="0BA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318A27C-D187-F2DF-E4E9-5E57F8A4A5CD}"/>
              </a:ext>
            </a:extLst>
          </p:cNvPr>
          <p:cNvSpPr/>
          <p:nvPr/>
        </p:nvSpPr>
        <p:spPr>
          <a:xfrm>
            <a:off x="0" y="4768645"/>
            <a:ext cx="9144000" cy="152400"/>
          </a:xfrm>
          <a:prstGeom prst="rect">
            <a:avLst/>
          </a:prstGeom>
          <a:solidFill>
            <a:srgbClr val="0BA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6E24436-2A73-B3B0-F861-8F462F5FB991}"/>
              </a:ext>
            </a:extLst>
          </p:cNvPr>
          <p:cNvSpPr>
            <a:spLocks noGrp="1"/>
          </p:cNvSpPr>
          <p:nvPr>
            <p:ph type="title"/>
          </p:nvPr>
        </p:nvSpPr>
        <p:spPr>
          <a:xfrm>
            <a:off x="311700" y="139975"/>
            <a:ext cx="8520600" cy="572700"/>
          </a:xfrm>
        </p:spPr>
        <p:txBody>
          <a:bodyPr>
            <a:normAutofit fontScale="90000"/>
          </a:bodyPr>
          <a:lstStyle/>
          <a:p>
            <a:r>
              <a:rPr lang="en-GB" dirty="0">
                <a:solidFill>
                  <a:schemeClr val="bg1"/>
                </a:solidFill>
              </a:rPr>
              <a:t>Structure of this slide-set</a:t>
            </a:r>
          </a:p>
        </p:txBody>
      </p:sp>
      <p:sp>
        <p:nvSpPr>
          <p:cNvPr id="3" name="Text Placeholder 2">
            <a:extLst>
              <a:ext uri="{FF2B5EF4-FFF2-40B4-BE49-F238E27FC236}">
                <a16:creationId xmlns:a16="http://schemas.microsoft.com/office/drawing/2014/main" id="{8F24BBDC-21CA-0805-36E6-58D08415FCDD}"/>
              </a:ext>
            </a:extLst>
          </p:cNvPr>
          <p:cNvSpPr>
            <a:spLocks noGrp="1"/>
          </p:cNvSpPr>
          <p:nvPr>
            <p:ph type="body" idx="1"/>
          </p:nvPr>
        </p:nvSpPr>
        <p:spPr/>
        <p:txBody>
          <a:bodyPr/>
          <a:lstStyle/>
          <a:p>
            <a:pPr>
              <a:lnSpc>
                <a:spcPct val="150000"/>
              </a:lnSpc>
              <a:buFont typeface="+mj-lt"/>
              <a:buAutoNum type="arabicPeriod"/>
            </a:pPr>
            <a:r>
              <a:rPr lang="en-GB" dirty="0">
                <a:hlinkClick r:id="rId3" action="ppaction://hlinksldjump"/>
              </a:rPr>
              <a:t>Background: FPH Climate &amp; Health strategy: advocacy theme</a:t>
            </a:r>
            <a:endParaRPr lang="en-GB" dirty="0"/>
          </a:p>
          <a:p>
            <a:pPr>
              <a:lnSpc>
                <a:spcPct val="150000"/>
              </a:lnSpc>
              <a:buFont typeface="+mj-lt"/>
              <a:buAutoNum type="arabicPeriod"/>
            </a:pPr>
            <a:r>
              <a:rPr lang="en-GB" dirty="0">
                <a:hlinkClick r:id="rId4" action="ppaction://hlinksldjump"/>
              </a:rPr>
              <a:t>Summary outputs from scoping work</a:t>
            </a:r>
            <a:r>
              <a:rPr lang="en-GB" dirty="0"/>
              <a:t> </a:t>
            </a:r>
          </a:p>
          <a:p>
            <a:pPr>
              <a:lnSpc>
                <a:spcPct val="150000"/>
              </a:lnSpc>
              <a:buFont typeface="+mj-lt"/>
              <a:buAutoNum type="arabicPeriod"/>
            </a:pPr>
            <a:r>
              <a:rPr lang="en-GB" dirty="0">
                <a:hlinkClick r:id="rId5" action="ppaction://hlinksldjump"/>
              </a:rPr>
              <a:t>Synthesis</a:t>
            </a:r>
            <a:r>
              <a:rPr lang="en-GB" dirty="0"/>
              <a:t> </a:t>
            </a:r>
          </a:p>
          <a:p>
            <a:pPr>
              <a:lnSpc>
                <a:spcPct val="150000"/>
              </a:lnSpc>
              <a:buFont typeface="+mj-lt"/>
              <a:buAutoNum type="arabicPeriod"/>
            </a:pPr>
            <a:r>
              <a:rPr lang="en-GB" dirty="0">
                <a:hlinkClick r:id="rId6" action="ppaction://hlinksldjump"/>
              </a:rPr>
              <a:t>More detailed slides on key papers </a:t>
            </a:r>
            <a:endParaRPr lang="en-GB" dirty="0"/>
          </a:p>
        </p:txBody>
      </p:sp>
      <p:sp>
        <p:nvSpPr>
          <p:cNvPr id="7" name="TextBox 6">
            <a:extLst>
              <a:ext uri="{FF2B5EF4-FFF2-40B4-BE49-F238E27FC236}">
                <a16:creationId xmlns:a16="http://schemas.microsoft.com/office/drawing/2014/main" id="{C7AADF55-2EA7-2216-EB68-D119C74CD2DE}"/>
              </a:ext>
            </a:extLst>
          </p:cNvPr>
          <p:cNvSpPr txBox="1"/>
          <p:nvPr/>
        </p:nvSpPr>
        <p:spPr>
          <a:xfrm>
            <a:off x="7600334" y="139975"/>
            <a:ext cx="1543665" cy="646331"/>
          </a:xfrm>
          <a:prstGeom prst="rect">
            <a:avLst/>
          </a:prstGeom>
          <a:noFill/>
        </p:spPr>
        <p:txBody>
          <a:bodyPr wrap="square" rtlCol="0">
            <a:spAutoFit/>
          </a:bodyPr>
          <a:lstStyle/>
          <a:p>
            <a:r>
              <a:rPr lang="en-GB" sz="1200" dirty="0">
                <a:solidFill>
                  <a:schemeClr val="bg1"/>
                </a:solidFill>
              </a:rPr>
              <a:t>Ctrl &amp; click on the links to go to the relevant section</a:t>
            </a:r>
          </a:p>
        </p:txBody>
      </p:sp>
      <p:pic>
        <p:nvPicPr>
          <p:cNvPr id="8" name="Graphic 7" descr="Cursor with solid fill">
            <a:extLst>
              <a:ext uri="{FF2B5EF4-FFF2-40B4-BE49-F238E27FC236}">
                <a16:creationId xmlns:a16="http://schemas.microsoft.com/office/drawing/2014/main" id="{46233FF2-BEC9-E9EB-40F8-5D332AA309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7060334" y="193140"/>
            <a:ext cx="540000" cy="540000"/>
          </a:xfrm>
          <a:prstGeom prst="rect">
            <a:avLst/>
          </a:prstGeom>
        </p:spPr>
      </p:pic>
    </p:spTree>
    <p:extLst>
      <p:ext uri="{BB962C8B-B14F-4D97-AF65-F5344CB8AC3E}">
        <p14:creationId xmlns:p14="http://schemas.microsoft.com/office/powerpoint/2010/main" val="3002215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30227" y="152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Example frameworks (1)</a:t>
            </a:r>
            <a:endParaRPr/>
          </a:p>
        </p:txBody>
      </p:sp>
      <p:pic>
        <p:nvPicPr>
          <p:cNvPr id="156" name="Google Shape;156;p24"/>
          <p:cNvPicPr preferRelativeResize="0"/>
          <p:nvPr/>
        </p:nvPicPr>
        <p:blipFill>
          <a:blip r:embed="rId3">
            <a:alphaModFix/>
          </a:blip>
          <a:stretch>
            <a:fillRect/>
          </a:stretch>
        </p:blipFill>
        <p:spPr>
          <a:xfrm>
            <a:off x="154289" y="870662"/>
            <a:ext cx="4438127" cy="3820975"/>
          </a:xfrm>
          <a:prstGeom prst="rect">
            <a:avLst/>
          </a:prstGeom>
          <a:noFill/>
          <a:ln>
            <a:noFill/>
          </a:ln>
        </p:spPr>
      </p:pic>
      <p:sp>
        <p:nvSpPr>
          <p:cNvPr id="157" name="Google Shape;157;p24"/>
          <p:cNvSpPr txBox="1"/>
          <p:nvPr/>
        </p:nvSpPr>
        <p:spPr>
          <a:xfrm>
            <a:off x="256645" y="4499862"/>
            <a:ext cx="4322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u="sng" dirty="0">
                <a:solidFill>
                  <a:schemeClr val="hlink"/>
                </a:solidFill>
                <a:hlinkClick r:id="rId4"/>
              </a:rPr>
              <a:t>https://www.evaluationinnovation.org/publication/the-advocacy-strategy-framework-3/</a:t>
            </a:r>
            <a:r>
              <a:rPr lang="en-GB" sz="800" dirty="0"/>
              <a:t> </a:t>
            </a:r>
            <a:endParaRPr sz="800" dirty="0"/>
          </a:p>
        </p:txBody>
      </p:sp>
      <p:pic>
        <p:nvPicPr>
          <p:cNvPr id="158" name="Google Shape;158;p24"/>
          <p:cNvPicPr preferRelativeResize="0"/>
          <p:nvPr/>
        </p:nvPicPr>
        <p:blipFill>
          <a:blip r:embed="rId5">
            <a:alphaModFix/>
          </a:blip>
          <a:stretch>
            <a:fillRect/>
          </a:stretch>
        </p:blipFill>
        <p:spPr>
          <a:xfrm>
            <a:off x="4502377" y="1262100"/>
            <a:ext cx="4248674" cy="3204307"/>
          </a:xfrm>
          <a:prstGeom prst="rect">
            <a:avLst/>
          </a:prstGeom>
          <a:noFill/>
          <a:ln>
            <a:noFill/>
          </a:ln>
        </p:spPr>
      </p:pic>
      <p:sp>
        <p:nvSpPr>
          <p:cNvPr id="159" name="Google Shape;159;p24"/>
          <p:cNvSpPr txBox="1"/>
          <p:nvPr/>
        </p:nvSpPr>
        <p:spPr>
          <a:xfrm>
            <a:off x="4509439" y="4436253"/>
            <a:ext cx="4322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700" u="sng" dirty="0">
                <a:solidFill>
                  <a:schemeClr val="hlink"/>
                </a:solidFill>
                <a:hlinkClick r:id="rId6"/>
              </a:rPr>
              <a:t>https://www.socialventures.com.au/sva-quarterly/seven-steps-to-effective-advocacy/</a:t>
            </a:r>
            <a:r>
              <a:rPr lang="en-GB" sz="700" dirty="0"/>
              <a:t> </a:t>
            </a:r>
            <a:endParaRPr sz="700" dirty="0"/>
          </a:p>
        </p:txBody>
      </p:sp>
      <p:pic>
        <p:nvPicPr>
          <p:cNvPr id="4" name="Graphic 3" descr="Return with solid fill">
            <a:hlinkClick r:id="rId7" action="ppaction://hlinksldjump"/>
            <a:extLst>
              <a:ext uri="{FF2B5EF4-FFF2-40B4-BE49-F238E27FC236}">
                <a16:creationId xmlns:a16="http://schemas.microsoft.com/office/drawing/2014/main" id="{0D007DD5-5584-5C46-3BB6-F6E4969ABA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09929" y="192479"/>
            <a:ext cx="728366" cy="728366"/>
          </a:xfrm>
          <a:prstGeom prst="rect">
            <a:avLst/>
          </a:prstGeom>
        </p:spPr>
      </p:pic>
      <p:sp>
        <p:nvSpPr>
          <p:cNvPr id="5" name="TextBox 4">
            <a:extLst>
              <a:ext uri="{FF2B5EF4-FFF2-40B4-BE49-F238E27FC236}">
                <a16:creationId xmlns:a16="http://schemas.microsoft.com/office/drawing/2014/main" id="{16828760-6C3C-2A81-504E-2CA799D881D8}"/>
              </a:ext>
            </a:extLst>
          </p:cNvPr>
          <p:cNvSpPr txBox="1"/>
          <p:nvPr/>
        </p:nvSpPr>
        <p:spPr>
          <a:xfrm>
            <a:off x="7216716" y="105814"/>
            <a:ext cx="1543665" cy="646331"/>
          </a:xfrm>
          <a:prstGeom prst="rect">
            <a:avLst/>
          </a:prstGeom>
          <a:noFill/>
        </p:spPr>
        <p:txBody>
          <a:bodyPr wrap="square" rtlCol="0">
            <a:spAutoFit/>
          </a:bodyPr>
          <a:lstStyle/>
          <a:p>
            <a:r>
              <a:rPr lang="en-GB" sz="1200" dirty="0"/>
              <a:t>Ctrl &amp; click arrow to return to synthesis summary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311700" y="15239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Example frameworks (2)</a:t>
            </a:r>
            <a:endParaRPr dirty="0"/>
          </a:p>
        </p:txBody>
      </p:sp>
      <p:pic>
        <p:nvPicPr>
          <p:cNvPr id="165" name="Google Shape;165;p25"/>
          <p:cNvPicPr preferRelativeResize="0"/>
          <p:nvPr/>
        </p:nvPicPr>
        <p:blipFill>
          <a:blip r:embed="rId3">
            <a:alphaModFix/>
          </a:blip>
          <a:stretch>
            <a:fillRect/>
          </a:stretch>
        </p:blipFill>
        <p:spPr>
          <a:xfrm>
            <a:off x="181897" y="918079"/>
            <a:ext cx="3493931" cy="3820976"/>
          </a:xfrm>
          <a:prstGeom prst="rect">
            <a:avLst/>
          </a:prstGeom>
          <a:noFill/>
          <a:ln>
            <a:noFill/>
          </a:ln>
        </p:spPr>
      </p:pic>
      <p:sp>
        <p:nvSpPr>
          <p:cNvPr id="4" name="TextBox 3">
            <a:extLst>
              <a:ext uri="{FF2B5EF4-FFF2-40B4-BE49-F238E27FC236}">
                <a16:creationId xmlns:a16="http://schemas.microsoft.com/office/drawing/2014/main" id="{FFDAD537-3F05-384D-9E4E-5A4C4E9D842C}"/>
              </a:ext>
            </a:extLst>
          </p:cNvPr>
          <p:cNvSpPr txBox="1"/>
          <p:nvPr/>
        </p:nvSpPr>
        <p:spPr>
          <a:xfrm>
            <a:off x="3974683" y="4104857"/>
            <a:ext cx="4412234" cy="400110"/>
          </a:xfrm>
          <a:prstGeom prst="rect">
            <a:avLst/>
          </a:prstGeom>
          <a:noFill/>
        </p:spPr>
        <p:txBody>
          <a:bodyPr wrap="square">
            <a:spAutoFit/>
          </a:bodyPr>
          <a:lstStyle/>
          <a:p>
            <a:r>
              <a:rPr lang="en-GB" sz="1000" dirty="0">
                <a:hlinkClick r:id="rId4"/>
              </a:rPr>
              <a:t>https://www.phaiwa.org.au/wp-content/uploads/2019/09/2019_Advocacy-in-Action-A-Toolkit-for-Public-Health-Professionals-1.pdf</a:t>
            </a:r>
            <a:r>
              <a:rPr lang="en-GB" sz="1000" dirty="0"/>
              <a:t> </a:t>
            </a:r>
          </a:p>
        </p:txBody>
      </p:sp>
      <p:pic>
        <p:nvPicPr>
          <p:cNvPr id="5" name="Graphic 4" descr="Return with solid fill">
            <a:hlinkClick r:id="rId5" action="ppaction://hlinksldjump"/>
            <a:extLst>
              <a:ext uri="{FF2B5EF4-FFF2-40B4-BE49-F238E27FC236}">
                <a16:creationId xmlns:a16="http://schemas.microsoft.com/office/drawing/2014/main" id="{E4EAAFD6-C4B8-D944-BF74-186E0F2969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09929" y="192479"/>
            <a:ext cx="728366" cy="728366"/>
          </a:xfrm>
          <a:prstGeom prst="rect">
            <a:avLst/>
          </a:prstGeom>
        </p:spPr>
      </p:pic>
      <p:sp>
        <p:nvSpPr>
          <p:cNvPr id="6" name="TextBox 5">
            <a:extLst>
              <a:ext uri="{FF2B5EF4-FFF2-40B4-BE49-F238E27FC236}">
                <a16:creationId xmlns:a16="http://schemas.microsoft.com/office/drawing/2014/main" id="{709F94D7-740F-44E1-6391-C666D4E7BD04}"/>
              </a:ext>
            </a:extLst>
          </p:cNvPr>
          <p:cNvSpPr txBox="1"/>
          <p:nvPr/>
        </p:nvSpPr>
        <p:spPr>
          <a:xfrm>
            <a:off x="7216716" y="105814"/>
            <a:ext cx="1543665" cy="646331"/>
          </a:xfrm>
          <a:prstGeom prst="rect">
            <a:avLst/>
          </a:prstGeom>
          <a:noFill/>
        </p:spPr>
        <p:txBody>
          <a:bodyPr wrap="square" rtlCol="0">
            <a:spAutoFit/>
          </a:bodyPr>
          <a:lstStyle/>
          <a:p>
            <a:r>
              <a:rPr lang="en-GB" sz="1200" dirty="0"/>
              <a:t>Ctrl &amp; click arrow to return to synthesis summary</a:t>
            </a:r>
          </a:p>
        </p:txBody>
      </p:sp>
      <p:sp>
        <p:nvSpPr>
          <p:cNvPr id="8" name="TextBox 7">
            <a:extLst>
              <a:ext uri="{FF2B5EF4-FFF2-40B4-BE49-F238E27FC236}">
                <a16:creationId xmlns:a16="http://schemas.microsoft.com/office/drawing/2014/main" id="{65CBB546-4E25-23F6-AECD-DEE34A4E8379}"/>
              </a:ext>
            </a:extLst>
          </p:cNvPr>
          <p:cNvSpPr txBox="1"/>
          <p:nvPr/>
        </p:nvSpPr>
        <p:spPr>
          <a:xfrm>
            <a:off x="6201224" y="1062380"/>
            <a:ext cx="2942776" cy="1631216"/>
          </a:xfrm>
          <a:prstGeom prst="rect">
            <a:avLst/>
          </a:prstGeom>
          <a:noFill/>
        </p:spPr>
        <p:txBody>
          <a:bodyPr wrap="square">
            <a:spAutoFit/>
          </a:bodyPr>
          <a:lstStyle/>
          <a:p>
            <a:pPr marL="158750" indent="0" algn="l">
              <a:buNone/>
            </a:pPr>
            <a:r>
              <a:rPr lang="en-GB" sz="1000" b="0" i="1" u="none" strike="noStrike" baseline="0" dirty="0">
                <a:latin typeface="+mn-lt"/>
              </a:rPr>
              <a:t>‘Policy adoption is not simply a matter of presenting the best facts and evidence to policy makers and sitting back to watch evidence triumph over other considerations. With rare exceptions, policy entrepreneurs and advocates need to engage in serious, extended and highly strategic efforts to ensure that evidence is communicated in ways that make it publicly and politically compelling, so that inaction is not an option.’ (Chapman) </a:t>
            </a:r>
            <a:endParaRPr lang="en-GB" sz="1000" b="0" i="0" dirty="0">
              <a:solidFill>
                <a:srgbClr val="161616"/>
              </a:solidFill>
              <a:effectLst/>
              <a:latin typeface="+mn-lt"/>
            </a:endParaRPr>
          </a:p>
        </p:txBody>
      </p:sp>
      <p:sp>
        <p:nvSpPr>
          <p:cNvPr id="10" name="TextBox 9">
            <a:extLst>
              <a:ext uri="{FF2B5EF4-FFF2-40B4-BE49-F238E27FC236}">
                <a16:creationId xmlns:a16="http://schemas.microsoft.com/office/drawing/2014/main" id="{60D835CA-182B-0DC3-6026-E008E4F2C2D0}"/>
              </a:ext>
            </a:extLst>
          </p:cNvPr>
          <p:cNvSpPr txBox="1"/>
          <p:nvPr/>
        </p:nvSpPr>
        <p:spPr>
          <a:xfrm>
            <a:off x="3967316" y="3003832"/>
            <a:ext cx="4572000" cy="1277273"/>
          </a:xfrm>
          <a:prstGeom prst="rect">
            <a:avLst/>
          </a:prstGeom>
          <a:noFill/>
        </p:spPr>
        <p:txBody>
          <a:bodyPr wrap="square">
            <a:spAutoFit/>
          </a:bodyPr>
          <a:lstStyle/>
          <a:p>
            <a:pPr marL="0" lvl="0" indent="0" algn="l" rtl="0">
              <a:spcBef>
                <a:spcPts val="0"/>
              </a:spcBef>
              <a:spcAft>
                <a:spcPts val="0"/>
              </a:spcAft>
              <a:buNone/>
            </a:pPr>
            <a:r>
              <a:rPr lang="en-GB" sz="1100" dirty="0">
                <a:latin typeface="+mn-lt"/>
              </a:rPr>
              <a:t>This is from the Advocacy Toolkit from The Public Health Advocacy Institute (Western Australia) </a:t>
            </a:r>
          </a:p>
          <a:p>
            <a:pPr marL="0" lvl="0" indent="0" algn="l" rtl="0">
              <a:spcBef>
                <a:spcPts val="0"/>
              </a:spcBef>
              <a:spcAft>
                <a:spcPts val="0"/>
              </a:spcAft>
              <a:buNone/>
            </a:pPr>
            <a:r>
              <a:rPr lang="en-GB" sz="1100" b="0" i="0" dirty="0">
                <a:solidFill>
                  <a:srgbClr val="161616"/>
                </a:solidFill>
                <a:effectLst/>
                <a:latin typeface="+mn-lt"/>
              </a:rPr>
              <a:t>The toolkit is a practical resource that supports and encourages health professionals and interested organisations to engage in advocacy. It covers backgrou</a:t>
            </a:r>
            <a:r>
              <a:rPr lang="en-GB" sz="1100" dirty="0">
                <a:solidFill>
                  <a:srgbClr val="161616"/>
                </a:solidFill>
                <a:latin typeface="+mn-lt"/>
              </a:rPr>
              <a:t>nd, planning your advocacy, tips and case studies as well as the framework. </a:t>
            </a:r>
            <a:endParaRPr lang="en-GB" sz="1100" dirty="0">
              <a:latin typeface="+mn-lt"/>
            </a:endParaRPr>
          </a:p>
          <a:p>
            <a:pPr marL="0" lvl="0" indent="0" algn="l" rtl="0">
              <a:spcBef>
                <a:spcPts val="0"/>
              </a:spcBef>
              <a:spcAft>
                <a:spcPts val="0"/>
              </a:spcAft>
              <a:buNone/>
            </a:pPr>
            <a:endParaRPr lang="en-GB" sz="1100" dirty="0">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60F4EE-114C-BF66-A899-45A025BE437F}"/>
              </a:ext>
            </a:extLst>
          </p:cNvPr>
          <p:cNvSpPr/>
          <p:nvPr/>
        </p:nvSpPr>
        <p:spPr>
          <a:xfrm>
            <a:off x="1" y="0"/>
            <a:ext cx="9144000" cy="845574"/>
          </a:xfrm>
          <a:prstGeom prst="rect">
            <a:avLst/>
          </a:prstGeom>
          <a:solidFill>
            <a:srgbClr val="0BA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318A27C-D187-F2DF-E4E9-5E57F8A4A5CD}"/>
              </a:ext>
            </a:extLst>
          </p:cNvPr>
          <p:cNvSpPr/>
          <p:nvPr/>
        </p:nvSpPr>
        <p:spPr>
          <a:xfrm>
            <a:off x="0" y="4768645"/>
            <a:ext cx="9144000" cy="152400"/>
          </a:xfrm>
          <a:prstGeom prst="rect">
            <a:avLst/>
          </a:prstGeom>
          <a:solidFill>
            <a:srgbClr val="0BA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6E24436-2A73-B3B0-F861-8F462F5FB991}"/>
              </a:ext>
            </a:extLst>
          </p:cNvPr>
          <p:cNvSpPr>
            <a:spLocks noGrp="1"/>
          </p:cNvSpPr>
          <p:nvPr>
            <p:ph type="title"/>
          </p:nvPr>
        </p:nvSpPr>
        <p:spPr>
          <a:xfrm>
            <a:off x="311700" y="139975"/>
            <a:ext cx="8520600" cy="572700"/>
          </a:xfrm>
        </p:spPr>
        <p:txBody>
          <a:bodyPr>
            <a:normAutofit fontScale="90000"/>
          </a:bodyPr>
          <a:lstStyle/>
          <a:p>
            <a:r>
              <a:rPr lang="en-GB" dirty="0">
                <a:solidFill>
                  <a:schemeClr val="bg1"/>
                </a:solidFill>
              </a:rPr>
              <a:t>Structure of this slide-set</a:t>
            </a:r>
          </a:p>
        </p:txBody>
      </p:sp>
      <p:sp>
        <p:nvSpPr>
          <p:cNvPr id="3" name="Text Placeholder 2">
            <a:extLst>
              <a:ext uri="{FF2B5EF4-FFF2-40B4-BE49-F238E27FC236}">
                <a16:creationId xmlns:a16="http://schemas.microsoft.com/office/drawing/2014/main" id="{8F24BBDC-21CA-0805-36E6-58D08415FCDD}"/>
              </a:ext>
            </a:extLst>
          </p:cNvPr>
          <p:cNvSpPr>
            <a:spLocks noGrp="1"/>
          </p:cNvSpPr>
          <p:nvPr>
            <p:ph type="body" idx="1"/>
          </p:nvPr>
        </p:nvSpPr>
        <p:spPr/>
        <p:txBody>
          <a:bodyPr/>
          <a:lstStyle/>
          <a:p>
            <a:pPr>
              <a:lnSpc>
                <a:spcPct val="150000"/>
              </a:lnSpc>
              <a:buFont typeface="+mj-lt"/>
              <a:buAutoNum type="arabicPeriod"/>
            </a:pPr>
            <a:r>
              <a:rPr lang="en-GB" dirty="0"/>
              <a:t>Background: FPH Climate &amp; Health strategy: advocacy theme</a:t>
            </a:r>
          </a:p>
          <a:p>
            <a:pPr>
              <a:lnSpc>
                <a:spcPct val="150000"/>
              </a:lnSpc>
              <a:buFont typeface="+mj-lt"/>
              <a:buAutoNum type="arabicPeriod"/>
            </a:pPr>
            <a:r>
              <a:rPr lang="en-GB" dirty="0"/>
              <a:t>Summary outputs from scoping work </a:t>
            </a:r>
          </a:p>
          <a:p>
            <a:pPr>
              <a:lnSpc>
                <a:spcPct val="150000"/>
              </a:lnSpc>
              <a:buFont typeface="+mj-lt"/>
              <a:buAutoNum type="arabicPeriod"/>
            </a:pPr>
            <a:r>
              <a:rPr lang="en-GB" dirty="0"/>
              <a:t>Synthesis </a:t>
            </a:r>
          </a:p>
          <a:p>
            <a:pPr>
              <a:lnSpc>
                <a:spcPct val="150000"/>
              </a:lnSpc>
              <a:buFont typeface="+mj-lt"/>
              <a:buAutoNum type="arabicPeriod"/>
            </a:pPr>
            <a:r>
              <a:rPr lang="en-GB" dirty="0"/>
              <a:t>More detailed slides on key papers </a:t>
            </a:r>
          </a:p>
        </p:txBody>
      </p:sp>
      <p:sp>
        <p:nvSpPr>
          <p:cNvPr id="6" name="Rectangle 5">
            <a:extLst>
              <a:ext uri="{FF2B5EF4-FFF2-40B4-BE49-F238E27FC236}">
                <a16:creationId xmlns:a16="http://schemas.microsoft.com/office/drawing/2014/main" id="{36A58AAE-A86A-7C52-8722-9D2A389579D9}"/>
              </a:ext>
            </a:extLst>
          </p:cNvPr>
          <p:cNvSpPr/>
          <p:nvPr/>
        </p:nvSpPr>
        <p:spPr>
          <a:xfrm>
            <a:off x="403124" y="2488506"/>
            <a:ext cx="4100050" cy="431162"/>
          </a:xfrm>
          <a:prstGeom prst="rect">
            <a:avLst/>
          </a:prstGeom>
          <a:solidFill>
            <a:srgbClr val="0BA58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Return with solid fill">
            <a:hlinkClick r:id="rId3" action="ppaction://hlinksldjump"/>
            <a:extLst>
              <a:ext uri="{FF2B5EF4-FFF2-40B4-BE49-F238E27FC236}">
                <a16:creationId xmlns:a16="http://schemas.microsoft.com/office/drawing/2014/main" id="{E8B8F8C6-F0B7-04C3-DFD5-83A963A1BD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9929" y="192479"/>
            <a:ext cx="728366" cy="728366"/>
          </a:xfrm>
          <a:prstGeom prst="rect">
            <a:avLst/>
          </a:prstGeom>
        </p:spPr>
      </p:pic>
      <p:sp>
        <p:nvSpPr>
          <p:cNvPr id="8" name="TextBox 7">
            <a:extLst>
              <a:ext uri="{FF2B5EF4-FFF2-40B4-BE49-F238E27FC236}">
                <a16:creationId xmlns:a16="http://schemas.microsoft.com/office/drawing/2014/main" id="{93E5962E-50CD-EE3D-CACC-054DBF2BD1E2}"/>
              </a:ext>
            </a:extLst>
          </p:cNvPr>
          <p:cNvSpPr txBox="1"/>
          <p:nvPr/>
        </p:nvSpPr>
        <p:spPr>
          <a:xfrm>
            <a:off x="7216716" y="105814"/>
            <a:ext cx="1543665" cy="646331"/>
          </a:xfrm>
          <a:prstGeom prst="rect">
            <a:avLst/>
          </a:prstGeom>
          <a:noFill/>
        </p:spPr>
        <p:txBody>
          <a:bodyPr wrap="square" rtlCol="0">
            <a:spAutoFit/>
          </a:bodyPr>
          <a:lstStyle/>
          <a:p>
            <a:r>
              <a:rPr lang="en-GB" sz="1200" dirty="0">
                <a:solidFill>
                  <a:schemeClr val="bg1"/>
                </a:solidFill>
              </a:rPr>
              <a:t>Ctrl &amp; click arrow to return to summary slide</a:t>
            </a:r>
          </a:p>
        </p:txBody>
      </p:sp>
    </p:spTree>
    <p:extLst>
      <p:ext uri="{BB962C8B-B14F-4D97-AF65-F5344CB8AC3E}">
        <p14:creationId xmlns:p14="http://schemas.microsoft.com/office/powerpoint/2010/main" val="98040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p:nvPr/>
        </p:nvSpPr>
        <p:spPr>
          <a:xfrm>
            <a:off x="450850" y="1380850"/>
            <a:ext cx="8153400" cy="319315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50" b="1" dirty="0">
                <a:solidFill>
                  <a:schemeClr val="dk1"/>
                </a:solidFill>
                <a:highlight>
                  <a:srgbClr val="FFFFFF"/>
                </a:highlight>
              </a:rPr>
              <a:t>Based on a mini masterclass series from Future Advocacy (a consultancy), their three key questions for a brilliant advocacy strategy are:</a:t>
            </a:r>
          </a:p>
          <a:p>
            <a:pPr marL="0" lvl="0" indent="0" algn="l" rtl="0">
              <a:spcBef>
                <a:spcPts val="0"/>
              </a:spcBef>
              <a:spcAft>
                <a:spcPts val="0"/>
              </a:spcAft>
              <a:buNone/>
            </a:pPr>
            <a:endParaRPr sz="1150" b="1" dirty="0">
              <a:solidFill>
                <a:schemeClr val="dk1"/>
              </a:solidFill>
              <a:highlight>
                <a:srgbClr val="FFFFFF"/>
              </a:highlight>
            </a:endParaRPr>
          </a:p>
          <a:p>
            <a:pPr marL="0" lvl="0" indent="0" algn="l" rtl="0">
              <a:spcBef>
                <a:spcPts val="0"/>
              </a:spcBef>
              <a:spcAft>
                <a:spcPts val="0"/>
              </a:spcAft>
              <a:buNone/>
            </a:pPr>
            <a:r>
              <a:rPr lang="en-GB" sz="1150" dirty="0">
                <a:solidFill>
                  <a:schemeClr val="dk1"/>
                </a:solidFill>
                <a:highlight>
                  <a:srgbClr val="FFFFFF"/>
                </a:highlight>
              </a:rPr>
              <a:t>The first – what do we want? </a:t>
            </a:r>
            <a:endParaRPr sz="1150" dirty="0">
              <a:solidFill>
                <a:schemeClr val="dk1"/>
              </a:solidFill>
              <a:highlight>
                <a:srgbClr val="FFFFFF"/>
              </a:highlight>
            </a:endParaRPr>
          </a:p>
          <a:p>
            <a:pPr marL="0" lvl="0" indent="0" algn="l" rtl="0">
              <a:spcBef>
                <a:spcPts val="0"/>
              </a:spcBef>
              <a:spcAft>
                <a:spcPts val="0"/>
              </a:spcAft>
              <a:buNone/>
            </a:pPr>
            <a:r>
              <a:rPr lang="en-GB" sz="1150" dirty="0">
                <a:solidFill>
                  <a:schemeClr val="dk1"/>
                </a:solidFill>
                <a:highlight>
                  <a:srgbClr val="FFFFFF"/>
                </a:highlight>
              </a:rPr>
              <a:t>The second – who can give it to us? </a:t>
            </a:r>
            <a:endParaRPr sz="1150" dirty="0">
              <a:solidFill>
                <a:schemeClr val="dk1"/>
              </a:solidFill>
              <a:highlight>
                <a:srgbClr val="FFFFFF"/>
              </a:highlight>
            </a:endParaRPr>
          </a:p>
          <a:p>
            <a:pPr marL="0" lvl="0" indent="0" algn="l" rtl="0">
              <a:spcBef>
                <a:spcPts val="0"/>
              </a:spcBef>
              <a:spcAft>
                <a:spcPts val="0"/>
              </a:spcAft>
              <a:buNone/>
            </a:pPr>
            <a:r>
              <a:rPr lang="en-GB" sz="1150" dirty="0">
                <a:solidFill>
                  <a:schemeClr val="dk1"/>
                </a:solidFill>
                <a:highlight>
                  <a:srgbClr val="FFFFFF"/>
                </a:highlight>
              </a:rPr>
              <a:t>The third - why haven’t they given it to us already?</a:t>
            </a:r>
            <a:endParaRPr sz="1150" dirty="0">
              <a:solidFill>
                <a:schemeClr val="dk1"/>
              </a:solidFill>
              <a:highlight>
                <a:srgbClr val="FFFFFF"/>
              </a:highlight>
            </a:endParaRPr>
          </a:p>
          <a:p>
            <a:pPr marL="0" lvl="0" indent="0" algn="l" rtl="0">
              <a:spcBef>
                <a:spcPts val="0"/>
              </a:spcBef>
              <a:spcAft>
                <a:spcPts val="0"/>
              </a:spcAft>
              <a:buNone/>
            </a:pPr>
            <a:endParaRPr sz="1150" dirty="0">
              <a:solidFill>
                <a:schemeClr val="dk1"/>
              </a:solidFill>
              <a:highlight>
                <a:srgbClr val="FFFFFF"/>
              </a:highlight>
            </a:endParaRPr>
          </a:p>
          <a:p>
            <a:pPr marL="0" lvl="0" indent="0" algn="l" rtl="0">
              <a:spcBef>
                <a:spcPts val="0"/>
              </a:spcBef>
              <a:spcAft>
                <a:spcPts val="0"/>
              </a:spcAft>
              <a:buNone/>
            </a:pPr>
            <a:r>
              <a:rPr lang="en-GB" sz="1150" dirty="0">
                <a:solidFill>
                  <a:schemeClr val="dk1"/>
                </a:solidFill>
                <a:highlight>
                  <a:srgbClr val="FFFFFF"/>
                </a:highlight>
              </a:rPr>
              <a:t>By mapping responses of surveys of public health professionals to these questions, we could come up with an overarching advocacy strategy. </a:t>
            </a:r>
            <a:endParaRPr sz="1150" dirty="0">
              <a:solidFill>
                <a:schemeClr val="dk1"/>
              </a:solidFill>
              <a:highlight>
                <a:srgbClr val="FFFFFF"/>
              </a:highlight>
            </a:endParaRPr>
          </a:p>
          <a:p>
            <a:pPr marL="0" lvl="0" indent="0" algn="l" rtl="0">
              <a:spcBef>
                <a:spcPts val="0"/>
              </a:spcBef>
              <a:spcAft>
                <a:spcPts val="0"/>
              </a:spcAft>
              <a:buNone/>
            </a:pPr>
            <a:endParaRPr sz="1150" dirty="0">
              <a:solidFill>
                <a:schemeClr val="dk1"/>
              </a:solidFill>
              <a:highlight>
                <a:srgbClr val="FFFFFF"/>
              </a:highlight>
            </a:endParaRPr>
          </a:p>
          <a:p>
            <a:pPr marL="0" lvl="0" indent="0" algn="l" rtl="0">
              <a:spcBef>
                <a:spcPts val="0"/>
              </a:spcBef>
              <a:spcAft>
                <a:spcPts val="0"/>
              </a:spcAft>
              <a:buNone/>
            </a:pPr>
            <a:r>
              <a:rPr lang="en-GB" sz="1150" dirty="0">
                <a:solidFill>
                  <a:schemeClr val="dk1"/>
                </a:solidFill>
                <a:highlight>
                  <a:srgbClr val="FFFFFF"/>
                </a:highlight>
              </a:rPr>
              <a:t>Apparently, the third question tends to be the hardest, with the following barriers being the most common:</a:t>
            </a:r>
            <a:endParaRPr sz="1150" dirty="0">
              <a:solidFill>
                <a:schemeClr val="dk1"/>
              </a:solidFill>
              <a:highlight>
                <a:srgbClr val="FFFFFF"/>
              </a:highlight>
            </a:endParaRPr>
          </a:p>
          <a:p>
            <a:pPr marL="457200" lvl="0" indent="-301625" algn="l" rtl="0">
              <a:spcBef>
                <a:spcPts val="0"/>
              </a:spcBef>
              <a:spcAft>
                <a:spcPts val="0"/>
              </a:spcAft>
              <a:buClr>
                <a:schemeClr val="dk1"/>
              </a:buClr>
              <a:buSzPts val="1150"/>
              <a:buChar char="●"/>
            </a:pPr>
            <a:r>
              <a:rPr lang="en-GB" sz="1150" dirty="0">
                <a:solidFill>
                  <a:schemeClr val="dk1"/>
                </a:solidFill>
                <a:highlight>
                  <a:srgbClr val="FFFFFF"/>
                </a:highlight>
              </a:rPr>
              <a:t>The decision-makers don’t know about our problem, or our solution</a:t>
            </a:r>
            <a:endParaRPr sz="1150" dirty="0">
              <a:solidFill>
                <a:schemeClr val="dk1"/>
              </a:solidFill>
              <a:highlight>
                <a:srgbClr val="FFFFFF"/>
              </a:highlight>
            </a:endParaRPr>
          </a:p>
          <a:p>
            <a:pPr marL="457200" lvl="0" indent="-301625" algn="l" rtl="0">
              <a:spcBef>
                <a:spcPts val="0"/>
              </a:spcBef>
              <a:spcAft>
                <a:spcPts val="0"/>
              </a:spcAft>
              <a:buClr>
                <a:schemeClr val="dk1"/>
              </a:buClr>
              <a:buSzPts val="1150"/>
              <a:buChar char="●"/>
            </a:pPr>
            <a:r>
              <a:rPr lang="en-GB" sz="1150" dirty="0">
                <a:solidFill>
                  <a:schemeClr val="dk1"/>
                </a:solidFill>
                <a:highlight>
                  <a:srgbClr val="FFFFFF"/>
                </a:highlight>
              </a:rPr>
              <a:t>They know but they have no incentive to act</a:t>
            </a:r>
            <a:endParaRPr sz="1150" dirty="0">
              <a:solidFill>
                <a:schemeClr val="dk1"/>
              </a:solidFill>
              <a:highlight>
                <a:srgbClr val="FFFFFF"/>
              </a:highlight>
            </a:endParaRPr>
          </a:p>
          <a:p>
            <a:pPr marL="457200" lvl="0" indent="-301625" algn="l" rtl="0">
              <a:spcBef>
                <a:spcPts val="0"/>
              </a:spcBef>
              <a:spcAft>
                <a:spcPts val="0"/>
              </a:spcAft>
              <a:buClr>
                <a:schemeClr val="dk1"/>
              </a:buClr>
              <a:buSzPts val="1150"/>
              <a:buChar char="●"/>
            </a:pPr>
            <a:r>
              <a:rPr lang="en-GB" sz="1150" dirty="0">
                <a:solidFill>
                  <a:schemeClr val="dk1"/>
                </a:solidFill>
                <a:highlight>
                  <a:srgbClr val="FFFFFF"/>
                </a:highlight>
              </a:rPr>
              <a:t>The opposing side is more powerful</a:t>
            </a:r>
            <a:endParaRPr sz="1150" dirty="0">
              <a:solidFill>
                <a:schemeClr val="dk1"/>
              </a:solidFill>
              <a:highlight>
                <a:srgbClr val="FFFFFF"/>
              </a:highlight>
            </a:endParaRPr>
          </a:p>
          <a:p>
            <a:pPr marL="457200" lvl="0" indent="-301625" algn="l" rtl="0">
              <a:spcBef>
                <a:spcPts val="0"/>
              </a:spcBef>
              <a:spcAft>
                <a:spcPts val="0"/>
              </a:spcAft>
              <a:buClr>
                <a:schemeClr val="dk1"/>
              </a:buClr>
              <a:buSzPts val="1150"/>
              <a:buChar char="●"/>
            </a:pPr>
            <a:r>
              <a:rPr lang="en-GB" sz="1150" dirty="0">
                <a:solidFill>
                  <a:schemeClr val="dk1"/>
                </a:solidFill>
                <a:highlight>
                  <a:srgbClr val="FFFFFF"/>
                </a:highlight>
              </a:rPr>
              <a:t>There’s another issue or constituency which has crowded us out</a:t>
            </a:r>
            <a:endParaRPr sz="1150" dirty="0">
              <a:solidFill>
                <a:schemeClr val="dk1"/>
              </a:solidFill>
              <a:highlight>
                <a:srgbClr val="FFFFFF"/>
              </a:highlight>
            </a:endParaRPr>
          </a:p>
          <a:p>
            <a:pPr marL="457200" lvl="0" indent="-301625" algn="l" rtl="0">
              <a:spcBef>
                <a:spcPts val="0"/>
              </a:spcBef>
              <a:spcAft>
                <a:spcPts val="0"/>
              </a:spcAft>
              <a:buClr>
                <a:schemeClr val="dk1"/>
              </a:buClr>
              <a:buSzPts val="1150"/>
              <a:buChar char="●"/>
            </a:pPr>
            <a:r>
              <a:rPr lang="en-GB" sz="1150" dirty="0">
                <a:solidFill>
                  <a:schemeClr val="dk1"/>
                </a:solidFill>
                <a:highlight>
                  <a:srgbClr val="FFFFFF"/>
                </a:highlight>
              </a:rPr>
              <a:t>Our proposed solution is fundamentally flawed in some major way</a:t>
            </a:r>
            <a:endParaRPr sz="1150" dirty="0">
              <a:solidFill>
                <a:schemeClr val="dk1"/>
              </a:solidFill>
              <a:highlight>
                <a:srgbClr val="FFFFFF"/>
              </a:highlight>
            </a:endParaRPr>
          </a:p>
          <a:p>
            <a:pPr marL="0" lvl="0" indent="0" algn="l" rtl="0">
              <a:spcBef>
                <a:spcPts val="0"/>
              </a:spcBef>
              <a:spcAft>
                <a:spcPts val="0"/>
              </a:spcAft>
              <a:buNone/>
            </a:pPr>
            <a:endParaRPr sz="1150" dirty="0">
              <a:solidFill>
                <a:schemeClr val="dk1"/>
              </a:solidFill>
              <a:highlight>
                <a:srgbClr val="FFFFFF"/>
              </a:highlight>
            </a:endParaRPr>
          </a:p>
        </p:txBody>
      </p:sp>
      <p:sp>
        <p:nvSpPr>
          <p:cNvPr id="171" name="Google Shape;171;p26"/>
          <p:cNvSpPr txBox="1"/>
          <p:nvPr/>
        </p:nvSpPr>
        <p:spPr>
          <a:xfrm>
            <a:off x="5426475" y="1011550"/>
            <a:ext cx="3603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p>
        </p:txBody>
      </p:sp>
      <p:sp>
        <p:nvSpPr>
          <p:cNvPr id="172" name="Google Shape;172;p26"/>
          <p:cNvSpPr txBox="1">
            <a:spLocks noGrp="1"/>
          </p:cNvSpPr>
          <p:nvPr>
            <p:ph type="title"/>
          </p:nvPr>
        </p:nvSpPr>
        <p:spPr>
          <a:xfrm>
            <a:off x="311700" y="1731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What makes a brilliant advocacy strategy?</a:t>
            </a:r>
            <a:endParaRPr dirty="0"/>
          </a:p>
        </p:txBody>
      </p:sp>
      <p:sp>
        <p:nvSpPr>
          <p:cNvPr id="3" name="TextBox 2">
            <a:extLst>
              <a:ext uri="{FF2B5EF4-FFF2-40B4-BE49-F238E27FC236}">
                <a16:creationId xmlns:a16="http://schemas.microsoft.com/office/drawing/2014/main" id="{596C62D8-D9BC-BCD3-4D94-1D35456508AD}"/>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4" name="Graphic 3" descr="Return with solid fill">
            <a:hlinkClick r:id="rId3" action="ppaction://hlinksldjump"/>
            <a:extLst>
              <a:ext uri="{FF2B5EF4-FFF2-40B4-BE49-F238E27FC236}">
                <a16:creationId xmlns:a16="http://schemas.microsoft.com/office/drawing/2014/main" id="{9FE0517A-85DA-EAAD-64C3-82B8E616E7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9929" y="192479"/>
            <a:ext cx="728366" cy="72836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311700" y="151727"/>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Different roles in activism</a:t>
            </a:r>
            <a:endParaRPr dirty="0"/>
          </a:p>
        </p:txBody>
      </p:sp>
      <p:sp>
        <p:nvSpPr>
          <p:cNvPr id="178" name="Google Shape;178;p27"/>
          <p:cNvSpPr txBox="1">
            <a:spLocks noGrp="1"/>
          </p:cNvSpPr>
          <p:nvPr>
            <p:ph type="body" idx="1"/>
          </p:nvPr>
        </p:nvSpPr>
        <p:spPr>
          <a:xfrm>
            <a:off x="311700" y="1152475"/>
            <a:ext cx="4679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200">
                <a:solidFill>
                  <a:srgbClr val="666666"/>
                </a:solidFill>
                <a:highlight>
                  <a:srgbClr val="FFFFFF"/>
                </a:highlight>
                <a:latin typeface="Roboto"/>
                <a:ea typeface="Roboto"/>
                <a:cs typeface="Roboto"/>
                <a:sym typeface="Roboto"/>
              </a:rPr>
              <a:t>Bill Moyer developed the Movement Action Plan (MAP), incorporating 8 stages of a social movement and four roles of social activism after observing various social movements in the 1970s. </a:t>
            </a:r>
            <a:endParaRPr sz="1200">
              <a:solidFill>
                <a:srgbClr val="666666"/>
              </a:solidFill>
              <a:highlight>
                <a:srgbClr val="FFFFFF"/>
              </a:highlight>
              <a:latin typeface="Roboto"/>
              <a:ea typeface="Roboto"/>
              <a:cs typeface="Roboto"/>
              <a:sym typeface="Roboto"/>
            </a:endParaRPr>
          </a:p>
          <a:p>
            <a:pPr marL="0" lvl="0" indent="0" algn="l" rtl="0">
              <a:spcBef>
                <a:spcPts val="1200"/>
              </a:spcBef>
              <a:spcAft>
                <a:spcPts val="0"/>
              </a:spcAft>
              <a:buNone/>
            </a:pPr>
            <a:r>
              <a:rPr lang="en-GB" sz="1200">
                <a:solidFill>
                  <a:srgbClr val="666666"/>
                </a:solidFill>
                <a:highlight>
                  <a:srgbClr val="FFFFFF"/>
                </a:highlight>
                <a:latin typeface="Roboto"/>
                <a:ea typeface="Roboto"/>
                <a:cs typeface="Roboto"/>
                <a:sym typeface="Roboto"/>
              </a:rPr>
              <a:t>These roles have different parts to play at different stages of change - what roles are public health professionals willing to play and which actions might we associate with each role?</a:t>
            </a:r>
            <a:endParaRPr sz="1200">
              <a:solidFill>
                <a:srgbClr val="666666"/>
              </a:solidFill>
              <a:highlight>
                <a:srgbClr val="FFFFFF"/>
              </a:highlight>
              <a:latin typeface="Roboto"/>
              <a:ea typeface="Roboto"/>
              <a:cs typeface="Roboto"/>
              <a:sym typeface="Roboto"/>
            </a:endParaRPr>
          </a:p>
          <a:p>
            <a:pPr marL="0" lvl="0" indent="0" algn="l" rtl="0">
              <a:spcBef>
                <a:spcPts val="1200"/>
              </a:spcBef>
              <a:spcAft>
                <a:spcPts val="1200"/>
              </a:spcAft>
              <a:buNone/>
            </a:pPr>
            <a:r>
              <a:rPr lang="en-GB" sz="1200">
                <a:solidFill>
                  <a:srgbClr val="666666"/>
                </a:solidFill>
                <a:highlight>
                  <a:srgbClr val="FFFFFF"/>
                </a:highlight>
                <a:latin typeface="Roboto"/>
                <a:ea typeface="Roboto"/>
                <a:cs typeface="Roboto"/>
                <a:sym typeface="Roboto"/>
              </a:rPr>
              <a:t>Natural roles as reformers and organisers may not be effective if we are at stage 3-5 when rebels and the public have a greater prominence. </a:t>
            </a:r>
            <a:endParaRPr sz="1200">
              <a:solidFill>
                <a:srgbClr val="666666"/>
              </a:solidFill>
              <a:highlight>
                <a:srgbClr val="FFFFFF"/>
              </a:highlight>
              <a:latin typeface="Roboto"/>
              <a:ea typeface="Roboto"/>
              <a:cs typeface="Roboto"/>
              <a:sym typeface="Roboto"/>
            </a:endParaRPr>
          </a:p>
        </p:txBody>
      </p:sp>
      <p:pic>
        <p:nvPicPr>
          <p:cNvPr id="179" name="Google Shape;179;p27"/>
          <p:cNvPicPr preferRelativeResize="0"/>
          <p:nvPr/>
        </p:nvPicPr>
        <p:blipFill>
          <a:blip r:embed="rId3">
            <a:alphaModFix/>
          </a:blip>
          <a:stretch>
            <a:fillRect/>
          </a:stretch>
        </p:blipFill>
        <p:spPr>
          <a:xfrm>
            <a:off x="5149300" y="1152475"/>
            <a:ext cx="3683001" cy="2655626"/>
          </a:xfrm>
          <a:prstGeom prst="rect">
            <a:avLst/>
          </a:prstGeom>
          <a:noFill/>
          <a:ln>
            <a:noFill/>
          </a:ln>
        </p:spPr>
      </p:pic>
      <p:sp>
        <p:nvSpPr>
          <p:cNvPr id="4" name="TextBox 3">
            <a:extLst>
              <a:ext uri="{FF2B5EF4-FFF2-40B4-BE49-F238E27FC236}">
                <a16:creationId xmlns:a16="http://schemas.microsoft.com/office/drawing/2014/main" id="{9BB0E6ED-A4D2-DEF8-D23A-3FB0785AE175}"/>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5" name="Graphic 4" descr="Return with solid fill">
            <a:hlinkClick r:id="rId4" action="ppaction://hlinksldjump"/>
            <a:extLst>
              <a:ext uri="{FF2B5EF4-FFF2-40B4-BE49-F238E27FC236}">
                <a16:creationId xmlns:a16="http://schemas.microsoft.com/office/drawing/2014/main" id="{38BA3020-D23E-4CFB-0697-3A67E0ACD0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9929" y="192479"/>
            <a:ext cx="728366" cy="72836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153512" y="17761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000" dirty="0"/>
              <a:t>‘Fairness’ in UK climate advocacy - Climate Outreach</a:t>
            </a:r>
            <a:endParaRPr sz="2000" dirty="0"/>
          </a:p>
        </p:txBody>
      </p:sp>
      <p:sp>
        <p:nvSpPr>
          <p:cNvPr id="185" name="Google Shape;185;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GB"/>
              <a:t>Recommendations for advocates include (from Climate Outreach report):</a:t>
            </a:r>
            <a:endParaRPr/>
          </a:p>
          <a:p>
            <a:pPr marL="457200" lvl="0" indent="-317182" algn="l" rtl="0">
              <a:spcBef>
                <a:spcPts val="1200"/>
              </a:spcBef>
              <a:spcAft>
                <a:spcPts val="0"/>
              </a:spcAft>
              <a:buSzPct val="100000"/>
              <a:buAutoNum type="arabicPeriod"/>
            </a:pPr>
            <a:r>
              <a:rPr lang="en-GB"/>
              <a:t>Ensure fairness is embedded in campaign planning and development .</a:t>
            </a:r>
            <a:endParaRPr/>
          </a:p>
          <a:p>
            <a:pPr marL="457200" lvl="0" indent="-317182" algn="l" rtl="0">
              <a:spcBef>
                <a:spcPts val="0"/>
              </a:spcBef>
              <a:spcAft>
                <a:spcPts val="0"/>
              </a:spcAft>
              <a:buSzPct val="100000"/>
              <a:buAutoNum type="arabicPeriod"/>
            </a:pPr>
            <a:r>
              <a:rPr lang="en-GB"/>
              <a:t>Find out whether your campaign messages will be perceived as fair, and by whom .</a:t>
            </a:r>
            <a:endParaRPr/>
          </a:p>
          <a:p>
            <a:pPr marL="457200" lvl="0" indent="-317182" algn="l" rtl="0">
              <a:spcBef>
                <a:spcPts val="0"/>
              </a:spcBef>
              <a:spcAft>
                <a:spcPts val="0"/>
              </a:spcAft>
              <a:buSzPct val="100000"/>
              <a:buAutoNum type="arabicPeriod"/>
            </a:pPr>
            <a:r>
              <a:rPr lang="en-GB"/>
              <a:t>Call for local and national governments to give people a meaningful say in how policies are designed and who they benefit.</a:t>
            </a:r>
            <a:endParaRPr/>
          </a:p>
          <a:p>
            <a:pPr marL="457200" lvl="0" indent="-317182" algn="l" rtl="0">
              <a:spcBef>
                <a:spcPts val="0"/>
              </a:spcBef>
              <a:spcAft>
                <a:spcPts val="0"/>
              </a:spcAft>
              <a:buSzPct val="100000"/>
              <a:buAutoNum type="arabicPeriod"/>
            </a:pPr>
            <a:r>
              <a:rPr lang="en-GB"/>
              <a:t>Don’t duck the difficulties that some people may face during the transition, but ‘pass the mic’ to trusted messengers who can reach audiences and communities that activists cannot .</a:t>
            </a:r>
            <a:endParaRPr/>
          </a:p>
          <a:p>
            <a:pPr marL="457200" lvl="0" indent="-317182" algn="l" rtl="0">
              <a:spcBef>
                <a:spcPts val="0"/>
              </a:spcBef>
              <a:spcAft>
                <a:spcPts val="0"/>
              </a:spcAft>
              <a:buSzPct val="100000"/>
              <a:buAutoNum type="arabicPeriod"/>
            </a:pPr>
            <a:r>
              <a:rPr lang="en-GB"/>
              <a:t>Ground communications in commonly held views that the less well-off should pay less, and future generations matter .</a:t>
            </a:r>
            <a:endParaRPr/>
          </a:p>
          <a:p>
            <a:pPr marL="457200" lvl="0" indent="-317182" algn="l" rtl="0">
              <a:spcBef>
                <a:spcPts val="0"/>
              </a:spcBef>
              <a:spcAft>
                <a:spcPts val="0"/>
              </a:spcAft>
              <a:buSzPct val="100000"/>
              <a:buAutoNum type="arabicPeriod"/>
            </a:pPr>
            <a:r>
              <a:rPr lang="en-GB"/>
              <a:t>Present the potential for the climate transition to act as a counter to the unfairness of life in Britain today .</a:t>
            </a:r>
            <a:endParaRPr/>
          </a:p>
          <a:p>
            <a:pPr marL="457200" lvl="0" indent="-317182" algn="l" rtl="0">
              <a:spcBef>
                <a:spcPts val="0"/>
              </a:spcBef>
              <a:spcAft>
                <a:spcPts val="0"/>
              </a:spcAft>
              <a:buSzPct val="100000"/>
              <a:buAutoNum type="arabicPeriod"/>
            </a:pPr>
            <a:r>
              <a:rPr lang="en-GB"/>
              <a:t>Be aware that the British public does not instinctively share the same sense of deep unfairness that drives climate justice campaigners .</a:t>
            </a:r>
            <a:endParaRPr/>
          </a:p>
          <a:p>
            <a:pPr marL="457200" lvl="0" indent="-317182" algn="l" rtl="0">
              <a:spcBef>
                <a:spcPts val="0"/>
              </a:spcBef>
              <a:spcAft>
                <a:spcPts val="0"/>
              </a:spcAft>
              <a:buSzPct val="100000"/>
              <a:buAutoNum type="arabicPeriod"/>
            </a:pPr>
            <a:r>
              <a:rPr lang="en-GB"/>
              <a:t>Position accelerated UK action and leadership as something we should be proud of, no matter what countries like China or India are doing .</a:t>
            </a:r>
            <a:endParaRPr/>
          </a:p>
        </p:txBody>
      </p:sp>
      <p:sp>
        <p:nvSpPr>
          <p:cNvPr id="4" name="TextBox 3">
            <a:extLst>
              <a:ext uri="{FF2B5EF4-FFF2-40B4-BE49-F238E27FC236}">
                <a16:creationId xmlns:a16="http://schemas.microsoft.com/office/drawing/2014/main" id="{6A4DAA28-8000-E79B-E2AA-A9C416BB4E4F}"/>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5" name="Graphic 4" descr="Return with solid fill">
            <a:hlinkClick r:id="rId3" action="ppaction://hlinksldjump"/>
            <a:extLst>
              <a:ext uri="{FF2B5EF4-FFF2-40B4-BE49-F238E27FC236}">
                <a16:creationId xmlns:a16="http://schemas.microsoft.com/office/drawing/2014/main" id="{06AC07B2-F52B-9BC8-F27D-193FB8BACE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9929" y="192479"/>
            <a:ext cx="728366" cy="72836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311700" y="0"/>
            <a:ext cx="6976935" cy="572700"/>
          </a:xfrm>
          <a:prstGeom prst="rect">
            <a:avLst/>
          </a:prstGeom>
        </p:spPr>
        <p:txBody>
          <a:bodyPr spcFirstLastPara="1" wrap="square" lIns="91425" tIns="91425" rIns="91425" bIns="91425" anchor="t" anchorCtr="0">
            <a:noAutofit/>
          </a:bodyPr>
          <a:lstStyle/>
          <a:p>
            <a:pPr marL="0" lvl="0" indent="0" algn="l" rtl="0">
              <a:lnSpc>
                <a:spcPct val="115000"/>
              </a:lnSpc>
              <a:spcAft>
                <a:spcPts val="0"/>
              </a:spcAft>
              <a:buClr>
                <a:schemeClr val="dk1"/>
              </a:buClr>
              <a:buSzPct val="47826"/>
              <a:buFont typeface="Arial"/>
              <a:buNone/>
            </a:pPr>
            <a:r>
              <a:rPr lang="en-GB" sz="2000" dirty="0"/>
              <a:t>Paper title: Views of health professionals on climate change and health: a multinational survey study</a:t>
            </a:r>
            <a:endParaRPr sz="2000" dirty="0"/>
          </a:p>
          <a:p>
            <a:pPr marL="0" lvl="0" indent="0" algn="l" rtl="0">
              <a:spcBef>
                <a:spcPts val="600"/>
              </a:spcBef>
              <a:spcAft>
                <a:spcPts val="0"/>
              </a:spcAft>
              <a:buNone/>
            </a:pPr>
            <a:endParaRPr sz="2400" dirty="0"/>
          </a:p>
        </p:txBody>
      </p:sp>
      <p:sp>
        <p:nvSpPr>
          <p:cNvPr id="191" name="Google Shape;191;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en-GB" dirty="0"/>
              <a:t>Method: survey of &gt;4000 health professionals around the world</a:t>
            </a:r>
            <a:endParaRPr dirty="0"/>
          </a:p>
          <a:p>
            <a:pPr marL="457200" lvl="0" indent="0" algn="l" rtl="0">
              <a:spcBef>
                <a:spcPts val="1200"/>
              </a:spcBef>
              <a:spcAft>
                <a:spcPts val="0"/>
              </a:spcAft>
              <a:buNone/>
            </a:pPr>
            <a:r>
              <a:rPr lang="en-GB" dirty="0"/>
              <a:t>Findings: </a:t>
            </a:r>
            <a:endParaRPr dirty="0"/>
          </a:p>
          <a:p>
            <a:pPr marL="457200" lvl="0" indent="-342900" algn="l" rtl="0">
              <a:spcBef>
                <a:spcPts val="1200"/>
              </a:spcBef>
              <a:spcAft>
                <a:spcPts val="0"/>
              </a:spcAft>
              <a:buSzPts val="1800"/>
              <a:buChar char="-"/>
            </a:pPr>
            <a:r>
              <a:rPr lang="en-GB" dirty="0"/>
              <a:t>Health professionals broadly care about climate change and feel responsibility to educate others about the problem</a:t>
            </a:r>
            <a:endParaRPr dirty="0"/>
          </a:p>
          <a:p>
            <a:pPr marL="457200" lvl="0" indent="-342900" algn="l" rtl="0">
              <a:spcBef>
                <a:spcPts val="0"/>
              </a:spcBef>
              <a:spcAft>
                <a:spcPts val="0"/>
              </a:spcAft>
              <a:buSzPts val="1800"/>
              <a:buChar char="-"/>
            </a:pPr>
            <a:r>
              <a:rPr lang="en-GB" dirty="0"/>
              <a:t>Barriers to action/advocacy: time constraints, lack of knowledge, feeling they won’t make a difference, too risky personally or professionally, concern about controversy </a:t>
            </a:r>
            <a:endParaRPr dirty="0"/>
          </a:p>
          <a:p>
            <a:pPr marL="457200" lvl="0" indent="-342900" algn="l" rtl="0">
              <a:spcBef>
                <a:spcPts val="0"/>
              </a:spcBef>
              <a:spcAft>
                <a:spcPts val="0"/>
              </a:spcAft>
              <a:buSzPts val="1800"/>
              <a:buChar char="-"/>
            </a:pPr>
            <a:r>
              <a:rPr lang="en-GB" dirty="0"/>
              <a:t>Things that are helpful to take action: professional education, communication training, patient education materials, policy statements, guidance</a:t>
            </a:r>
            <a:endParaRPr dirty="0"/>
          </a:p>
        </p:txBody>
      </p:sp>
      <p:sp>
        <p:nvSpPr>
          <p:cNvPr id="192" name="Google Shape;192;p29"/>
          <p:cNvSpPr txBox="1"/>
          <p:nvPr/>
        </p:nvSpPr>
        <p:spPr>
          <a:xfrm>
            <a:off x="7968235" y="4391918"/>
            <a:ext cx="107006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dirty="0" err="1">
                <a:solidFill>
                  <a:schemeClr val="hlink"/>
                </a:solidFill>
                <a:hlinkClick r:id="rId3"/>
              </a:rPr>
              <a:t>Kotcher</a:t>
            </a:r>
            <a:r>
              <a:rPr lang="en-GB" sz="1100" u="sng" dirty="0">
                <a:solidFill>
                  <a:schemeClr val="hlink"/>
                </a:solidFill>
                <a:hlinkClick r:id="rId3"/>
              </a:rPr>
              <a:t> et al</a:t>
            </a:r>
            <a:endParaRPr sz="700" dirty="0"/>
          </a:p>
        </p:txBody>
      </p:sp>
      <p:sp>
        <p:nvSpPr>
          <p:cNvPr id="4" name="TextBox 3">
            <a:extLst>
              <a:ext uri="{FF2B5EF4-FFF2-40B4-BE49-F238E27FC236}">
                <a16:creationId xmlns:a16="http://schemas.microsoft.com/office/drawing/2014/main" id="{896F2EB0-CDD3-9B23-8590-EB5BB12E3AF4}"/>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5" name="Graphic 4" descr="Return with solid fill">
            <a:hlinkClick r:id="rId4" action="ppaction://hlinksldjump"/>
            <a:extLst>
              <a:ext uri="{FF2B5EF4-FFF2-40B4-BE49-F238E27FC236}">
                <a16:creationId xmlns:a16="http://schemas.microsoft.com/office/drawing/2014/main" id="{3DCE6EE7-0A2F-AE12-E3AF-4775F026BE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9929" y="192479"/>
            <a:ext cx="728366" cy="72836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311700" y="0"/>
            <a:ext cx="6896796" cy="572700"/>
          </a:xfrm>
          <a:prstGeom prst="rect">
            <a:avLst/>
          </a:prstGeom>
        </p:spPr>
        <p:txBody>
          <a:bodyPr spcFirstLastPara="1" wrap="square" lIns="91425" tIns="91425" rIns="91425" bIns="91425" anchor="t" anchorCtr="0">
            <a:noAutofit/>
          </a:bodyPr>
          <a:lstStyle/>
          <a:p>
            <a:pPr marL="0" lvl="0" indent="0" algn="l" rtl="0">
              <a:lnSpc>
                <a:spcPct val="115000"/>
              </a:lnSpc>
              <a:spcAft>
                <a:spcPts val="0"/>
              </a:spcAft>
              <a:buClr>
                <a:schemeClr val="dk1"/>
              </a:buClr>
              <a:buSzPts val="990"/>
              <a:buFont typeface="Arial"/>
              <a:buNone/>
            </a:pPr>
            <a:r>
              <a:rPr lang="en-GB" sz="1400" dirty="0"/>
              <a:t>Paper title: Advocacy messages about climate and health are more effective when they include information about risks, solutions, and a normative appeal: Evidence from a conjoint experiment</a:t>
            </a:r>
            <a:endParaRPr sz="1400" dirty="0"/>
          </a:p>
          <a:p>
            <a:pPr marL="0" lvl="0" indent="0" algn="l" rtl="0">
              <a:spcBef>
                <a:spcPts val="600"/>
              </a:spcBef>
              <a:spcAft>
                <a:spcPts val="0"/>
              </a:spcAft>
              <a:buSzPts val="990"/>
              <a:buNone/>
            </a:pPr>
            <a:endParaRPr sz="2520" dirty="0"/>
          </a:p>
        </p:txBody>
      </p:sp>
      <p:sp>
        <p:nvSpPr>
          <p:cNvPr id="198" name="Google Shape;198;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dirty="0"/>
              <a:t>Method: 7500 participants in USA, testing message combinations</a:t>
            </a:r>
            <a:endParaRPr dirty="0"/>
          </a:p>
          <a:p>
            <a:pPr marL="0" lvl="0" indent="0" algn="l" rtl="0">
              <a:spcBef>
                <a:spcPts val="1200"/>
              </a:spcBef>
              <a:spcAft>
                <a:spcPts val="0"/>
              </a:spcAft>
              <a:buNone/>
            </a:pPr>
            <a:r>
              <a:rPr lang="en-GB" dirty="0"/>
              <a:t>Findings: </a:t>
            </a:r>
            <a:endParaRPr dirty="0"/>
          </a:p>
          <a:p>
            <a:pPr marL="457200" lvl="0" indent="-334327" algn="l" rtl="0">
              <a:spcBef>
                <a:spcPts val="1200"/>
              </a:spcBef>
              <a:spcAft>
                <a:spcPts val="0"/>
              </a:spcAft>
              <a:buSzPct val="100000"/>
              <a:buChar char="-"/>
            </a:pPr>
            <a:r>
              <a:rPr lang="en-GB" dirty="0"/>
              <a:t>The following enhanced the overall motivational value of a message:</a:t>
            </a:r>
            <a:endParaRPr dirty="0"/>
          </a:p>
          <a:p>
            <a:pPr marL="914400" lvl="1" indent="-310832" algn="l" rtl="0">
              <a:spcBef>
                <a:spcPts val="0"/>
              </a:spcBef>
              <a:spcAft>
                <a:spcPts val="0"/>
              </a:spcAft>
              <a:buSzPct val="100000"/>
              <a:buChar char="-"/>
            </a:pPr>
            <a:r>
              <a:rPr lang="en-GB" dirty="0"/>
              <a:t>Including the health consequences of climate change</a:t>
            </a:r>
            <a:endParaRPr dirty="0"/>
          </a:p>
          <a:p>
            <a:pPr marL="914400" lvl="1" indent="-310832" algn="l" rtl="0">
              <a:spcBef>
                <a:spcPts val="0"/>
              </a:spcBef>
              <a:spcAft>
                <a:spcPts val="0"/>
              </a:spcAft>
              <a:buSzPct val="100000"/>
              <a:buChar char="-"/>
            </a:pPr>
            <a:r>
              <a:rPr lang="en-GB" dirty="0"/>
              <a:t>Including the health benefits of climate solutions</a:t>
            </a:r>
            <a:endParaRPr dirty="0"/>
          </a:p>
          <a:p>
            <a:pPr marL="914400" lvl="1" indent="-310832" algn="l" rtl="0">
              <a:spcBef>
                <a:spcPts val="0"/>
              </a:spcBef>
              <a:spcAft>
                <a:spcPts val="0"/>
              </a:spcAft>
              <a:buSzPct val="100000"/>
              <a:buChar char="-"/>
            </a:pPr>
            <a:r>
              <a:rPr lang="en-GB" dirty="0"/>
              <a:t>Including calls to action</a:t>
            </a:r>
            <a:endParaRPr dirty="0"/>
          </a:p>
          <a:p>
            <a:pPr marL="457200" lvl="0" indent="-334327" algn="l" rtl="0">
              <a:spcBef>
                <a:spcPts val="1200"/>
              </a:spcBef>
              <a:spcAft>
                <a:spcPts val="0"/>
              </a:spcAft>
              <a:buSzPct val="100000"/>
              <a:buChar char="-"/>
            </a:pPr>
            <a:r>
              <a:rPr lang="en-GB" dirty="0"/>
              <a:t>Most effective message: EXPLAIN THE RISK - Explain the problem (e.g. negative impacts of air quality), THE SOLUTION- explain how solution will benefit health (e.g. clean energy better AQ), NORMATIVE APPEAL - explain that most people support the solution, and how many people are taking action to advocate for the solution. </a:t>
            </a:r>
            <a:endParaRPr dirty="0"/>
          </a:p>
        </p:txBody>
      </p:sp>
      <p:sp>
        <p:nvSpPr>
          <p:cNvPr id="199" name="Google Shape;199;p30"/>
          <p:cNvSpPr txBox="1"/>
          <p:nvPr/>
        </p:nvSpPr>
        <p:spPr>
          <a:xfrm>
            <a:off x="8017680" y="4214962"/>
            <a:ext cx="112632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dirty="0" err="1">
                <a:solidFill>
                  <a:schemeClr val="hlink"/>
                </a:solidFill>
                <a:hlinkClick r:id="rId3"/>
              </a:rPr>
              <a:t>Kotcher</a:t>
            </a:r>
            <a:r>
              <a:rPr lang="en-GB" sz="1100" u="sng" dirty="0">
                <a:solidFill>
                  <a:schemeClr val="hlink"/>
                </a:solidFill>
                <a:hlinkClick r:id="rId3"/>
              </a:rPr>
              <a:t> et al</a:t>
            </a:r>
            <a:endParaRPr sz="1100" dirty="0"/>
          </a:p>
        </p:txBody>
      </p:sp>
      <p:sp>
        <p:nvSpPr>
          <p:cNvPr id="4" name="TextBox 3">
            <a:extLst>
              <a:ext uri="{FF2B5EF4-FFF2-40B4-BE49-F238E27FC236}">
                <a16:creationId xmlns:a16="http://schemas.microsoft.com/office/drawing/2014/main" id="{5FA74823-A3D7-9FF0-3488-47DF41AE837D}"/>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5" name="Graphic 4" descr="Return with solid fill">
            <a:hlinkClick r:id="rId4" action="ppaction://hlinksldjump"/>
            <a:extLst>
              <a:ext uri="{FF2B5EF4-FFF2-40B4-BE49-F238E27FC236}">
                <a16:creationId xmlns:a16="http://schemas.microsoft.com/office/drawing/2014/main" id="{3734A92F-5952-1017-D0B0-B77AFEA51E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9929" y="192479"/>
            <a:ext cx="728366" cy="72836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txBox="1">
            <a:spLocks noGrp="1"/>
          </p:cNvSpPr>
          <p:nvPr>
            <p:ph type="title"/>
          </p:nvPr>
        </p:nvSpPr>
        <p:spPr>
          <a:xfrm>
            <a:off x="105705" y="11152"/>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Aft>
                <a:spcPts val="0"/>
              </a:spcAft>
              <a:buClr>
                <a:schemeClr val="dk1"/>
              </a:buClr>
              <a:buSzPct val="47826"/>
              <a:buFont typeface="Arial"/>
              <a:buNone/>
            </a:pPr>
            <a:r>
              <a:rPr lang="en-GB" sz="2000" dirty="0"/>
              <a:t>Paper title: Advocacy to support climate and health policies: recommended actions for the Society of </a:t>
            </a:r>
            <a:r>
              <a:rPr lang="en-GB" sz="2000" dirty="0" err="1"/>
              <a:t>Behavioral</a:t>
            </a:r>
            <a:r>
              <a:rPr lang="en-GB" sz="2000" dirty="0"/>
              <a:t> Medicine</a:t>
            </a:r>
            <a:endParaRPr sz="2000" dirty="0"/>
          </a:p>
          <a:p>
            <a:pPr marL="0" lvl="0" indent="0" algn="l" rtl="0">
              <a:spcBef>
                <a:spcPts val="600"/>
              </a:spcBef>
              <a:spcAft>
                <a:spcPts val="0"/>
              </a:spcAft>
              <a:buNone/>
            </a:pPr>
            <a:endParaRPr sz="2400" dirty="0"/>
          </a:p>
        </p:txBody>
      </p:sp>
      <p:sp>
        <p:nvSpPr>
          <p:cNvPr id="205" name="Google Shape;205;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en-GB"/>
              <a:t>“The Policy and Advocacy subgroup was comprised of </a:t>
            </a:r>
            <a:r>
              <a:rPr lang="en-GB" b="1"/>
              <a:t>experts in public health, climate policy, and health behavior change</a:t>
            </a:r>
            <a:r>
              <a:rPr lang="en-GB"/>
              <a:t>, who worked together to identify priorities and develop recommendations.</a:t>
            </a:r>
            <a:r>
              <a:rPr lang="en-GB" b="1"/>
              <a:t> We worked under the premise that building political will for climate policy action is the most urgent goal</a:t>
            </a:r>
            <a:r>
              <a:rPr lang="en-GB"/>
              <a:t>, </a:t>
            </a:r>
            <a:r>
              <a:rPr lang="en-GB" b="1"/>
              <a:t>and we recommended promotion of citizen advocacy for this purpose</a:t>
            </a:r>
            <a:r>
              <a:rPr lang="en-GB"/>
              <a:t>. Because citizen advocacy is a set of behaviors, SBM members can use behavioral science to identify and scale up interventions, working collaboratively with communities targeted for marginalization. Recommendations for SBM included </a:t>
            </a:r>
            <a:r>
              <a:rPr lang="en-GB" b="1"/>
              <a:t>establishing an organizational home for climate and health work, providing training and resources, engaging in climate advocacy as an organization, and networking with other organizations”</a:t>
            </a:r>
            <a:endParaRPr b="1"/>
          </a:p>
        </p:txBody>
      </p:sp>
      <p:sp>
        <p:nvSpPr>
          <p:cNvPr id="206" name="Google Shape;206;p31"/>
          <p:cNvSpPr txBox="1"/>
          <p:nvPr/>
        </p:nvSpPr>
        <p:spPr>
          <a:xfrm>
            <a:off x="394882" y="4328469"/>
            <a:ext cx="5992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u="sng" dirty="0">
                <a:solidFill>
                  <a:schemeClr val="hlink"/>
                </a:solidFill>
                <a:hlinkClick r:id="rId3"/>
              </a:rPr>
              <a:t>Mendoza-</a:t>
            </a:r>
            <a:r>
              <a:rPr lang="en-GB" sz="1600" u="sng" dirty="0" err="1">
                <a:solidFill>
                  <a:schemeClr val="hlink"/>
                </a:solidFill>
                <a:hlinkClick r:id="rId3"/>
              </a:rPr>
              <a:t>Vasconez</a:t>
            </a:r>
            <a:r>
              <a:rPr lang="en-GB" sz="1600" u="sng" dirty="0">
                <a:solidFill>
                  <a:schemeClr val="hlink"/>
                </a:solidFill>
                <a:hlinkClick r:id="rId3"/>
              </a:rPr>
              <a:t> et al</a:t>
            </a:r>
            <a:endParaRPr sz="200" dirty="0"/>
          </a:p>
        </p:txBody>
      </p:sp>
      <p:sp>
        <p:nvSpPr>
          <p:cNvPr id="4" name="TextBox 3">
            <a:extLst>
              <a:ext uri="{FF2B5EF4-FFF2-40B4-BE49-F238E27FC236}">
                <a16:creationId xmlns:a16="http://schemas.microsoft.com/office/drawing/2014/main" id="{06DC1939-E91C-E62E-D076-05F81FE3FB82}"/>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5" name="Graphic 4" descr="Return with solid fill">
            <a:hlinkClick r:id="rId4" action="ppaction://hlinksldjump"/>
            <a:extLst>
              <a:ext uri="{FF2B5EF4-FFF2-40B4-BE49-F238E27FC236}">
                <a16:creationId xmlns:a16="http://schemas.microsoft.com/office/drawing/2014/main" id="{4EB3023C-B55A-7296-21A8-43C30AEEBB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9929" y="192479"/>
            <a:ext cx="728366" cy="72836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title"/>
          </p:nvPr>
        </p:nvSpPr>
        <p:spPr>
          <a:xfrm>
            <a:off x="149236" y="-29496"/>
            <a:ext cx="702831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mj-lt"/>
                <a:ea typeface="Roboto"/>
                <a:cs typeface="Roboto"/>
                <a:sym typeface="Roboto"/>
              </a:rPr>
              <a:t>Paper title: Effective policy influencing and environmental advocacy: Health, climate change, and phasing out coal</a:t>
            </a:r>
            <a:endParaRPr sz="2000" dirty="0">
              <a:latin typeface="+mj-lt"/>
            </a:endParaRPr>
          </a:p>
        </p:txBody>
      </p:sp>
      <p:sp>
        <p:nvSpPr>
          <p:cNvPr id="212" name="Google Shape;212;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t>Lessons from the perspective of a network of NGOs influencing coal phase out in Canada: Key ingredients: </a:t>
            </a:r>
            <a:endParaRPr/>
          </a:p>
          <a:p>
            <a:pPr marL="457200" lvl="0" indent="-342900" algn="l" rtl="0">
              <a:spcBef>
                <a:spcPts val="1200"/>
              </a:spcBef>
              <a:spcAft>
                <a:spcPts val="0"/>
              </a:spcAft>
              <a:buSzPts val="1800"/>
              <a:buChar char="-"/>
            </a:pPr>
            <a:r>
              <a:rPr lang="en-GB"/>
              <a:t>Interdisciplinarity</a:t>
            </a:r>
            <a:endParaRPr/>
          </a:p>
          <a:p>
            <a:pPr marL="457200" lvl="0" indent="-342900" algn="l" rtl="0">
              <a:spcBef>
                <a:spcPts val="0"/>
              </a:spcBef>
              <a:spcAft>
                <a:spcPts val="0"/>
              </a:spcAft>
              <a:buSzPts val="1800"/>
              <a:buChar char="-"/>
            </a:pPr>
            <a:r>
              <a:rPr lang="en-GB"/>
              <a:t>Building relationships with allies</a:t>
            </a:r>
            <a:endParaRPr/>
          </a:p>
          <a:p>
            <a:pPr marL="457200" lvl="0" indent="-342900" algn="l" rtl="0">
              <a:spcBef>
                <a:spcPts val="0"/>
              </a:spcBef>
              <a:spcAft>
                <a:spcPts val="0"/>
              </a:spcAft>
              <a:buSzPts val="1800"/>
              <a:buChar char="-"/>
            </a:pPr>
            <a:r>
              <a:rPr lang="en-GB"/>
              <a:t>Selecting primary frame and orientation for advocacy e.g. health/energy/environment (and testing these frames out on audience)</a:t>
            </a:r>
            <a:endParaRPr/>
          </a:p>
          <a:p>
            <a:pPr marL="457200" lvl="0" indent="-342900" algn="l" rtl="0">
              <a:spcBef>
                <a:spcPts val="0"/>
              </a:spcBef>
              <a:spcAft>
                <a:spcPts val="0"/>
              </a:spcAft>
              <a:buSzPts val="1800"/>
              <a:buChar char="-"/>
            </a:pPr>
            <a:r>
              <a:rPr lang="en-GB"/>
              <a:t>multi -partisan political orientation (not associating with only one party, trying to engage with all political parties)</a:t>
            </a:r>
            <a:endParaRPr/>
          </a:p>
          <a:p>
            <a:pPr marL="457200" lvl="0" indent="-342900" algn="l" rtl="0">
              <a:spcBef>
                <a:spcPts val="0"/>
              </a:spcBef>
              <a:spcAft>
                <a:spcPts val="0"/>
              </a:spcAft>
              <a:buSzPts val="1800"/>
              <a:buChar char="-"/>
            </a:pPr>
            <a:r>
              <a:rPr lang="en-GB"/>
              <a:t>Engaging political leaders</a:t>
            </a:r>
            <a:endParaRPr/>
          </a:p>
          <a:p>
            <a:pPr marL="457200" lvl="0" indent="-342900" algn="l" rtl="0">
              <a:spcBef>
                <a:spcPts val="0"/>
              </a:spcBef>
              <a:spcAft>
                <a:spcPts val="0"/>
              </a:spcAft>
              <a:buSzPts val="1800"/>
              <a:buChar char="-"/>
            </a:pPr>
            <a:r>
              <a:rPr lang="en-GB"/>
              <a:t>Communication skills, including engaging with the media</a:t>
            </a:r>
            <a:endParaRPr/>
          </a:p>
        </p:txBody>
      </p:sp>
      <p:sp>
        <p:nvSpPr>
          <p:cNvPr id="213" name="Google Shape;213;p32"/>
          <p:cNvSpPr txBox="1"/>
          <p:nvPr/>
        </p:nvSpPr>
        <p:spPr>
          <a:xfrm>
            <a:off x="5094048" y="4323020"/>
            <a:ext cx="416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u="sng" dirty="0">
                <a:solidFill>
                  <a:schemeClr val="hlink"/>
                </a:solidFill>
                <a:latin typeface="Roboto"/>
                <a:ea typeface="Roboto"/>
                <a:cs typeface="Roboto"/>
                <a:sym typeface="Roboto"/>
                <a:hlinkClick r:id="rId3"/>
              </a:rPr>
              <a:t>https://journals.sagepub.com/doi/full/10.1177/0020872814567485</a:t>
            </a:r>
            <a:r>
              <a:rPr lang="en-GB" sz="1000" dirty="0">
                <a:solidFill>
                  <a:schemeClr val="dk1"/>
                </a:solidFill>
                <a:latin typeface="Roboto"/>
                <a:ea typeface="Roboto"/>
                <a:cs typeface="Roboto"/>
                <a:sym typeface="Roboto"/>
              </a:rPr>
              <a:t> </a:t>
            </a:r>
            <a:endParaRPr dirty="0"/>
          </a:p>
        </p:txBody>
      </p:sp>
      <p:sp>
        <p:nvSpPr>
          <p:cNvPr id="4" name="TextBox 3">
            <a:extLst>
              <a:ext uri="{FF2B5EF4-FFF2-40B4-BE49-F238E27FC236}">
                <a16:creationId xmlns:a16="http://schemas.microsoft.com/office/drawing/2014/main" id="{CFE4E98A-AE8B-0DC6-D176-FB74FE011D64}"/>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5" name="Graphic 4" descr="Return with solid fill">
            <a:hlinkClick r:id="rId4" action="ppaction://hlinksldjump"/>
            <a:extLst>
              <a:ext uri="{FF2B5EF4-FFF2-40B4-BE49-F238E27FC236}">
                <a16:creationId xmlns:a16="http://schemas.microsoft.com/office/drawing/2014/main" id="{0283C0E5-7A95-31EB-CA7F-23EE36FE94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9929" y="192479"/>
            <a:ext cx="728366" cy="72836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60F4EE-114C-BF66-A899-45A025BE437F}"/>
              </a:ext>
            </a:extLst>
          </p:cNvPr>
          <p:cNvSpPr/>
          <p:nvPr/>
        </p:nvSpPr>
        <p:spPr>
          <a:xfrm>
            <a:off x="1" y="0"/>
            <a:ext cx="9144000" cy="845574"/>
          </a:xfrm>
          <a:prstGeom prst="rect">
            <a:avLst/>
          </a:prstGeom>
          <a:solidFill>
            <a:srgbClr val="0BA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318A27C-D187-F2DF-E4E9-5E57F8A4A5CD}"/>
              </a:ext>
            </a:extLst>
          </p:cNvPr>
          <p:cNvSpPr/>
          <p:nvPr/>
        </p:nvSpPr>
        <p:spPr>
          <a:xfrm>
            <a:off x="0" y="4768645"/>
            <a:ext cx="9144000" cy="152400"/>
          </a:xfrm>
          <a:prstGeom prst="rect">
            <a:avLst/>
          </a:prstGeom>
          <a:solidFill>
            <a:srgbClr val="0BA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6E24436-2A73-B3B0-F861-8F462F5FB991}"/>
              </a:ext>
            </a:extLst>
          </p:cNvPr>
          <p:cNvSpPr>
            <a:spLocks noGrp="1"/>
          </p:cNvSpPr>
          <p:nvPr>
            <p:ph type="title"/>
          </p:nvPr>
        </p:nvSpPr>
        <p:spPr>
          <a:xfrm>
            <a:off x="311700" y="139975"/>
            <a:ext cx="8520600" cy="572700"/>
          </a:xfrm>
        </p:spPr>
        <p:txBody>
          <a:bodyPr>
            <a:normAutofit fontScale="90000"/>
          </a:bodyPr>
          <a:lstStyle/>
          <a:p>
            <a:r>
              <a:rPr lang="en-GB" dirty="0">
                <a:solidFill>
                  <a:schemeClr val="bg1"/>
                </a:solidFill>
              </a:rPr>
              <a:t>Structure of this slide-set</a:t>
            </a:r>
          </a:p>
        </p:txBody>
      </p:sp>
      <p:sp>
        <p:nvSpPr>
          <p:cNvPr id="3" name="Text Placeholder 2">
            <a:extLst>
              <a:ext uri="{FF2B5EF4-FFF2-40B4-BE49-F238E27FC236}">
                <a16:creationId xmlns:a16="http://schemas.microsoft.com/office/drawing/2014/main" id="{8F24BBDC-21CA-0805-36E6-58D08415FCDD}"/>
              </a:ext>
            </a:extLst>
          </p:cNvPr>
          <p:cNvSpPr>
            <a:spLocks noGrp="1"/>
          </p:cNvSpPr>
          <p:nvPr>
            <p:ph type="body" idx="1"/>
          </p:nvPr>
        </p:nvSpPr>
        <p:spPr/>
        <p:txBody>
          <a:bodyPr/>
          <a:lstStyle/>
          <a:p>
            <a:pPr>
              <a:lnSpc>
                <a:spcPct val="150000"/>
              </a:lnSpc>
              <a:buFont typeface="+mj-lt"/>
              <a:buAutoNum type="arabicPeriod"/>
            </a:pPr>
            <a:r>
              <a:rPr lang="en-GB" dirty="0"/>
              <a:t>Background: FPH Climate &amp; Health strategy: advocacy theme</a:t>
            </a:r>
          </a:p>
          <a:p>
            <a:pPr>
              <a:lnSpc>
                <a:spcPct val="150000"/>
              </a:lnSpc>
              <a:buFont typeface="+mj-lt"/>
              <a:buAutoNum type="arabicPeriod"/>
            </a:pPr>
            <a:r>
              <a:rPr lang="en-GB" dirty="0"/>
              <a:t>Summary outputs from scoping work </a:t>
            </a:r>
          </a:p>
          <a:p>
            <a:pPr>
              <a:lnSpc>
                <a:spcPct val="150000"/>
              </a:lnSpc>
              <a:buFont typeface="+mj-lt"/>
              <a:buAutoNum type="arabicPeriod"/>
            </a:pPr>
            <a:r>
              <a:rPr lang="en-GB" dirty="0"/>
              <a:t>Synthesis </a:t>
            </a:r>
          </a:p>
          <a:p>
            <a:pPr>
              <a:lnSpc>
                <a:spcPct val="150000"/>
              </a:lnSpc>
              <a:buFont typeface="+mj-lt"/>
              <a:buAutoNum type="arabicPeriod"/>
            </a:pPr>
            <a:r>
              <a:rPr lang="en-GB" dirty="0"/>
              <a:t>More detailed slides on key papers </a:t>
            </a:r>
          </a:p>
        </p:txBody>
      </p:sp>
      <p:sp>
        <p:nvSpPr>
          <p:cNvPr id="6" name="Rectangle 5">
            <a:extLst>
              <a:ext uri="{FF2B5EF4-FFF2-40B4-BE49-F238E27FC236}">
                <a16:creationId xmlns:a16="http://schemas.microsoft.com/office/drawing/2014/main" id="{36A58AAE-A86A-7C52-8722-9D2A389579D9}"/>
              </a:ext>
            </a:extLst>
          </p:cNvPr>
          <p:cNvSpPr/>
          <p:nvPr/>
        </p:nvSpPr>
        <p:spPr>
          <a:xfrm>
            <a:off x="452284" y="1259987"/>
            <a:ext cx="6725264" cy="431162"/>
          </a:xfrm>
          <a:prstGeom prst="rect">
            <a:avLst/>
          </a:prstGeom>
          <a:solidFill>
            <a:srgbClr val="0BA58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Return with solid fill">
            <a:hlinkClick r:id="rId3" action="ppaction://hlinksldjump"/>
            <a:extLst>
              <a:ext uri="{FF2B5EF4-FFF2-40B4-BE49-F238E27FC236}">
                <a16:creationId xmlns:a16="http://schemas.microsoft.com/office/drawing/2014/main" id="{44D07DED-C0D0-3621-F6DD-398D69645E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9929" y="192479"/>
            <a:ext cx="728366" cy="728366"/>
          </a:xfrm>
          <a:prstGeom prst="rect">
            <a:avLst/>
          </a:prstGeom>
        </p:spPr>
      </p:pic>
      <p:sp>
        <p:nvSpPr>
          <p:cNvPr id="8" name="TextBox 7">
            <a:extLst>
              <a:ext uri="{FF2B5EF4-FFF2-40B4-BE49-F238E27FC236}">
                <a16:creationId xmlns:a16="http://schemas.microsoft.com/office/drawing/2014/main" id="{357E9BD8-D43E-185F-A9EF-BC49813671F5}"/>
              </a:ext>
            </a:extLst>
          </p:cNvPr>
          <p:cNvSpPr txBox="1"/>
          <p:nvPr/>
        </p:nvSpPr>
        <p:spPr>
          <a:xfrm>
            <a:off x="7216716" y="105814"/>
            <a:ext cx="1543665" cy="646331"/>
          </a:xfrm>
          <a:prstGeom prst="rect">
            <a:avLst/>
          </a:prstGeom>
          <a:noFill/>
        </p:spPr>
        <p:txBody>
          <a:bodyPr wrap="square" rtlCol="0">
            <a:spAutoFit/>
          </a:bodyPr>
          <a:lstStyle/>
          <a:p>
            <a:r>
              <a:rPr lang="en-GB" sz="1200" dirty="0">
                <a:solidFill>
                  <a:schemeClr val="bg1"/>
                </a:solidFill>
              </a:rPr>
              <a:t>Ctrl &amp; click arrow to return to summary slide</a:t>
            </a:r>
          </a:p>
        </p:txBody>
      </p:sp>
    </p:spTree>
    <p:extLst>
      <p:ext uri="{BB962C8B-B14F-4D97-AF65-F5344CB8AC3E}">
        <p14:creationId xmlns:p14="http://schemas.microsoft.com/office/powerpoint/2010/main" val="92446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138518" y="-16038"/>
            <a:ext cx="651926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a:latin typeface="+mj-lt"/>
                <a:ea typeface="Roboto"/>
                <a:cs typeface="Roboto"/>
                <a:sym typeface="Roboto"/>
              </a:rPr>
              <a:t>Paper title: Working Group 3 contribution to the Sixth Assessment Report (IPCC) technical summary  </a:t>
            </a:r>
            <a:endParaRPr sz="2000">
              <a:latin typeface="+mj-lt"/>
            </a:endParaRPr>
          </a:p>
        </p:txBody>
      </p:sp>
      <p:sp>
        <p:nvSpPr>
          <p:cNvPr id="219" name="Google Shape;21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GB"/>
              <a:t>High level summary of specific approaches and the level of confidence in the evidence for their contribution. This provides level of certainty in evidence for demand-side mitigation and the role of different forms of advocacy in achieving this.  </a:t>
            </a:r>
            <a:endParaRPr/>
          </a:p>
          <a:p>
            <a:pPr marL="0" lvl="0" indent="0" algn="l" rtl="0">
              <a:spcBef>
                <a:spcPts val="1200"/>
              </a:spcBef>
              <a:spcAft>
                <a:spcPts val="0"/>
              </a:spcAft>
              <a:buNone/>
            </a:pPr>
            <a:r>
              <a:rPr lang="en-GB"/>
              <a:t>Key points: </a:t>
            </a:r>
            <a:endParaRPr/>
          </a:p>
          <a:p>
            <a:pPr marL="457200" lvl="0" indent="-291465" algn="l" rtl="0">
              <a:spcBef>
                <a:spcPts val="1200"/>
              </a:spcBef>
              <a:spcAft>
                <a:spcPts val="0"/>
              </a:spcAft>
              <a:buSzPct val="100000"/>
              <a:buChar char="-"/>
            </a:pPr>
            <a:r>
              <a:rPr lang="en-GB" b="1"/>
              <a:t>Demand-side mitigation</a:t>
            </a:r>
            <a:r>
              <a:rPr lang="en-GB"/>
              <a:t> and new ways of providing services can help avoid and shift final service demands and improve service delivery. Rapid and deep </a:t>
            </a:r>
            <a:r>
              <a:rPr lang="en-GB" b="1"/>
              <a:t>changes in demand make it easier for every sector to reduce GHG emissions in the short and medium term</a:t>
            </a:r>
            <a:r>
              <a:rPr lang="en-GB"/>
              <a:t> (high confidence).</a:t>
            </a:r>
            <a:endParaRPr/>
          </a:p>
          <a:p>
            <a:pPr marL="457200" lvl="0" indent="-291465" algn="l" rtl="0">
              <a:spcBef>
                <a:spcPts val="0"/>
              </a:spcBef>
              <a:spcAft>
                <a:spcPts val="0"/>
              </a:spcAft>
              <a:buSzPct val="100000"/>
              <a:buChar char="-"/>
            </a:pPr>
            <a:r>
              <a:rPr lang="en-GB" b="1"/>
              <a:t>Collective action as part of social or lifestyle movements underpins system change</a:t>
            </a:r>
            <a:r>
              <a:rPr lang="en-GB"/>
              <a:t> (high confidence). Collective action and social organising are crucial to shift the possibility space of public  policy on climate change mitigation. For example, climate strikes have given voice to youth in more  than 180 countries. In other instances, mitigation policies allow the active participation of all stakeholders, resulting in building social trust, new coalitions, legitimising change, and thus initiate a  positive cycle in climate governance capacity and policies. </a:t>
            </a:r>
            <a:endParaRPr/>
          </a:p>
          <a:p>
            <a:pPr marL="457200" lvl="0" indent="-291465" algn="l" rtl="0">
              <a:spcBef>
                <a:spcPts val="0"/>
              </a:spcBef>
              <a:spcAft>
                <a:spcPts val="0"/>
              </a:spcAft>
              <a:buSzPct val="100000"/>
              <a:buChar char="-"/>
            </a:pPr>
            <a:r>
              <a:rPr lang="en-GB"/>
              <a:t>Transition pathways and </a:t>
            </a:r>
            <a:r>
              <a:rPr lang="en-GB" b="1"/>
              <a:t>changes in social norms often start with pilot experiments led by dedicated individuals and niche groups</a:t>
            </a:r>
            <a:r>
              <a:rPr lang="en-GB"/>
              <a:t> (high confidence)</a:t>
            </a:r>
            <a:endParaRPr/>
          </a:p>
          <a:p>
            <a:pPr marL="457200" lvl="0" indent="-291465" algn="l" rtl="0">
              <a:spcBef>
                <a:spcPts val="0"/>
              </a:spcBef>
              <a:spcAft>
                <a:spcPts val="0"/>
              </a:spcAft>
              <a:buSzPct val="100000"/>
              <a:buChar char="-"/>
            </a:pPr>
            <a:r>
              <a:rPr lang="en-GB"/>
              <a:t>The current effects of climate change, as well as some mitigation strategies, are threatening the viability of existing business practices, while some corporate efforts also delay mitigation action (medium confidence). </a:t>
            </a:r>
            <a:endParaRPr/>
          </a:p>
          <a:p>
            <a:pPr marL="457200" lvl="0" indent="-291465" algn="l" rtl="0">
              <a:spcBef>
                <a:spcPts val="0"/>
              </a:spcBef>
              <a:spcAft>
                <a:spcPts val="0"/>
              </a:spcAft>
              <a:buSzPct val="100000"/>
              <a:buChar char="-"/>
            </a:pPr>
            <a:r>
              <a:rPr lang="en-GB"/>
              <a:t>Middle actors – professionals, experts, and regulators – play a crucial albeit underestimated and underutilised role in establishing low-carbon standards and practices (medium confidence).</a:t>
            </a:r>
            <a:endParaRPr/>
          </a:p>
          <a:p>
            <a:pPr marL="457200" lvl="0" indent="-291465" algn="l" rtl="0">
              <a:spcBef>
                <a:spcPts val="0"/>
              </a:spcBef>
              <a:spcAft>
                <a:spcPts val="0"/>
              </a:spcAft>
              <a:buSzPct val="100000"/>
              <a:buChar char="-"/>
            </a:pPr>
            <a:r>
              <a:rPr lang="en-GB"/>
              <a:t>Social influencers and thought leaders can increase the adoption of low-carbon technologies, behaviours, and lifestyles (high confidence).</a:t>
            </a:r>
            <a:endParaRPr/>
          </a:p>
        </p:txBody>
      </p:sp>
      <p:sp>
        <p:nvSpPr>
          <p:cNvPr id="220" name="Google Shape;220;p33"/>
          <p:cNvSpPr txBox="1"/>
          <p:nvPr/>
        </p:nvSpPr>
        <p:spPr>
          <a:xfrm>
            <a:off x="4572000" y="4375375"/>
            <a:ext cx="5610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u="sng" dirty="0">
                <a:solidFill>
                  <a:schemeClr val="hlink"/>
                </a:solidFill>
                <a:hlinkClick r:id="rId3"/>
              </a:rPr>
              <a:t>https://report.ipcc.ch/ar6wg3/pdf/IPCC_AR6_WGIII_FinalDraft_TechnicalSummary.pdf</a:t>
            </a:r>
            <a:r>
              <a:rPr lang="en-GB" sz="800" dirty="0">
                <a:solidFill>
                  <a:schemeClr val="dk1"/>
                </a:solidFill>
                <a:latin typeface="Roboto"/>
                <a:ea typeface="Roboto"/>
                <a:cs typeface="Roboto"/>
                <a:sym typeface="Roboto"/>
              </a:rPr>
              <a:t> </a:t>
            </a:r>
            <a:endParaRPr sz="1200" dirty="0"/>
          </a:p>
        </p:txBody>
      </p:sp>
      <p:sp>
        <p:nvSpPr>
          <p:cNvPr id="4" name="TextBox 3">
            <a:extLst>
              <a:ext uri="{FF2B5EF4-FFF2-40B4-BE49-F238E27FC236}">
                <a16:creationId xmlns:a16="http://schemas.microsoft.com/office/drawing/2014/main" id="{35FCC8FC-3964-68C9-24F6-DFA8420C0254}"/>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5" name="Graphic 4" descr="Return with solid fill">
            <a:hlinkClick r:id="rId4" action="ppaction://hlinksldjump"/>
            <a:extLst>
              <a:ext uri="{FF2B5EF4-FFF2-40B4-BE49-F238E27FC236}">
                <a16:creationId xmlns:a16="http://schemas.microsoft.com/office/drawing/2014/main" id="{1192F234-D795-9942-3CB3-23225C613C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9929" y="192479"/>
            <a:ext cx="728366" cy="72836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78184" y="14331"/>
            <a:ext cx="650942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a:latin typeface="+mj-lt"/>
                <a:ea typeface="Roboto"/>
                <a:cs typeface="Roboto"/>
                <a:sym typeface="Roboto"/>
              </a:rPr>
              <a:t>Paper title:  Three Decades of Climate Mitigation: Why Haven't We Bent the Global Emissions Curve?</a:t>
            </a:r>
            <a:endParaRPr sz="2000">
              <a:latin typeface="+mj-lt"/>
            </a:endParaRPr>
          </a:p>
        </p:txBody>
      </p:sp>
      <p:sp>
        <p:nvSpPr>
          <p:cNvPr id="226" name="Google Shape;226;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32500" lnSpcReduction="20000"/>
          </a:bodyPr>
          <a:lstStyle/>
          <a:p>
            <a:pPr marL="0" lvl="0" indent="0" algn="l" rtl="0">
              <a:lnSpc>
                <a:spcPct val="120000"/>
              </a:lnSpc>
              <a:spcBef>
                <a:spcPts val="600"/>
              </a:spcBef>
              <a:spcAft>
                <a:spcPts val="0"/>
              </a:spcAft>
              <a:buNone/>
            </a:pPr>
            <a:r>
              <a:rPr lang="en-GB" sz="3100" dirty="0"/>
              <a:t>Analyses historical reasons for not reducing emissions across multiple lenses including the role of power</a:t>
            </a:r>
            <a:endParaRPr sz="3100" dirty="0"/>
          </a:p>
          <a:p>
            <a:pPr marL="0" lvl="0" indent="0" algn="l" rtl="0">
              <a:lnSpc>
                <a:spcPct val="120000"/>
              </a:lnSpc>
              <a:spcBef>
                <a:spcPts val="600"/>
              </a:spcBef>
              <a:spcAft>
                <a:spcPts val="0"/>
              </a:spcAft>
              <a:buNone/>
            </a:pPr>
            <a:r>
              <a:rPr lang="en-GB" sz="3100" dirty="0"/>
              <a:t>Key points: </a:t>
            </a:r>
            <a:endParaRPr sz="3100" dirty="0"/>
          </a:p>
          <a:p>
            <a:pPr marL="457200" lvl="0" indent="-308610" algn="l" rtl="0">
              <a:lnSpc>
                <a:spcPct val="120000"/>
              </a:lnSpc>
              <a:spcBef>
                <a:spcPts val="600"/>
              </a:spcBef>
              <a:spcAft>
                <a:spcPts val="0"/>
              </a:spcAft>
              <a:buSzPct val="100000"/>
              <a:buChar char="-"/>
            </a:pPr>
            <a:r>
              <a:rPr lang="en-GB" sz="3100" dirty="0"/>
              <a:t>Analysis through nine thematic lenses—covering issues of climate governance, the fossil fuel industry, geopolitics, economics, mitigation </a:t>
            </a:r>
            <a:r>
              <a:rPr lang="en-GB" sz="3100" dirty="0" err="1"/>
              <a:t>modeling</a:t>
            </a:r>
            <a:r>
              <a:rPr lang="en-GB" sz="3100" dirty="0"/>
              <a:t>, energy systems, inequity, lifestyles, and social imaginaries—</a:t>
            </a:r>
            <a:r>
              <a:rPr lang="en-GB" sz="3100" b="1" dirty="0"/>
              <a:t>draws out multifaceted reasons for our collective failure to bend the global emissions curve.</a:t>
            </a:r>
            <a:endParaRPr sz="3100" b="1" dirty="0"/>
          </a:p>
          <a:p>
            <a:pPr marL="457200" lvl="0" indent="-308610" algn="l" rtl="0">
              <a:lnSpc>
                <a:spcPct val="120000"/>
              </a:lnSpc>
              <a:spcBef>
                <a:spcPts val="600"/>
              </a:spcBef>
              <a:spcAft>
                <a:spcPts val="0"/>
              </a:spcAft>
              <a:buSzPct val="100000"/>
              <a:buChar char="-"/>
            </a:pPr>
            <a:r>
              <a:rPr lang="en-GB" sz="3100" dirty="0"/>
              <a:t>a common thread that emerges across the reviewed literature is </a:t>
            </a:r>
            <a:r>
              <a:rPr lang="en-GB" sz="3100" b="1" dirty="0"/>
              <a:t>the central role of power, manifest in many forms</a:t>
            </a:r>
            <a:r>
              <a:rPr lang="en-GB" sz="3100" dirty="0"/>
              <a:t>, from a ‘dogmatic political-economic hegemony and influential vested interests to narrow techno-economic mindsets and ideologies of control.’</a:t>
            </a:r>
            <a:endParaRPr sz="3100" dirty="0"/>
          </a:p>
          <a:p>
            <a:pPr marL="457200" lvl="0" indent="-308610" algn="l" rtl="0">
              <a:lnSpc>
                <a:spcPct val="120000"/>
              </a:lnSpc>
              <a:spcBef>
                <a:spcPts val="600"/>
              </a:spcBef>
              <a:spcAft>
                <a:spcPts val="0"/>
              </a:spcAft>
              <a:buSzPct val="100000"/>
              <a:buChar char="-"/>
            </a:pPr>
            <a:r>
              <a:rPr lang="en-GB" sz="3100" dirty="0"/>
              <a:t>Identifies some key lessons:  		</a:t>
            </a:r>
            <a:endParaRPr sz="3100" dirty="0"/>
          </a:p>
          <a:p>
            <a:pPr marL="914400" lvl="1" indent="-290830" algn="l" rtl="0">
              <a:lnSpc>
                <a:spcPct val="120000"/>
              </a:lnSpc>
              <a:spcBef>
                <a:spcPts val="600"/>
              </a:spcBef>
              <a:spcAft>
                <a:spcPts val="0"/>
              </a:spcAft>
              <a:buSzPct val="100000"/>
              <a:buChar char="-"/>
            </a:pPr>
            <a:r>
              <a:rPr lang="en-GB" sz="2800" dirty="0"/>
              <a:t>Entrenched geopolitical, industrial, and military power and associated mindsets are fundamental barriers to effective mitigation.</a:t>
            </a:r>
            <a:endParaRPr sz="2800" dirty="0"/>
          </a:p>
          <a:p>
            <a:pPr marL="914400" lvl="1" indent="-290830" algn="l" rtl="0">
              <a:lnSpc>
                <a:spcPct val="120000"/>
              </a:lnSpc>
              <a:spcBef>
                <a:spcPts val="600"/>
              </a:spcBef>
              <a:spcAft>
                <a:spcPts val="0"/>
              </a:spcAft>
              <a:buSzPct val="100000"/>
              <a:buChar char="-"/>
            </a:pPr>
            <a:r>
              <a:rPr lang="en-GB" sz="2800" dirty="0"/>
              <a:t>We need a greater breadth of thinking  	</a:t>
            </a:r>
            <a:endParaRPr sz="2800" dirty="0"/>
          </a:p>
          <a:p>
            <a:pPr marL="914400" lvl="1" indent="-290830" algn="l" rtl="0">
              <a:lnSpc>
                <a:spcPct val="120000"/>
              </a:lnSpc>
              <a:spcBef>
                <a:spcPts val="600"/>
              </a:spcBef>
              <a:spcAft>
                <a:spcPts val="0"/>
              </a:spcAft>
              <a:buSzPct val="100000"/>
              <a:buChar char="-"/>
            </a:pPr>
            <a:r>
              <a:rPr lang="en-GB" sz="2800" dirty="0"/>
              <a:t>The lack of progress means we now require a rapid, system-level change within both industrialized and industrializing societies.	</a:t>
            </a:r>
            <a:endParaRPr sz="2800" dirty="0"/>
          </a:p>
          <a:p>
            <a:pPr marL="914400" lvl="1" indent="-290830" algn="l" rtl="0">
              <a:lnSpc>
                <a:spcPct val="120000"/>
              </a:lnSpc>
              <a:spcBef>
                <a:spcPts val="600"/>
              </a:spcBef>
              <a:spcAft>
                <a:spcPts val="0"/>
              </a:spcAft>
              <a:buSzPct val="100000"/>
              <a:buChar char="-"/>
            </a:pPr>
            <a:r>
              <a:rPr lang="en-GB" sz="2800" dirty="0"/>
              <a:t>We need to change norms and institutions that are reproducing the problems driving climate change  	</a:t>
            </a:r>
            <a:endParaRPr sz="2800" dirty="0"/>
          </a:p>
          <a:p>
            <a:pPr marL="914400" lvl="1" indent="-290830" algn="l" rtl="0">
              <a:lnSpc>
                <a:spcPct val="120000"/>
              </a:lnSpc>
              <a:spcBef>
                <a:spcPts val="600"/>
              </a:spcBef>
              <a:spcAft>
                <a:spcPts val="0"/>
              </a:spcAft>
              <a:buSzPct val="100000"/>
              <a:buChar char="-"/>
            </a:pPr>
            <a:r>
              <a:rPr lang="en-GB" sz="2800" dirty="0"/>
              <a:t>Attention to equity, high-carbon lifestyles, and conditions for enabling new social imaginaries has the potential to disrupt dominant, high-carbon development pathways.</a:t>
            </a:r>
            <a:endParaRPr sz="2800" dirty="0"/>
          </a:p>
          <a:p>
            <a:pPr marL="457200" lvl="0" indent="-308610" algn="l" rtl="0">
              <a:lnSpc>
                <a:spcPct val="120000"/>
              </a:lnSpc>
              <a:spcBef>
                <a:spcPts val="600"/>
              </a:spcBef>
              <a:spcAft>
                <a:spcPts val="0"/>
              </a:spcAft>
              <a:buSzPct val="100000"/>
              <a:buChar char="-"/>
            </a:pPr>
            <a:r>
              <a:rPr lang="en-GB" sz="3100" dirty="0"/>
              <a:t>And questions to guide future efforts</a:t>
            </a:r>
            <a:r>
              <a:rPr lang="en-GB" dirty="0"/>
              <a:t>	</a:t>
            </a:r>
            <a:endParaRPr dirty="0"/>
          </a:p>
        </p:txBody>
      </p:sp>
      <p:sp>
        <p:nvSpPr>
          <p:cNvPr id="227" name="Google Shape;227;p34"/>
          <p:cNvSpPr txBox="1"/>
          <p:nvPr/>
        </p:nvSpPr>
        <p:spPr>
          <a:xfrm>
            <a:off x="3667433" y="4344562"/>
            <a:ext cx="62259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latin typeface="Roboto"/>
                <a:ea typeface="Roboto"/>
                <a:cs typeface="Roboto"/>
                <a:sym typeface="Roboto"/>
                <a:hlinkClick r:id="rId3"/>
              </a:rPr>
              <a:t>https://www.annualreviews.org/doi/10.1146/annurev-environ-012220-011104#_i27</a:t>
            </a:r>
            <a:r>
              <a:rPr lang="en-GB" sz="1100">
                <a:solidFill>
                  <a:schemeClr val="dk1"/>
                </a:solidFill>
                <a:latin typeface="Roboto"/>
                <a:ea typeface="Roboto"/>
                <a:cs typeface="Roboto"/>
                <a:sym typeface="Roboto"/>
              </a:rPr>
              <a:t>   </a:t>
            </a:r>
            <a:endParaRPr sz="1100"/>
          </a:p>
        </p:txBody>
      </p:sp>
      <p:sp>
        <p:nvSpPr>
          <p:cNvPr id="4" name="TextBox 3">
            <a:extLst>
              <a:ext uri="{FF2B5EF4-FFF2-40B4-BE49-F238E27FC236}">
                <a16:creationId xmlns:a16="http://schemas.microsoft.com/office/drawing/2014/main" id="{3BE870A3-AEB0-F0F4-FC4E-91EDB8EB0B8C}"/>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5" name="Graphic 4" descr="Return with solid fill">
            <a:hlinkClick r:id="rId4" action="ppaction://hlinksldjump"/>
            <a:extLst>
              <a:ext uri="{FF2B5EF4-FFF2-40B4-BE49-F238E27FC236}">
                <a16:creationId xmlns:a16="http://schemas.microsoft.com/office/drawing/2014/main" id="{4A595CAB-4D21-4875-E437-F011BCD089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9929" y="192479"/>
            <a:ext cx="728366" cy="72836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title"/>
          </p:nvPr>
        </p:nvSpPr>
        <p:spPr>
          <a:xfrm>
            <a:off x="311700" y="175463"/>
            <a:ext cx="661066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latin typeface="+mj-lt"/>
                <a:ea typeface="Roboto"/>
                <a:cs typeface="Roboto"/>
                <a:sym typeface="Roboto"/>
              </a:rPr>
              <a:t>Paper title:  Mapping the movement for climate change and health in England: a descriptive review and theory of change analysis</a:t>
            </a:r>
            <a:endParaRPr sz="1600" dirty="0">
              <a:latin typeface="+mj-lt"/>
            </a:endParaRPr>
          </a:p>
        </p:txBody>
      </p:sp>
      <p:sp>
        <p:nvSpPr>
          <p:cNvPr id="233" name="Google Shape;233;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GB"/>
              <a:t>Through movement mapping, the article describes and offers reflections on the climate change and health ecosystems in England. This is helpful in identifying the gaps and role that the FPH could play as part of a movement of organisations. </a:t>
            </a:r>
            <a:endParaRPr/>
          </a:p>
          <a:p>
            <a:pPr marL="0" lvl="0" indent="0" algn="l" rtl="0">
              <a:spcBef>
                <a:spcPts val="1200"/>
              </a:spcBef>
              <a:spcAft>
                <a:spcPts val="0"/>
              </a:spcAft>
              <a:buNone/>
            </a:pPr>
            <a:r>
              <a:rPr lang="en-GB"/>
              <a:t>Key points: </a:t>
            </a:r>
            <a:endParaRPr/>
          </a:p>
          <a:p>
            <a:pPr marL="457200" lvl="0" indent="-325755" algn="l" rtl="0">
              <a:spcBef>
                <a:spcPts val="1200"/>
              </a:spcBef>
              <a:spcAft>
                <a:spcPts val="0"/>
              </a:spcAft>
              <a:buSzPct val="100000"/>
              <a:buChar char="-"/>
            </a:pPr>
            <a:r>
              <a:rPr lang="en-GB"/>
              <a:t>Identifies methodological approaches used including Formal education programmes; Awareness-raising; Purchasing-procurement power; Advocacy; Financial; Media-messaging; Networking; Knowledge generation; and Policy making, of which education, awareness-raising, and advocacy are most commonly used.</a:t>
            </a:r>
            <a:endParaRPr/>
          </a:p>
          <a:p>
            <a:pPr marL="457200" lvl="0" indent="-325755" algn="l" rtl="0">
              <a:spcBef>
                <a:spcPts val="0"/>
              </a:spcBef>
              <a:spcAft>
                <a:spcPts val="0"/>
              </a:spcAft>
              <a:buSzPct val="100000"/>
              <a:buChar char="-"/>
            </a:pPr>
            <a:r>
              <a:rPr lang="en-GB"/>
              <a:t>Tendency to focus on individual and sectoral rather than system change</a:t>
            </a:r>
            <a:endParaRPr/>
          </a:p>
          <a:p>
            <a:pPr marL="457200" lvl="0" indent="-325755" algn="l" rtl="0">
              <a:spcBef>
                <a:spcPts val="0"/>
              </a:spcBef>
              <a:spcAft>
                <a:spcPts val="0"/>
              </a:spcAft>
              <a:buSzPct val="100000"/>
              <a:buChar char="-"/>
            </a:pPr>
            <a:r>
              <a:rPr lang="en-GB"/>
              <a:t>Argues for ‘a mind-set shift that recognises different players as part of a cohesive ecosystem with better coordination and collaboration may reduce unnecessary work, and facilitate more cohesive outcomes.’</a:t>
            </a:r>
            <a:endParaRPr/>
          </a:p>
        </p:txBody>
      </p:sp>
      <p:sp>
        <p:nvSpPr>
          <p:cNvPr id="234" name="Google Shape;234;p35"/>
          <p:cNvSpPr txBox="1"/>
          <p:nvPr/>
        </p:nvSpPr>
        <p:spPr>
          <a:xfrm>
            <a:off x="5063613" y="4323019"/>
            <a:ext cx="416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u="sng">
                <a:solidFill>
                  <a:schemeClr val="hlink"/>
                </a:solidFill>
                <a:latin typeface="Roboto"/>
                <a:ea typeface="Roboto"/>
                <a:cs typeface="Roboto"/>
                <a:sym typeface="Roboto"/>
                <a:hlinkClick r:id="rId3"/>
              </a:rPr>
              <a:t>https://journals.sagepub.com/doi/full/10.1177/17579139211058303</a:t>
            </a:r>
            <a:r>
              <a:rPr lang="en-GB" sz="1000">
                <a:solidFill>
                  <a:schemeClr val="dk1"/>
                </a:solidFill>
                <a:latin typeface="Roboto"/>
                <a:ea typeface="Roboto"/>
                <a:cs typeface="Roboto"/>
                <a:sym typeface="Roboto"/>
              </a:rPr>
              <a:t> </a:t>
            </a:r>
            <a:endParaRPr/>
          </a:p>
        </p:txBody>
      </p:sp>
      <p:sp>
        <p:nvSpPr>
          <p:cNvPr id="2" name="TextBox 1">
            <a:extLst>
              <a:ext uri="{FF2B5EF4-FFF2-40B4-BE49-F238E27FC236}">
                <a16:creationId xmlns:a16="http://schemas.microsoft.com/office/drawing/2014/main" id="{29433ED5-1146-C928-A491-CE809C5DD392}"/>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3" name="Graphic 2" descr="Return with solid fill">
            <a:hlinkClick r:id="rId4" action="ppaction://hlinksldjump"/>
            <a:extLst>
              <a:ext uri="{FF2B5EF4-FFF2-40B4-BE49-F238E27FC236}">
                <a16:creationId xmlns:a16="http://schemas.microsoft.com/office/drawing/2014/main" id="{E47CF98C-B56F-B75B-2190-7807102B23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9929" y="192479"/>
            <a:ext cx="728366" cy="72836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78184" y="120675"/>
            <a:ext cx="690271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mj-lt"/>
                <a:ea typeface="Roboto"/>
                <a:cs typeface="Roboto"/>
                <a:sym typeface="Roboto"/>
              </a:rPr>
              <a:t>Paper title: 10 Theories to Inform Advocacy and Policy Change Efforts</a:t>
            </a:r>
            <a:endParaRPr sz="2000" dirty="0">
              <a:latin typeface="+mj-lt"/>
              <a:ea typeface="Roboto"/>
              <a:cs typeface="Roboto"/>
              <a:sym typeface="Roboto"/>
            </a:endParaRPr>
          </a:p>
        </p:txBody>
      </p:sp>
      <p:sp>
        <p:nvSpPr>
          <p:cNvPr id="240" name="Google Shape;240;p36"/>
          <p:cNvSpPr txBox="1">
            <a:spLocks noGrp="1"/>
          </p:cNvSpPr>
          <p:nvPr>
            <p:ph type="body" idx="1"/>
          </p:nvPr>
        </p:nvSpPr>
        <p:spPr>
          <a:xfrm>
            <a:off x="311700" y="1159850"/>
            <a:ext cx="2853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300"/>
              <a:t>Identifies and describes 10 theories, split between Global theories (theories that explain how policy change occurs more broadly), and Tactical theories (theories from various social science disciplines that apply to common advocacy tactics that are likely part of broader advocacy efforts or campaigns)</a:t>
            </a:r>
            <a:endParaRPr sz="1300"/>
          </a:p>
          <a:p>
            <a:pPr marL="0" lvl="0" indent="0" algn="l" rtl="0">
              <a:spcBef>
                <a:spcPts val="1200"/>
              </a:spcBef>
              <a:spcAft>
                <a:spcPts val="1200"/>
              </a:spcAft>
              <a:buNone/>
            </a:pPr>
            <a:r>
              <a:rPr lang="en-GB" sz="1300"/>
              <a:t>Identifies when the theories may be useful </a:t>
            </a:r>
            <a:endParaRPr sz="1300"/>
          </a:p>
        </p:txBody>
      </p:sp>
      <p:pic>
        <p:nvPicPr>
          <p:cNvPr id="241" name="Google Shape;241;p36"/>
          <p:cNvPicPr preferRelativeResize="0"/>
          <p:nvPr/>
        </p:nvPicPr>
        <p:blipFill>
          <a:blip r:embed="rId3">
            <a:alphaModFix/>
          </a:blip>
          <a:stretch>
            <a:fillRect/>
          </a:stretch>
        </p:blipFill>
        <p:spPr>
          <a:xfrm>
            <a:off x="3165600" y="849025"/>
            <a:ext cx="5773624" cy="4138825"/>
          </a:xfrm>
          <a:prstGeom prst="rect">
            <a:avLst/>
          </a:prstGeom>
          <a:noFill/>
          <a:ln>
            <a:noFill/>
          </a:ln>
        </p:spPr>
      </p:pic>
      <p:sp>
        <p:nvSpPr>
          <p:cNvPr id="242" name="Google Shape;242;p36"/>
          <p:cNvSpPr txBox="1"/>
          <p:nvPr/>
        </p:nvSpPr>
        <p:spPr>
          <a:xfrm>
            <a:off x="0" y="4804800"/>
            <a:ext cx="416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u="sng">
                <a:solidFill>
                  <a:schemeClr val="hlink"/>
                </a:solidFill>
                <a:latin typeface="Roboto"/>
                <a:ea typeface="Roboto"/>
                <a:cs typeface="Roboto"/>
                <a:sym typeface="Roboto"/>
                <a:hlinkClick r:id="rId4"/>
              </a:rPr>
              <a:t>http://www.pointk.org/resources/files/Pathways_for_Change.pdf</a:t>
            </a:r>
            <a:r>
              <a:rPr lang="en-GB" sz="1000">
                <a:solidFill>
                  <a:schemeClr val="dk1"/>
                </a:solidFill>
                <a:latin typeface="Roboto"/>
                <a:ea typeface="Roboto"/>
                <a:cs typeface="Roboto"/>
                <a:sym typeface="Roboto"/>
              </a:rPr>
              <a:t> </a:t>
            </a:r>
            <a:endParaRPr/>
          </a:p>
        </p:txBody>
      </p:sp>
      <p:sp>
        <p:nvSpPr>
          <p:cNvPr id="2" name="TextBox 1">
            <a:extLst>
              <a:ext uri="{FF2B5EF4-FFF2-40B4-BE49-F238E27FC236}">
                <a16:creationId xmlns:a16="http://schemas.microsoft.com/office/drawing/2014/main" id="{0A117E16-0C8B-DC5B-D415-BD869D361ACA}"/>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5" name="Graphic 4" descr="Return with solid fill">
            <a:hlinkClick r:id="rId5" action="ppaction://hlinksldjump"/>
            <a:extLst>
              <a:ext uri="{FF2B5EF4-FFF2-40B4-BE49-F238E27FC236}">
                <a16:creationId xmlns:a16="http://schemas.microsoft.com/office/drawing/2014/main" id="{F00D9B31-0BDD-951C-A656-1188AD82D6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09929" y="192479"/>
            <a:ext cx="728366" cy="72836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a:spLocks noGrp="1"/>
          </p:cNvSpPr>
          <p:nvPr>
            <p:ph type="title"/>
          </p:nvPr>
        </p:nvSpPr>
        <p:spPr>
          <a:xfrm>
            <a:off x="311700" y="175463"/>
            <a:ext cx="622675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latin typeface="+mj-lt"/>
                <a:ea typeface="Roboto"/>
                <a:cs typeface="Roboto"/>
                <a:sym typeface="Roboto"/>
              </a:rPr>
              <a:t>Paper title:  Public Health Campaigns to Change Industry Practices That Damage Health: An Analysis of 12 Case Studies</a:t>
            </a:r>
            <a:endParaRPr sz="1600" dirty="0">
              <a:latin typeface="+mj-lt"/>
              <a:ea typeface="Roboto"/>
              <a:cs typeface="Roboto"/>
              <a:sym typeface="Roboto"/>
            </a:endParaRPr>
          </a:p>
        </p:txBody>
      </p:sp>
      <p:sp>
        <p:nvSpPr>
          <p:cNvPr id="248" name="Google Shape;248;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Analyses 12 case studies to pull out key points and lessons</a:t>
            </a:r>
            <a:endParaRPr/>
          </a:p>
          <a:p>
            <a:pPr marL="0" lvl="0" indent="0" algn="l" rtl="0">
              <a:spcBef>
                <a:spcPts val="1200"/>
              </a:spcBef>
              <a:spcAft>
                <a:spcPts val="0"/>
              </a:spcAft>
              <a:buNone/>
            </a:pPr>
            <a:r>
              <a:rPr lang="en-GB"/>
              <a:t>Key points: </a:t>
            </a:r>
            <a:endParaRPr/>
          </a:p>
          <a:p>
            <a:pPr marL="457200" lvl="0" indent="-342900" algn="l" rtl="0">
              <a:spcBef>
                <a:spcPts val="1200"/>
              </a:spcBef>
              <a:spcAft>
                <a:spcPts val="0"/>
              </a:spcAft>
              <a:buSzPts val="1800"/>
              <a:buChar char="-"/>
            </a:pPr>
            <a:r>
              <a:rPr lang="en-GB"/>
              <a:t>Ingredients for successful advocacy are pulled out from the case studies eg more effective campaigns used more advocacy strategies (5.3 versus 4.1) and involved more constituencies (6.3 versus 5.1) than less effective ones.</a:t>
            </a:r>
            <a:endParaRPr/>
          </a:p>
          <a:p>
            <a:pPr marL="457200" lvl="0" indent="-342900" algn="l" rtl="0">
              <a:spcBef>
                <a:spcPts val="0"/>
              </a:spcBef>
              <a:spcAft>
                <a:spcPts val="0"/>
              </a:spcAft>
              <a:buSzPts val="1800"/>
              <a:buChar char="-"/>
            </a:pPr>
            <a:r>
              <a:rPr lang="en-GB"/>
              <a:t>Covers types of advocacy: coalition building, media advocacy, and public mobilization, policy advocacy, community organization, litigation, letter writing, and public protest</a:t>
            </a:r>
            <a:endParaRPr/>
          </a:p>
          <a:p>
            <a:pPr marL="457200" lvl="0" indent="-342900" algn="l" rtl="0">
              <a:spcBef>
                <a:spcPts val="0"/>
              </a:spcBef>
              <a:spcAft>
                <a:spcPts val="0"/>
              </a:spcAft>
              <a:buSzPts val="1800"/>
              <a:buChar char="-"/>
            </a:pPr>
            <a:r>
              <a:rPr lang="en-GB"/>
              <a:t>Includes case studies including one on automobiles </a:t>
            </a:r>
            <a:endParaRPr/>
          </a:p>
        </p:txBody>
      </p:sp>
      <p:sp>
        <p:nvSpPr>
          <p:cNvPr id="249" name="Google Shape;249;p37"/>
          <p:cNvSpPr txBox="1"/>
          <p:nvPr/>
        </p:nvSpPr>
        <p:spPr>
          <a:xfrm>
            <a:off x="4041058" y="4399525"/>
            <a:ext cx="6035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u="sng" dirty="0">
                <a:solidFill>
                  <a:schemeClr val="hlink"/>
                </a:solidFill>
                <a:latin typeface="Roboto"/>
                <a:ea typeface="Roboto"/>
                <a:cs typeface="Roboto"/>
                <a:sym typeface="Roboto"/>
                <a:hlinkClick r:id="rId3"/>
              </a:rPr>
              <a:t>https://academicworks.cuny.edu/cgi/viewcontent.cgi?article=1316&amp;context=sph_pubs</a:t>
            </a:r>
            <a:r>
              <a:rPr lang="en-GB" sz="1000" dirty="0">
                <a:solidFill>
                  <a:schemeClr val="dk1"/>
                </a:solidFill>
                <a:latin typeface="Roboto"/>
                <a:ea typeface="Roboto"/>
                <a:cs typeface="Roboto"/>
                <a:sym typeface="Roboto"/>
              </a:rPr>
              <a:t> </a:t>
            </a:r>
            <a:endParaRPr dirty="0"/>
          </a:p>
        </p:txBody>
      </p:sp>
      <p:sp>
        <p:nvSpPr>
          <p:cNvPr id="2" name="TextBox 1">
            <a:extLst>
              <a:ext uri="{FF2B5EF4-FFF2-40B4-BE49-F238E27FC236}">
                <a16:creationId xmlns:a16="http://schemas.microsoft.com/office/drawing/2014/main" id="{53E576BD-FD1B-6A5D-4C60-C6EADF1944DD}"/>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3" name="Graphic 2" descr="Return with solid fill">
            <a:hlinkClick r:id="rId4" action="ppaction://hlinksldjump"/>
            <a:extLst>
              <a:ext uri="{FF2B5EF4-FFF2-40B4-BE49-F238E27FC236}">
                <a16:creationId xmlns:a16="http://schemas.microsoft.com/office/drawing/2014/main" id="{CF8A0CB1-8D85-8A9B-BEB6-13BC76DA01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9929" y="192479"/>
            <a:ext cx="728366" cy="72836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a:spLocks noGrp="1"/>
          </p:cNvSpPr>
          <p:nvPr>
            <p:ph type="title"/>
          </p:nvPr>
        </p:nvSpPr>
        <p:spPr>
          <a:xfrm>
            <a:off x="105705" y="17761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mj-lt"/>
                <a:ea typeface="Roboto"/>
                <a:cs typeface="Roboto"/>
                <a:sym typeface="Roboto"/>
              </a:rPr>
              <a:t>Various skills case studies and toolkits  </a:t>
            </a:r>
            <a:endParaRPr sz="2000" dirty="0">
              <a:latin typeface="+mj-lt"/>
            </a:endParaRPr>
          </a:p>
        </p:txBody>
      </p:sp>
      <p:sp>
        <p:nvSpPr>
          <p:cNvPr id="255" name="Google Shape;255;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457200" lvl="0" indent="-308610" algn="l" rtl="0">
              <a:spcBef>
                <a:spcPts val="0"/>
              </a:spcBef>
              <a:spcAft>
                <a:spcPts val="0"/>
              </a:spcAft>
              <a:buSzPct val="100000"/>
              <a:buChar char="●"/>
            </a:pPr>
            <a:r>
              <a:rPr lang="en-GB" dirty="0"/>
              <a:t>Casebook on advocacy in public health (includes case studies), World Federation of Public Health Associations, establishes what is public health advocacy and emphasizes the importance of advocacy as an essential public health function by bringing together 18 cases of public health advocacy from different corners of the world. </a:t>
            </a:r>
            <a:r>
              <a:rPr lang="en-GB" u="sng" dirty="0">
                <a:solidFill>
                  <a:schemeClr val="hlink"/>
                </a:solidFill>
                <a:hlinkClick r:id="rId3"/>
              </a:rPr>
              <a:t>https://www.wfpha.org/casebook-on-advocacy-in-public-health/</a:t>
            </a:r>
            <a:r>
              <a:rPr lang="en-GB" dirty="0"/>
              <a:t>  </a:t>
            </a:r>
          </a:p>
          <a:p>
            <a:pPr marL="457200" lvl="0" indent="-308610" algn="l" rtl="0">
              <a:spcBef>
                <a:spcPts val="0"/>
              </a:spcBef>
              <a:spcAft>
                <a:spcPts val="0"/>
              </a:spcAft>
              <a:buSzPct val="100000"/>
              <a:buChar char="●"/>
            </a:pPr>
            <a:endParaRPr dirty="0"/>
          </a:p>
          <a:p>
            <a:pPr marL="457200" lvl="0" indent="-308610" algn="l" rtl="0">
              <a:spcBef>
                <a:spcPts val="0"/>
              </a:spcBef>
              <a:spcAft>
                <a:spcPts val="0"/>
              </a:spcAft>
              <a:buSzPct val="100000"/>
              <a:buChar char="●"/>
            </a:pPr>
            <a:r>
              <a:rPr lang="en-GB" dirty="0"/>
              <a:t>The Advocacy Toolkit, Public Health Advocacy Institute of Western Australia, explains advocacy, includes examples and case studies, tips to work with the media, and practical tools to help you and your organisation advocate on your issue </a:t>
            </a:r>
            <a:r>
              <a:rPr lang="en-GB" u="sng" dirty="0">
                <a:solidFill>
                  <a:schemeClr val="hlink"/>
                </a:solidFill>
                <a:hlinkClick r:id="rId4"/>
              </a:rPr>
              <a:t>http://www.phaiwa.org.au/the-advocacy-toolkit/</a:t>
            </a:r>
            <a:r>
              <a:rPr lang="en-GB" dirty="0"/>
              <a:t> </a:t>
            </a:r>
          </a:p>
          <a:p>
            <a:pPr marL="457200" lvl="0" indent="-308610" algn="l" rtl="0">
              <a:spcBef>
                <a:spcPts val="0"/>
              </a:spcBef>
              <a:spcAft>
                <a:spcPts val="0"/>
              </a:spcAft>
              <a:buSzPct val="100000"/>
              <a:buChar char="●"/>
            </a:pPr>
            <a:endParaRPr dirty="0"/>
          </a:p>
          <a:p>
            <a:pPr marL="457200" lvl="0" indent="-308610" algn="l" rtl="0">
              <a:spcBef>
                <a:spcPts val="0"/>
              </a:spcBef>
              <a:spcAft>
                <a:spcPts val="0"/>
              </a:spcAft>
              <a:buSzPct val="100000"/>
              <a:buChar char="●"/>
            </a:pPr>
            <a:r>
              <a:rPr lang="en-GB" dirty="0"/>
              <a:t>Public health advocacy discussion paper, Alberta Health Services, makes the case for increased theoretical competency, particularly increased content knowledge in three key areas: organizational and behavioural change, communications, and social movement theory – all areas typically not included in public health education curricula. Hoover notes the strategic importance of working collaboratively in multi-stakeholder coalitions, which allows stakeholders to take on relevant and institutionally appropriate roles as required. For example, it might be that non-governmental organizations would serve as the ‘public’ face of the coalition while other organizations contribute more fully ‘behind-the-scenes.’ </a:t>
            </a:r>
            <a:r>
              <a:rPr lang="en-GB" u="sng" dirty="0">
                <a:solidFill>
                  <a:schemeClr val="hlink"/>
                </a:solidFill>
                <a:hlinkClick r:id="rId5"/>
              </a:rPr>
              <a:t>https://phabc.org/wp-content/uploads/2015/07/Public-Health-Advocacy.pdf</a:t>
            </a:r>
            <a:r>
              <a:rPr lang="en-GB" dirty="0"/>
              <a:t> </a:t>
            </a:r>
            <a:endParaRPr dirty="0"/>
          </a:p>
        </p:txBody>
      </p:sp>
      <p:sp>
        <p:nvSpPr>
          <p:cNvPr id="4" name="TextBox 3">
            <a:extLst>
              <a:ext uri="{FF2B5EF4-FFF2-40B4-BE49-F238E27FC236}">
                <a16:creationId xmlns:a16="http://schemas.microsoft.com/office/drawing/2014/main" id="{67B33B7C-9098-D105-2601-D8CDB3E9944F}"/>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5" name="Graphic 4" descr="Return with solid fill">
            <a:hlinkClick r:id="rId6" action="ppaction://hlinksldjump"/>
            <a:extLst>
              <a:ext uri="{FF2B5EF4-FFF2-40B4-BE49-F238E27FC236}">
                <a16:creationId xmlns:a16="http://schemas.microsoft.com/office/drawing/2014/main" id="{738E0683-3381-C609-0F0A-62CBEADEEF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09929" y="192479"/>
            <a:ext cx="728366" cy="72836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a:spLocks noGrp="1"/>
          </p:cNvSpPr>
          <p:nvPr>
            <p:ph type="title"/>
          </p:nvPr>
        </p:nvSpPr>
        <p:spPr>
          <a:xfrm>
            <a:off x="105705" y="-16038"/>
            <a:ext cx="708360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latin typeface="+mj-lt"/>
                <a:ea typeface="Roboto"/>
                <a:cs typeface="Roboto"/>
                <a:sym typeface="Roboto"/>
              </a:rPr>
              <a:t>Paper title: What drives political commitment for nutrition? A review and framework synthesis to inform the United Nations Decade of Action on Nutrition</a:t>
            </a:r>
            <a:endParaRPr sz="1600" dirty="0">
              <a:latin typeface="+mj-lt"/>
            </a:endParaRPr>
          </a:p>
        </p:txBody>
      </p:sp>
      <p:sp>
        <p:nvSpPr>
          <p:cNvPr id="261" name="Google Shape;261;p39"/>
          <p:cNvSpPr txBox="1">
            <a:spLocks noGrp="1"/>
          </p:cNvSpPr>
          <p:nvPr>
            <p:ph type="body" idx="1"/>
          </p:nvPr>
        </p:nvSpPr>
        <p:spPr>
          <a:xfrm>
            <a:off x="311700" y="920845"/>
            <a:ext cx="8520600" cy="364803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GB" sz="1100" dirty="0"/>
              <a:t>Using framework synthesis and realist review, an initial framework was derived from relevant theory and then populated with empirical evidence to test and modify it. Includes that </a:t>
            </a:r>
            <a:r>
              <a:rPr lang="en-GB" sz="1100" b="1" dirty="0"/>
              <a:t>political commitment can be created and strengthened over time through strategic action.</a:t>
            </a:r>
            <a:endParaRPr sz="1100" b="1" dirty="0"/>
          </a:p>
          <a:p>
            <a:pPr marL="0" lvl="0" indent="0" algn="l" rtl="0">
              <a:spcBef>
                <a:spcPts val="1200"/>
              </a:spcBef>
              <a:spcAft>
                <a:spcPts val="0"/>
              </a:spcAft>
              <a:buNone/>
            </a:pPr>
            <a:r>
              <a:rPr lang="en-GB" sz="1100" dirty="0"/>
              <a:t>Key points: </a:t>
            </a:r>
            <a:endParaRPr sz="1100" dirty="0"/>
          </a:p>
          <a:p>
            <a:pPr marL="457200" lvl="0" indent="-291465" algn="l" rtl="0">
              <a:spcAft>
                <a:spcPts val="0"/>
              </a:spcAft>
              <a:buSzPct val="100000"/>
              <a:buChar char="-"/>
            </a:pPr>
            <a:r>
              <a:rPr lang="en-GB" sz="1100" dirty="0"/>
              <a:t>Identified 18 factors that drive commitment, organised into five categories: </a:t>
            </a:r>
            <a:endParaRPr sz="1100" dirty="0"/>
          </a:p>
          <a:p>
            <a:pPr marL="914400" lvl="1" indent="-277494" algn="l" rtl="0">
              <a:spcBef>
                <a:spcPts val="0"/>
              </a:spcBef>
              <a:spcAft>
                <a:spcPts val="0"/>
              </a:spcAft>
              <a:buSzPct val="100000"/>
              <a:buChar char="-"/>
            </a:pPr>
            <a:r>
              <a:rPr lang="en-GB" sz="1000" dirty="0"/>
              <a:t>actors; </a:t>
            </a:r>
            <a:endParaRPr sz="1000" dirty="0"/>
          </a:p>
          <a:p>
            <a:pPr marL="914400" lvl="1" indent="-277494" algn="l" rtl="0">
              <a:spcBef>
                <a:spcPts val="0"/>
              </a:spcBef>
              <a:spcAft>
                <a:spcPts val="0"/>
              </a:spcAft>
              <a:buSzPct val="100000"/>
              <a:buChar char="-"/>
            </a:pPr>
            <a:r>
              <a:rPr lang="en-GB" sz="1000" dirty="0"/>
              <a:t>institutions; </a:t>
            </a:r>
            <a:endParaRPr sz="1000" dirty="0"/>
          </a:p>
          <a:p>
            <a:pPr marL="914400" lvl="1" indent="-277494" algn="l" rtl="0">
              <a:spcBef>
                <a:spcPts val="0"/>
              </a:spcBef>
              <a:spcAft>
                <a:spcPts val="0"/>
              </a:spcAft>
              <a:buSzPct val="100000"/>
              <a:buChar char="-"/>
            </a:pPr>
            <a:r>
              <a:rPr lang="en-GB" sz="1000" dirty="0"/>
              <a:t>political and societal contexts; </a:t>
            </a:r>
            <a:endParaRPr sz="1000" dirty="0"/>
          </a:p>
          <a:p>
            <a:pPr marL="914400" lvl="1" indent="-277494" algn="l" rtl="0">
              <a:spcBef>
                <a:spcPts val="0"/>
              </a:spcBef>
              <a:spcAft>
                <a:spcPts val="0"/>
              </a:spcAft>
              <a:buSzPct val="100000"/>
              <a:buChar char="-"/>
            </a:pPr>
            <a:r>
              <a:rPr lang="en-GB" sz="1000" dirty="0"/>
              <a:t>knowledge, evidence and framing;</a:t>
            </a:r>
            <a:endParaRPr sz="1000" dirty="0"/>
          </a:p>
          <a:p>
            <a:pPr marL="914400" lvl="1" indent="-277494" algn="l" rtl="0">
              <a:spcBef>
                <a:spcPts val="0"/>
              </a:spcBef>
              <a:spcAft>
                <a:spcPts val="0"/>
              </a:spcAft>
              <a:buSzPct val="100000"/>
              <a:buChar char="-"/>
            </a:pPr>
            <a:r>
              <a:rPr lang="en-GB" sz="1000" dirty="0"/>
              <a:t>capacities and resources. </a:t>
            </a:r>
            <a:endParaRPr sz="1000" dirty="0"/>
          </a:p>
          <a:p>
            <a:pPr marL="457200" lvl="0" indent="-291465" algn="l" rtl="0">
              <a:spcBef>
                <a:spcPts val="0"/>
              </a:spcBef>
              <a:spcAft>
                <a:spcPts val="0"/>
              </a:spcAft>
              <a:buSzPct val="100000"/>
              <a:buChar char="-"/>
            </a:pPr>
            <a:r>
              <a:rPr lang="en-GB" sz="1100" dirty="0"/>
              <a:t>Identifies key commitment drivers across different contexts as:</a:t>
            </a:r>
            <a:endParaRPr sz="1100" dirty="0"/>
          </a:p>
          <a:p>
            <a:pPr marL="914400" lvl="1" indent="-277494" algn="l" rtl="0">
              <a:spcBef>
                <a:spcPts val="0"/>
              </a:spcBef>
              <a:spcAft>
                <a:spcPts val="0"/>
              </a:spcAft>
              <a:buSzPct val="100000"/>
              <a:buChar char="-"/>
            </a:pPr>
            <a:r>
              <a:rPr lang="en-GB" sz="1000" dirty="0"/>
              <a:t>effective networks, </a:t>
            </a:r>
            <a:endParaRPr sz="1000" dirty="0"/>
          </a:p>
          <a:p>
            <a:pPr marL="914400" lvl="1" indent="-277494" algn="l" rtl="0">
              <a:spcBef>
                <a:spcPts val="0"/>
              </a:spcBef>
              <a:spcAft>
                <a:spcPts val="0"/>
              </a:spcAft>
              <a:buSzPct val="100000"/>
              <a:buChar char="-"/>
            </a:pPr>
            <a:r>
              <a:rPr lang="en-GB" sz="1000" dirty="0"/>
              <a:t>strong leadership, </a:t>
            </a:r>
            <a:endParaRPr sz="1000" dirty="0"/>
          </a:p>
          <a:p>
            <a:pPr marL="914400" lvl="1" indent="-277494" algn="l" rtl="0">
              <a:spcBef>
                <a:spcPts val="0"/>
              </a:spcBef>
              <a:spcAft>
                <a:spcPts val="0"/>
              </a:spcAft>
              <a:buSzPct val="100000"/>
              <a:buChar char="-"/>
            </a:pPr>
            <a:r>
              <a:rPr lang="en-GB" sz="1000" dirty="0"/>
              <a:t>civil society mobilisation, </a:t>
            </a:r>
            <a:endParaRPr sz="1000" dirty="0"/>
          </a:p>
          <a:p>
            <a:pPr marL="914400" lvl="1" indent="-277494" algn="l" rtl="0">
              <a:spcBef>
                <a:spcPts val="0"/>
              </a:spcBef>
              <a:spcAft>
                <a:spcPts val="0"/>
              </a:spcAft>
              <a:buSzPct val="100000"/>
              <a:buChar char="-"/>
            </a:pPr>
            <a:r>
              <a:rPr lang="en-GB" sz="1000" dirty="0"/>
              <a:t>supportive political administrations, </a:t>
            </a:r>
            <a:endParaRPr sz="1000" dirty="0"/>
          </a:p>
          <a:p>
            <a:pPr marL="914400" lvl="1" indent="-277494" algn="l" rtl="0">
              <a:spcBef>
                <a:spcPts val="0"/>
              </a:spcBef>
              <a:spcAft>
                <a:spcPts val="0"/>
              </a:spcAft>
              <a:buSzPct val="100000"/>
              <a:buChar char="-"/>
            </a:pPr>
            <a:r>
              <a:rPr lang="en-GB" sz="1000" dirty="0"/>
              <a:t>societal change and focusing events, </a:t>
            </a:r>
            <a:endParaRPr sz="1000" dirty="0"/>
          </a:p>
          <a:p>
            <a:pPr marL="914400" lvl="1" indent="-277494" algn="l" rtl="0">
              <a:spcBef>
                <a:spcPts val="0"/>
              </a:spcBef>
              <a:spcAft>
                <a:spcPts val="0"/>
              </a:spcAft>
              <a:buSzPct val="100000"/>
              <a:buChar char="-"/>
            </a:pPr>
            <a:r>
              <a:rPr lang="en-GB" sz="1000" dirty="0"/>
              <a:t>cohesive and resonant framing, </a:t>
            </a:r>
            <a:endParaRPr sz="1000" dirty="0"/>
          </a:p>
          <a:p>
            <a:pPr marL="914400" lvl="1" indent="-277494" algn="l" rtl="0">
              <a:spcBef>
                <a:spcPts val="0"/>
              </a:spcBef>
              <a:spcAft>
                <a:spcPts val="0"/>
              </a:spcAft>
              <a:buSzPct val="100000"/>
              <a:buChar char="-"/>
            </a:pPr>
            <a:r>
              <a:rPr lang="en-GB" sz="1000" dirty="0"/>
              <a:t>robust data systems and available evidence. </a:t>
            </a:r>
            <a:endParaRPr sz="1000" dirty="0"/>
          </a:p>
          <a:p>
            <a:pPr marL="457200" lvl="0" indent="-291465" algn="l" rtl="0">
              <a:spcBef>
                <a:spcPts val="0"/>
              </a:spcBef>
              <a:spcAft>
                <a:spcPts val="0"/>
              </a:spcAft>
              <a:buSzPct val="100000"/>
              <a:buChar char="-"/>
            </a:pPr>
            <a:r>
              <a:rPr lang="en-GB" sz="1100" dirty="0"/>
              <a:t>Low-income and middle-income country studies also frequently reported international actors, empowered institutions, vertical coordination and capacities and resources. </a:t>
            </a:r>
            <a:endParaRPr sz="1100" dirty="0"/>
          </a:p>
          <a:p>
            <a:pPr marL="457200" lvl="0" indent="-291465" algn="l" rtl="0">
              <a:spcBef>
                <a:spcPts val="0"/>
              </a:spcBef>
              <a:spcAft>
                <a:spcPts val="0"/>
              </a:spcAft>
              <a:buSzPct val="100000"/>
              <a:buChar char="-"/>
            </a:pPr>
            <a:r>
              <a:rPr lang="en-GB" sz="1100" dirty="0"/>
              <a:t>In upper-middle-income and high-income country studies, private sector interference frequently undermined commitment.</a:t>
            </a:r>
            <a:endParaRPr sz="1100" dirty="0"/>
          </a:p>
        </p:txBody>
      </p:sp>
      <p:sp>
        <p:nvSpPr>
          <p:cNvPr id="262" name="Google Shape;262;p39"/>
          <p:cNvSpPr txBox="1"/>
          <p:nvPr/>
        </p:nvSpPr>
        <p:spPr>
          <a:xfrm>
            <a:off x="6609669" y="4399525"/>
            <a:ext cx="416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u="sng">
                <a:solidFill>
                  <a:schemeClr val="hlink"/>
                </a:solidFill>
                <a:latin typeface="Roboto"/>
                <a:ea typeface="Roboto"/>
                <a:cs typeface="Roboto"/>
                <a:sym typeface="Roboto"/>
                <a:hlinkClick r:id="rId3"/>
              </a:rPr>
              <a:t>https://gh.bmj.com/content/3/1/e000485</a:t>
            </a:r>
            <a:r>
              <a:rPr lang="en-GB" sz="1000">
                <a:solidFill>
                  <a:schemeClr val="dk1"/>
                </a:solidFill>
                <a:latin typeface="Roboto"/>
                <a:ea typeface="Roboto"/>
                <a:cs typeface="Roboto"/>
                <a:sym typeface="Roboto"/>
              </a:rPr>
              <a:t>  </a:t>
            </a:r>
            <a:endParaRPr/>
          </a:p>
        </p:txBody>
      </p:sp>
      <p:sp>
        <p:nvSpPr>
          <p:cNvPr id="2" name="TextBox 1">
            <a:extLst>
              <a:ext uri="{FF2B5EF4-FFF2-40B4-BE49-F238E27FC236}">
                <a16:creationId xmlns:a16="http://schemas.microsoft.com/office/drawing/2014/main" id="{D034D474-FDF7-2F88-2EF9-C40CC214B103}"/>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3" name="Graphic 2" descr="Return with solid fill">
            <a:hlinkClick r:id="rId4" action="ppaction://hlinksldjump"/>
            <a:extLst>
              <a:ext uri="{FF2B5EF4-FFF2-40B4-BE49-F238E27FC236}">
                <a16:creationId xmlns:a16="http://schemas.microsoft.com/office/drawing/2014/main" id="{61F8B996-EDE2-5AAE-D985-01DF87E6E2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9929" y="192479"/>
            <a:ext cx="728366" cy="72836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0"/>
          <p:cNvSpPr txBox="1">
            <a:spLocks noGrp="1"/>
          </p:cNvSpPr>
          <p:nvPr>
            <p:ph type="title"/>
          </p:nvPr>
        </p:nvSpPr>
        <p:spPr>
          <a:xfrm>
            <a:off x="172800" y="120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mj-lt"/>
                <a:ea typeface="Roboto"/>
                <a:cs typeface="Roboto"/>
                <a:sym typeface="Roboto"/>
              </a:rPr>
              <a:t>Paper title:  Advocacy in public health: roles and challenges</a:t>
            </a:r>
            <a:endParaRPr sz="2000" dirty="0">
              <a:latin typeface="+mj-lt"/>
            </a:endParaRPr>
          </a:p>
        </p:txBody>
      </p:sp>
      <p:sp>
        <p:nvSpPr>
          <p:cNvPr id="268" name="Google Shape;268;p40"/>
          <p:cNvSpPr txBox="1">
            <a:spLocks noGrp="1"/>
          </p:cNvSpPr>
          <p:nvPr>
            <p:ph type="body" idx="1"/>
          </p:nvPr>
        </p:nvSpPr>
        <p:spPr>
          <a:xfrm>
            <a:off x="172799" y="1017725"/>
            <a:ext cx="6228001" cy="384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200" dirty="0"/>
              <a:t>Makes the case for advocacy in public health training </a:t>
            </a:r>
            <a:endParaRPr sz="1200" dirty="0"/>
          </a:p>
          <a:p>
            <a:pPr marL="0" lvl="0" indent="0" algn="l" rtl="0">
              <a:lnSpc>
                <a:spcPct val="120000"/>
              </a:lnSpc>
              <a:spcAft>
                <a:spcPts val="0"/>
              </a:spcAft>
              <a:buNone/>
            </a:pPr>
            <a:r>
              <a:rPr lang="en-GB" sz="1200" dirty="0"/>
              <a:t>Key points: </a:t>
            </a:r>
            <a:endParaRPr sz="1200" dirty="0"/>
          </a:p>
          <a:p>
            <a:pPr marL="374650" lvl="0" indent="-285750" algn="l" rtl="0">
              <a:lnSpc>
                <a:spcPct val="120000"/>
              </a:lnSpc>
              <a:spcAft>
                <a:spcPts val="0"/>
              </a:spcAft>
              <a:buSzPct val="100000"/>
              <a:buFont typeface="Arial" panose="020B0604020202020204" pitchFamily="34" charset="0"/>
              <a:buChar char="•"/>
            </a:pPr>
            <a:r>
              <a:rPr lang="en-GB" sz="1200" b="1" dirty="0"/>
              <a:t>Importance of media. </a:t>
            </a:r>
            <a:r>
              <a:rPr lang="en-GB" sz="1200" dirty="0"/>
              <a:t> </a:t>
            </a:r>
            <a:endParaRPr sz="1200" dirty="0"/>
          </a:p>
          <a:p>
            <a:pPr marL="374650" lvl="0" indent="-285750" algn="l" rtl="0">
              <a:lnSpc>
                <a:spcPct val="120000"/>
              </a:lnSpc>
              <a:spcAft>
                <a:spcPts val="0"/>
              </a:spcAft>
              <a:buSzPct val="100000"/>
              <a:buFont typeface="Arial" panose="020B0604020202020204" pitchFamily="34" charset="0"/>
              <a:buChar char="•"/>
            </a:pPr>
            <a:r>
              <a:rPr lang="en-GB" sz="1200" dirty="0"/>
              <a:t>Discusses </a:t>
            </a:r>
            <a:r>
              <a:rPr lang="en-GB" sz="1200" b="1" dirty="0"/>
              <a:t>focal points of public health advocacy</a:t>
            </a:r>
            <a:r>
              <a:rPr lang="en-GB" sz="1200" dirty="0"/>
              <a:t> </a:t>
            </a:r>
            <a:endParaRPr sz="1200" dirty="0"/>
          </a:p>
          <a:p>
            <a:pPr marL="374650" lvl="0" indent="-285750" algn="l" rtl="0">
              <a:lnSpc>
                <a:spcPct val="120000"/>
              </a:lnSpc>
              <a:spcAft>
                <a:spcPts val="0"/>
              </a:spcAft>
              <a:buSzPct val="100000"/>
              <a:buFont typeface="Arial" panose="020B0604020202020204" pitchFamily="34" charset="0"/>
              <a:buChar char="•"/>
            </a:pPr>
            <a:r>
              <a:rPr lang="en-GB" sz="1200" b="1" dirty="0"/>
              <a:t>Reflects on experience of public health advocacy and uses case studies to illustrate</a:t>
            </a:r>
            <a:r>
              <a:rPr lang="en-GB" sz="1200" dirty="0"/>
              <a:t>  </a:t>
            </a:r>
            <a:endParaRPr sz="1200" dirty="0"/>
          </a:p>
          <a:p>
            <a:pPr marL="374650" lvl="0" indent="-285750" algn="l" rtl="0">
              <a:lnSpc>
                <a:spcPct val="120000"/>
              </a:lnSpc>
              <a:spcAft>
                <a:spcPts val="0"/>
              </a:spcAft>
              <a:buSzPct val="100000"/>
              <a:buFont typeface="Arial" panose="020B0604020202020204" pitchFamily="34" charset="0"/>
              <a:buChar char="•"/>
            </a:pPr>
            <a:r>
              <a:rPr lang="en-GB" sz="1200" dirty="0"/>
              <a:t>Identifies </a:t>
            </a:r>
            <a:r>
              <a:rPr lang="en-GB" sz="1200" b="1" dirty="0"/>
              <a:t>3 key debates</a:t>
            </a:r>
            <a:r>
              <a:rPr lang="en-GB" sz="1200" dirty="0"/>
              <a:t> (and reflects on them through the case studies):</a:t>
            </a:r>
            <a:endParaRPr sz="1200" dirty="0"/>
          </a:p>
          <a:p>
            <a:pPr marL="628650" lvl="1" indent="-176213" algn="l" rtl="0">
              <a:lnSpc>
                <a:spcPct val="120000"/>
              </a:lnSpc>
              <a:spcAft>
                <a:spcPts val="0"/>
              </a:spcAft>
              <a:buSzPct val="100000"/>
              <a:buChar char="-"/>
            </a:pPr>
            <a:r>
              <a:rPr lang="en-GB" sz="1200" dirty="0"/>
              <a:t>When is state regulation of the liberty of individuals justified?</a:t>
            </a:r>
            <a:endParaRPr sz="1200" dirty="0"/>
          </a:p>
          <a:p>
            <a:pPr marL="628650" lvl="1" indent="-176213" algn="l" rtl="0">
              <a:lnSpc>
                <a:spcPct val="120000"/>
              </a:lnSpc>
              <a:spcAft>
                <a:spcPts val="0"/>
              </a:spcAft>
              <a:buSzPct val="100000"/>
              <a:buChar char="-"/>
            </a:pPr>
            <a:r>
              <a:rPr lang="en-GB" sz="1200" dirty="0"/>
              <a:t>What methods of advocacy are justified?</a:t>
            </a:r>
            <a:endParaRPr sz="1200" dirty="0"/>
          </a:p>
          <a:p>
            <a:pPr marL="628650" lvl="1" indent="-176213" algn="l" rtl="0">
              <a:lnSpc>
                <a:spcPct val="120000"/>
              </a:lnSpc>
              <a:spcAft>
                <a:spcPts val="0"/>
              </a:spcAft>
              <a:buSzPct val="100000"/>
              <a:buChar char="-"/>
            </a:pPr>
            <a:r>
              <a:rPr lang="en-GB" sz="1200" dirty="0"/>
              <a:t>What evidence do you have that advocacy works? </a:t>
            </a:r>
            <a:endParaRPr sz="1200" dirty="0"/>
          </a:p>
          <a:p>
            <a:pPr marL="354013" lvl="0" indent="-285750" algn="l" rtl="0">
              <a:lnSpc>
                <a:spcPct val="120000"/>
              </a:lnSpc>
              <a:spcAft>
                <a:spcPts val="0"/>
              </a:spcAft>
              <a:buSzPct val="100000"/>
              <a:buFont typeface="Arial" panose="020B0604020202020204" pitchFamily="34" charset="0"/>
              <a:buChar char="•"/>
            </a:pPr>
            <a:r>
              <a:rPr lang="en-GB" sz="1200" dirty="0"/>
              <a:t>Suggests </a:t>
            </a:r>
            <a:r>
              <a:rPr lang="en-GB" sz="1200" b="1" dirty="0"/>
              <a:t>important skills for public health advocacy</a:t>
            </a:r>
            <a:r>
              <a:rPr lang="en-GB" sz="1200" dirty="0"/>
              <a:t> as:</a:t>
            </a:r>
            <a:endParaRPr sz="1200" dirty="0"/>
          </a:p>
          <a:p>
            <a:pPr marL="628650" lvl="1" indent="-176213" algn="l" rtl="0">
              <a:lnSpc>
                <a:spcPct val="120000"/>
              </a:lnSpc>
              <a:spcAft>
                <a:spcPts val="0"/>
              </a:spcAft>
              <a:buSzPct val="100000"/>
              <a:buChar char="-"/>
            </a:pPr>
            <a:r>
              <a:rPr lang="en-GB" sz="1200" dirty="0"/>
              <a:t>Understanding the underlying tussle for values</a:t>
            </a:r>
          </a:p>
          <a:p>
            <a:pPr marL="628650" lvl="1" indent="-176213" algn="l" rtl="0">
              <a:lnSpc>
                <a:spcPct val="120000"/>
              </a:lnSpc>
              <a:spcAft>
                <a:spcPts val="0"/>
              </a:spcAft>
              <a:buSzPct val="100000"/>
              <a:buChar char="-"/>
            </a:pPr>
            <a:r>
              <a:rPr lang="en-GB" sz="1200" dirty="0"/>
              <a:t>Winning the definition </a:t>
            </a:r>
          </a:p>
          <a:p>
            <a:pPr marL="628650" lvl="1" indent="-176213" algn="l" rtl="0">
              <a:lnSpc>
                <a:spcPct val="120000"/>
              </a:lnSpc>
              <a:spcAft>
                <a:spcPts val="0"/>
              </a:spcAft>
              <a:buSzPct val="100000"/>
              <a:buChar char="-"/>
            </a:pPr>
            <a:r>
              <a:rPr lang="en-GB" sz="1200" dirty="0"/>
              <a:t>The importance of resonant communication</a:t>
            </a:r>
          </a:p>
          <a:p>
            <a:pPr marL="628650" lvl="1" indent="-176213" algn="l" rtl="0">
              <a:lnSpc>
                <a:spcPct val="120000"/>
              </a:lnSpc>
              <a:spcAft>
                <a:spcPts val="0"/>
              </a:spcAft>
              <a:buSzPct val="100000"/>
              <a:buChar char="-"/>
            </a:pPr>
            <a:r>
              <a:rPr lang="en-GB" sz="1200" dirty="0"/>
              <a:t>‘Advocacy often requires its practitioners to be unpopular vanguards’</a:t>
            </a:r>
            <a:endParaRPr sz="1200" dirty="0"/>
          </a:p>
        </p:txBody>
      </p:sp>
      <p:sp>
        <p:nvSpPr>
          <p:cNvPr id="269" name="Google Shape;269;p40"/>
          <p:cNvSpPr txBox="1"/>
          <p:nvPr/>
        </p:nvSpPr>
        <p:spPr>
          <a:xfrm>
            <a:off x="5053781" y="4411509"/>
            <a:ext cx="416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u="sng" dirty="0">
                <a:solidFill>
                  <a:schemeClr val="hlink"/>
                </a:solidFill>
                <a:latin typeface="Roboto"/>
                <a:ea typeface="Roboto"/>
                <a:cs typeface="Roboto"/>
                <a:sym typeface="Roboto"/>
                <a:hlinkClick r:id="rId3"/>
              </a:rPr>
              <a:t>https://academic.oup.com/ije/article/30/6/1226/651750?login=false</a:t>
            </a:r>
            <a:r>
              <a:rPr lang="en-GB" sz="1000" dirty="0">
                <a:solidFill>
                  <a:schemeClr val="dk1"/>
                </a:solidFill>
                <a:latin typeface="Roboto"/>
                <a:ea typeface="Roboto"/>
                <a:cs typeface="Roboto"/>
                <a:sym typeface="Roboto"/>
              </a:rPr>
              <a:t> </a:t>
            </a:r>
            <a:endParaRPr dirty="0"/>
          </a:p>
        </p:txBody>
      </p:sp>
      <p:sp>
        <p:nvSpPr>
          <p:cNvPr id="270" name="Google Shape;270;p40"/>
          <p:cNvSpPr txBox="1"/>
          <p:nvPr/>
        </p:nvSpPr>
        <p:spPr>
          <a:xfrm>
            <a:off x="6322142" y="1027875"/>
            <a:ext cx="2716152" cy="1754296"/>
          </a:xfrm>
          <a:prstGeom prst="rect">
            <a:avLst/>
          </a:prstGeom>
          <a:solidFill>
            <a:schemeClr val="bg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50" i="1" dirty="0">
                <a:solidFill>
                  <a:srgbClr val="2A2A2A"/>
                </a:solidFill>
                <a:highlight>
                  <a:srgbClr val="FFFFFF"/>
                </a:highlight>
                <a:latin typeface="+mn-lt"/>
                <a:ea typeface="Merriweather"/>
                <a:cs typeface="Merriweather"/>
                <a:sym typeface="Merriweather"/>
              </a:rPr>
              <a:t>‘The challenge for advocacy here is to avoid being entrapped by carefully engineered attempts by such opponents to frame debate in interminable ‘more research is needed’ policy bogs, while at the same time never going beyond the science that underpins sound public health policy.’</a:t>
            </a:r>
            <a:endParaRPr sz="850" i="1" dirty="0">
              <a:solidFill>
                <a:srgbClr val="2A2A2A"/>
              </a:solidFill>
              <a:highlight>
                <a:srgbClr val="FFFFFF"/>
              </a:highlight>
              <a:latin typeface="+mn-lt"/>
              <a:ea typeface="Merriweather"/>
              <a:cs typeface="Merriweather"/>
              <a:sym typeface="Merriweather"/>
            </a:endParaRPr>
          </a:p>
          <a:p>
            <a:pPr marL="0" lvl="0" indent="0" algn="l" rtl="0">
              <a:spcBef>
                <a:spcPts val="0"/>
              </a:spcBef>
              <a:spcAft>
                <a:spcPts val="0"/>
              </a:spcAft>
              <a:buNone/>
            </a:pPr>
            <a:endParaRPr sz="850" i="1" dirty="0">
              <a:solidFill>
                <a:srgbClr val="2A2A2A"/>
              </a:solidFill>
              <a:highlight>
                <a:srgbClr val="FFFFFF"/>
              </a:highlight>
              <a:latin typeface="+mn-lt"/>
              <a:ea typeface="Merriweather"/>
              <a:cs typeface="Merriweather"/>
              <a:sym typeface="Merriweather"/>
            </a:endParaRPr>
          </a:p>
          <a:p>
            <a:pPr marL="0" lvl="0" indent="0" algn="l" rtl="0">
              <a:spcBef>
                <a:spcPts val="0"/>
              </a:spcBef>
              <a:spcAft>
                <a:spcPts val="0"/>
              </a:spcAft>
              <a:buNone/>
            </a:pPr>
            <a:r>
              <a:rPr lang="en-GB" sz="850" i="1" dirty="0">
                <a:solidFill>
                  <a:srgbClr val="2A2A2A"/>
                </a:solidFill>
                <a:highlight>
                  <a:srgbClr val="FFFFFF"/>
                </a:highlight>
                <a:latin typeface="+mn-lt"/>
                <a:ea typeface="Merriweather"/>
                <a:cs typeface="Merriweather"/>
                <a:sym typeface="Merriweather"/>
              </a:rPr>
              <a:t>‘advocates wishing to be looked over, rather than overlooked (as Mae West put it) need to have an instinctive understanding of the popular subtexts of their issues, as much as the overt surface factual dimensions of the debates in which they engage.’</a:t>
            </a:r>
            <a:endParaRPr sz="650" i="1" dirty="0">
              <a:solidFill>
                <a:srgbClr val="2A2A2A"/>
              </a:solidFill>
              <a:highlight>
                <a:srgbClr val="FFFFFF"/>
              </a:highlight>
              <a:latin typeface="+mn-lt"/>
              <a:ea typeface="Merriweather"/>
              <a:cs typeface="Merriweather"/>
              <a:sym typeface="Merriweather"/>
            </a:endParaRPr>
          </a:p>
        </p:txBody>
      </p:sp>
      <p:sp>
        <p:nvSpPr>
          <p:cNvPr id="4" name="TextBox 3">
            <a:extLst>
              <a:ext uri="{FF2B5EF4-FFF2-40B4-BE49-F238E27FC236}">
                <a16:creationId xmlns:a16="http://schemas.microsoft.com/office/drawing/2014/main" id="{53BBDC8E-6336-0B1B-5412-9483243C1423}"/>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5" name="Graphic 4" descr="Return with solid fill">
            <a:hlinkClick r:id="rId4" action="ppaction://hlinksldjump"/>
            <a:extLst>
              <a:ext uri="{FF2B5EF4-FFF2-40B4-BE49-F238E27FC236}">
                <a16:creationId xmlns:a16="http://schemas.microsoft.com/office/drawing/2014/main" id="{1AF08173-E929-CE84-7D1B-F03B2E1D54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9929" y="192479"/>
            <a:ext cx="728366" cy="72836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a:off x="69958" y="20228"/>
            <a:ext cx="711165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latin typeface="+mj-lt"/>
                <a:ea typeface="Roboto"/>
                <a:cs typeface="Roboto"/>
                <a:sym typeface="Roboto"/>
              </a:rPr>
              <a:t>Paper title: Networks, advocacy and evidence in public health policymaking: insights from case studies of European Union smoke-free and English health inequalities policy debates</a:t>
            </a:r>
            <a:endParaRPr sz="1600" dirty="0">
              <a:latin typeface="+mj-lt"/>
            </a:endParaRPr>
          </a:p>
        </p:txBody>
      </p:sp>
      <p:sp>
        <p:nvSpPr>
          <p:cNvPr id="276" name="Google Shape;276;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GB"/>
              <a:t>Draws on two empirical case studies of efforts to promote public health evidence to decision makers (protection from secondhand smoke in Europe and tackling health inequalities in England), to highlight the primacy of ‘policy networks’ and ‘advocacy’ for understanding the role of evidence in achieving policy change. </a:t>
            </a:r>
            <a:endParaRPr/>
          </a:p>
          <a:p>
            <a:pPr marL="0" lvl="0" indent="0" algn="l" rtl="0">
              <a:spcBef>
                <a:spcPts val="1200"/>
              </a:spcBef>
              <a:spcAft>
                <a:spcPts val="0"/>
              </a:spcAft>
              <a:buNone/>
            </a:pPr>
            <a:r>
              <a:rPr lang="en-GB"/>
              <a:t>Key ingredients for successful advocacy distilled from the case study analysis: </a:t>
            </a:r>
            <a:endParaRPr/>
          </a:p>
          <a:p>
            <a:pPr marL="457200" lvl="0" indent="-317182" algn="l" rtl="0">
              <a:spcBef>
                <a:spcPts val="1200"/>
              </a:spcBef>
              <a:spcAft>
                <a:spcPts val="0"/>
              </a:spcAft>
              <a:buSzPct val="100000"/>
              <a:buChar char="-"/>
            </a:pPr>
            <a:r>
              <a:rPr lang="en-GB"/>
              <a:t>regular engagement between diverse network members, </a:t>
            </a:r>
            <a:endParaRPr/>
          </a:p>
          <a:p>
            <a:pPr marL="457200" lvl="0" indent="-317182" algn="l" rtl="0">
              <a:spcBef>
                <a:spcPts val="0"/>
              </a:spcBef>
              <a:spcAft>
                <a:spcPts val="0"/>
              </a:spcAft>
              <a:buSzPct val="100000"/>
              <a:buChar char="-"/>
            </a:pPr>
            <a:r>
              <a:rPr lang="en-GB"/>
              <a:t>high levels of trust built through regular meeting and comms, </a:t>
            </a:r>
            <a:endParaRPr/>
          </a:p>
          <a:p>
            <a:pPr marL="457200" lvl="0" indent="-317182" algn="l" rtl="0">
              <a:spcBef>
                <a:spcPts val="0"/>
              </a:spcBef>
              <a:spcAft>
                <a:spcPts val="0"/>
              </a:spcAft>
              <a:buSzPct val="100000"/>
              <a:buChar char="-"/>
            </a:pPr>
            <a:r>
              <a:rPr lang="en-GB"/>
              <a:t>clearly defined, research-informed policy proposals </a:t>
            </a:r>
            <a:endParaRPr/>
          </a:p>
          <a:p>
            <a:pPr marL="457200" lvl="0" indent="-317182" algn="l" rtl="0">
              <a:spcBef>
                <a:spcPts val="0"/>
              </a:spcBef>
              <a:spcAft>
                <a:spcPts val="0"/>
              </a:spcAft>
              <a:buSzPct val="100000"/>
              <a:buChar char="-"/>
            </a:pPr>
            <a:r>
              <a:rPr lang="en-GB"/>
              <a:t>where disagreement arose, collectively engaged in strategic policy trade-offs, allowing the network to coalesce around the policy proposal with greatest network support, </a:t>
            </a:r>
            <a:endParaRPr/>
          </a:p>
          <a:p>
            <a:pPr marL="457200" lvl="0" indent="-317182" algn="l" rtl="0">
              <a:spcBef>
                <a:spcPts val="0"/>
              </a:spcBef>
              <a:spcAft>
                <a:spcPts val="0"/>
              </a:spcAft>
              <a:buSzPct val="100000"/>
              <a:buChar char="-"/>
            </a:pPr>
            <a:r>
              <a:rPr lang="en-GB"/>
              <a:t>clear organisational leadership by some advocacy groups functioning as knowledge brokers </a:t>
            </a:r>
            <a:endParaRPr/>
          </a:p>
          <a:p>
            <a:pPr marL="457200" lvl="0" indent="-317182" algn="l" rtl="0">
              <a:spcBef>
                <a:spcPts val="0"/>
              </a:spcBef>
              <a:spcAft>
                <a:spcPts val="0"/>
              </a:spcAft>
              <a:buSzPct val="100000"/>
              <a:buChar char="-"/>
            </a:pPr>
            <a:r>
              <a:rPr lang="en-GB"/>
              <a:t>network members perceived, and outwardly communicated, a high degree of scientific consensus </a:t>
            </a:r>
            <a:endParaRPr/>
          </a:p>
          <a:p>
            <a:pPr marL="457200" lvl="0" indent="-317182" algn="l" rtl="0">
              <a:spcBef>
                <a:spcPts val="0"/>
              </a:spcBef>
              <a:spcAft>
                <a:spcPts val="0"/>
              </a:spcAft>
              <a:buSzPct val="100000"/>
              <a:buChar char="-"/>
            </a:pPr>
            <a:r>
              <a:rPr lang="en-GB"/>
              <a:t>a supportive wider social and political context.</a:t>
            </a:r>
            <a:endParaRPr/>
          </a:p>
        </p:txBody>
      </p:sp>
      <p:sp>
        <p:nvSpPr>
          <p:cNvPr id="277" name="Google Shape;277;p41"/>
          <p:cNvSpPr txBox="1"/>
          <p:nvPr/>
        </p:nvSpPr>
        <p:spPr>
          <a:xfrm>
            <a:off x="4286865" y="4399525"/>
            <a:ext cx="6141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u="sng" dirty="0">
                <a:solidFill>
                  <a:schemeClr val="hlink"/>
                </a:solidFill>
                <a:latin typeface="Roboto"/>
                <a:ea typeface="Roboto"/>
                <a:cs typeface="Roboto"/>
                <a:sym typeface="Roboto"/>
                <a:hlinkClick r:id="rId3"/>
              </a:rPr>
              <a:t>https://bristoluniversitypressdigital.com/view/journals/evp/14/03/article-p403.xml</a:t>
            </a:r>
            <a:r>
              <a:rPr lang="en-GB" sz="1000" dirty="0">
                <a:solidFill>
                  <a:schemeClr val="dk1"/>
                </a:solidFill>
                <a:latin typeface="Roboto"/>
                <a:ea typeface="Roboto"/>
                <a:cs typeface="Roboto"/>
                <a:sym typeface="Roboto"/>
              </a:rPr>
              <a:t> </a:t>
            </a:r>
            <a:endParaRPr dirty="0"/>
          </a:p>
        </p:txBody>
      </p:sp>
      <p:sp>
        <p:nvSpPr>
          <p:cNvPr id="6" name="TextBox 5">
            <a:extLst>
              <a:ext uri="{FF2B5EF4-FFF2-40B4-BE49-F238E27FC236}">
                <a16:creationId xmlns:a16="http://schemas.microsoft.com/office/drawing/2014/main" id="{7D731164-A741-DE4B-34C8-D21B8DB2AE66}"/>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7" name="Graphic 6" descr="Return with solid fill">
            <a:hlinkClick r:id="rId4" action="ppaction://hlinksldjump"/>
            <a:extLst>
              <a:ext uri="{FF2B5EF4-FFF2-40B4-BE49-F238E27FC236}">
                <a16:creationId xmlns:a16="http://schemas.microsoft.com/office/drawing/2014/main" id="{50CC88B6-CF77-A418-F53C-D8127D30F4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9929" y="192479"/>
            <a:ext cx="728366" cy="72836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153512" y="12542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mj-lt"/>
                <a:ea typeface="Roboto"/>
                <a:cs typeface="Roboto"/>
                <a:sym typeface="Roboto"/>
              </a:rPr>
              <a:t>Paper title: Advocacy for public health: a primer</a:t>
            </a:r>
            <a:endParaRPr sz="2000" dirty="0">
              <a:latin typeface="+mj-lt"/>
            </a:endParaRPr>
          </a:p>
        </p:txBody>
      </p:sp>
      <p:sp>
        <p:nvSpPr>
          <p:cNvPr id="283" name="Google Shape;283;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Presents 10 key questions followed by a case study </a:t>
            </a:r>
            <a:endParaRPr/>
          </a:p>
          <a:p>
            <a:pPr marL="0" lvl="0" indent="0" algn="l" rtl="0">
              <a:spcBef>
                <a:spcPts val="1200"/>
              </a:spcBef>
              <a:spcAft>
                <a:spcPts val="0"/>
              </a:spcAft>
              <a:buNone/>
            </a:pPr>
            <a:r>
              <a:rPr lang="en-GB" sz="1150">
                <a:solidFill>
                  <a:schemeClr val="dk1"/>
                </a:solidFill>
                <a:highlight>
                  <a:srgbClr val="FFFFFF"/>
                </a:highlight>
              </a:rPr>
              <a:t>10 questions for PH advocates. Focuses on media as advocacy</a:t>
            </a:r>
            <a:endParaRPr sz="1150">
              <a:solidFill>
                <a:schemeClr val="dk1"/>
              </a:solidFill>
              <a:highlight>
                <a:srgbClr val="FFFFFF"/>
              </a:highlight>
            </a:endParaRPr>
          </a:p>
          <a:p>
            <a:pPr marL="457200" lvl="0" indent="-334327" algn="l" rtl="0">
              <a:spcBef>
                <a:spcPts val="1200"/>
              </a:spcBef>
              <a:spcAft>
                <a:spcPts val="0"/>
              </a:spcAft>
              <a:buSzPct val="156521"/>
              <a:buChar char="-"/>
            </a:pPr>
            <a:r>
              <a:rPr lang="en-GB" sz="1150">
                <a:solidFill>
                  <a:schemeClr val="dk1"/>
                </a:solidFill>
                <a:highlight>
                  <a:srgbClr val="FFFFFF"/>
                </a:highlight>
              </a:rPr>
              <a:t>1 What are your public health objectives with this issue?</a:t>
            </a:r>
            <a:endParaRPr sz="1150">
              <a:solidFill>
                <a:schemeClr val="dk1"/>
              </a:solidFill>
              <a:highlight>
                <a:srgbClr val="FFFFFF"/>
              </a:highlight>
            </a:endParaRPr>
          </a:p>
          <a:p>
            <a:pPr marL="457200" lvl="0" indent="-334327" algn="l" rtl="0">
              <a:spcBef>
                <a:spcPts val="0"/>
              </a:spcBef>
              <a:spcAft>
                <a:spcPts val="0"/>
              </a:spcAft>
              <a:buSzPct val="156521"/>
              <a:buChar char="-"/>
            </a:pPr>
            <a:r>
              <a:rPr lang="en-GB" sz="1150">
                <a:solidFill>
                  <a:schemeClr val="dk1"/>
                </a:solidFill>
                <a:highlight>
                  <a:srgbClr val="FFFFFF"/>
                </a:highlight>
              </a:rPr>
              <a:t>2 Can a “win-win” outcome be first engineered with decision makers?</a:t>
            </a:r>
            <a:endParaRPr sz="1150">
              <a:solidFill>
                <a:schemeClr val="dk1"/>
              </a:solidFill>
              <a:highlight>
                <a:srgbClr val="FFFFFF"/>
              </a:highlight>
            </a:endParaRPr>
          </a:p>
          <a:p>
            <a:pPr marL="457200" lvl="0" indent="-334327" algn="l" rtl="0">
              <a:spcBef>
                <a:spcPts val="0"/>
              </a:spcBef>
              <a:spcAft>
                <a:spcPts val="0"/>
              </a:spcAft>
              <a:buSzPct val="156521"/>
              <a:buChar char="-"/>
            </a:pPr>
            <a:r>
              <a:rPr lang="en-GB" sz="1150">
                <a:solidFill>
                  <a:schemeClr val="dk1"/>
                </a:solidFill>
                <a:highlight>
                  <a:srgbClr val="FFFFFF"/>
                </a:highlight>
              </a:rPr>
              <a:t>3 Who do the key decision makers answer to, and how can these people be influenced?</a:t>
            </a:r>
            <a:endParaRPr sz="1150">
              <a:solidFill>
                <a:schemeClr val="dk1"/>
              </a:solidFill>
              <a:highlight>
                <a:srgbClr val="FFFFFF"/>
              </a:highlight>
            </a:endParaRPr>
          </a:p>
          <a:p>
            <a:pPr marL="457200" lvl="0" indent="-334327" algn="l" rtl="0">
              <a:spcBef>
                <a:spcPts val="0"/>
              </a:spcBef>
              <a:spcAft>
                <a:spcPts val="0"/>
              </a:spcAft>
              <a:buSzPct val="156521"/>
              <a:buChar char="-"/>
            </a:pPr>
            <a:r>
              <a:rPr lang="en-GB" sz="1150">
                <a:solidFill>
                  <a:schemeClr val="dk1"/>
                </a:solidFill>
                <a:highlight>
                  <a:srgbClr val="FFFFFF"/>
                </a:highlight>
              </a:rPr>
              <a:t>4 What are the strengths and weaknesses of your and your opposition’s position?</a:t>
            </a:r>
            <a:endParaRPr sz="1150">
              <a:solidFill>
                <a:schemeClr val="dk1"/>
              </a:solidFill>
              <a:highlight>
                <a:srgbClr val="FFFFFF"/>
              </a:highlight>
            </a:endParaRPr>
          </a:p>
          <a:p>
            <a:pPr marL="457200" lvl="0" indent="-334327" algn="l" rtl="0">
              <a:spcBef>
                <a:spcPts val="0"/>
              </a:spcBef>
              <a:spcAft>
                <a:spcPts val="0"/>
              </a:spcAft>
              <a:buSzPct val="156521"/>
              <a:buChar char="-"/>
            </a:pPr>
            <a:r>
              <a:rPr lang="en-GB" sz="1150">
                <a:solidFill>
                  <a:schemeClr val="dk1"/>
                </a:solidFill>
                <a:highlight>
                  <a:srgbClr val="FFFFFF"/>
                </a:highlight>
              </a:rPr>
              <a:t>5 What are your media advocacy objectives?</a:t>
            </a:r>
            <a:endParaRPr sz="1150">
              <a:solidFill>
                <a:schemeClr val="dk1"/>
              </a:solidFill>
              <a:highlight>
                <a:srgbClr val="FFFFFF"/>
              </a:highlight>
            </a:endParaRPr>
          </a:p>
          <a:p>
            <a:pPr marL="457200" lvl="0" indent="-334327" algn="l" rtl="0">
              <a:spcBef>
                <a:spcPts val="0"/>
              </a:spcBef>
              <a:spcAft>
                <a:spcPts val="0"/>
              </a:spcAft>
              <a:buSzPct val="156521"/>
              <a:buChar char="-"/>
            </a:pPr>
            <a:r>
              <a:rPr lang="en-GB" sz="1150">
                <a:solidFill>
                  <a:schemeClr val="dk1"/>
                </a:solidFill>
                <a:highlight>
                  <a:srgbClr val="FFFFFF"/>
                </a:highlight>
              </a:rPr>
              <a:t>6 How will you frame what is at issue here?</a:t>
            </a:r>
            <a:endParaRPr sz="1150">
              <a:solidFill>
                <a:schemeClr val="dk1"/>
              </a:solidFill>
              <a:highlight>
                <a:srgbClr val="FFFFFF"/>
              </a:highlight>
            </a:endParaRPr>
          </a:p>
          <a:p>
            <a:pPr marL="457200" lvl="0" indent="-334327" algn="l" rtl="0">
              <a:spcBef>
                <a:spcPts val="0"/>
              </a:spcBef>
              <a:spcAft>
                <a:spcPts val="0"/>
              </a:spcAft>
              <a:buSzPct val="156521"/>
              <a:buChar char="-"/>
            </a:pPr>
            <a:r>
              <a:rPr lang="en-GB" sz="1150">
                <a:solidFill>
                  <a:schemeClr val="dk1"/>
                </a:solidFill>
                <a:highlight>
                  <a:srgbClr val="FFFFFF"/>
                </a:highlight>
              </a:rPr>
              <a:t>7 What symbols or word pictures can be brought into this frame?</a:t>
            </a:r>
            <a:endParaRPr sz="1150">
              <a:solidFill>
                <a:schemeClr val="dk1"/>
              </a:solidFill>
              <a:highlight>
                <a:srgbClr val="FFFFFF"/>
              </a:highlight>
            </a:endParaRPr>
          </a:p>
          <a:p>
            <a:pPr marL="457200" lvl="0" indent="-334327" algn="l" rtl="0">
              <a:spcBef>
                <a:spcPts val="0"/>
              </a:spcBef>
              <a:spcAft>
                <a:spcPts val="0"/>
              </a:spcAft>
              <a:buSzPct val="156521"/>
              <a:buChar char="-"/>
            </a:pPr>
            <a:r>
              <a:rPr lang="en-GB" sz="1150">
                <a:solidFill>
                  <a:schemeClr val="dk1"/>
                </a:solidFill>
                <a:highlight>
                  <a:srgbClr val="FFFFFF"/>
                </a:highlight>
              </a:rPr>
              <a:t>8 What sound bites can be used to convey 6 and 7?</a:t>
            </a:r>
            <a:endParaRPr sz="1150">
              <a:solidFill>
                <a:schemeClr val="dk1"/>
              </a:solidFill>
              <a:highlight>
                <a:srgbClr val="FFFFFF"/>
              </a:highlight>
            </a:endParaRPr>
          </a:p>
          <a:p>
            <a:pPr marL="457200" lvl="0" indent="-334327" algn="l" rtl="0">
              <a:spcBef>
                <a:spcPts val="0"/>
              </a:spcBef>
              <a:spcAft>
                <a:spcPts val="0"/>
              </a:spcAft>
              <a:buSzPct val="156521"/>
              <a:buChar char="-"/>
            </a:pPr>
            <a:r>
              <a:rPr lang="en-GB" sz="1150">
                <a:solidFill>
                  <a:schemeClr val="dk1"/>
                </a:solidFill>
                <a:highlight>
                  <a:srgbClr val="FFFFFF"/>
                </a:highlight>
              </a:rPr>
              <a:t>9 Can the issue be personalised?</a:t>
            </a:r>
            <a:endParaRPr sz="1150">
              <a:solidFill>
                <a:schemeClr val="dk1"/>
              </a:solidFill>
              <a:highlight>
                <a:srgbClr val="FFFFFF"/>
              </a:highlight>
            </a:endParaRPr>
          </a:p>
          <a:p>
            <a:pPr marL="457200" lvl="0" indent="-334327" algn="l" rtl="0">
              <a:spcBef>
                <a:spcPts val="0"/>
              </a:spcBef>
              <a:spcAft>
                <a:spcPts val="0"/>
              </a:spcAft>
              <a:buSzPct val="156521"/>
              <a:buChar char="-"/>
            </a:pPr>
            <a:r>
              <a:rPr lang="en-GB" sz="1150">
                <a:solidFill>
                  <a:schemeClr val="dk1"/>
                </a:solidFill>
                <a:highlight>
                  <a:srgbClr val="FFFFFF"/>
                </a:highlight>
              </a:rPr>
              <a:t>10 How can large numbers of people be quickly organised to express their concerns?</a:t>
            </a:r>
            <a:endParaRPr/>
          </a:p>
        </p:txBody>
      </p:sp>
      <p:sp>
        <p:nvSpPr>
          <p:cNvPr id="284" name="Google Shape;284;p42"/>
          <p:cNvSpPr txBox="1"/>
          <p:nvPr/>
        </p:nvSpPr>
        <p:spPr>
          <a:xfrm>
            <a:off x="6668661" y="4313187"/>
            <a:ext cx="416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u="sng">
                <a:solidFill>
                  <a:schemeClr val="hlink"/>
                </a:solidFill>
                <a:latin typeface="Roboto"/>
                <a:ea typeface="Roboto"/>
                <a:cs typeface="Roboto"/>
                <a:sym typeface="Roboto"/>
                <a:hlinkClick r:id="rId3"/>
              </a:rPr>
              <a:t>https://jech.bmj.com/content/58/5/361</a:t>
            </a:r>
            <a:r>
              <a:rPr lang="en-GB" sz="1000">
                <a:solidFill>
                  <a:schemeClr val="dk1"/>
                </a:solidFill>
                <a:latin typeface="Roboto"/>
                <a:ea typeface="Roboto"/>
                <a:cs typeface="Roboto"/>
                <a:sym typeface="Roboto"/>
              </a:rPr>
              <a:t> </a:t>
            </a:r>
            <a:endParaRPr/>
          </a:p>
        </p:txBody>
      </p:sp>
      <p:sp>
        <p:nvSpPr>
          <p:cNvPr id="4" name="TextBox 3">
            <a:extLst>
              <a:ext uri="{FF2B5EF4-FFF2-40B4-BE49-F238E27FC236}">
                <a16:creationId xmlns:a16="http://schemas.microsoft.com/office/drawing/2014/main" id="{48C8689F-FA12-1FEE-6D37-C9DA16F1C1EA}"/>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5" name="Graphic 4" descr="Return with solid fill">
            <a:hlinkClick r:id="rId4" action="ppaction://hlinksldjump"/>
            <a:extLst>
              <a:ext uri="{FF2B5EF4-FFF2-40B4-BE49-F238E27FC236}">
                <a16:creationId xmlns:a16="http://schemas.microsoft.com/office/drawing/2014/main" id="{5AF5FC57-3DD0-2081-A3F5-D0823A52C0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9929" y="192479"/>
            <a:ext cx="728366" cy="7283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p:nvPr/>
        </p:nvSpPr>
        <p:spPr>
          <a:xfrm>
            <a:off x="118148" y="889363"/>
            <a:ext cx="8710500" cy="414725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b="1" dirty="0">
                <a:latin typeface="Roboto"/>
                <a:ea typeface="Roboto"/>
                <a:cs typeface="Roboto"/>
                <a:sym typeface="Roboto"/>
              </a:rPr>
              <a:t>Our vision for climate and health </a:t>
            </a:r>
            <a:endParaRPr b="1" dirty="0">
              <a:latin typeface="Roboto"/>
              <a:ea typeface="Roboto"/>
              <a:cs typeface="Roboto"/>
              <a:sym typeface="Roboto"/>
            </a:endParaRPr>
          </a:p>
          <a:p>
            <a:pPr marL="0" lvl="0" indent="0" algn="l" rtl="0">
              <a:lnSpc>
                <a:spcPct val="115000"/>
              </a:lnSpc>
              <a:spcBef>
                <a:spcPts val="0"/>
              </a:spcBef>
              <a:spcAft>
                <a:spcPts val="0"/>
              </a:spcAft>
              <a:buNone/>
            </a:pPr>
            <a:r>
              <a:rPr lang="en-GB" dirty="0">
                <a:latin typeface="Roboto"/>
                <a:ea typeface="Roboto"/>
                <a:cs typeface="Roboto"/>
                <a:sym typeface="Roboto"/>
              </a:rPr>
              <a:t>Better health for all – leaving no one behind, now and for future generations </a:t>
            </a:r>
            <a:endParaRPr dirty="0">
              <a:latin typeface="Roboto"/>
              <a:ea typeface="Roboto"/>
              <a:cs typeface="Roboto"/>
              <a:sym typeface="Roboto"/>
            </a:endParaRPr>
          </a:p>
          <a:p>
            <a:pPr marL="0" lvl="0" indent="0" algn="l" rtl="0">
              <a:lnSpc>
                <a:spcPct val="115000"/>
              </a:lnSpc>
              <a:spcBef>
                <a:spcPts val="0"/>
              </a:spcBef>
              <a:spcAft>
                <a:spcPts val="0"/>
              </a:spcAft>
              <a:buNone/>
            </a:pPr>
            <a:r>
              <a:rPr lang="en-GB" dirty="0">
                <a:latin typeface="Roboto"/>
                <a:ea typeface="Roboto"/>
                <a:cs typeface="Roboto"/>
                <a:sym typeface="Roboto"/>
              </a:rPr>
              <a:t>The Faculty of Public Health becomes a credible and respected voice on climate, environment and health impacts, and supports the public health workforce to lead on strategies to protect health and wellbeing for current and future generations. </a:t>
            </a:r>
            <a:endParaRPr dirty="0">
              <a:latin typeface="Roboto"/>
              <a:ea typeface="Roboto"/>
              <a:cs typeface="Roboto"/>
              <a:sym typeface="Roboto"/>
            </a:endParaRPr>
          </a:p>
          <a:p>
            <a:pPr marL="0" lvl="0" indent="0" algn="l" rtl="0">
              <a:lnSpc>
                <a:spcPct val="115000"/>
              </a:lnSpc>
              <a:spcBef>
                <a:spcPts val="0"/>
              </a:spcBef>
              <a:spcAft>
                <a:spcPts val="0"/>
              </a:spcAft>
              <a:buNone/>
            </a:pPr>
            <a:endParaRPr dirty="0">
              <a:latin typeface="Roboto"/>
              <a:ea typeface="Roboto"/>
              <a:cs typeface="Roboto"/>
              <a:sym typeface="Roboto"/>
            </a:endParaRPr>
          </a:p>
          <a:p>
            <a:pPr marL="0" lvl="0" indent="0" algn="l" rtl="0">
              <a:lnSpc>
                <a:spcPct val="115000"/>
              </a:lnSpc>
              <a:spcBef>
                <a:spcPts val="0"/>
              </a:spcBef>
              <a:spcAft>
                <a:spcPts val="0"/>
              </a:spcAft>
              <a:buNone/>
            </a:pPr>
            <a:r>
              <a:rPr lang="en-GB" b="1" dirty="0">
                <a:latin typeface="Roboto"/>
                <a:ea typeface="Roboto"/>
                <a:cs typeface="Roboto"/>
                <a:sym typeface="Roboto"/>
              </a:rPr>
              <a:t>Our mission for climate and health </a:t>
            </a:r>
            <a:endParaRPr b="1" dirty="0">
              <a:latin typeface="Roboto"/>
              <a:ea typeface="Roboto"/>
              <a:cs typeface="Roboto"/>
              <a:sym typeface="Roboto"/>
            </a:endParaRPr>
          </a:p>
          <a:p>
            <a:pPr marL="0" lvl="0" indent="0" algn="l" rtl="0">
              <a:lnSpc>
                <a:spcPct val="115000"/>
              </a:lnSpc>
              <a:spcBef>
                <a:spcPts val="0"/>
              </a:spcBef>
              <a:spcAft>
                <a:spcPts val="0"/>
              </a:spcAft>
              <a:buNone/>
            </a:pPr>
            <a:r>
              <a:rPr lang="en-GB" dirty="0">
                <a:latin typeface="Roboto"/>
                <a:ea typeface="Roboto"/>
                <a:cs typeface="Roboto"/>
                <a:sym typeface="Roboto"/>
              </a:rPr>
              <a:t>As the professional membership body for public health, we will work to promote and protect health for everyone and will: </a:t>
            </a:r>
            <a:endParaRPr dirty="0">
              <a:latin typeface="Roboto"/>
              <a:ea typeface="Roboto"/>
              <a:cs typeface="Roboto"/>
              <a:sym typeface="Roboto"/>
            </a:endParaRPr>
          </a:p>
          <a:p>
            <a:pPr marL="0" lvl="0" indent="0" algn="l" rtl="0">
              <a:lnSpc>
                <a:spcPct val="115000"/>
              </a:lnSpc>
              <a:spcBef>
                <a:spcPts val="0"/>
              </a:spcBef>
              <a:spcAft>
                <a:spcPts val="0"/>
              </a:spcAft>
              <a:buNone/>
            </a:pPr>
            <a:r>
              <a:rPr lang="en-GB" dirty="0">
                <a:latin typeface="Roboto"/>
                <a:ea typeface="Roboto"/>
                <a:cs typeface="Roboto"/>
                <a:sym typeface="Roboto"/>
              </a:rPr>
              <a:t>- Ensure that the public health workforce has the knowledge, skills and capability to work on mitigation and adaptation to the climate emergency and environmental breakdown, including access to resources and the confidence to make the case for the health co-benefits of action on climate change </a:t>
            </a:r>
            <a:endParaRPr dirty="0">
              <a:latin typeface="Roboto"/>
              <a:ea typeface="Roboto"/>
              <a:cs typeface="Roboto"/>
              <a:sym typeface="Roboto"/>
            </a:endParaRPr>
          </a:p>
          <a:p>
            <a:pPr marL="0" lvl="0" indent="0" algn="l" rtl="0">
              <a:lnSpc>
                <a:spcPct val="115000"/>
              </a:lnSpc>
              <a:spcBef>
                <a:spcPts val="0"/>
              </a:spcBef>
              <a:spcAft>
                <a:spcPts val="0"/>
              </a:spcAft>
              <a:buNone/>
            </a:pPr>
            <a:r>
              <a:rPr lang="en-GB" dirty="0">
                <a:latin typeface="Roboto"/>
                <a:ea typeface="Roboto"/>
                <a:cs typeface="Roboto"/>
                <a:sym typeface="Roboto"/>
              </a:rPr>
              <a:t>- Advocate for inequalities to be essential to all work on climate, the environment and health, recognising that climate injustice creates health inequalities locally and globally </a:t>
            </a:r>
            <a:endParaRPr dirty="0">
              <a:latin typeface="Roboto"/>
              <a:ea typeface="Roboto"/>
              <a:cs typeface="Roboto"/>
              <a:sym typeface="Roboto"/>
            </a:endParaRPr>
          </a:p>
          <a:p>
            <a:pPr marL="0" lvl="0" indent="0" algn="l" rtl="0">
              <a:lnSpc>
                <a:spcPct val="115000"/>
              </a:lnSpc>
              <a:spcBef>
                <a:spcPts val="0"/>
              </a:spcBef>
              <a:spcAft>
                <a:spcPts val="0"/>
              </a:spcAft>
              <a:buNone/>
            </a:pPr>
            <a:r>
              <a:rPr lang="en-GB" dirty="0">
                <a:latin typeface="Roboto"/>
                <a:ea typeface="Roboto"/>
                <a:cs typeface="Roboto"/>
                <a:sym typeface="Roboto"/>
              </a:rPr>
              <a:t>- Demonstrate leadership by becoming a net-zero organisation</a:t>
            </a:r>
            <a:endParaRPr dirty="0">
              <a:latin typeface="Roboto"/>
              <a:ea typeface="Roboto"/>
              <a:cs typeface="Roboto"/>
              <a:sym typeface="Roboto"/>
            </a:endParaRPr>
          </a:p>
          <a:p>
            <a:pPr marL="0" lvl="0" indent="0" algn="l" rtl="0">
              <a:spcBef>
                <a:spcPts val="0"/>
              </a:spcBef>
              <a:spcAft>
                <a:spcPts val="0"/>
              </a:spcAft>
              <a:buNone/>
            </a:pPr>
            <a:endParaRPr sz="1600" dirty="0"/>
          </a:p>
        </p:txBody>
      </p:sp>
      <p:sp>
        <p:nvSpPr>
          <p:cNvPr id="2" name="Title 1">
            <a:extLst>
              <a:ext uri="{FF2B5EF4-FFF2-40B4-BE49-F238E27FC236}">
                <a16:creationId xmlns:a16="http://schemas.microsoft.com/office/drawing/2014/main" id="{1B2D627B-3EAB-214F-A5AD-3FE9D3054B76}"/>
              </a:ext>
            </a:extLst>
          </p:cNvPr>
          <p:cNvSpPr txBox="1">
            <a:spLocks/>
          </p:cNvSpPr>
          <p:nvPr/>
        </p:nvSpPr>
        <p:spPr>
          <a:xfrm>
            <a:off x="213098" y="106878"/>
            <a:ext cx="8520600" cy="572700"/>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GB" sz="2500" dirty="0"/>
              <a:t>FPH climate &amp; health strategy’s aims</a:t>
            </a:r>
          </a:p>
        </p:txBody>
      </p:sp>
      <p:sp>
        <p:nvSpPr>
          <p:cNvPr id="3" name="Rectangle 2">
            <a:extLst>
              <a:ext uri="{FF2B5EF4-FFF2-40B4-BE49-F238E27FC236}">
                <a16:creationId xmlns:a16="http://schemas.microsoft.com/office/drawing/2014/main" id="{B5C9939A-1C5A-8284-AEF6-5F81AD80F99D}"/>
              </a:ext>
            </a:extLst>
          </p:cNvPr>
          <p:cNvSpPr/>
          <p:nvPr/>
        </p:nvSpPr>
        <p:spPr>
          <a:xfrm>
            <a:off x="118148" y="3942064"/>
            <a:ext cx="8426084" cy="472619"/>
          </a:xfrm>
          <a:prstGeom prst="rect">
            <a:avLst/>
          </a:prstGeom>
          <a:solidFill>
            <a:srgbClr val="92D05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3"/>
          <p:cNvSpPr txBox="1">
            <a:spLocks noGrp="1"/>
          </p:cNvSpPr>
          <p:nvPr>
            <p:ph type="title"/>
          </p:nvPr>
        </p:nvSpPr>
        <p:spPr>
          <a:xfrm>
            <a:off x="108133" y="11913"/>
            <a:ext cx="681422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mj-lt"/>
                <a:ea typeface="Roboto"/>
                <a:cs typeface="Roboto"/>
                <a:sym typeface="Roboto"/>
              </a:rPr>
              <a:t>Paper title:  Democracy is not a spectator sport: 11 commandments for public health advocacy</a:t>
            </a:r>
            <a:endParaRPr sz="2000" dirty="0">
              <a:latin typeface="+mj-lt"/>
            </a:endParaRPr>
          </a:p>
        </p:txBody>
      </p:sp>
      <p:sp>
        <p:nvSpPr>
          <p:cNvPr id="290" name="Google Shape;290;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GB"/>
              <a:t>Reflections from Mike Daube, Professor of Health Policy at Curtin University, who has played a big role in critical public health campaigns in Australia and internationally over more than four decades. </a:t>
            </a:r>
            <a:endParaRPr/>
          </a:p>
          <a:p>
            <a:pPr marL="0" lvl="0" indent="0" algn="l" rtl="0">
              <a:spcBef>
                <a:spcPts val="1200"/>
              </a:spcBef>
              <a:spcAft>
                <a:spcPts val="0"/>
              </a:spcAft>
              <a:buNone/>
            </a:pPr>
            <a:r>
              <a:rPr lang="en-GB"/>
              <a:t>11 commandments are: </a:t>
            </a:r>
            <a:endParaRPr/>
          </a:p>
          <a:p>
            <a:pPr marL="457200" lvl="0" indent="-300037" algn="l" rtl="0">
              <a:spcBef>
                <a:spcPts val="1200"/>
              </a:spcBef>
              <a:spcAft>
                <a:spcPts val="0"/>
              </a:spcAft>
              <a:buSzPct val="100000"/>
              <a:buAutoNum type="arabicPeriod"/>
            </a:pPr>
            <a:r>
              <a:rPr lang="en-GB"/>
              <a:t>Act on sound evidence for action and the measures proposed – but when you have that, act.</a:t>
            </a:r>
            <a:endParaRPr/>
          </a:p>
          <a:p>
            <a:pPr marL="457200" lvl="0" indent="-300037" algn="l" rtl="0">
              <a:spcBef>
                <a:spcPts val="0"/>
              </a:spcBef>
              <a:spcAft>
                <a:spcPts val="0"/>
              </a:spcAft>
              <a:buSzPct val="100000"/>
              <a:buAutoNum type="arabicPeriod"/>
            </a:pPr>
            <a:r>
              <a:rPr lang="en-GB"/>
              <a:t>Be professional</a:t>
            </a:r>
            <a:endParaRPr/>
          </a:p>
          <a:p>
            <a:pPr marL="457200" lvl="0" indent="-300037" algn="l" rtl="0">
              <a:spcBef>
                <a:spcPts val="0"/>
              </a:spcBef>
              <a:spcAft>
                <a:spcPts val="0"/>
              </a:spcAft>
              <a:buSzPct val="100000"/>
              <a:buAutoNum type="arabicPeriod"/>
            </a:pPr>
            <a:r>
              <a:rPr lang="en-GB"/>
              <a:t>Develop comprehensive approaches and consensus positions – and work in coalitions</a:t>
            </a:r>
            <a:endParaRPr/>
          </a:p>
          <a:p>
            <a:pPr marL="457200" lvl="0" indent="-300037" algn="l" rtl="0">
              <a:spcBef>
                <a:spcPts val="0"/>
              </a:spcBef>
              <a:spcAft>
                <a:spcPts val="0"/>
              </a:spcAft>
              <a:buSzPct val="100000"/>
              <a:buAutoNum type="arabicPeriod"/>
            </a:pPr>
            <a:r>
              <a:rPr lang="en-GB"/>
              <a:t>Clear messages</a:t>
            </a:r>
            <a:endParaRPr/>
          </a:p>
          <a:p>
            <a:pPr marL="457200" lvl="0" indent="-300037" algn="l" rtl="0">
              <a:spcBef>
                <a:spcPts val="0"/>
              </a:spcBef>
              <a:spcAft>
                <a:spcPts val="0"/>
              </a:spcAft>
              <a:buSzPct val="100000"/>
              <a:buAutoNum type="arabicPeriod"/>
            </a:pPr>
            <a:r>
              <a:rPr lang="en-GB"/>
              <a:t>Understand government, policy, politics, politicians, bureaucracy – at all levels, and seek to work with all.</a:t>
            </a:r>
            <a:endParaRPr/>
          </a:p>
          <a:p>
            <a:pPr marL="457200" lvl="0" indent="-300037" algn="l" rtl="0">
              <a:spcBef>
                <a:spcPts val="0"/>
              </a:spcBef>
              <a:spcAft>
                <a:spcPts val="0"/>
              </a:spcAft>
              <a:buSzPct val="100000"/>
              <a:buAutoNum type="arabicPeriod"/>
            </a:pPr>
            <a:r>
              <a:rPr lang="en-GB"/>
              <a:t>Be non-partisan</a:t>
            </a:r>
            <a:endParaRPr/>
          </a:p>
          <a:p>
            <a:pPr marL="457200" lvl="0" indent="-300037" algn="l" rtl="0">
              <a:spcBef>
                <a:spcPts val="0"/>
              </a:spcBef>
              <a:spcAft>
                <a:spcPts val="0"/>
              </a:spcAft>
              <a:buSzPct val="100000"/>
              <a:buAutoNum type="arabicPeriod"/>
            </a:pPr>
            <a:r>
              <a:rPr lang="en-GB"/>
              <a:t>Understand and work with the media</a:t>
            </a:r>
            <a:endParaRPr/>
          </a:p>
          <a:p>
            <a:pPr marL="457200" lvl="0" indent="-300037" algn="l" rtl="0">
              <a:spcBef>
                <a:spcPts val="0"/>
              </a:spcBef>
              <a:spcAft>
                <a:spcPts val="0"/>
              </a:spcAft>
              <a:buSzPct val="100000"/>
              <a:buAutoNum type="arabicPeriod"/>
            </a:pPr>
            <a:r>
              <a:rPr lang="en-GB"/>
              <a:t>Be innovative</a:t>
            </a:r>
            <a:endParaRPr/>
          </a:p>
          <a:p>
            <a:pPr marL="457200" lvl="0" indent="-300037" algn="l" rtl="0">
              <a:spcBef>
                <a:spcPts val="0"/>
              </a:spcBef>
              <a:spcAft>
                <a:spcPts val="0"/>
              </a:spcAft>
              <a:buSzPct val="100000"/>
              <a:buAutoNum type="arabicPeriod"/>
            </a:pPr>
            <a:r>
              <a:rPr lang="en-GB"/>
              <a:t>Don’t be satisfied with soft options</a:t>
            </a:r>
            <a:endParaRPr/>
          </a:p>
          <a:p>
            <a:pPr marL="457200" lvl="0" indent="-300037" algn="l" rtl="0">
              <a:spcBef>
                <a:spcPts val="0"/>
              </a:spcBef>
              <a:spcAft>
                <a:spcPts val="0"/>
              </a:spcAft>
              <a:buSzPct val="100000"/>
              <a:buAutoNum type="arabicPeriod"/>
            </a:pPr>
            <a:r>
              <a:rPr lang="en-GB"/>
              <a:t>Be impatient – but patient.</a:t>
            </a:r>
            <a:endParaRPr/>
          </a:p>
          <a:p>
            <a:pPr marL="457200" lvl="0" indent="-300037" algn="l" rtl="0">
              <a:spcBef>
                <a:spcPts val="0"/>
              </a:spcBef>
              <a:spcAft>
                <a:spcPts val="0"/>
              </a:spcAft>
              <a:buSzPct val="100000"/>
              <a:buAutoNum type="arabicPeriod"/>
            </a:pPr>
            <a:r>
              <a:rPr lang="en-GB"/>
              <a:t>The 11th is: Oppose and expose the opposition, because:</a:t>
            </a:r>
            <a:endParaRPr/>
          </a:p>
          <a:p>
            <a:pPr marL="914400" lvl="1" indent="-284162" algn="l" rtl="0">
              <a:spcBef>
                <a:spcPts val="0"/>
              </a:spcBef>
              <a:spcAft>
                <a:spcPts val="0"/>
              </a:spcAft>
              <a:buSzPct val="100000"/>
              <a:buAutoNum type="alphaLcPeriod"/>
            </a:pPr>
            <a:r>
              <a:rPr lang="en-GB"/>
              <a:t>They are often the single biggest factor in resisting public health measures.</a:t>
            </a:r>
            <a:endParaRPr/>
          </a:p>
          <a:p>
            <a:pPr marL="914400" lvl="1" indent="-284162" algn="l" rtl="0">
              <a:spcBef>
                <a:spcPts val="0"/>
              </a:spcBef>
              <a:spcAft>
                <a:spcPts val="0"/>
              </a:spcAft>
              <a:buSzPct val="100000"/>
              <a:buAutoNum type="alphaLcPeriod"/>
            </a:pPr>
            <a:r>
              <a:rPr lang="en-GB"/>
              <a:t>They are always the best funded and most determined.</a:t>
            </a:r>
            <a:endParaRPr/>
          </a:p>
          <a:p>
            <a:pPr marL="914400" lvl="1" indent="-284162" algn="l" rtl="0">
              <a:spcBef>
                <a:spcPts val="0"/>
              </a:spcBef>
              <a:spcAft>
                <a:spcPts val="0"/>
              </a:spcAft>
              <a:buSzPct val="100000"/>
              <a:buAutoNum type="alphaLcPeriod"/>
            </a:pPr>
            <a:r>
              <a:rPr lang="en-GB"/>
              <a:t>While their opposition may seem to affect only, for example tobacco or alcohol or junk food, this extends to attacking and undermining public health much more broadly.</a:t>
            </a:r>
            <a:endParaRPr/>
          </a:p>
        </p:txBody>
      </p:sp>
      <p:sp>
        <p:nvSpPr>
          <p:cNvPr id="291" name="Google Shape;291;p43"/>
          <p:cNvSpPr txBox="1"/>
          <p:nvPr/>
        </p:nvSpPr>
        <p:spPr>
          <a:xfrm>
            <a:off x="2133600" y="4399525"/>
            <a:ext cx="7548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u="sng" dirty="0">
                <a:solidFill>
                  <a:schemeClr val="hlink"/>
                </a:solidFill>
                <a:latin typeface="Roboto"/>
                <a:ea typeface="Roboto"/>
                <a:cs typeface="Roboto"/>
                <a:sym typeface="Roboto"/>
                <a:hlinkClick r:id="rId3"/>
              </a:rPr>
              <a:t>https://www.croakey.org/longread-democracy-is-not-a-spectator-sport-11-commandments-for-public-health-advocacy/</a:t>
            </a:r>
            <a:r>
              <a:rPr lang="en-GB" sz="1000" dirty="0">
                <a:solidFill>
                  <a:schemeClr val="dk1"/>
                </a:solidFill>
                <a:latin typeface="Roboto"/>
                <a:ea typeface="Roboto"/>
                <a:cs typeface="Roboto"/>
                <a:sym typeface="Roboto"/>
              </a:rPr>
              <a:t> </a:t>
            </a:r>
            <a:endParaRPr dirty="0"/>
          </a:p>
        </p:txBody>
      </p:sp>
      <p:sp>
        <p:nvSpPr>
          <p:cNvPr id="4" name="TextBox 3">
            <a:extLst>
              <a:ext uri="{FF2B5EF4-FFF2-40B4-BE49-F238E27FC236}">
                <a16:creationId xmlns:a16="http://schemas.microsoft.com/office/drawing/2014/main" id="{1650443A-59F6-F956-A058-6C0D618E90DB}"/>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5" name="Graphic 4" descr="Return with solid fill">
            <a:hlinkClick r:id="rId4" action="ppaction://hlinksldjump"/>
            <a:extLst>
              <a:ext uri="{FF2B5EF4-FFF2-40B4-BE49-F238E27FC236}">
                <a16:creationId xmlns:a16="http://schemas.microsoft.com/office/drawing/2014/main" id="{E2DA55D2-068F-0F7B-C187-D995F77FBF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9929" y="192479"/>
            <a:ext cx="728366" cy="72836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4"/>
          <p:cNvSpPr txBox="1">
            <a:spLocks noGrp="1"/>
          </p:cNvSpPr>
          <p:nvPr>
            <p:ph type="title"/>
          </p:nvPr>
        </p:nvSpPr>
        <p:spPr>
          <a:xfrm>
            <a:off x="0" y="11913"/>
            <a:ext cx="718161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a:latin typeface="+mj-lt"/>
                <a:ea typeface="Roboto"/>
                <a:cs typeface="Roboto"/>
                <a:sym typeface="Roboto"/>
              </a:rPr>
              <a:t>Paper title: The Middle-Out Perspective – an approach to formalise ‘normal practice’ in public health advocacy</a:t>
            </a:r>
            <a:endParaRPr sz="2000">
              <a:latin typeface="+mj-lt"/>
            </a:endParaRPr>
          </a:p>
        </p:txBody>
      </p:sp>
      <p:sp>
        <p:nvSpPr>
          <p:cNvPr id="297" name="Google Shape;297;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GB" dirty="0"/>
              <a:t>Describes and applies the ‘Middle-Out Perspective (MOP)’ as a lens to examine how actors positioned between government (top) and individuals (bottom) act to promote broader societal changes from the middle-out (rather than the top-down or bottom-up). </a:t>
            </a:r>
            <a:endParaRPr dirty="0"/>
          </a:p>
          <a:p>
            <a:pPr marL="0" lvl="0" indent="0" algn="l" rtl="0">
              <a:spcBef>
                <a:spcPts val="1200"/>
              </a:spcBef>
              <a:spcAft>
                <a:spcPts val="0"/>
              </a:spcAft>
              <a:buNone/>
            </a:pPr>
            <a:r>
              <a:rPr lang="en-GB" dirty="0"/>
              <a:t>Key points: </a:t>
            </a:r>
            <a:endParaRPr dirty="0"/>
          </a:p>
          <a:p>
            <a:pPr marL="457200" lvl="0" indent="-308610" algn="l" rtl="0">
              <a:lnSpc>
                <a:spcPct val="120000"/>
              </a:lnSpc>
              <a:spcAft>
                <a:spcPts val="0"/>
              </a:spcAft>
              <a:buSzPct val="100000"/>
              <a:buChar char="-"/>
            </a:pPr>
            <a:r>
              <a:rPr lang="en-GB" dirty="0"/>
              <a:t>introduces the MOP conceptual framework and customises it for a public health audience by positioning it among existing concepts and theories for actions within public health. </a:t>
            </a:r>
            <a:endParaRPr dirty="0"/>
          </a:p>
          <a:p>
            <a:pPr marL="457200" lvl="0" indent="-308610" algn="l" rtl="0">
              <a:lnSpc>
                <a:spcPct val="120000"/>
              </a:lnSpc>
              <a:spcAft>
                <a:spcPts val="0"/>
              </a:spcAft>
              <a:buSzPct val="100000"/>
              <a:buChar char="-"/>
            </a:pPr>
            <a:r>
              <a:rPr lang="en-GB" dirty="0"/>
              <a:t>Illustrates using two UK case studies (increasing signalised crossing times for pedestrians and the campaign for smoke-free legislation).</a:t>
            </a:r>
            <a:endParaRPr dirty="0"/>
          </a:p>
          <a:p>
            <a:pPr marL="457200" lvl="0" indent="-308610" algn="l" rtl="0">
              <a:lnSpc>
                <a:spcPct val="120000"/>
              </a:lnSpc>
              <a:spcAft>
                <a:spcPts val="0"/>
              </a:spcAft>
              <a:buSzPct val="100000"/>
              <a:buChar char="-"/>
            </a:pPr>
            <a:r>
              <a:rPr lang="en-GB" dirty="0"/>
              <a:t>Demonstrates </a:t>
            </a:r>
            <a:endParaRPr dirty="0"/>
          </a:p>
          <a:p>
            <a:pPr marL="914400" lvl="1" indent="-290830" algn="l" rtl="0">
              <a:lnSpc>
                <a:spcPct val="120000"/>
              </a:lnSpc>
              <a:spcAft>
                <a:spcPts val="0"/>
              </a:spcAft>
              <a:buSzPct val="100000"/>
              <a:buChar char="-"/>
            </a:pPr>
            <a:r>
              <a:rPr lang="en-GB" dirty="0"/>
              <a:t>that involving a wider range of middle actors, including those not traditionally involved in improving the public’s health, can broaden the range and reach of organisations and individuals involving in advocating for public health measures</a:t>
            </a:r>
            <a:endParaRPr dirty="0"/>
          </a:p>
          <a:p>
            <a:pPr marL="914400" lvl="1" indent="-290830" algn="l" rtl="0">
              <a:lnSpc>
                <a:spcPct val="120000"/>
              </a:lnSpc>
              <a:spcAft>
                <a:spcPts val="0"/>
              </a:spcAft>
              <a:buSzPct val="100000"/>
              <a:buChar char="-"/>
            </a:pPr>
            <a:r>
              <a:rPr lang="en-GB" dirty="0"/>
              <a:t>that middle actors are not neutral. They can be recruited to improve public health outcomes, but they may also be exploited by commercial interests to block healthy policies or even promote a health-diminishing agenda.</a:t>
            </a:r>
            <a:endParaRPr dirty="0"/>
          </a:p>
          <a:p>
            <a:pPr marL="457200" lvl="0" indent="-308610" algn="l" rtl="0">
              <a:lnSpc>
                <a:spcPct val="120000"/>
              </a:lnSpc>
              <a:spcAft>
                <a:spcPts val="0"/>
              </a:spcAft>
              <a:buSzPct val="100000"/>
              <a:buChar char="-"/>
            </a:pPr>
            <a:r>
              <a:rPr lang="en-GB" dirty="0"/>
              <a:t>Suggests that using the MOP as a formal approach can help public health organisations and practitioners consider potential ‘allies’ from outside traditional health-related bodies or professions. Formal mapping can expand the range of who are considered potential middle actors for a particular public health issue. </a:t>
            </a:r>
            <a:endParaRPr dirty="0"/>
          </a:p>
        </p:txBody>
      </p:sp>
      <p:sp>
        <p:nvSpPr>
          <p:cNvPr id="298" name="Google Shape;298;p44"/>
          <p:cNvSpPr txBox="1"/>
          <p:nvPr/>
        </p:nvSpPr>
        <p:spPr>
          <a:xfrm>
            <a:off x="5115529" y="4399525"/>
            <a:ext cx="6388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u="sng">
                <a:solidFill>
                  <a:schemeClr val="hlink"/>
                </a:solidFill>
                <a:latin typeface="Roboto"/>
                <a:ea typeface="Roboto"/>
                <a:cs typeface="Roboto"/>
                <a:sym typeface="Roboto"/>
                <a:hlinkClick r:id="rId3"/>
              </a:rPr>
              <a:t>https://www.medrxiv.org/content/10.1101/2021.11.17.21266405v1</a:t>
            </a:r>
            <a:r>
              <a:rPr lang="en-GB" sz="1000">
                <a:latin typeface="Roboto"/>
                <a:ea typeface="Roboto"/>
                <a:cs typeface="Roboto"/>
                <a:sym typeface="Roboto"/>
              </a:rPr>
              <a:t> </a:t>
            </a:r>
            <a:endParaRPr/>
          </a:p>
        </p:txBody>
      </p:sp>
      <p:sp>
        <p:nvSpPr>
          <p:cNvPr id="4" name="TextBox 3">
            <a:extLst>
              <a:ext uri="{FF2B5EF4-FFF2-40B4-BE49-F238E27FC236}">
                <a16:creationId xmlns:a16="http://schemas.microsoft.com/office/drawing/2014/main" id="{2B9366CA-BC3F-F0A7-D94C-3A2291CC7873}"/>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5" name="Graphic 4" descr="Return with solid fill">
            <a:hlinkClick r:id="rId4" action="ppaction://hlinksldjump"/>
            <a:extLst>
              <a:ext uri="{FF2B5EF4-FFF2-40B4-BE49-F238E27FC236}">
                <a16:creationId xmlns:a16="http://schemas.microsoft.com/office/drawing/2014/main" id="{A6002987-70ED-36FA-F8E6-3027774A5C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9929" y="192479"/>
            <a:ext cx="728366" cy="72836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5"/>
          <p:cNvSpPr txBox="1">
            <a:spLocks noGrp="1"/>
          </p:cNvSpPr>
          <p:nvPr>
            <p:ph type="title"/>
          </p:nvPr>
        </p:nvSpPr>
        <p:spPr>
          <a:xfrm>
            <a:off x="106534" y="-7723"/>
            <a:ext cx="710196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latin typeface="+mj-lt"/>
                <a:ea typeface="Roboto"/>
                <a:cs typeface="Roboto"/>
                <a:sym typeface="Roboto"/>
              </a:rPr>
              <a:t>Paper title: Developing System-Oriented Interventions and Policies to Reduce Car Dependency for Improved Population Health in Belfast: Study Protocol</a:t>
            </a:r>
            <a:endParaRPr sz="1600" dirty="0">
              <a:latin typeface="+mj-lt"/>
            </a:endParaRPr>
          </a:p>
        </p:txBody>
      </p:sp>
      <p:sp>
        <p:nvSpPr>
          <p:cNvPr id="304" name="Google Shape;304;p45"/>
          <p:cNvSpPr txBox="1">
            <a:spLocks noGrp="1"/>
          </p:cNvSpPr>
          <p:nvPr>
            <p:ph type="body" idx="1"/>
          </p:nvPr>
        </p:nvSpPr>
        <p:spPr>
          <a:xfrm>
            <a:off x="153512" y="849979"/>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dirty="0"/>
              <a:t>Provides a </a:t>
            </a:r>
            <a:r>
              <a:rPr lang="en-GB" sz="1000" b="1" dirty="0"/>
              <a:t>detailed worked example of using complex systems thinking to achieve a public health goal. </a:t>
            </a:r>
            <a:r>
              <a:rPr lang="en-GB" sz="1000" dirty="0"/>
              <a:t>This could be useful for developing our proactive advocacy work. </a:t>
            </a:r>
            <a:endParaRPr sz="1000" dirty="0"/>
          </a:p>
          <a:p>
            <a:pPr marL="0" lvl="0" indent="0" algn="l" rtl="0">
              <a:spcBef>
                <a:spcPts val="1200"/>
              </a:spcBef>
              <a:spcAft>
                <a:spcPts val="0"/>
              </a:spcAft>
              <a:buNone/>
            </a:pPr>
            <a:r>
              <a:rPr lang="en-GB" sz="1000" dirty="0"/>
              <a:t>Their approach includes seven integrated tasks through which they expect to attain a systemic view of the car dependency issue, potential intervention approaches to reduce it, and a framework for their integration through the co-ordination of stakeholder actions</a:t>
            </a:r>
            <a:endParaRPr sz="1000" dirty="0"/>
          </a:p>
          <a:p>
            <a:pPr marL="0" lvl="0" indent="0" algn="l" rtl="0">
              <a:spcBef>
                <a:spcPts val="1200"/>
              </a:spcBef>
              <a:spcAft>
                <a:spcPts val="0"/>
              </a:spcAft>
              <a:buNone/>
            </a:pPr>
            <a:r>
              <a:rPr lang="en-GB" sz="1000" dirty="0"/>
              <a:t>1: Map stakeholders and partnerships influencing car dependency using stakeholder network analysis; </a:t>
            </a:r>
            <a:endParaRPr sz="1000" dirty="0"/>
          </a:p>
          <a:p>
            <a:pPr marL="0" lvl="0" indent="0" algn="l" rtl="0">
              <a:spcBef>
                <a:spcPts val="1200"/>
              </a:spcBef>
              <a:spcAft>
                <a:spcPts val="0"/>
              </a:spcAft>
              <a:buNone/>
            </a:pPr>
            <a:r>
              <a:rPr lang="en-GB" sz="1000" dirty="0"/>
              <a:t>2: A review of systematic reviews regarding interventions to reduce car dependency; </a:t>
            </a:r>
            <a:endParaRPr sz="1000" dirty="0"/>
          </a:p>
          <a:p>
            <a:pPr marL="0" lvl="0" indent="0" algn="l" rtl="0">
              <a:spcBef>
                <a:spcPts val="1200"/>
              </a:spcBef>
              <a:spcAft>
                <a:spcPts val="0"/>
              </a:spcAft>
              <a:buNone/>
            </a:pPr>
            <a:r>
              <a:rPr lang="en-GB" sz="1000" dirty="0"/>
              <a:t>3: Map-related policies via analysis of policy documents and semi-structured interviews; </a:t>
            </a:r>
            <a:endParaRPr sz="1000" dirty="0"/>
          </a:p>
          <a:p>
            <a:pPr marL="0" lvl="0" indent="0" algn="l" rtl="0">
              <a:spcBef>
                <a:spcPts val="1200"/>
              </a:spcBef>
              <a:spcAft>
                <a:spcPts val="0"/>
              </a:spcAft>
              <a:buNone/>
            </a:pPr>
            <a:r>
              <a:rPr lang="en-GB" sz="1000" dirty="0"/>
              <a:t>4: A participatory group model building workshop to co-produce a shared understanding of the complex system perpetuating car dependency and a transition vision; </a:t>
            </a:r>
            <a:endParaRPr sz="1000" dirty="0"/>
          </a:p>
          <a:p>
            <a:pPr marL="0" lvl="0" indent="0" algn="l" rtl="0">
              <a:spcBef>
                <a:spcPts val="1200"/>
              </a:spcBef>
              <a:spcAft>
                <a:spcPts val="0"/>
              </a:spcAft>
              <a:buNone/>
            </a:pPr>
            <a:r>
              <a:rPr lang="en-GB" sz="1000" dirty="0"/>
              <a:t>5: Using Discrete Choice Experiments, survey road users to evaluate the importance of transport infrastructure attributes on car dependency and on alternative modes of travel; </a:t>
            </a:r>
            <a:endParaRPr sz="1000" dirty="0"/>
          </a:p>
          <a:p>
            <a:pPr marL="0" lvl="0" indent="0" algn="l" rtl="0">
              <a:spcBef>
                <a:spcPts val="1200"/>
              </a:spcBef>
              <a:spcAft>
                <a:spcPts val="0"/>
              </a:spcAft>
              <a:buNone/>
            </a:pPr>
            <a:r>
              <a:rPr lang="en-GB" sz="1000" dirty="0"/>
              <a:t>6: Citizen juries will ‘sense-check’ possible actions; and, </a:t>
            </a:r>
            <a:endParaRPr sz="1000" dirty="0"/>
          </a:p>
          <a:p>
            <a:pPr marL="0" lvl="0" indent="0" algn="l" rtl="0">
              <a:spcBef>
                <a:spcPts val="1200"/>
              </a:spcBef>
              <a:spcAft>
                <a:spcPts val="1200"/>
              </a:spcAft>
              <a:buNone/>
            </a:pPr>
            <a:r>
              <a:rPr lang="en-GB" sz="1000" dirty="0"/>
              <a:t>7: Stakeholders will interpret the findings, plan orchestrated multi-sectoral action, and agree on ways to sustain collaborations towards the common vision of reducing car dependency. </a:t>
            </a:r>
            <a:endParaRPr sz="1000" dirty="0"/>
          </a:p>
        </p:txBody>
      </p:sp>
      <p:sp>
        <p:nvSpPr>
          <p:cNvPr id="305" name="Google Shape;305;p45"/>
          <p:cNvSpPr txBox="1"/>
          <p:nvPr/>
        </p:nvSpPr>
        <p:spPr>
          <a:xfrm>
            <a:off x="6518787" y="4399525"/>
            <a:ext cx="4167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u="sng" dirty="0">
                <a:solidFill>
                  <a:schemeClr val="hlink"/>
                </a:solidFill>
                <a:latin typeface="Roboto"/>
                <a:ea typeface="Roboto"/>
                <a:cs typeface="Roboto"/>
                <a:sym typeface="Roboto"/>
                <a:hlinkClick r:id="rId3"/>
              </a:rPr>
              <a:t>https://www.mdpi.com/2079-8954/9/3/62</a:t>
            </a:r>
            <a:r>
              <a:rPr lang="en-GB" sz="1000" dirty="0">
                <a:solidFill>
                  <a:schemeClr val="dk1"/>
                </a:solidFill>
                <a:latin typeface="Roboto"/>
                <a:ea typeface="Roboto"/>
                <a:cs typeface="Roboto"/>
                <a:sym typeface="Roboto"/>
              </a:rPr>
              <a:t> </a:t>
            </a:r>
            <a:endParaRPr dirty="0"/>
          </a:p>
        </p:txBody>
      </p:sp>
      <p:sp>
        <p:nvSpPr>
          <p:cNvPr id="4" name="TextBox 3">
            <a:extLst>
              <a:ext uri="{FF2B5EF4-FFF2-40B4-BE49-F238E27FC236}">
                <a16:creationId xmlns:a16="http://schemas.microsoft.com/office/drawing/2014/main" id="{EBABF466-6325-F26D-B8AC-4126C2A76D3B}"/>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5" name="Graphic 4" descr="Return with solid fill">
            <a:hlinkClick r:id="rId4" action="ppaction://hlinksldjump"/>
            <a:extLst>
              <a:ext uri="{FF2B5EF4-FFF2-40B4-BE49-F238E27FC236}">
                <a16:creationId xmlns:a16="http://schemas.microsoft.com/office/drawing/2014/main" id="{94F6231E-0C66-FFE1-AFE8-B139C632D5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09929" y="192479"/>
            <a:ext cx="728366" cy="72836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6"/>
          <p:cNvSpPr txBox="1">
            <a:spLocks noGrp="1"/>
          </p:cNvSpPr>
          <p:nvPr>
            <p:ph type="title"/>
          </p:nvPr>
        </p:nvSpPr>
        <p:spPr>
          <a:xfrm>
            <a:off x="137177" y="17546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mj-lt"/>
                <a:ea typeface="Roboto"/>
                <a:cs typeface="Roboto"/>
                <a:sym typeface="Roboto"/>
              </a:rPr>
              <a:t>Paper title: </a:t>
            </a:r>
            <a:endParaRPr sz="2000" dirty="0">
              <a:latin typeface="+mj-lt"/>
            </a:endParaRPr>
          </a:p>
        </p:txBody>
      </p:sp>
      <p:sp>
        <p:nvSpPr>
          <p:cNvPr id="311" name="Google Shape;311;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Summary </a:t>
            </a:r>
            <a:endParaRPr/>
          </a:p>
          <a:p>
            <a:pPr marL="0" lvl="0" indent="0" algn="l" rtl="0">
              <a:spcBef>
                <a:spcPts val="1200"/>
              </a:spcBef>
              <a:spcAft>
                <a:spcPts val="0"/>
              </a:spcAft>
              <a:buNone/>
            </a:pPr>
            <a:r>
              <a:rPr lang="en-GB"/>
              <a:t>Key ingredients: </a:t>
            </a:r>
            <a:endParaRPr/>
          </a:p>
          <a:p>
            <a:pPr marL="457200" lvl="0" indent="-342900" algn="l" rtl="0">
              <a:spcBef>
                <a:spcPts val="1200"/>
              </a:spcBef>
              <a:spcAft>
                <a:spcPts val="0"/>
              </a:spcAft>
              <a:buSzPts val="1800"/>
              <a:buChar char="-"/>
            </a:pPr>
            <a:r>
              <a:rPr lang="en-GB"/>
              <a:t>add</a:t>
            </a:r>
            <a:endParaRPr/>
          </a:p>
        </p:txBody>
      </p:sp>
      <p:sp>
        <p:nvSpPr>
          <p:cNvPr id="312" name="Google Shape;312;p46"/>
          <p:cNvSpPr txBox="1"/>
          <p:nvPr/>
        </p:nvSpPr>
        <p:spPr>
          <a:xfrm>
            <a:off x="7413522" y="4399525"/>
            <a:ext cx="1582994"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solidFill>
                  <a:schemeClr val="dk1"/>
                </a:solidFill>
                <a:latin typeface="Roboto"/>
                <a:ea typeface="Roboto"/>
                <a:cs typeface="Roboto"/>
                <a:sym typeface="Roboto"/>
              </a:rPr>
              <a:t>Add link  </a:t>
            </a:r>
            <a:endParaRPr dirty="0"/>
          </a:p>
        </p:txBody>
      </p:sp>
      <p:sp>
        <p:nvSpPr>
          <p:cNvPr id="2" name="TextBox 1">
            <a:extLst>
              <a:ext uri="{FF2B5EF4-FFF2-40B4-BE49-F238E27FC236}">
                <a16:creationId xmlns:a16="http://schemas.microsoft.com/office/drawing/2014/main" id="{CB8EEF0E-3C7B-AC4C-A855-DF058D59FA40}"/>
              </a:ext>
            </a:extLst>
          </p:cNvPr>
          <p:cNvSpPr txBox="1"/>
          <p:nvPr/>
        </p:nvSpPr>
        <p:spPr>
          <a:xfrm>
            <a:off x="7208496" y="51792"/>
            <a:ext cx="1543665" cy="646331"/>
          </a:xfrm>
          <a:prstGeom prst="rect">
            <a:avLst/>
          </a:prstGeom>
          <a:noFill/>
        </p:spPr>
        <p:txBody>
          <a:bodyPr wrap="square" rtlCol="0">
            <a:spAutoFit/>
          </a:bodyPr>
          <a:lstStyle/>
          <a:p>
            <a:r>
              <a:rPr lang="en-GB" sz="1200" dirty="0"/>
              <a:t>Ctrl &amp; click arrow to return to synthesis summary</a:t>
            </a:r>
          </a:p>
        </p:txBody>
      </p:sp>
      <p:pic>
        <p:nvPicPr>
          <p:cNvPr id="3" name="Graphic 2" descr="Return with solid fill">
            <a:hlinkClick r:id="rId3" action="ppaction://hlinksldjump"/>
            <a:extLst>
              <a:ext uri="{FF2B5EF4-FFF2-40B4-BE49-F238E27FC236}">
                <a16:creationId xmlns:a16="http://schemas.microsoft.com/office/drawing/2014/main" id="{3ABE2998-F9DB-F109-9261-5990F86DA1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9929" y="192479"/>
            <a:ext cx="728366" cy="72836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p:nvPr/>
        </p:nvSpPr>
        <p:spPr>
          <a:xfrm>
            <a:off x="216750" y="803622"/>
            <a:ext cx="8710500" cy="383332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200" b="1" dirty="0"/>
          </a:p>
          <a:p>
            <a:pPr marL="0" lvl="0" indent="0" algn="l" rtl="0">
              <a:lnSpc>
                <a:spcPct val="115000"/>
              </a:lnSpc>
              <a:spcBef>
                <a:spcPts val="0"/>
              </a:spcBef>
              <a:spcAft>
                <a:spcPts val="0"/>
              </a:spcAft>
              <a:buNone/>
            </a:pPr>
            <a:r>
              <a:rPr lang="en-GB" b="1" dirty="0"/>
              <a:t>Advocacy</a:t>
            </a:r>
          </a:p>
          <a:p>
            <a:pPr marL="0" lvl="0" indent="0" algn="l" rtl="0">
              <a:lnSpc>
                <a:spcPct val="115000"/>
              </a:lnSpc>
              <a:spcBef>
                <a:spcPts val="0"/>
              </a:spcBef>
              <a:spcAft>
                <a:spcPts val="0"/>
              </a:spcAft>
              <a:buNone/>
            </a:pPr>
            <a:r>
              <a:rPr lang="en-GB" sz="1200" dirty="0"/>
              <a:t>We will deliver an ambitious advocacy agenda with clear priorities and a strong evidence base to drive positive changes in addressing the climate, environment and health emergency at a global, national and local level</a:t>
            </a:r>
          </a:p>
          <a:p>
            <a:pPr marL="0" lvl="0" indent="0" algn="l" rtl="0">
              <a:lnSpc>
                <a:spcPct val="115000"/>
              </a:lnSpc>
              <a:spcBef>
                <a:spcPts val="0"/>
              </a:spcBef>
              <a:spcAft>
                <a:spcPts val="0"/>
              </a:spcAft>
              <a:buNone/>
            </a:pPr>
            <a:endParaRPr sz="1200" dirty="0"/>
          </a:p>
          <a:p>
            <a:pPr marL="0" lvl="0" indent="0" algn="l" rtl="0">
              <a:lnSpc>
                <a:spcPct val="115000"/>
              </a:lnSpc>
              <a:spcBef>
                <a:spcPts val="0"/>
              </a:spcBef>
              <a:spcAft>
                <a:spcPts val="0"/>
              </a:spcAft>
              <a:buNone/>
            </a:pPr>
            <a:r>
              <a:rPr lang="en-GB" sz="1200" b="1" dirty="0"/>
              <a:t>Our priorities to 2025</a:t>
            </a:r>
            <a:endParaRPr sz="1200" b="1" dirty="0"/>
          </a:p>
          <a:p>
            <a:pPr marL="285750" lvl="0" indent="-285750" algn="l" rtl="0">
              <a:lnSpc>
                <a:spcPct val="115000"/>
              </a:lnSpc>
              <a:spcBef>
                <a:spcPts val="0"/>
              </a:spcBef>
              <a:spcAft>
                <a:spcPts val="0"/>
              </a:spcAft>
              <a:buFont typeface="Arial" panose="020B0604020202020204" pitchFamily="34" charset="0"/>
              <a:buChar char="•"/>
            </a:pPr>
            <a:r>
              <a:rPr lang="en-GB" sz="1200" dirty="0">
                <a:latin typeface="Roboto"/>
                <a:ea typeface="Roboto"/>
                <a:cs typeface="Roboto"/>
                <a:sym typeface="Roboto"/>
              </a:rPr>
              <a:t>Coordinate and collaborate with other organisations on key advocacy messages, at global, national and local levels, e.g. collaborate with others to proactively advocate on issues which are related to climate, environment and health</a:t>
            </a:r>
            <a:endParaRPr sz="1200" dirty="0">
              <a:latin typeface="Roboto"/>
              <a:ea typeface="Roboto"/>
              <a:cs typeface="Roboto"/>
              <a:sym typeface="Roboto"/>
            </a:endParaRPr>
          </a:p>
          <a:p>
            <a:pPr marL="285750" lvl="0" indent="-285750" algn="l" rtl="0">
              <a:lnSpc>
                <a:spcPct val="115000"/>
              </a:lnSpc>
              <a:spcBef>
                <a:spcPts val="0"/>
              </a:spcBef>
              <a:spcAft>
                <a:spcPts val="0"/>
              </a:spcAft>
              <a:buFont typeface="Arial" panose="020B0604020202020204" pitchFamily="34" charset="0"/>
              <a:buChar char="•"/>
            </a:pPr>
            <a:r>
              <a:rPr lang="en-GB" sz="1200" dirty="0">
                <a:latin typeface="Roboto"/>
                <a:ea typeface="Roboto"/>
                <a:cs typeface="Roboto"/>
                <a:sym typeface="Roboto"/>
              </a:rPr>
              <a:t>Ensure that our members have the skills for advocating on climate change, environment, and health, specifically ensuring that they are able to advocate for those most affected by climate change and environmental breakdown, e.g. develop an "advocates" or "spokesperson" scheme for members to be able to advocate on key issues</a:t>
            </a:r>
            <a:endParaRPr sz="1200" dirty="0">
              <a:latin typeface="Roboto"/>
              <a:ea typeface="Roboto"/>
              <a:cs typeface="Roboto"/>
              <a:sym typeface="Roboto"/>
            </a:endParaRPr>
          </a:p>
          <a:p>
            <a:pPr marL="285750" lvl="0" indent="-285750" algn="l" rtl="0">
              <a:lnSpc>
                <a:spcPct val="115000"/>
              </a:lnSpc>
              <a:spcBef>
                <a:spcPts val="0"/>
              </a:spcBef>
              <a:spcAft>
                <a:spcPts val="0"/>
              </a:spcAft>
              <a:buFont typeface="Arial" panose="020B0604020202020204" pitchFamily="34" charset="0"/>
              <a:buChar char="•"/>
            </a:pPr>
            <a:r>
              <a:rPr lang="en-GB" sz="1200" dirty="0">
                <a:latin typeface="Roboto"/>
                <a:ea typeface="Roboto"/>
                <a:cs typeface="Roboto"/>
                <a:sym typeface="Roboto"/>
              </a:rPr>
              <a:t>Develop a theory of change in order to inform our advocacy on climate change, the environment and health, e.g. workshops to develop our theory of change and consider how best to influence action in this field, ensuring that this includes a review of how to effectively advocate and learn from historical mistakes</a:t>
            </a:r>
            <a:endParaRPr sz="1200" dirty="0">
              <a:latin typeface="Roboto"/>
              <a:ea typeface="Roboto"/>
              <a:cs typeface="Roboto"/>
              <a:sym typeface="Roboto"/>
            </a:endParaRPr>
          </a:p>
          <a:p>
            <a:pPr marL="285750" lvl="0" indent="-285750" algn="l" rtl="0">
              <a:lnSpc>
                <a:spcPct val="115000"/>
              </a:lnSpc>
              <a:spcBef>
                <a:spcPts val="0"/>
              </a:spcBef>
              <a:spcAft>
                <a:spcPts val="0"/>
              </a:spcAft>
              <a:buFont typeface="Arial" panose="020B0604020202020204" pitchFamily="34" charset="0"/>
              <a:buChar char="•"/>
            </a:pPr>
            <a:r>
              <a:rPr lang="en-GB" sz="1200" dirty="0">
                <a:latin typeface="Roboto"/>
                <a:ea typeface="Roboto"/>
                <a:cs typeface="Roboto"/>
                <a:sym typeface="Roboto"/>
              </a:rPr>
              <a:t>Prioritise advocacy where the outcomes will have the most impact such as high impact topic areas or where the opportunity to influence is greatest.</a:t>
            </a:r>
            <a:endParaRPr sz="1200" dirty="0">
              <a:latin typeface="Roboto"/>
              <a:ea typeface="Roboto"/>
              <a:cs typeface="Roboto"/>
              <a:sym typeface="Roboto"/>
            </a:endParaRPr>
          </a:p>
          <a:p>
            <a:pPr marL="0" lvl="0" indent="0" algn="l" rtl="0">
              <a:spcBef>
                <a:spcPts val="0"/>
              </a:spcBef>
              <a:spcAft>
                <a:spcPts val="0"/>
              </a:spcAft>
              <a:buNone/>
            </a:pPr>
            <a:endParaRPr dirty="0"/>
          </a:p>
        </p:txBody>
      </p:sp>
      <p:sp>
        <p:nvSpPr>
          <p:cNvPr id="2" name="Rectangle 1">
            <a:extLst>
              <a:ext uri="{FF2B5EF4-FFF2-40B4-BE49-F238E27FC236}">
                <a16:creationId xmlns:a16="http://schemas.microsoft.com/office/drawing/2014/main" id="{0CBB89AC-0C2A-28F1-9832-25826C99BDA8}"/>
              </a:ext>
            </a:extLst>
          </p:cNvPr>
          <p:cNvSpPr/>
          <p:nvPr/>
        </p:nvSpPr>
        <p:spPr>
          <a:xfrm>
            <a:off x="542441" y="2203883"/>
            <a:ext cx="1859796" cy="185980"/>
          </a:xfrm>
          <a:prstGeom prst="rect">
            <a:avLst/>
          </a:prstGeom>
          <a:solidFill>
            <a:srgbClr val="92D05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2D050"/>
              </a:solidFill>
            </a:endParaRPr>
          </a:p>
        </p:txBody>
      </p:sp>
      <p:sp>
        <p:nvSpPr>
          <p:cNvPr id="3" name="Rectangle 2">
            <a:extLst>
              <a:ext uri="{FF2B5EF4-FFF2-40B4-BE49-F238E27FC236}">
                <a16:creationId xmlns:a16="http://schemas.microsoft.com/office/drawing/2014/main" id="{68B870D5-A30F-5FDD-6824-88DCBB524E62}"/>
              </a:ext>
            </a:extLst>
          </p:cNvPr>
          <p:cNvSpPr/>
          <p:nvPr/>
        </p:nvSpPr>
        <p:spPr>
          <a:xfrm>
            <a:off x="2329912" y="2423744"/>
            <a:ext cx="1428427" cy="185980"/>
          </a:xfrm>
          <a:prstGeom prst="rect">
            <a:avLst/>
          </a:prstGeom>
          <a:solidFill>
            <a:srgbClr val="92D05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2D050"/>
              </a:solidFill>
            </a:endParaRPr>
          </a:p>
        </p:txBody>
      </p:sp>
      <p:sp>
        <p:nvSpPr>
          <p:cNvPr id="4" name="Rectangle 3">
            <a:extLst>
              <a:ext uri="{FF2B5EF4-FFF2-40B4-BE49-F238E27FC236}">
                <a16:creationId xmlns:a16="http://schemas.microsoft.com/office/drawing/2014/main" id="{D9AF0BFA-E3CD-6974-00BD-5F938AE4413E}"/>
              </a:ext>
            </a:extLst>
          </p:cNvPr>
          <p:cNvSpPr/>
          <p:nvPr/>
        </p:nvSpPr>
        <p:spPr>
          <a:xfrm>
            <a:off x="1563391" y="2660648"/>
            <a:ext cx="1677692" cy="185980"/>
          </a:xfrm>
          <a:prstGeom prst="rect">
            <a:avLst/>
          </a:prstGeom>
          <a:solidFill>
            <a:srgbClr val="92D05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2D050"/>
              </a:solidFill>
            </a:endParaRPr>
          </a:p>
        </p:txBody>
      </p:sp>
      <p:sp>
        <p:nvSpPr>
          <p:cNvPr id="5" name="Rectangle 4">
            <a:extLst>
              <a:ext uri="{FF2B5EF4-FFF2-40B4-BE49-F238E27FC236}">
                <a16:creationId xmlns:a16="http://schemas.microsoft.com/office/drawing/2014/main" id="{6E7C7818-EB28-DD26-C0DD-945B35F9BB4D}"/>
              </a:ext>
            </a:extLst>
          </p:cNvPr>
          <p:cNvSpPr/>
          <p:nvPr/>
        </p:nvSpPr>
        <p:spPr>
          <a:xfrm>
            <a:off x="470116" y="3263640"/>
            <a:ext cx="1859796" cy="185980"/>
          </a:xfrm>
          <a:prstGeom prst="rect">
            <a:avLst/>
          </a:prstGeom>
          <a:solidFill>
            <a:srgbClr val="92D05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2D050"/>
              </a:solidFill>
            </a:endParaRPr>
          </a:p>
        </p:txBody>
      </p:sp>
      <p:sp>
        <p:nvSpPr>
          <p:cNvPr id="6" name="Rectangle 5">
            <a:extLst>
              <a:ext uri="{FF2B5EF4-FFF2-40B4-BE49-F238E27FC236}">
                <a16:creationId xmlns:a16="http://schemas.microsoft.com/office/drawing/2014/main" id="{76447F1E-92AE-1CF4-0F60-D57AB41C6EDB}"/>
              </a:ext>
            </a:extLst>
          </p:cNvPr>
          <p:cNvSpPr/>
          <p:nvPr/>
        </p:nvSpPr>
        <p:spPr>
          <a:xfrm>
            <a:off x="1197244" y="3697134"/>
            <a:ext cx="5042115" cy="185980"/>
          </a:xfrm>
          <a:prstGeom prst="rect">
            <a:avLst/>
          </a:prstGeom>
          <a:solidFill>
            <a:srgbClr val="92D05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2D050"/>
              </a:solidFill>
            </a:endParaRPr>
          </a:p>
        </p:txBody>
      </p:sp>
      <p:sp>
        <p:nvSpPr>
          <p:cNvPr id="7" name="Rectangle 6">
            <a:extLst>
              <a:ext uri="{FF2B5EF4-FFF2-40B4-BE49-F238E27FC236}">
                <a16:creationId xmlns:a16="http://schemas.microsoft.com/office/drawing/2014/main" id="{D18E1E3A-3B81-0282-2A00-9CAA7083E1E4}"/>
              </a:ext>
            </a:extLst>
          </p:cNvPr>
          <p:cNvSpPr/>
          <p:nvPr/>
        </p:nvSpPr>
        <p:spPr>
          <a:xfrm>
            <a:off x="542441" y="3911434"/>
            <a:ext cx="1309606" cy="185980"/>
          </a:xfrm>
          <a:prstGeom prst="rect">
            <a:avLst/>
          </a:prstGeom>
          <a:solidFill>
            <a:srgbClr val="92D05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2D050"/>
              </a:solidFill>
            </a:endParaRPr>
          </a:p>
        </p:txBody>
      </p:sp>
      <p:sp>
        <p:nvSpPr>
          <p:cNvPr id="8" name="Title 1">
            <a:extLst>
              <a:ext uri="{FF2B5EF4-FFF2-40B4-BE49-F238E27FC236}">
                <a16:creationId xmlns:a16="http://schemas.microsoft.com/office/drawing/2014/main" id="{DF946C1B-0B87-7FE8-DDB8-06EBA73124A0}"/>
              </a:ext>
            </a:extLst>
          </p:cNvPr>
          <p:cNvSpPr txBox="1">
            <a:spLocks/>
          </p:cNvSpPr>
          <p:nvPr/>
        </p:nvSpPr>
        <p:spPr>
          <a:xfrm>
            <a:off x="213098" y="106878"/>
            <a:ext cx="8520600" cy="572700"/>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GB" sz="2500" dirty="0"/>
              <a:t>Strategy’s wording around advocacy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6D6BD8-4EB3-5C9A-EDD4-4829ACB7D678}"/>
              </a:ext>
            </a:extLst>
          </p:cNvPr>
          <p:cNvSpPr/>
          <p:nvPr/>
        </p:nvSpPr>
        <p:spPr>
          <a:xfrm>
            <a:off x="1" y="0"/>
            <a:ext cx="9144000" cy="845574"/>
          </a:xfrm>
          <a:prstGeom prst="rect">
            <a:avLst/>
          </a:prstGeom>
          <a:solidFill>
            <a:srgbClr val="C7E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080731C-35A8-4A0D-AC60-E34D04C929DF}"/>
              </a:ext>
            </a:extLst>
          </p:cNvPr>
          <p:cNvSpPr/>
          <p:nvPr/>
        </p:nvSpPr>
        <p:spPr>
          <a:xfrm>
            <a:off x="0" y="4768645"/>
            <a:ext cx="9144000" cy="152400"/>
          </a:xfrm>
          <a:prstGeom prst="rect">
            <a:avLst/>
          </a:prstGeom>
          <a:solidFill>
            <a:srgbClr val="C7E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5C692AB-1CFD-43A1-9E02-07632DF50C27}"/>
              </a:ext>
            </a:extLst>
          </p:cNvPr>
          <p:cNvSpPr>
            <a:spLocks noGrp="1"/>
          </p:cNvSpPr>
          <p:nvPr>
            <p:ph type="title"/>
          </p:nvPr>
        </p:nvSpPr>
        <p:spPr>
          <a:xfrm>
            <a:off x="311700" y="137988"/>
            <a:ext cx="8520600" cy="572700"/>
          </a:xfrm>
        </p:spPr>
        <p:txBody>
          <a:bodyPr>
            <a:normAutofit fontScale="90000"/>
          </a:bodyPr>
          <a:lstStyle/>
          <a:p>
            <a:r>
              <a:rPr lang="en-GB" sz="2700" dirty="0"/>
              <a:t>Summary of the Advocacy workstream</a:t>
            </a:r>
          </a:p>
        </p:txBody>
      </p:sp>
      <p:sp>
        <p:nvSpPr>
          <p:cNvPr id="3" name="Content Placeholder 2">
            <a:extLst>
              <a:ext uri="{FF2B5EF4-FFF2-40B4-BE49-F238E27FC236}">
                <a16:creationId xmlns:a16="http://schemas.microsoft.com/office/drawing/2014/main" id="{07EB0708-51D3-4DEB-8F12-B756F3DC99D1}"/>
              </a:ext>
            </a:extLst>
          </p:cNvPr>
          <p:cNvSpPr>
            <a:spLocks noGrp="1"/>
          </p:cNvSpPr>
          <p:nvPr>
            <p:ph idx="1"/>
          </p:nvPr>
        </p:nvSpPr>
        <p:spPr>
          <a:xfrm>
            <a:off x="326571" y="1148501"/>
            <a:ext cx="8490858" cy="3601640"/>
          </a:xfrm>
        </p:spPr>
        <p:txBody>
          <a:bodyPr>
            <a:noAutofit/>
          </a:bodyPr>
          <a:lstStyle/>
          <a:p>
            <a:pPr marL="135731" lvl="1" indent="-135731">
              <a:lnSpc>
                <a:spcPct val="120000"/>
              </a:lnSpc>
              <a:spcAft>
                <a:spcPts val="450"/>
              </a:spcAft>
              <a:buSzPts val="1800"/>
              <a:buNone/>
            </a:pPr>
            <a:r>
              <a:rPr lang="en-GB" sz="1350" dirty="0">
                <a:solidFill>
                  <a:schemeClr val="tx1"/>
                </a:solidFill>
              </a:rPr>
              <a:t>Our aims are:</a:t>
            </a:r>
          </a:p>
          <a:p>
            <a:pPr marL="738188" lvl="2" indent="-342900">
              <a:lnSpc>
                <a:spcPct val="120000"/>
              </a:lnSpc>
              <a:spcAft>
                <a:spcPts val="450"/>
              </a:spcAft>
              <a:buSzPct val="100000"/>
            </a:pPr>
            <a:r>
              <a:rPr lang="en-GB" sz="1050" dirty="0">
                <a:solidFill>
                  <a:schemeClr val="tx1"/>
                </a:solidFill>
              </a:rPr>
              <a:t>To contribute to skills &amp; support for members (who are better able to advocate and doing more advocacy as a result)</a:t>
            </a:r>
          </a:p>
          <a:p>
            <a:pPr marL="738188" lvl="2" indent="-342900">
              <a:lnSpc>
                <a:spcPct val="120000"/>
              </a:lnSpc>
              <a:spcAft>
                <a:spcPts val="450"/>
              </a:spcAft>
              <a:buSzPct val="100000"/>
            </a:pPr>
            <a:r>
              <a:rPr lang="en-GB" sz="1050" dirty="0">
                <a:solidFill>
                  <a:schemeClr val="tx1"/>
                </a:solidFill>
              </a:rPr>
              <a:t>A focus on inequalities </a:t>
            </a:r>
          </a:p>
          <a:p>
            <a:pPr marL="738188" lvl="2" indent="-342900">
              <a:lnSpc>
                <a:spcPct val="120000"/>
              </a:lnSpc>
              <a:spcAft>
                <a:spcPts val="450"/>
              </a:spcAft>
              <a:buSzPct val="100000"/>
            </a:pPr>
            <a:r>
              <a:rPr lang="en-GB" sz="1050" dirty="0">
                <a:solidFill>
                  <a:schemeClr val="tx1"/>
                </a:solidFill>
              </a:rPr>
              <a:t>Some success (tbc how measured) on proactive &amp; reactive advocacy by the Faculty &amp; the SIG </a:t>
            </a:r>
          </a:p>
          <a:p>
            <a:pPr marL="395288" lvl="2" indent="0">
              <a:lnSpc>
                <a:spcPct val="120000"/>
              </a:lnSpc>
              <a:spcAft>
                <a:spcPts val="450"/>
              </a:spcAft>
              <a:buSzPct val="100000"/>
              <a:buNone/>
            </a:pPr>
            <a:endParaRPr lang="en-GB" sz="1050" dirty="0">
              <a:solidFill>
                <a:schemeClr val="tx1"/>
              </a:solidFill>
            </a:endParaRPr>
          </a:p>
          <a:p>
            <a:pPr marL="395288" lvl="2" indent="-395288">
              <a:lnSpc>
                <a:spcPct val="120000"/>
              </a:lnSpc>
              <a:spcAft>
                <a:spcPts val="450"/>
              </a:spcAft>
              <a:buSzPct val="100000"/>
              <a:buNone/>
            </a:pPr>
            <a:r>
              <a:rPr lang="en-GB" sz="1350" dirty="0">
                <a:solidFill>
                  <a:schemeClr val="tx1"/>
                </a:solidFill>
              </a:rPr>
              <a:t>We will start by:</a:t>
            </a:r>
          </a:p>
          <a:p>
            <a:pPr marL="738188" lvl="2" indent="-330994">
              <a:lnSpc>
                <a:spcPct val="120000"/>
              </a:lnSpc>
              <a:spcAft>
                <a:spcPts val="450"/>
              </a:spcAft>
              <a:buSzPct val="100000"/>
              <a:buFont typeface="+mj-lt"/>
              <a:buAutoNum type="arabicPeriod"/>
            </a:pPr>
            <a:r>
              <a:rPr lang="en-GB" sz="1050" dirty="0">
                <a:solidFill>
                  <a:schemeClr val="tx1"/>
                </a:solidFill>
              </a:rPr>
              <a:t>Some scoping, reviewing &amp; learning from others &amp; the past </a:t>
            </a:r>
          </a:p>
          <a:p>
            <a:pPr marL="738188" lvl="2" indent="-330994">
              <a:lnSpc>
                <a:spcPct val="120000"/>
              </a:lnSpc>
              <a:spcAft>
                <a:spcPts val="450"/>
              </a:spcAft>
              <a:buSzPct val="100000"/>
              <a:buFont typeface="+mj-lt"/>
              <a:buAutoNum type="arabicPeriod"/>
            </a:pPr>
            <a:r>
              <a:rPr lang="en-GB" sz="1050" dirty="0">
                <a:solidFill>
                  <a:schemeClr val="tx1"/>
                </a:solidFill>
              </a:rPr>
              <a:t>Develop focused proactive advocacy on a very small number of issues</a:t>
            </a:r>
          </a:p>
          <a:p>
            <a:pPr marL="738188" lvl="2" indent="-330994">
              <a:lnSpc>
                <a:spcPct val="120000"/>
              </a:lnSpc>
              <a:spcAft>
                <a:spcPts val="450"/>
              </a:spcAft>
              <a:buSzPct val="100000"/>
              <a:buFont typeface="+mj-lt"/>
              <a:buAutoNum type="arabicPeriod"/>
            </a:pPr>
            <a:r>
              <a:rPr lang="en-GB" sz="1050" dirty="0">
                <a:solidFill>
                  <a:schemeClr val="tx1"/>
                </a:solidFill>
              </a:rPr>
              <a:t>Develop mechanisms (</a:t>
            </a:r>
            <a:r>
              <a:rPr lang="en-GB" sz="1050" dirty="0" err="1">
                <a:solidFill>
                  <a:schemeClr val="tx1"/>
                </a:solidFill>
              </a:rPr>
              <a:t>eg</a:t>
            </a:r>
            <a:r>
              <a:rPr lang="en-GB" sz="1050" dirty="0">
                <a:solidFill>
                  <a:schemeClr val="tx1"/>
                </a:solidFill>
              </a:rPr>
              <a:t> a group) for reactive advocacy</a:t>
            </a:r>
          </a:p>
          <a:p>
            <a:pPr marL="738188" lvl="2" indent="-330994">
              <a:lnSpc>
                <a:spcPct val="120000"/>
              </a:lnSpc>
              <a:spcAft>
                <a:spcPts val="450"/>
              </a:spcAft>
              <a:buSzPct val="100000"/>
              <a:buFont typeface="+mj-lt"/>
              <a:buAutoNum type="arabicPeriod"/>
            </a:pPr>
            <a:r>
              <a:rPr lang="en-GB" sz="1050" dirty="0">
                <a:solidFill>
                  <a:schemeClr val="tx1"/>
                </a:solidFill>
              </a:rPr>
              <a:t>Skills programme &amp; networks &amp; other support for members &amp; SIGs doing advocacy </a:t>
            </a:r>
          </a:p>
          <a:p>
            <a:pPr marL="738188" lvl="2" indent="-330994">
              <a:lnSpc>
                <a:spcPct val="120000"/>
              </a:lnSpc>
              <a:spcAft>
                <a:spcPts val="450"/>
              </a:spcAft>
              <a:buSzPct val="100000"/>
              <a:buFont typeface="+mj-lt"/>
              <a:buAutoNum type="arabicPeriod"/>
            </a:pPr>
            <a:r>
              <a:rPr lang="en-GB" sz="1050" dirty="0">
                <a:solidFill>
                  <a:schemeClr val="tx1"/>
                </a:solidFill>
              </a:rPr>
              <a:t>Developing our Theory of Change for advocacy </a:t>
            </a:r>
          </a:p>
          <a:p>
            <a:pPr marL="0" indent="0">
              <a:buNone/>
            </a:pPr>
            <a:endParaRPr lang="en-GB" sz="1050" dirty="0">
              <a:solidFill>
                <a:schemeClr val="tx1"/>
              </a:solidFill>
            </a:endParaRPr>
          </a:p>
        </p:txBody>
      </p:sp>
    </p:spTree>
    <p:extLst>
      <p:ext uri="{BB962C8B-B14F-4D97-AF65-F5344CB8AC3E}">
        <p14:creationId xmlns:p14="http://schemas.microsoft.com/office/powerpoint/2010/main" val="340974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169522"/>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Summary of scoping work  </a:t>
            </a:r>
            <a:endParaRPr dirty="0"/>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dirty="0">
                <a:solidFill>
                  <a:schemeClr val="tx1"/>
                </a:solidFill>
              </a:rPr>
              <a:t>We have completed a ‘quick and dirty’ review to summarise the literature on advocacy. The purpose of this review was to inform the FPH’s advocacy </a:t>
            </a:r>
            <a:r>
              <a:rPr lang="en-GB" dirty="0" err="1">
                <a:solidFill>
                  <a:schemeClr val="tx1"/>
                </a:solidFill>
              </a:rPr>
              <a:t>workstrand</a:t>
            </a:r>
            <a:r>
              <a:rPr lang="en-GB" dirty="0">
                <a:solidFill>
                  <a:schemeClr val="tx1"/>
                </a:solidFill>
              </a:rPr>
              <a:t> within the Climate &amp; Health Strategy.</a:t>
            </a:r>
            <a:endParaRPr dirty="0">
              <a:solidFill>
                <a:schemeClr val="tx1"/>
              </a:solidFill>
            </a:endParaRPr>
          </a:p>
          <a:p>
            <a:pPr marL="0" lvl="0" indent="0" algn="l" rtl="0">
              <a:spcBef>
                <a:spcPts val="1200"/>
              </a:spcBef>
              <a:spcAft>
                <a:spcPts val="0"/>
              </a:spcAft>
              <a:buNone/>
            </a:pPr>
            <a:r>
              <a:rPr lang="en-GB" dirty="0">
                <a:solidFill>
                  <a:schemeClr val="tx1"/>
                </a:solidFill>
              </a:rPr>
              <a:t>The outputs of this review are:</a:t>
            </a:r>
            <a:endParaRPr dirty="0">
              <a:solidFill>
                <a:schemeClr val="tx1"/>
              </a:solidFill>
            </a:endParaRPr>
          </a:p>
          <a:p>
            <a:pPr marL="457200" lvl="0" indent="-325755" algn="l" rtl="0">
              <a:spcBef>
                <a:spcPts val="1200"/>
              </a:spcBef>
              <a:spcAft>
                <a:spcPts val="0"/>
              </a:spcAft>
              <a:buSzPct val="100000"/>
              <a:buChar char="●"/>
            </a:pPr>
            <a:r>
              <a:rPr lang="en-GB" dirty="0">
                <a:solidFill>
                  <a:schemeClr val="tx1"/>
                </a:solidFill>
              </a:rPr>
              <a:t>A reading list comprising the full set of papers that we included from our purposive search - this can be searched for in-depth information and added to over time. It is structured against the themes for the synthesis (see next slide) </a:t>
            </a:r>
            <a:endParaRPr dirty="0">
              <a:solidFill>
                <a:schemeClr val="tx1"/>
              </a:solidFill>
            </a:endParaRPr>
          </a:p>
          <a:p>
            <a:pPr marL="457200" lvl="0" indent="-325755" algn="l" rtl="0">
              <a:spcBef>
                <a:spcPts val="0"/>
              </a:spcBef>
              <a:spcAft>
                <a:spcPts val="0"/>
              </a:spcAft>
              <a:buSzPct val="100000"/>
              <a:buChar char="●"/>
            </a:pPr>
            <a:r>
              <a:rPr lang="en-GB" dirty="0">
                <a:solidFill>
                  <a:schemeClr val="tx1"/>
                </a:solidFill>
              </a:rPr>
              <a:t>This </a:t>
            </a:r>
            <a:r>
              <a:rPr lang="en-GB" dirty="0" err="1">
                <a:solidFill>
                  <a:schemeClr val="tx1"/>
                </a:solidFill>
              </a:rPr>
              <a:t>slideset</a:t>
            </a:r>
            <a:r>
              <a:rPr lang="en-GB" dirty="0">
                <a:solidFill>
                  <a:schemeClr val="tx1"/>
                </a:solidFill>
              </a:rPr>
              <a:t> summary (see next slide)</a:t>
            </a:r>
            <a:endParaRPr dirty="0">
              <a:solidFill>
                <a:schemeClr val="tx1"/>
              </a:solidFill>
            </a:endParaRPr>
          </a:p>
          <a:p>
            <a:pPr marL="0" lvl="0" indent="0" algn="l" rtl="0">
              <a:spcBef>
                <a:spcPts val="1200"/>
              </a:spcBef>
              <a:spcAft>
                <a:spcPts val="1200"/>
              </a:spcAft>
              <a:buNone/>
            </a:pPr>
            <a:r>
              <a:rPr lang="en-GB" dirty="0">
                <a:solidFill>
                  <a:schemeClr val="tx1"/>
                </a:solidFill>
              </a:rPr>
              <a:t>As a group, we can also help with providing more detailed input to the proactive advocacy &amp; skills strands as requested (capacity permitting), for example presenting an overview of ingredients for success or suggesting tools or frameworks to use in planning campaigns.   </a:t>
            </a:r>
            <a:endParaRPr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60F4EE-114C-BF66-A899-45A025BE437F}"/>
              </a:ext>
            </a:extLst>
          </p:cNvPr>
          <p:cNvSpPr/>
          <p:nvPr/>
        </p:nvSpPr>
        <p:spPr>
          <a:xfrm>
            <a:off x="1" y="0"/>
            <a:ext cx="9144000" cy="845574"/>
          </a:xfrm>
          <a:prstGeom prst="rect">
            <a:avLst/>
          </a:prstGeom>
          <a:solidFill>
            <a:srgbClr val="0BA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318A27C-D187-F2DF-E4E9-5E57F8A4A5CD}"/>
              </a:ext>
            </a:extLst>
          </p:cNvPr>
          <p:cNvSpPr/>
          <p:nvPr/>
        </p:nvSpPr>
        <p:spPr>
          <a:xfrm>
            <a:off x="0" y="4768645"/>
            <a:ext cx="9144000" cy="152400"/>
          </a:xfrm>
          <a:prstGeom prst="rect">
            <a:avLst/>
          </a:prstGeom>
          <a:solidFill>
            <a:srgbClr val="0BA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6E24436-2A73-B3B0-F861-8F462F5FB991}"/>
              </a:ext>
            </a:extLst>
          </p:cNvPr>
          <p:cNvSpPr>
            <a:spLocks noGrp="1"/>
          </p:cNvSpPr>
          <p:nvPr>
            <p:ph type="title"/>
          </p:nvPr>
        </p:nvSpPr>
        <p:spPr>
          <a:xfrm>
            <a:off x="311700" y="139975"/>
            <a:ext cx="8520600" cy="572700"/>
          </a:xfrm>
        </p:spPr>
        <p:txBody>
          <a:bodyPr>
            <a:normAutofit fontScale="90000"/>
          </a:bodyPr>
          <a:lstStyle/>
          <a:p>
            <a:r>
              <a:rPr lang="en-GB" dirty="0">
                <a:solidFill>
                  <a:schemeClr val="bg1"/>
                </a:solidFill>
              </a:rPr>
              <a:t>Structure of this slide-set</a:t>
            </a:r>
          </a:p>
        </p:txBody>
      </p:sp>
      <p:sp>
        <p:nvSpPr>
          <p:cNvPr id="3" name="Text Placeholder 2">
            <a:extLst>
              <a:ext uri="{FF2B5EF4-FFF2-40B4-BE49-F238E27FC236}">
                <a16:creationId xmlns:a16="http://schemas.microsoft.com/office/drawing/2014/main" id="{8F24BBDC-21CA-0805-36E6-58D08415FCDD}"/>
              </a:ext>
            </a:extLst>
          </p:cNvPr>
          <p:cNvSpPr>
            <a:spLocks noGrp="1"/>
          </p:cNvSpPr>
          <p:nvPr>
            <p:ph type="body" idx="1"/>
          </p:nvPr>
        </p:nvSpPr>
        <p:spPr/>
        <p:txBody>
          <a:bodyPr/>
          <a:lstStyle/>
          <a:p>
            <a:pPr>
              <a:lnSpc>
                <a:spcPct val="150000"/>
              </a:lnSpc>
              <a:buFont typeface="+mj-lt"/>
              <a:buAutoNum type="arabicPeriod"/>
            </a:pPr>
            <a:r>
              <a:rPr lang="en-GB" dirty="0"/>
              <a:t>Background: FPH Climate &amp; Health strategy: advocacy theme</a:t>
            </a:r>
          </a:p>
          <a:p>
            <a:pPr>
              <a:lnSpc>
                <a:spcPct val="150000"/>
              </a:lnSpc>
              <a:buFont typeface="+mj-lt"/>
              <a:buAutoNum type="arabicPeriod"/>
            </a:pPr>
            <a:r>
              <a:rPr lang="en-GB" dirty="0"/>
              <a:t>Summary outputs from scoping work </a:t>
            </a:r>
          </a:p>
          <a:p>
            <a:pPr>
              <a:lnSpc>
                <a:spcPct val="150000"/>
              </a:lnSpc>
              <a:buFont typeface="+mj-lt"/>
              <a:buAutoNum type="arabicPeriod"/>
            </a:pPr>
            <a:r>
              <a:rPr lang="en-GB" dirty="0"/>
              <a:t>Synthesis </a:t>
            </a:r>
          </a:p>
          <a:p>
            <a:pPr>
              <a:lnSpc>
                <a:spcPct val="150000"/>
              </a:lnSpc>
              <a:buFont typeface="+mj-lt"/>
              <a:buAutoNum type="arabicPeriod"/>
            </a:pPr>
            <a:r>
              <a:rPr lang="en-GB" dirty="0"/>
              <a:t>More detailed slides on key papers </a:t>
            </a:r>
          </a:p>
        </p:txBody>
      </p:sp>
      <p:sp>
        <p:nvSpPr>
          <p:cNvPr id="6" name="Rectangle 5">
            <a:extLst>
              <a:ext uri="{FF2B5EF4-FFF2-40B4-BE49-F238E27FC236}">
                <a16:creationId xmlns:a16="http://schemas.microsoft.com/office/drawing/2014/main" id="{36A58AAE-A86A-7C52-8722-9D2A389579D9}"/>
              </a:ext>
            </a:extLst>
          </p:cNvPr>
          <p:cNvSpPr/>
          <p:nvPr/>
        </p:nvSpPr>
        <p:spPr>
          <a:xfrm>
            <a:off x="432620" y="1663109"/>
            <a:ext cx="4296696" cy="431162"/>
          </a:xfrm>
          <a:prstGeom prst="rect">
            <a:avLst/>
          </a:prstGeom>
          <a:solidFill>
            <a:srgbClr val="0BA588">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Return with solid fill">
            <a:hlinkClick r:id="rId3" action="ppaction://hlinksldjump"/>
            <a:extLst>
              <a:ext uri="{FF2B5EF4-FFF2-40B4-BE49-F238E27FC236}">
                <a16:creationId xmlns:a16="http://schemas.microsoft.com/office/drawing/2014/main" id="{D050C7FD-986F-E134-FD3C-756E7D1643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9929" y="192479"/>
            <a:ext cx="728366" cy="728366"/>
          </a:xfrm>
          <a:prstGeom prst="rect">
            <a:avLst/>
          </a:prstGeom>
        </p:spPr>
      </p:pic>
      <p:sp>
        <p:nvSpPr>
          <p:cNvPr id="8" name="TextBox 7">
            <a:extLst>
              <a:ext uri="{FF2B5EF4-FFF2-40B4-BE49-F238E27FC236}">
                <a16:creationId xmlns:a16="http://schemas.microsoft.com/office/drawing/2014/main" id="{04BA21A8-175A-0E7B-490B-72422617895C}"/>
              </a:ext>
            </a:extLst>
          </p:cNvPr>
          <p:cNvSpPr txBox="1"/>
          <p:nvPr/>
        </p:nvSpPr>
        <p:spPr>
          <a:xfrm>
            <a:off x="7216716" y="105814"/>
            <a:ext cx="1543665" cy="646331"/>
          </a:xfrm>
          <a:prstGeom prst="rect">
            <a:avLst/>
          </a:prstGeom>
          <a:noFill/>
        </p:spPr>
        <p:txBody>
          <a:bodyPr wrap="square" rtlCol="0">
            <a:spAutoFit/>
          </a:bodyPr>
          <a:lstStyle/>
          <a:p>
            <a:r>
              <a:rPr lang="en-GB" sz="1200" dirty="0">
                <a:solidFill>
                  <a:schemeClr val="bg1"/>
                </a:solidFill>
              </a:rPr>
              <a:t>Ctrl &amp; click arrow to return to summary slide</a:t>
            </a:r>
          </a:p>
        </p:txBody>
      </p:sp>
    </p:spTree>
    <p:extLst>
      <p:ext uri="{BB962C8B-B14F-4D97-AF65-F5344CB8AC3E}">
        <p14:creationId xmlns:p14="http://schemas.microsoft.com/office/powerpoint/2010/main" val="11203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168957"/>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400" dirty="0"/>
              <a:t>Summary outputs from scoping work  </a:t>
            </a:r>
            <a:endParaRPr sz="2400" dirty="0"/>
          </a:p>
        </p:txBody>
      </p:sp>
      <p:sp>
        <p:nvSpPr>
          <p:cNvPr id="67" name="Google Shape;67;p15"/>
          <p:cNvSpPr txBox="1">
            <a:spLocks noGrp="1"/>
          </p:cNvSpPr>
          <p:nvPr>
            <p:ph type="body" idx="1"/>
          </p:nvPr>
        </p:nvSpPr>
        <p:spPr>
          <a:xfrm>
            <a:off x="311700" y="1152475"/>
            <a:ext cx="8520600" cy="385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solidFill>
                  <a:schemeClr val="tx1"/>
                </a:solidFill>
              </a:rPr>
              <a:t>The scoping slide-set includes:</a:t>
            </a:r>
            <a:endParaRPr dirty="0">
              <a:solidFill>
                <a:schemeClr val="tx1"/>
              </a:solidFill>
            </a:endParaRPr>
          </a:p>
          <a:p>
            <a:pPr marL="457200" lvl="0" indent="-342900" algn="l" rtl="0">
              <a:spcBef>
                <a:spcPts val="1200"/>
              </a:spcBef>
              <a:spcAft>
                <a:spcPts val="0"/>
              </a:spcAft>
              <a:buSzPts val="1800"/>
              <a:buChar char="●"/>
            </a:pPr>
            <a:r>
              <a:rPr lang="en-GB" dirty="0">
                <a:solidFill>
                  <a:schemeClr val="tx1"/>
                </a:solidFill>
              </a:rPr>
              <a:t>A summary synthesis of key papers </a:t>
            </a:r>
            <a:endParaRPr dirty="0">
              <a:solidFill>
                <a:schemeClr val="tx1"/>
              </a:solidFill>
            </a:endParaRPr>
          </a:p>
          <a:p>
            <a:pPr marL="914400" lvl="1" indent="-317500" algn="l" rtl="0">
              <a:spcBef>
                <a:spcPts val="0"/>
              </a:spcBef>
              <a:spcAft>
                <a:spcPts val="0"/>
              </a:spcAft>
              <a:buSzPts val="1400"/>
              <a:buChar char="○"/>
            </a:pPr>
            <a:r>
              <a:rPr lang="en-GB" dirty="0">
                <a:solidFill>
                  <a:schemeClr val="tx1"/>
                </a:solidFill>
                <a:hlinkClick r:id="rId3" action="ppaction://hlinksldjump"/>
              </a:rPr>
              <a:t>The case for advocacy </a:t>
            </a:r>
            <a:endParaRPr dirty="0">
              <a:solidFill>
                <a:schemeClr val="tx1"/>
              </a:solidFill>
            </a:endParaRPr>
          </a:p>
          <a:p>
            <a:pPr marL="914400" lvl="1" indent="-317500" algn="l" rtl="0">
              <a:spcBef>
                <a:spcPts val="0"/>
              </a:spcBef>
              <a:spcAft>
                <a:spcPts val="0"/>
              </a:spcAft>
              <a:buSzPts val="1400"/>
              <a:buChar char="○"/>
            </a:pPr>
            <a:r>
              <a:rPr lang="en-GB" dirty="0">
                <a:solidFill>
                  <a:schemeClr val="tx1"/>
                </a:solidFill>
                <a:hlinkClick r:id="rId4" action="ppaction://hlinksldjump"/>
              </a:rPr>
              <a:t>Historical mistakes / lessons we need to learn from </a:t>
            </a:r>
            <a:endParaRPr dirty="0">
              <a:solidFill>
                <a:schemeClr val="tx1"/>
              </a:solidFill>
            </a:endParaRPr>
          </a:p>
          <a:p>
            <a:pPr marL="914400" lvl="1" indent="-317500" algn="l" rtl="0">
              <a:spcBef>
                <a:spcPts val="0"/>
              </a:spcBef>
              <a:spcAft>
                <a:spcPts val="0"/>
              </a:spcAft>
              <a:buSzPts val="1400"/>
              <a:buChar char="○"/>
            </a:pPr>
            <a:r>
              <a:rPr lang="en-GB" dirty="0">
                <a:solidFill>
                  <a:schemeClr val="tx1"/>
                </a:solidFill>
                <a:hlinkClick r:id="rId5" action="ppaction://hlinksldjump"/>
              </a:rPr>
              <a:t>‘Ingredients’ for successful advocacy</a:t>
            </a:r>
            <a:r>
              <a:rPr lang="en-GB" dirty="0">
                <a:solidFill>
                  <a:schemeClr val="tx1"/>
                </a:solidFill>
              </a:rPr>
              <a:t> </a:t>
            </a:r>
            <a:endParaRPr dirty="0">
              <a:solidFill>
                <a:schemeClr val="tx1"/>
              </a:solidFill>
            </a:endParaRPr>
          </a:p>
          <a:p>
            <a:pPr marL="914400" lvl="1" indent="-317500" algn="l" rtl="0">
              <a:spcBef>
                <a:spcPts val="0"/>
              </a:spcBef>
              <a:spcAft>
                <a:spcPts val="0"/>
              </a:spcAft>
              <a:buSzPts val="1400"/>
              <a:buChar char="○"/>
            </a:pPr>
            <a:r>
              <a:rPr lang="en-GB" dirty="0">
                <a:solidFill>
                  <a:schemeClr val="tx1"/>
                </a:solidFill>
                <a:hlinkClick r:id="rId6" action="ppaction://hlinksldjump"/>
              </a:rPr>
              <a:t>Types of advocacy </a:t>
            </a:r>
            <a:endParaRPr dirty="0">
              <a:solidFill>
                <a:schemeClr val="tx1"/>
              </a:solidFill>
            </a:endParaRPr>
          </a:p>
          <a:p>
            <a:pPr marL="914400" lvl="1" indent="-317500" algn="l" rtl="0">
              <a:spcBef>
                <a:spcPts val="0"/>
              </a:spcBef>
              <a:spcAft>
                <a:spcPts val="0"/>
              </a:spcAft>
              <a:buSzPts val="1400"/>
              <a:buChar char="○"/>
            </a:pPr>
            <a:r>
              <a:rPr lang="en-GB" dirty="0">
                <a:solidFill>
                  <a:schemeClr val="tx1"/>
                </a:solidFill>
                <a:hlinkClick r:id="rId7" action="ppaction://hlinksldjump"/>
              </a:rPr>
              <a:t>Advocacy skills  </a:t>
            </a:r>
            <a:endParaRPr dirty="0">
              <a:solidFill>
                <a:schemeClr val="tx1"/>
              </a:solidFill>
            </a:endParaRPr>
          </a:p>
          <a:p>
            <a:pPr marL="914400" lvl="1" indent="-317500" algn="l" rtl="0">
              <a:spcBef>
                <a:spcPts val="0"/>
              </a:spcBef>
              <a:spcAft>
                <a:spcPts val="0"/>
              </a:spcAft>
              <a:buSzPts val="1400"/>
              <a:buChar char="○"/>
            </a:pPr>
            <a:r>
              <a:rPr lang="en-GB" dirty="0">
                <a:solidFill>
                  <a:schemeClr val="tx1"/>
                </a:solidFill>
                <a:hlinkClick r:id="rId8" action="ppaction://hlinksldjump"/>
              </a:rPr>
              <a:t>Things that are missing from the literature </a:t>
            </a:r>
            <a:endParaRPr dirty="0">
              <a:solidFill>
                <a:schemeClr val="tx1"/>
              </a:solidFill>
            </a:endParaRPr>
          </a:p>
          <a:p>
            <a:pPr marL="457200" lvl="0" indent="-342900" algn="l" rtl="0">
              <a:spcBef>
                <a:spcPts val="0"/>
              </a:spcBef>
              <a:spcAft>
                <a:spcPts val="0"/>
              </a:spcAft>
              <a:buSzPts val="1800"/>
              <a:buChar char="●"/>
            </a:pPr>
            <a:r>
              <a:rPr lang="en-GB" dirty="0">
                <a:solidFill>
                  <a:schemeClr val="tx1"/>
                </a:solidFill>
                <a:hlinkClick r:id="rId9" action="ppaction://hlinksldjump"/>
              </a:rPr>
              <a:t>Key things you can find in the reading list  </a:t>
            </a:r>
            <a:endParaRPr dirty="0">
              <a:solidFill>
                <a:schemeClr val="tx1"/>
              </a:solidFill>
            </a:endParaRPr>
          </a:p>
          <a:p>
            <a:pPr marL="457200" lvl="0" indent="-342900" algn="l" rtl="0">
              <a:spcBef>
                <a:spcPts val="0"/>
              </a:spcBef>
              <a:spcAft>
                <a:spcPts val="0"/>
              </a:spcAft>
              <a:buSzPts val="1800"/>
              <a:buChar char="●"/>
            </a:pPr>
            <a:r>
              <a:rPr lang="en-GB" dirty="0">
                <a:solidFill>
                  <a:schemeClr val="tx1"/>
                </a:solidFill>
              </a:rPr>
              <a:t>Some </a:t>
            </a:r>
            <a:r>
              <a:rPr lang="en-GB" dirty="0">
                <a:solidFill>
                  <a:schemeClr val="tx1"/>
                </a:solidFill>
                <a:hlinkClick r:id="rId10" action="ppaction://hlinksldjump"/>
              </a:rPr>
              <a:t>tools and frameworks</a:t>
            </a:r>
            <a:endParaRPr dirty="0">
              <a:solidFill>
                <a:schemeClr val="tx1"/>
              </a:solidFill>
            </a:endParaRPr>
          </a:p>
          <a:p>
            <a:pPr marL="457200" lvl="0" indent="-342900" algn="l" rtl="0">
              <a:spcBef>
                <a:spcPts val="0"/>
              </a:spcBef>
              <a:spcAft>
                <a:spcPts val="0"/>
              </a:spcAft>
              <a:buSzPts val="1800"/>
              <a:buChar char="●"/>
            </a:pPr>
            <a:r>
              <a:rPr lang="en-GB" dirty="0">
                <a:solidFill>
                  <a:schemeClr val="tx1"/>
                </a:solidFill>
              </a:rPr>
              <a:t>A slide per key paper - a bit more detail on the papers included in the synthesis </a:t>
            </a:r>
            <a:endParaRPr dirty="0">
              <a:solidFill>
                <a:schemeClr val="tx1"/>
              </a:solidFill>
            </a:endParaRPr>
          </a:p>
        </p:txBody>
      </p:sp>
      <p:pic>
        <p:nvPicPr>
          <p:cNvPr id="68" name="Google Shape;68;p15"/>
          <p:cNvPicPr preferRelativeResize="0"/>
          <p:nvPr/>
        </p:nvPicPr>
        <p:blipFill>
          <a:blip r:embed="rId11">
            <a:alphaModFix/>
          </a:blip>
          <a:stretch>
            <a:fillRect/>
          </a:stretch>
        </p:blipFill>
        <p:spPr>
          <a:xfrm>
            <a:off x="6295094" y="1779856"/>
            <a:ext cx="237025" cy="237025"/>
          </a:xfrm>
          <a:prstGeom prst="rect">
            <a:avLst/>
          </a:prstGeom>
          <a:noFill/>
          <a:ln>
            <a:noFill/>
          </a:ln>
        </p:spPr>
      </p:pic>
      <p:pic>
        <p:nvPicPr>
          <p:cNvPr id="69" name="Google Shape;69;p15"/>
          <p:cNvPicPr preferRelativeResize="0"/>
          <p:nvPr/>
        </p:nvPicPr>
        <p:blipFill>
          <a:blip r:embed="rId12">
            <a:alphaModFix/>
          </a:blip>
          <a:stretch>
            <a:fillRect/>
          </a:stretch>
        </p:blipFill>
        <p:spPr>
          <a:xfrm>
            <a:off x="6295106" y="2175794"/>
            <a:ext cx="237025" cy="237025"/>
          </a:xfrm>
          <a:prstGeom prst="rect">
            <a:avLst/>
          </a:prstGeom>
          <a:noFill/>
          <a:ln>
            <a:noFill/>
          </a:ln>
        </p:spPr>
      </p:pic>
      <p:pic>
        <p:nvPicPr>
          <p:cNvPr id="70" name="Google Shape;70;p15"/>
          <p:cNvPicPr preferRelativeResize="0"/>
          <p:nvPr/>
        </p:nvPicPr>
        <p:blipFill>
          <a:blip r:embed="rId13">
            <a:alphaModFix/>
          </a:blip>
          <a:stretch>
            <a:fillRect/>
          </a:stretch>
        </p:blipFill>
        <p:spPr>
          <a:xfrm>
            <a:off x="6295106" y="2571750"/>
            <a:ext cx="237025" cy="191138"/>
          </a:xfrm>
          <a:prstGeom prst="rect">
            <a:avLst/>
          </a:prstGeom>
          <a:noFill/>
          <a:ln>
            <a:noFill/>
          </a:ln>
        </p:spPr>
      </p:pic>
      <p:sp>
        <p:nvSpPr>
          <p:cNvPr id="71" name="Google Shape;71;p15"/>
          <p:cNvSpPr txBox="1"/>
          <p:nvPr/>
        </p:nvSpPr>
        <p:spPr>
          <a:xfrm>
            <a:off x="5704500" y="1044806"/>
            <a:ext cx="3439500" cy="185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dirty="0">
                <a:solidFill>
                  <a:schemeClr val="dk2"/>
                </a:solidFill>
              </a:rPr>
              <a:t>Each paper in the synthesis is annotated to show whether it is helpful for</a:t>
            </a:r>
            <a:endParaRPr dirty="0">
              <a:solidFill>
                <a:schemeClr val="dk2"/>
              </a:solidFill>
            </a:endParaRPr>
          </a:p>
          <a:p>
            <a:pPr marL="914400" lvl="0" indent="0" algn="l" rtl="0">
              <a:lnSpc>
                <a:spcPct val="115000"/>
              </a:lnSpc>
              <a:spcBef>
                <a:spcPts val="1200"/>
              </a:spcBef>
              <a:spcAft>
                <a:spcPts val="0"/>
              </a:spcAft>
              <a:buNone/>
            </a:pPr>
            <a:r>
              <a:rPr lang="en-GB" dirty="0">
                <a:solidFill>
                  <a:schemeClr val="dk2"/>
                </a:solidFill>
              </a:rPr>
              <a:t>Theory</a:t>
            </a:r>
            <a:endParaRPr dirty="0">
              <a:solidFill>
                <a:schemeClr val="dk2"/>
              </a:solidFill>
            </a:endParaRPr>
          </a:p>
          <a:p>
            <a:pPr marL="914400" lvl="0" indent="0" algn="l" rtl="0">
              <a:lnSpc>
                <a:spcPct val="115000"/>
              </a:lnSpc>
              <a:spcBef>
                <a:spcPts val="1200"/>
              </a:spcBef>
              <a:spcAft>
                <a:spcPts val="0"/>
              </a:spcAft>
              <a:buNone/>
            </a:pPr>
            <a:r>
              <a:rPr lang="en-GB" dirty="0">
                <a:solidFill>
                  <a:schemeClr val="dk2"/>
                </a:solidFill>
              </a:rPr>
              <a:t>Tools</a:t>
            </a:r>
            <a:endParaRPr dirty="0">
              <a:solidFill>
                <a:schemeClr val="dk2"/>
              </a:solidFill>
            </a:endParaRPr>
          </a:p>
          <a:p>
            <a:pPr marL="914400" lvl="0" indent="0" algn="l" rtl="0">
              <a:lnSpc>
                <a:spcPct val="115000"/>
              </a:lnSpc>
              <a:spcBef>
                <a:spcPts val="1200"/>
              </a:spcBef>
              <a:spcAft>
                <a:spcPts val="1200"/>
              </a:spcAft>
              <a:buNone/>
            </a:pPr>
            <a:r>
              <a:rPr lang="en-GB" dirty="0">
                <a:solidFill>
                  <a:schemeClr val="dk2"/>
                </a:solidFill>
              </a:rPr>
              <a:t>Experience / evidence </a:t>
            </a:r>
            <a:endParaRPr dirty="0"/>
          </a:p>
        </p:txBody>
      </p:sp>
      <p:sp>
        <p:nvSpPr>
          <p:cNvPr id="2" name="TextBox 1">
            <a:extLst>
              <a:ext uri="{FF2B5EF4-FFF2-40B4-BE49-F238E27FC236}">
                <a16:creationId xmlns:a16="http://schemas.microsoft.com/office/drawing/2014/main" id="{AFD28248-55F7-FC10-7324-17EDB1BDB400}"/>
              </a:ext>
            </a:extLst>
          </p:cNvPr>
          <p:cNvSpPr txBox="1"/>
          <p:nvPr/>
        </p:nvSpPr>
        <p:spPr>
          <a:xfrm>
            <a:off x="7288635" y="95326"/>
            <a:ext cx="1543665" cy="646331"/>
          </a:xfrm>
          <a:prstGeom prst="rect">
            <a:avLst/>
          </a:prstGeom>
          <a:noFill/>
        </p:spPr>
        <p:txBody>
          <a:bodyPr wrap="square" rtlCol="0">
            <a:spAutoFit/>
          </a:bodyPr>
          <a:lstStyle/>
          <a:p>
            <a:r>
              <a:rPr lang="en-GB" sz="1200" dirty="0">
                <a:solidFill>
                  <a:schemeClr val="tx1"/>
                </a:solidFill>
              </a:rPr>
              <a:t>Ctrl &amp; click on the links to go to the relevant section</a:t>
            </a:r>
          </a:p>
        </p:txBody>
      </p:sp>
      <p:pic>
        <p:nvPicPr>
          <p:cNvPr id="4" name="Graphic 3" descr="Cursor with solid fill">
            <a:extLst>
              <a:ext uri="{FF2B5EF4-FFF2-40B4-BE49-F238E27FC236}">
                <a16:creationId xmlns:a16="http://schemas.microsoft.com/office/drawing/2014/main" id="{2116E887-699A-D00B-B707-FB87E15A723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5400000">
            <a:off x="6884250" y="116645"/>
            <a:ext cx="540000" cy="5400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TotalTime>
  <Words>10039</Words>
  <Application>Microsoft Office PowerPoint</Application>
  <PresentationFormat>On-screen Show (16:9)</PresentationFormat>
  <Paragraphs>627</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Roboto</vt:lpstr>
      <vt:lpstr>Arial</vt:lpstr>
      <vt:lpstr>Symbol</vt:lpstr>
      <vt:lpstr>Calibri</vt:lpstr>
      <vt:lpstr>Open Sans</vt:lpstr>
      <vt:lpstr>Simple Light</vt:lpstr>
      <vt:lpstr>Climate &amp; Health Advocacy </vt:lpstr>
      <vt:lpstr>Structure of this slide-set</vt:lpstr>
      <vt:lpstr>Structure of this slide-set</vt:lpstr>
      <vt:lpstr>PowerPoint Presentation</vt:lpstr>
      <vt:lpstr>PowerPoint Presentation</vt:lpstr>
      <vt:lpstr>Summary of the Advocacy workstream</vt:lpstr>
      <vt:lpstr>Summary of scoping work  </vt:lpstr>
      <vt:lpstr>Structure of this slide-set</vt:lpstr>
      <vt:lpstr>Summary outputs from scoping work  </vt:lpstr>
      <vt:lpstr>Structure of this slide-set</vt:lpstr>
      <vt:lpstr>Summary of findings: synthesis summary</vt:lpstr>
      <vt:lpstr>Summary of findings: case for advocacy </vt:lpstr>
      <vt:lpstr>Summary of findings: historical mistakes / lessons </vt:lpstr>
      <vt:lpstr>Summary of findings: ingredients for success (1)</vt:lpstr>
      <vt:lpstr>Summary of findings: ingredients for success (2)</vt:lpstr>
      <vt:lpstr>Summary of findings: types of advocacy</vt:lpstr>
      <vt:lpstr>Summary of findings: advocacy skills</vt:lpstr>
      <vt:lpstr>Summary of findings: things missing</vt:lpstr>
      <vt:lpstr>Key things you can find in the reading list</vt:lpstr>
      <vt:lpstr>Example frameworks (1)</vt:lpstr>
      <vt:lpstr>Example frameworks (2)</vt:lpstr>
      <vt:lpstr>Structure of this slide-set</vt:lpstr>
      <vt:lpstr>What makes a brilliant advocacy strategy?</vt:lpstr>
      <vt:lpstr>Different roles in activism</vt:lpstr>
      <vt:lpstr>‘Fairness’ in UK climate advocacy - Climate Outreach</vt:lpstr>
      <vt:lpstr>Paper title: Views of health professionals on climate change and health: a multinational survey study </vt:lpstr>
      <vt:lpstr>Paper title: Advocacy messages about climate and health are more effective when they include information about risks, solutions, and a normative appeal: Evidence from a conjoint experiment </vt:lpstr>
      <vt:lpstr>Paper title: Advocacy to support climate and health policies: recommended actions for the Society of Behavioral Medicine </vt:lpstr>
      <vt:lpstr>Paper title: Effective policy influencing and environmental advocacy: Health, climate change, and phasing out coal</vt:lpstr>
      <vt:lpstr>Paper title: Working Group 3 contribution to the Sixth Assessment Report (IPCC) technical summary  </vt:lpstr>
      <vt:lpstr>Paper title:  Three Decades of Climate Mitigation: Why Haven't We Bent the Global Emissions Curve?</vt:lpstr>
      <vt:lpstr>Paper title:  Mapping the movement for climate change and health in England: a descriptive review and theory of change analysis</vt:lpstr>
      <vt:lpstr>Paper title: 10 Theories to Inform Advocacy and Policy Change Efforts</vt:lpstr>
      <vt:lpstr>Paper title:  Public Health Campaigns to Change Industry Practices That Damage Health: An Analysis of 12 Case Studies</vt:lpstr>
      <vt:lpstr>Various skills case studies and toolkits  </vt:lpstr>
      <vt:lpstr>Paper title: What drives political commitment for nutrition? A review and framework synthesis to inform the United Nations Decade of Action on Nutrition</vt:lpstr>
      <vt:lpstr>Paper title:  Advocacy in public health: roles and challenges</vt:lpstr>
      <vt:lpstr>Paper title: Networks, advocacy and evidence in public health policymaking: insights from case studies of European Union smoke-free and English health inequalities policy debates</vt:lpstr>
      <vt:lpstr>Paper title: Advocacy for public health: a primer</vt:lpstr>
      <vt:lpstr>Paper title:  Democracy is not a spectator sport: 11 commandments for public health advocacy</vt:lpstr>
      <vt:lpstr>Paper title: The Middle-Out Perspective – an approach to formalise ‘normal practice’ in public health advocacy</vt:lpstr>
      <vt:lpstr>Paper title: Developing System-Oriented Interventions and Policies to Reduce Car Dependency for Improved Population Health in Belfast: Study Protocol</vt:lpstr>
      <vt:lpstr>Paper title: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Advocacy</dc:title>
  <dc:creator>Anna Brook</dc:creator>
  <cp:lastModifiedBy>Anna Brook</cp:lastModifiedBy>
  <cp:revision>19</cp:revision>
  <dcterms:modified xsi:type="dcterms:W3CDTF">2023-08-31T09:39:40Z</dcterms:modified>
</cp:coreProperties>
</file>