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66" r:id="rId6"/>
    <p:sldId id="265" r:id="rId7"/>
    <p:sldId id="267" r:id="rId8"/>
    <p:sldId id="268" r:id="rId9"/>
    <p:sldId id="269" r:id="rId10"/>
    <p:sldId id="26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529"/>
    <a:srgbClr val="BDCF00"/>
    <a:srgbClr val="007CBD"/>
    <a:srgbClr val="272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78" d="100"/>
          <a:sy n="78" d="100"/>
        </p:scale>
        <p:origin x="964"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6A976-8EEC-E14C-846A-B52C6985A661}" type="datetimeFigureOut">
              <a:rPr lang="en-US" smtClean="0"/>
              <a:t>7/25/2025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6F3D0C-4A7A-4342-88D5-B43817D5C549}" type="slidenum">
              <a:rPr lang="en-US" smtClean="0"/>
              <a:t>‹#›</a:t>
            </a:fld>
            <a:endParaRPr lang="en-US"/>
          </a:p>
        </p:txBody>
      </p:sp>
    </p:spTree>
    <p:extLst>
      <p:ext uri="{BB962C8B-B14F-4D97-AF65-F5344CB8AC3E}">
        <p14:creationId xmlns:p14="http://schemas.microsoft.com/office/powerpoint/2010/main" val="1341462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FE0E3-ED7A-3E4A-A86D-2599E1AE0A7A}" type="datetimeFigureOut">
              <a:rPr lang="en-US" smtClean="0"/>
              <a:t>7/25/2025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8BE2C-A5C3-1148-A2B2-B9CF5863CB40}" type="slidenum">
              <a:rPr lang="en-US" smtClean="0"/>
              <a:t>‹#›</a:t>
            </a:fld>
            <a:endParaRPr lang="en-US"/>
          </a:p>
        </p:txBody>
      </p:sp>
    </p:spTree>
    <p:extLst>
      <p:ext uri="{BB962C8B-B14F-4D97-AF65-F5344CB8AC3E}">
        <p14:creationId xmlns:p14="http://schemas.microsoft.com/office/powerpoint/2010/main" val="4135540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iStock-502997913.jpg"/>
          <p:cNvPicPr>
            <a:picLocks noChangeAspect="1"/>
          </p:cNvPicPr>
          <p:nvPr userDrawn="1"/>
        </p:nvPicPr>
        <p:blipFill rotWithShape="1">
          <a:blip r:embed="rId2">
            <a:extLst>
              <a:ext uri="{28A0092B-C50C-407E-A947-70E740481C1C}">
                <a14:useLocalDpi xmlns:a14="http://schemas.microsoft.com/office/drawing/2010/main" val="0"/>
              </a:ext>
            </a:extLst>
          </a:blip>
          <a:srcRect t="18400" b="8230"/>
          <a:stretch/>
        </p:blipFill>
        <p:spPr>
          <a:xfrm>
            <a:off x="-13558" y="0"/>
            <a:ext cx="9201150" cy="5143500"/>
          </a:xfrm>
          <a:prstGeom prst="rect">
            <a:avLst/>
          </a:prstGeom>
        </p:spPr>
      </p:pic>
      <p:sp>
        <p:nvSpPr>
          <p:cNvPr id="2" name="Title 1"/>
          <p:cNvSpPr>
            <a:spLocks noGrp="1"/>
          </p:cNvSpPr>
          <p:nvPr>
            <p:ph type="ctrTitle"/>
          </p:nvPr>
        </p:nvSpPr>
        <p:spPr>
          <a:xfrm>
            <a:off x="457200" y="2438423"/>
            <a:ext cx="8001000" cy="1102519"/>
          </a:xfrm>
        </p:spPr>
        <p:txBody>
          <a:bodyPr>
            <a:normAutofit/>
          </a:bodyPr>
          <a:lstStyle>
            <a:lvl1pPr algn="l">
              <a:defRPr sz="3600">
                <a:solidFill>
                  <a:schemeClr val="bg1"/>
                </a:solidFill>
                <a:latin typeface="Arial"/>
                <a:cs typeface="Arial"/>
              </a:defRPr>
            </a:lvl1pPr>
          </a:lstStyle>
          <a:p>
            <a:r>
              <a:rPr lang="en-GB"/>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9CFDAB1E-10EE-3F40-B52B-1D45867FF699}" type="datetime1">
              <a:rPr lang="en-GB" smtClean="0"/>
              <a:t>25/07/2025</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dirty="0"/>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86557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59A795-24A3-AA4E-A879-5A64937DB21E}" type="datetime1">
              <a:rPr lang="en-GB" smtClean="0"/>
              <a:t>25/07/2025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29956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15EDADD-B206-304F-8829-A30F0C5A20CE}" type="datetime1">
              <a:rPr lang="en-GB" smtClean="0"/>
              <a:t>25/07/2025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5034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5299CE-46D8-304B-A9EA-76B40C734C20}" type="datetime1">
              <a:rPr lang="en-GB" smtClean="0"/>
              <a:t>25/07/2025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pic>
        <p:nvPicPr>
          <p:cNvPr id="7" name="Picture 6" descr="abstract2.jpg"/>
          <p:cNvPicPr>
            <a:picLocks noChangeAspect="1"/>
          </p:cNvPicPr>
          <p:nvPr userDrawn="1"/>
        </p:nvPicPr>
        <p:blipFill rotWithShape="1">
          <a:blip r:embed="rId2">
            <a:extLst>
              <a:ext uri="{28A0092B-C50C-407E-A947-70E740481C1C}">
                <a14:useLocalDpi xmlns:a14="http://schemas.microsoft.com/office/drawing/2010/main" val="0"/>
              </a:ext>
            </a:extLst>
          </a:blip>
          <a:srcRect t="8234" b="8056"/>
          <a:stretch/>
        </p:blipFill>
        <p:spPr>
          <a:xfrm>
            <a:off x="0" y="0"/>
            <a:ext cx="9144000" cy="5143500"/>
          </a:xfrm>
          <a:prstGeom prst="rect">
            <a:avLst/>
          </a:prstGeom>
        </p:spPr>
      </p:pic>
      <p:pic>
        <p:nvPicPr>
          <p:cNvPr id="8" name="Picture 7"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7477" y="1834379"/>
            <a:ext cx="1187190" cy="1473200"/>
          </a:xfrm>
          <a:prstGeom prst="rect">
            <a:avLst/>
          </a:prstGeom>
        </p:spPr>
      </p:pic>
      <p:sp>
        <p:nvSpPr>
          <p:cNvPr id="9" name="TextBox 8"/>
          <p:cNvSpPr txBox="1"/>
          <p:nvPr userDrawn="1"/>
        </p:nvSpPr>
        <p:spPr>
          <a:xfrm>
            <a:off x="3721100" y="3749549"/>
            <a:ext cx="1714500" cy="297517"/>
          </a:xfrm>
          <a:prstGeom prst="rect">
            <a:avLst/>
          </a:prstGeom>
          <a:noFill/>
        </p:spPr>
        <p:txBody>
          <a:bodyPr wrap="square" rtlCol="0">
            <a:spAutoFit/>
          </a:bodyPr>
          <a:lstStyle/>
          <a:p>
            <a:pPr algn="ct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812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over3.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547" b="8083"/>
          <a:stretch/>
        </p:blipFill>
        <p:spPr>
          <a:xfrm>
            <a:off x="0" y="0"/>
            <a:ext cx="9201150" cy="5143500"/>
          </a:xfrm>
          <a:prstGeom prst="rect">
            <a:avLst/>
          </a:prstGeom>
        </p:spPr>
      </p:pic>
      <p:sp>
        <p:nvSpPr>
          <p:cNvPr id="2"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GB"/>
              <a:t>Click to edit Master title style</a:t>
            </a:r>
            <a:endParaRPr lang="en-US" dirty="0"/>
          </a:p>
        </p:txBody>
      </p:sp>
      <p:sp>
        <p:nvSpPr>
          <p:cNvPr id="3"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sz="900">
                <a:solidFill>
                  <a:srgbClr val="FFFFFF"/>
                </a:solidFill>
                <a:latin typeface="Arial"/>
                <a:cs typeface="Arial"/>
              </a:defRPr>
            </a:lvl1pPr>
          </a:lstStyle>
          <a:p>
            <a:fld id="{DB56EB4A-B8A0-BE43-9B8A-C907F7996484}" type="datetime1">
              <a:rPr lang="en-GB" smtClean="0"/>
              <a:t>25/07/2025</a:t>
            </a:fld>
            <a:endParaRPr lang="en-US" dirty="0"/>
          </a:p>
        </p:txBody>
      </p:sp>
      <p:sp>
        <p:nvSpPr>
          <p:cNvPr id="5" name="Footer Placeholder 4"/>
          <p:cNvSpPr>
            <a:spLocks noGrp="1"/>
          </p:cNvSpPr>
          <p:nvPr>
            <p:ph type="ftr" sz="quarter" idx="11"/>
          </p:nvPr>
        </p:nvSpPr>
        <p:spPr/>
        <p:txBody>
          <a:bodyPr/>
          <a:lstStyle>
            <a:lvl1pP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2" name="Picture 11"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3" name="TextBox 12"/>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12864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sz="1800"/>
            </a:lvl1pPr>
            <a:lvl2pPr>
              <a:defRPr sz="18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584810-455B-8741-8C2D-D4D392C26BB8}" type="datetime1">
              <a:rPr lang="en-GB" smtClean="0"/>
              <a:t>25/07/2025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144251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bstract1.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t="18400" b="8230"/>
          <a:stretch/>
        </p:blipFill>
        <p:spPr>
          <a:xfrm>
            <a:off x="0" y="0"/>
            <a:ext cx="9201150" cy="5143500"/>
          </a:xfrm>
          <a:prstGeom prst="rect">
            <a:avLst/>
          </a:prstGeom>
        </p:spPr>
      </p:pic>
      <p:sp>
        <p:nvSpPr>
          <p:cNvPr id="8" name="Title 1"/>
          <p:cNvSpPr>
            <a:spLocks noGrp="1"/>
          </p:cNvSpPr>
          <p:nvPr>
            <p:ph type="ctrTitle"/>
          </p:nvPr>
        </p:nvSpPr>
        <p:spPr>
          <a:xfrm>
            <a:off x="457200" y="2445544"/>
            <a:ext cx="8001000" cy="1102519"/>
          </a:xfrm>
        </p:spPr>
        <p:txBody>
          <a:bodyPr>
            <a:normAutofit/>
          </a:bodyPr>
          <a:lstStyle>
            <a:lvl1pPr algn="l">
              <a:defRPr sz="3600">
                <a:solidFill>
                  <a:schemeClr val="bg1"/>
                </a:solidFill>
                <a:latin typeface="Arial"/>
                <a:cs typeface="Arial"/>
              </a:defRPr>
            </a:lvl1pPr>
          </a:lstStyle>
          <a:p>
            <a:r>
              <a:rPr lang="en-GB"/>
              <a:t>Click to edit Master title style</a:t>
            </a:r>
            <a:endParaRPr lang="en-US" dirty="0"/>
          </a:p>
        </p:txBody>
      </p:sp>
      <p:sp>
        <p:nvSpPr>
          <p:cNvPr id="9" name="Subtitle 2"/>
          <p:cNvSpPr>
            <a:spLocks noGrp="1"/>
          </p:cNvSpPr>
          <p:nvPr>
            <p:ph type="subTitle" idx="1"/>
          </p:nvPr>
        </p:nvSpPr>
        <p:spPr>
          <a:xfrm>
            <a:off x="457200" y="3548063"/>
            <a:ext cx="7315200" cy="1023937"/>
          </a:xfrm>
        </p:spPr>
        <p:txBody>
          <a:bodyPr>
            <a:normAutofit/>
          </a:bodyPr>
          <a:lstStyle>
            <a:lvl1pPr marL="0" indent="0" algn="l">
              <a:buNone/>
              <a:defRPr sz="24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3"/>
          <p:cNvSpPr>
            <a:spLocks noGrp="1"/>
          </p:cNvSpPr>
          <p:nvPr>
            <p:ph type="dt" sz="half" idx="10"/>
          </p:nvPr>
        </p:nvSpPr>
        <p:spPr>
          <a:xfrm>
            <a:off x="457200" y="4767263"/>
            <a:ext cx="2133600" cy="273844"/>
          </a:xfrm>
        </p:spPr>
        <p:txBody>
          <a:bodyPr/>
          <a:lstStyle>
            <a:lvl1pPr>
              <a:defRPr sz="900">
                <a:solidFill>
                  <a:srgbClr val="FFFFFF"/>
                </a:solidFill>
                <a:latin typeface="Arial"/>
                <a:cs typeface="Arial"/>
              </a:defRPr>
            </a:lvl1pPr>
          </a:lstStyle>
          <a:p>
            <a:fld id="{712848DD-739D-434D-9771-B187C3C94DE1}" type="datetime1">
              <a:rPr lang="en-GB" smtClean="0"/>
              <a:t>25/07/2025</a:t>
            </a:fld>
            <a:endParaRPr lang="en-US" dirty="0"/>
          </a:p>
        </p:txBody>
      </p:sp>
      <p:sp>
        <p:nvSpPr>
          <p:cNvPr id="11" name="Footer Placeholder 4"/>
          <p:cNvSpPr>
            <a:spLocks noGrp="1"/>
          </p:cNvSpPr>
          <p:nvPr>
            <p:ph type="ftr" sz="quarter" idx="11"/>
          </p:nvPr>
        </p:nvSpPr>
        <p:spPr>
          <a:xfrm>
            <a:off x="3124200" y="4767263"/>
            <a:ext cx="2895600" cy="273844"/>
          </a:xfrm>
        </p:spPr>
        <p:txBody>
          <a:bodyPr/>
          <a:lstStyle>
            <a:lvl1pPr>
              <a:defRPr sz="900">
                <a:solidFill>
                  <a:srgbClr val="FFFFFF"/>
                </a:solidFill>
                <a:latin typeface="Arial"/>
                <a:cs typeface="Arial"/>
              </a:defRPr>
            </a:lvl1pPr>
          </a:lstStyle>
          <a:p>
            <a:endParaRPr lang="en-US"/>
          </a:p>
        </p:txBody>
      </p:sp>
      <p:sp>
        <p:nvSpPr>
          <p:cNvPr id="12" name="Slide Number Placeholder 5"/>
          <p:cNvSpPr>
            <a:spLocks noGrp="1"/>
          </p:cNvSpPr>
          <p:nvPr>
            <p:ph type="sldNum" sz="quarter" idx="12"/>
          </p:nvPr>
        </p:nvSpPr>
        <p:spPr>
          <a:xfrm>
            <a:off x="6553200" y="4767263"/>
            <a:ext cx="2133600" cy="273844"/>
          </a:xfrm>
        </p:spPr>
        <p:txBody>
          <a:bodyPr/>
          <a:lstStyle>
            <a:lvl1pPr>
              <a:defRPr sz="900">
                <a:solidFill>
                  <a:srgbClr val="FFFFFF"/>
                </a:solidFill>
                <a:latin typeface="Arial"/>
                <a:cs typeface="Arial"/>
              </a:defRPr>
            </a:lvl1pPr>
          </a:lstStyle>
          <a:p>
            <a:fld id="{34AFA7FE-CD8C-F049-A609-816E200170F9}" type="slidenum">
              <a:rPr lang="en-US" smtClean="0"/>
              <a:pPr/>
              <a:t>‹#›</a:t>
            </a:fld>
            <a:endParaRPr lang="en-US"/>
          </a:p>
        </p:txBody>
      </p:sp>
      <p:pic>
        <p:nvPicPr>
          <p:cNvPr id="13" name="Picture 12" descr="fph_vertical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610" y="522046"/>
            <a:ext cx="1187190" cy="1473200"/>
          </a:xfrm>
          <a:prstGeom prst="rect">
            <a:avLst/>
          </a:prstGeom>
        </p:spPr>
      </p:pic>
      <p:sp>
        <p:nvSpPr>
          <p:cNvPr id="14" name="TextBox 13"/>
          <p:cNvSpPr txBox="1"/>
          <p:nvPr userDrawn="1"/>
        </p:nvSpPr>
        <p:spPr>
          <a:xfrm>
            <a:off x="6972300" y="4423241"/>
            <a:ext cx="1714500" cy="297517"/>
          </a:xfrm>
          <a:prstGeom prst="rect">
            <a:avLst/>
          </a:prstGeom>
          <a:noFill/>
        </p:spPr>
        <p:txBody>
          <a:bodyPr wrap="square" rtlCol="0">
            <a:spAutoFit/>
          </a:bodyPr>
          <a:lstStyle/>
          <a:p>
            <a:pPr algn="r" rtl="0"/>
            <a:r>
              <a:rPr lang="en-GB" sz="2000" b="0" i="0" u="none" strike="noStrike" kern="1200" baseline="30000" dirty="0" err="1">
                <a:solidFill>
                  <a:srgbClr val="FFFFFF"/>
                </a:solidFill>
                <a:latin typeface="Arial"/>
                <a:ea typeface="+mn-ea"/>
                <a:cs typeface="Arial"/>
              </a:rPr>
              <a:t>www.fph.org.uk</a:t>
            </a:r>
            <a:endParaRPr lang="en-GB" sz="2000" b="0" i="0" u="none" strike="noStrike" kern="1200" baseline="30000" dirty="0">
              <a:solidFill>
                <a:srgbClr val="FFFFFF"/>
              </a:solidFill>
              <a:latin typeface="Arial"/>
              <a:ea typeface="+mn-ea"/>
              <a:cs typeface="Arial"/>
            </a:endParaRPr>
          </a:p>
        </p:txBody>
      </p:sp>
    </p:spTree>
    <p:extLst>
      <p:ext uri="{BB962C8B-B14F-4D97-AF65-F5344CB8AC3E}">
        <p14:creationId xmlns:p14="http://schemas.microsoft.com/office/powerpoint/2010/main" val="341304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ACE3DCD-83C4-9443-A7EE-30218EBCA462}" type="datetime1">
              <a:rPr lang="en-GB" smtClean="0"/>
              <a:t>25/07/2025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01316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B251E0C-07F2-B04F-8E16-EA60802DBFB5}" type="datetime1">
              <a:rPr lang="en-GB" smtClean="0"/>
              <a:t>25/07/2025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40113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CD52FCA-27B3-4C42-8314-59B59AAF7230}" type="datetime1">
              <a:rPr lang="en-GB" smtClean="0"/>
              <a:t>25/07/2025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93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740E1-E167-7D42-9D6A-E7E753227595}" type="datetime1">
              <a:rPr lang="en-GB" smtClean="0"/>
              <a:t>25/07/2025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237792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D7A549-A93F-3C4A-8036-0B4601728A25}" type="datetime1">
              <a:rPr lang="en-GB" smtClean="0"/>
              <a:t>25/07/2025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a:t>
            </a:fld>
            <a:endParaRPr lang="en-US"/>
          </a:p>
        </p:txBody>
      </p:sp>
    </p:spTree>
    <p:extLst>
      <p:ext uri="{BB962C8B-B14F-4D97-AF65-F5344CB8AC3E}">
        <p14:creationId xmlns:p14="http://schemas.microsoft.com/office/powerpoint/2010/main" val="39202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urve.png"/>
          <p:cNvPicPr>
            <a:picLocks noChangeAspect="1"/>
          </p:cNvPicPr>
          <p:nvPr userDrawn="1"/>
        </p:nvPicPr>
        <p:blipFill rotWithShape="1">
          <a:blip r:embed="rId14">
            <a:alphaModFix amt="26000"/>
            <a:extLst>
              <a:ext uri="{28A0092B-C50C-407E-A947-70E740481C1C}">
                <a14:useLocalDpi xmlns:a14="http://schemas.microsoft.com/office/drawing/2010/main" val="0"/>
              </a:ext>
            </a:extLst>
          </a:blip>
          <a:srcRect b="19626"/>
          <a:stretch/>
        </p:blipFill>
        <p:spPr>
          <a:xfrm>
            <a:off x="0" y="2855707"/>
            <a:ext cx="9144000" cy="2287793"/>
          </a:xfrm>
          <a:prstGeom prst="rect">
            <a:avLst/>
          </a:prstGeom>
        </p:spPr>
      </p:pic>
      <p:sp>
        <p:nvSpPr>
          <p:cNvPr id="2" name="Title Placeholder 1"/>
          <p:cNvSpPr>
            <a:spLocks noGrp="1"/>
          </p:cNvSpPr>
          <p:nvPr>
            <p:ph type="title"/>
          </p:nvPr>
        </p:nvSpPr>
        <p:spPr>
          <a:xfrm>
            <a:off x="457200" y="205979"/>
            <a:ext cx="7391400" cy="85725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rgbClr val="FFFFFF"/>
                </a:solidFill>
                <a:latin typeface="Arial"/>
                <a:cs typeface="Aria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FFFFFF"/>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rgbClr val="FFFFFF"/>
                </a:solidFill>
                <a:latin typeface="Arial"/>
                <a:cs typeface="Arial"/>
              </a:defRPr>
            </a:lvl1pPr>
          </a:lstStyle>
          <a:p>
            <a:fld id="{34AFA7FE-CD8C-F049-A609-816E200170F9}" type="slidenum">
              <a:rPr lang="en-US" smtClean="0"/>
              <a:pPr/>
              <a:t>‹#›</a:t>
            </a:fld>
            <a:endParaRPr lang="en-US"/>
          </a:p>
        </p:txBody>
      </p:sp>
      <p:cxnSp>
        <p:nvCxnSpPr>
          <p:cNvPr id="9" name="Straight Connector 8"/>
          <p:cNvCxnSpPr/>
          <p:nvPr userDrawn="1"/>
        </p:nvCxnSpPr>
        <p:spPr>
          <a:xfrm>
            <a:off x="457200" y="1075264"/>
            <a:ext cx="8686800" cy="0"/>
          </a:xfrm>
          <a:prstGeom prst="line">
            <a:avLst/>
          </a:prstGeom>
          <a:ln w="12700" cmpd="sng">
            <a:solidFill>
              <a:srgbClr val="007CB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ph_vertical_blue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34867" y="205979"/>
            <a:ext cx="651933" cy="808993"/>
          </a:xfrm>
          <a:prstGeom prst="rect">
            <a:avLst/>
          </a:prstGeom>
        </p:spPr>
      </p:pic>
    </p:spTree>
    <p:extLst>
      <p:ext uri="{BB962C8B-B14F-4D97-AF65-F5344CB8AC3E}">
        <p14:creationId xmlns:p14="http://schemas.microsoft.com/office/powerpoint/2010/main" val="121816111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457200" rtl="0" eaLnBrk="1" latinLnBrk="0" hangingPunct="1">
        <a:spcBef>
          <a:spcPct val="0"/>
        </a:spcBef>
        <a:buNone/>
        <a:defRPr sz="2800" kern="1200">
          <a:solidFill>
            <a:srgbClr val="2727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ph.org.uk/training-careers/national-public-health-specialty-training-recruitment/" TargetMode="External"/><Relationship Id="rId2" Type="http://schemas.openxmlformats.org/officeDocument/2006/relationships/hyperlink" Target="https://www.fph.org.uk/training-careers/specialty-training/" TargetMode="External"/><Relationship Id="rId1" Type="http://schemas.openxmlformats.org/officeDocument/2006/relationships/slideLayout" Target="../slideLayouts/slideLayout3.xml"/><Relationship Id="rId6" Type="http://schemas.openxmlformats.org/officeDocument/2006/relationships/hyperlink" Target="https://ukphr.org/dual-registration/" TargetMode="External"/><Relationship Id="rId5" Type="http://schemas.openxmlformats.org/officeDocument/2006/relationships/hyperlink" Target="https://ukphr.org/training-route/" TargetMode="External"/><Relationship Id="rId4" Type="http://schemas.openxmlformats.org/officeDocument/2006/relationships/hyperlink" Target="https://www.gmc-uk.org/registration-and-licensing/join-the-register/registration-applications/specialist-application-guides/guide-to-a-certificate-of-completion-of-trai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kphr.org/wp-content/uploads/2024/02/UKPHR-SRbPA-FAQs-Feb-24.pdf" TargetMode="External"/><Relationship Id="rId2" Type="http://schemas.openxmlformats.org/officeDocument/2006/relationships/hyperlink" Target="https://www.fph.org.uk/training-careers/specialty-training/portfolio-pathwa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gp-and-public-health-dual-certificate-of-completion-of-training-programme" TargetMode="External"/><Relationship Id="rId2" Type="http://schemas.openxmlformats.org/officeDocument/2006/relationships/hyperlink" Target="https://www.fph.org.uk/training-careers/specialty-training/portfolio-pathwa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kphr.org/practitioner/" TargetMode="External"/><Relationship Id="rId2" Type="http://schemas.openxmlformats.org/officeDocument/2006/relationships/hyperlink" Target="https://ukphr.org/2-public-health-practitioner-integrated-degree-apprenticeship/" TargetMode="External"/><Relationship Id="rId1" Type="http://schemas.openxmlformats.org/officeDocument/2006/relationships/slideLayout" Target="../slideLayouts/slideLayout3.xml"/><Relationship Id="rId4" Type="http://schemas.openxmlformats.org/officeDocument/2006/relationships/hyperlink" Target="https://ukphr.org/news/682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apprenticeships-that-support-public-health-careers" TargetMode="External"/><Relationship Id="rId2" Type="http://schemas.openxmlformats.org/officeDocument/2006/relationships/hyperlink" Target="https://www.rsph.org.uk/qualifications.html" TargetMode="External"/><Relationship Id="rId1" Type="http://schemas.openxmlformats.org/officeDocument/2006/relationships/slideLayout" Target="../slideLayouts/slideLayout3.xml"/><Relationship Id="rId6" Type="http://schemas.openxmlformats.org/officeDocument/2006/relationships/hyperlink" Target="https://www.healthknowledge.org.uk/" TargetMode="External"/><Relationship Id="rId5" Type="http://schemas.openxmlformats.org/officeDocument/2006/relationships/hyperlink" Target="https://www.e-lfh.org.uk/programmes/population-wellbeing-portal/" TargetMode="External"/><Relationship Id="rId4" Type="http://schemas.openxmlformats.org/officeDocument/2006/relationships/hyperlink" Target="https://www.hee.nhs.uk/our-work/population-health/population-health-fellowship-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atin typeface="Aptos" panose="020B0004020202020204" pitchFamily="34" charset="0"/>
                <a:ea typeface="Calibri" panose="020F0502020204030204" pitchFamily="34" charset="0"/>
                <a:cs typeface="Aptos" panose="020B0004020202020204" pitchFamily="34" charset="0"/>
              </a:rPr>
              <a:t>Routes to UK PH Specialist Registration (GMC and UKPHR)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045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989B-575F-0DE4-29F3-24AF042D71E3}"/>
              </a:ext>
            </a:extLst>
          </p:cNvPr>
          <p:cNvSpPr>
            <a:spLocks noGrp="1"/>
          </p:cNvSpPr>
          <p:nvPr>
            <p:ph type="title"/>
          </p:nvPr>
        </p:nvSpPr>
        <p:spPr/>
        <p:txBody>
          <a:bodyPr>
            <a:normAutofit fontScale="90000"/>
          </a:bodyPr>
          <a:lstStyle/>
          <a:p>
            <a:r>
              <a:rPr lang="en-GB" b="1" dirty="0">
                <a:latin typeface="Aptos" panose="020B0004020202020204" pitchFamily="34" charset="0"/>
                <a:ea typeface="Calibri" panose="020F0502020204030204" pitchFamily="34" charset="0"/>
                <a:cs typeface="Aptos" panose="020B0004020202020204" pitchFamily="34" charset="0"/>
              </a:rPr>
              <a:t>Routes to UK PH Specialist Registration (GMC and UKPHR) - 1</a:t>
            </a:r>
            <a:endParaRPr lang="en-GB" dirty="0"/>
          </a:p>
        </p:txBody>
      </p:sp>
      <p:sp>
        <p:nvSpPr>
          <p:cNvPr id="3" name="Content Placeholder 2">
            <a:extLst>
              <a:ext uri="{FF2B5EF4-FFF2-40B4-BE49-F238E27FC236}">
                <a16:creationId xmlns:a16="http://schemas.microsoft.com/office/drawing/2014/main" id="{6E2F821F-469D-C2AD-B5C5-F78EAA1AC0D1}"/>
              </a:ext>
            </a:extLst>
          </p:cNvPr>
          <p:cNvSpPr>
            <a:spLocks noGrp="1"/>
          </p:cNvSpPr>
          <p:nvPr>
            <p:ph idx="1"/>
          </p:nvPr>
        </p:nvSpPr>
        <p:spPr/>
        <p:txBody>
          <a:bodyPr>
            <a:normAutofit fontScale="85000" lnSpcReduction="10000"/>
          </a:bodyPr>
          <a:lstStyle/>
          <a:p>
            <a:pPr marL="0" indent="0">
              <a:buNone/>
            </a:pPr>
            <a:r>
              <a:rPr lang="en-GB" b="1" dirty="0">
                <a:latin typeface="Aptos" panose="020B0004020202020204" pitchFamily="34" charset="0"/>
                <a:ea typeface="Calibri" panose="020F0502020204030204" pitchFamily="34" charset="0"/>
                <a:cs typeface="Aptos" panose="020B0004020202020204" pitchFamily="34" charset="0"/>
              </a:rPr>
              <a:t>Completion of Faculty of Public Health Specialty Training (Certification of Completion of Training):</a:t>
            </a:r>
          </a:p>
          <a:p>
            <a:pPr marL="0" indent="0">
              <a:buNone/>
            </a:pPr>
            <a:endParaRPr lang="en-GB" b="1" dirty="0">
              <a:latin typeface="Aptos" panose="020B0004020202020204" pitchFamily="34" charset="0"/>
              <a:ea typeface="Calibri" panose="020F0502020204030204" pitchFamily="34" charset="0"/>
              <a:cs typeface="Aptos" panose="020B0004020202020204" pitchFamily="34" charset="0"/>
            </a:endParaRPr>
          </a:p>
          <a:p>
            <a:r>
              <a:rPr lang="en-GB" dirty="0">
                <a:latin typeface="Aptos" panose="020B0004020202020204" pitchFamily="34" charset="0"/>
                <a:ea typeface="Calibri" panose="020F0502020204030204" pitchFamily="34" charset="0"/>
                <a:cs typeface="Aptos" panose="020B0004020202020204" pitchFamily="34" charset="0"/>
              </a:rPr>
              <a:t>Information of PH Specialist Training: </a:t>
            </a:r>
            <a:r>
              <a:rPr lang="en-GB" u="sng" dirty="0">
                <a:solidFill>
                  <a:srgbClr val="467886"/>
                </a:solidFill>
                <a:latin typeface="Aptos" panose="020B0004020202020204" pitchFamily="34" charset="0"/>
                <a:ea typeface="Calibri" panose="020F0502020204030204" pitchFamily="34" charset="0"/>
                <a:cs typeface="Aptos" panose="020B0004020202020204" pitchFamily="34" charset="0"/>
                <a:hlinkClick r:id="rId2"/>
              </a:rPr>
              <a:t>https://www.fph.org.uk/training-careers/specialty-training/</a:t>
            </a:r>
            <a:endParaRPr lang="en-GB" dirty="0">
              <a:latin typeface="Aptos" panose="020B0004020202020204" pitchFamily="34" charset="0"/>
              <a:ea typeface="Calibri" panose="020F0502020204030204" pitchFamily="34" charset="0"/>
              <a:cs typeface="Aptos" panose="020B0004020202020204" pitchFamily="34" charset="0"/>
            </a:endParaRPr>
          </a:p>
          <a:p>
            <a:r>
              <a:rPr lang="en-GB" dirty="0">
                <a:latin typeface="Aptos" panose="020B0004020202020204" pitchFamily="34" charset="0"/>
                <a:ea typeface="Calibri" panose="020F0502020204030204" pitchFamily="34" charset="0"/>
                <a:cs typeface="Aptos" panose="020B0004020202020204" pitchFamily="34" charset="0"/>
              </a:rPr>
              <a:t>Information of Specialist Training Recruitment: </a:t>
            </a:r>
            <a:r>
              <a:rPr lang="en-GB" u="sng" dirty="0">
                <a:solidFill>
                  <a:srgbClr val="467886"/>
                </a:solidFill>
                <a:latin typeface="Aptos" panose="020B0004020202020204" pitchFamily="34" charset="0"/>
                <a:ea typeface="Calibri" panose="020F0502020204030204" pitchFamily="34" charset="0"/>
                <a:cs typeface="Aptos" panose="020B0004020202020204" pitchFamily="34" charset="0"/>
                <a:hlinkClick r:id="rId3"/>
              </a:rPr>
              <a:t>https://www.fph.org.uk/training-careers/national-public-health-specialty-training-recruitment/</a:t>
            </a:r>
            <a:endParaRPr lang="en-GB" dirty="0">
              <a:latin typeface="Aptos" panose="020B0004020202020204" pitchFamily="34" charset="0"/>
              <a:ea typeface="Calibri" panose="020F0502020204030204" pitchFamily="34" charset="0"/>
              <a:cs typeface="Aptos" panose="020B0004020202020204" pitchFamily="34" charset="0"/>
            </a:endParaRPr>
          </a:p>
          <a:p>
            <a:pPr marL="0" indent="0">
              <a:buNone/>
            </a:pPr>
            <a:endParaRPr lang="en-GB" dirty="0">
              <a:latin typeface="Aptos" panose="020B0004020202020204" pitchFamily="34" charset="0"/>
              <a:ea typeface="Calibri" panose="020F0502020204030204" pitchFamily="34" charset="0"/>
              <a:cs typeface="Aptos" panose="020B0004020202020204" pitchFamily="34" charset="0"/>
            </a:endParaRPr>
          </a:p>
          <a:p>
            <a:pPr lvl="0">
              <a:buSzPts val="1000"/>
              <a:buFont typeface="Symbol" panose="05050102010706020507" pitchFamily="18" charset="2"/>
              <a:buChar char=""/>
              <a:tabLst>
                <a:tab pos="457200" algn="l"/>
              </a:tabLst>
            </a:pPr>
            <a:r>
              <a:rPr lang="en-GB" dirty="0">
                <a:latin typeface="Aptos" panose="020B0004020202020204" pitchFamily="34" charset="0"/>
                <a:ea typeface="Times New Roman" panose="02020603050405020304" pitchFamily="18" charset="0"/>
                <a:cs typeface="Aptos" panose="020B0004020202020204" pitchFamily="34" charset="0"/>
              </a:rPr>
              <a:t>GMC Specialist Register: </a:t>
            </a:r>
            <a:r>
              <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4"/>
              </a:rPr>
              <a:t>Certificate of completion of training application - GMC (gmc-uk.org)</a:t>
            </a:r>
            <a:endParaRPr lang="en-GB" dirty="0">
              <a:latin typeface="Aptos" panose="020B0004020202020204" pitchFamily="34" charset="0"/>
              <a:ea typeface="Calibri" panose="020F0502020204030204" pitchFamily="34" charset="0"/>
              <a:cs typeface="Aptos" panose="020B0004020202020204" pitchFamily="34" charset="0"/>
            </a:endParaRPr>
          </a:p>
          <a:p>
            <a:pPr lvl="0">
              <a:buSzPts val="1000"/>
              <a:buFont typeface="Symbol" panose="05050102010706020507" pitchFamily="18" charset="2"/>
              <a:buChar char=""/>
              <a:tabLst>
                <a:tab pos="457200" algn="l"/>
              </a:tabLst>
            </a:pPr>
            <a:r>
              <a:rPr lang="en-GB" dirty="0">
                <a:latin typeface="Aptos" panose="020B0004020202020204" pitchFamily="34" charset="0"/>
                <a:ea typeface="Times New Roman" panose="02020603050405020304" pitchFamily="18" charset="0"/>
                <a:cs typeface="Aptos" panose="020B0004020202020204" pitchFamily="34" charset="0"/>
              </a:rPr>
              <a:t>UKPHR Specialist Register: </a:t>
            </a:r>
            <a:r>
              <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5"/>
              </a:rPr>
              <a:t>Training route - UK Public Health Register (ukphr.org)</a:t>
            </a:r>
            <a:endParaRPr lang="en-GB" dirty="0">
              <a:latin typeface="Aptos" panose="020B0004020202020204" pitchFamily="34" charset="0"/>
              <a:ea typeface="Calibri" panose="020F0502020204030204" pitchFamily="34" charset="0"/>
              <a:cs typeface="Aptos" panose="020B0004020202020204" pitchFamily="34" charset="0"/>
            </a:endParaRPr>
          </a:p>
          <a:p>
            <a:pPr lvl="0">
              <a:buSzPts val="1000"/>
              <a:buFont typeface="Symbol" panose="05050102010706020507" pitchFamily="18" charset="2"/>
              <a:buChar char=""/>
              <a:tabLst>
                <a:tab pos="457200" algn="l"/>
              </a:tabLst>
            </a:pPr>
            <a:r>
              <a:rPr lang="en-GB" dirty="0">
                <a:latin typeface="Aptos" panose="020B0004020202020204" pitchFamily="34" charset="0"/>
                <a:ea typeface="Times New Roman" panose="02020603050405020304" pitchFamily="18" charset="0"/>
                <a:cs typeface="Aptos" panose="020B0004020202020204" pitchFamily="34" charset="0"/>
              </a:rPr>
              <a:t>UKPHR Specialist Register Dual Registration: Dual UKPHR registration is available for those who are already on the Public Health specialist register of either the General Medical Council or General Dental Council. This is an optional registration. </a:t>
            </a:r>
            <a:r>
              <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6"/>
              </a:rPr>
              <a:t>Dual registration - UK Public Health Register (ukphr.org)</a:t>
            </a:r>
            <a:endParaRPr lang="en-GB" dirty="0">
              <a:latin typeface="Aptos" panose="020B0004020202020204" pitchFamily="34" charset="0"/>
              <a:ea typeface="Calibri" panose="020F0502020204030204" pitchFamily="34" charset="0"/>
              <a:cs typeface="Aptos" panose="020B0004020202020204" pitchFamily="34" charset="0"/>
            </a:endParaRPr>
          </a:p>
          <a:p>
            <a:endParaRPr lang="en-GB" dirty="0"/>
          </a:p>
        </p:txBody>
      </p:sp>
      <p:sp>
        <p:nvSpPr>
          <p:cNvPr id="4" name="Date Placeholder 3">
            <a:extLst>
              <a:ext uri="{FF2B5EF4-FFF2-40B4-BE49-F238E27FC236}">
                <a16:creationId xmlns:a16="http://schemas.microsoft.com/office/drawing/2014/main" id="{F667D3A9-F123-4DE2-3307-CFA79A178EB6}"/>
              </a:ext>
            </a:extLst>
          </p:cNvPr>
          <p:cNvSpPr>
            <a:spLocks noGrp="1"/>
          </p:cNvSpPr>
          <p:nvPr>
            <p:ph type="dt" sz="half" idx="10"/>
          </p:nvPr>
        </p:nvSpPr>
        <p:spPr/>
        <p:txBody>
          <a:bodyPr/>
          <a:lstStyle/>
          <a:p>
            <a:fld id="{77584810-455B-8741-8C2D-D4D392C26BB8}" type="datetime1">
              <a:rPr lang="en-GB" smtClean="0"/>
              <a:t>25/07/2025</a:t>
            </a:fld>
            <a:endParaRPr lang="en-US"/>
          </a:p>
        </p:txBody>
      </p:sp>
      <p:sp>
        <p:nvSpPr>
          <p:cNvPr id="5" name="Slide Number Placeholder 4">
            <a:extLst>
              <a:ext uri="{FF2B5EF4-FFF2-40B4-BE49-F238E27FC236}">
                <a16:creationId xmlns:a16="http://schemas.microsoft.com/office/drawing/2014/main" id="{AF4F2F2B-5251-BEC1-F982-814C57EADC95}"/>
              </a:ext>
            </a:extLst>
          </p:cNvPr>
          <p:cNvSpPr>
            <a:spLocks noGrp="1"/>
          </p:cNvSpPr>
          <p:nvPr>
            <p:ph type="sldNum" sz="quarter" idx="12"/>
          </p:nvPr>
        </p:nvSpPr>
        <p:spPr/>
        <p:txBody>
          <a:bodyPr/>
          <a:lstStyle/>
          <a:p>
            <a:fld id="{34AFA7FE-CD8C-F049-A609-816E200170F9}" type="slidenum">
              <a:rPr lang="en-US" smtClean="0"/>
              <a:t>1</a:t>
            </a:fld>
            <a:endParaRPr lang="en-US"/>
          </a:p>
        </p:txBody>
      </p:sp>
    </p:spTree>
    <p:extLst>
      <p:ext uri="{BB962C8B-B14F-4D97-AF65-F5344CB8AC3E}">
        <p14:creationId xmlns:p14="http://schemas.microsoft.com/office/powerpoint/2010/main" val="219616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FB21-E3DE-FF8E-0B47-9BF55ECAF969}"/>
              </a:ext>
            </a:extLst>
          </p:cNvPr>
          <p:cNvSpPr>
            <a:spLocks noGrp="1"/>
          </p:cNvSpPr>
          <p:nvPr>
            <p:ph type="title"/>
          </p:nvPr>
        </p:nvSpPr>
        <p:spPr/>
        <p:txBody>
          <a:bodyPr>
            <a:normAutofit fontScale="90000"/>
          </a:bodyPr>
          <a:lstStyle/>
          <a:p>
            <a:r>
              <a:rPr lang="en-GB" b="1" dirty="0">
                <a:latin typeface="Aptos" panose="020B0004020202020204" pitchFamily="34" charset="0"/>
                <a:ea typeface="Calibri" panose="020F0502020204030204" pitchFamily="34" charset="0"/>
                <a:cs typeface="Aptos" panose="020B0004020202020204" pitchFamily="34" charset="0"/>
              </a:rPr>
              <a:t>Routes to UK PH Specialist Registration (GMC and UKPHR) - 2</a:t>
            </a:r>
            <a:endParaRPr lang="en-GB" dirty="0"/>
          </a:p>
        </p:txBody>
      </p:sp>
      <p:sp>
        <p:nvSpPr>
          <p:cNvPr id="3" name="Content Placeholder 2">
            <a:extLst>
              <a:ext uri="{FF2B5EF4-FFF2-40B4-BE49-F238E27FC236}">
                <a16:creationId xmlns:a16="http://schemas.microsoft.com/office/drawing/2014/main" id="{6E4D4679-4086-B0C6-A98B-3C22BB756A38}"/>
              </a:ext>
            </a:extLst>
          </p:cNvPr>
          <p:cNvSpPr>
            <a:spLocks noGrp="1"/>
          </p:cNvSpPr>
          <p:nvPr>
            <p:ph idx="1"/>
          </p:nvPr>
        </p:nvSpPr>
        <p:spPr/>
        <p:txBody>
          <a:bodyPr>
            <a:normAutofit fontScale="92500" lnSpcReduction="10000"/>
          </a:bodyPr>
          <a:lstStyle/>
          <a:p>
            <a:pPr marL="0" indent="0">
              <a:buNone/>
            </a:pPr>
            <a:r>
              <a:rPr lang="en-GB" b="1" dirty="0">
                <a:latin typeface="Aptos" panose="020B0004020202020204" pitchFamily="34" charset="0"/>
                <a:ea typeface="Calibri" panose="020F0502020204030204" pitchFamily="34" charset="0"/>
                <a:cs typeface="Aptos" panose="020B0004020202020204" pitchFamily="34" charset="0"/>
              </a:rPr>
              <a:t>Portfolio Route:</a:t>
            </a:r>
            <a:endParaRPr lang="en-GB" dirty="0">
              <a:latin typeface="Aptos" panose="020B0004020202020204" pitchFamily="34" charset="0"/>
              <a:ea typeface="Calibri" panose="020F0502020204030204" pitchFamily="34" charset="0"/>
              <a:cs typeface="Aptos" panose="020B0004020202020204" pitchFamily="34" charset="0"/>
            </a:endParaRPr>
          </a:p>
          <a:p>
            <a:pPr marL="0" indent="0">
              <a:buNone/>
            </a:pPr>
            <a:endParaRPr lang="en-GB" b="1" dirty="0">
              <a:latin typeface="Aptos" panose="020B0004020202020204" pitchFamily="34" charset="0"/>
              <a:ea typeface="Calibri" panose="020F0502020204030204" pitchFamily="34" charset="0"/>
              <a:cs typeface="Aptos" panose="020B0004020202020204" pitchFamily="34" charset="0"/>
            </a:endParaRPr>
          </a:p>
          <a:p>
            <a:pPr lvl="0">
              <a:buSzPts val="1000"/>
              <a:buFont typeface="Symbol" panose="05050102010706020507" pitchFamily="18" charset="2"/>
              <a:buChar char=""/>
              <a:tabLst>
                <a:tab pos="457200" algn="l"/>
              </a:tabLst>
            </a:pPr>
            <a:r>
              <a:rPr lang="en-GB" dirty="0">
                <a:latin typeface="Aptos" panose="020B0004020202020204" pitchFamily="34" charset="0"/>
                <a:ea typeface="Times New Roman" panose="02020603050405020304" pitchFamily="18" charset="0"/>
                <a:cs typeface="Aptos" panose="020B0004020202020204" pitchFamily="34" charset="0"/>
              </a:rPr>
              <a:t>GMC Specialist Register: A retrospective assessment route requiring individuals to submit evidence to demonstrate that they have the knowledge, skills and experience required to practise as a specialist or GP in the UK. This pathway was previously known as the CESR or CEGPR pathway. </a:t>
            </a:r>
            <a:r>
              <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2"/>
              </a:rPr>
              <a:t>CESR &amp; CESR (CP) - FPH - Faculty of Public Health</a:t>
            </a:r>
            <a:endPar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endParaRPr>
          </a:p>
          <a:p>
            <a:pPr marL="0" lvl="0" indent="0">
              <a:buSzPts val="1000"/>
              <a:buNone/>
              <a:tabLst>
                <a:tab pos="457200" algn="l"/>
              </a:tabLst>
            </a:pPr>
            <a:endParaRPr lang="en-GB" dirty="0">
              <a:latin typeface="Aptos" panose="020B0004020202020204" pitchFamily="34" charset="0"/>
              <a:ea typeface="Calibri" panose="020F0502020204030204" pitchFamily="34" charset="0"/>
              <a:cs typeface="Aptos" panose="020B0004020202020204" pitchFamily="34" charset="0"/>
            </a:endParaRPr>
          </a:p>
          <a:p>
            <a:pPr lvl="0">
              <a:buSzPts val="1000"/>
              <a:buFont typeface="Symbol" panose="05050102010706020507" pitchFamily="18" charset="2"/>
              <a:buChar char=""/>
              <a:tabLst>
                <a:tab pos="457200" algn="l"/>
              </a:tabLst>
            </a:pPr>
            <a:r>
              <a:rPr lang="en-GB" dirty="0">
                <a:latin typeface="Aptos" panose="020B0004020202020204" pitchFamily="34" charset="0"/>
                <a:ea typeface="Times New Roman" panose="02020603050405020304" pitchFamily="18" charset="0"/>
                <a:cs typeface="Aptos" panose="020B0004020202020204" pitchFamily="34" charset="0"/>
              </a:rPr>
              <a:t>UKPHR Specialist Register: A retrospective assessment route aimed at those who are working at the level of a newly qualified Consultant in Public Health but have not achieved Public Health Specialist registration by other routes, such as the Faculty of Public Health training route. </a:t>
            </a:r>
            <a:r>
              <a:rPr lang="en-GB"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3"/>
              </a:rPr>
              <a:t>UKPHR-SRbPA-FAQs-Feb-24.pdf</a:t>
            </a:r>
            <a:r>
              <a:rPr lang="en-GB" dirty="0">
                <a:latin typeface="Aptos" panose="020B0004020202020204" pitchFamily="34" charset="0"/>
                <a:ea typeface="Times New Roman" panose="02020603050405020304" pitchFamily="18" charset="0"/>
                <a:cs typeface="Aptos" panose="020B0004020202020204" pitchFamily="34" charset="0"/>
              </a:rPr>
              <a:t> </a:t>
            </a:r>
            <a:endParaRPr lang="en-GB" dirty="0">
              <a:latin typeface="Aptos" panose="020B0004020202020204" pitchFamily="34" charset="0"/>
              <a:ea typeface="Calibri" panose="020F0502020204030204" pitchFamily="34" charset="0"/>
              <a:cs typeface="Aptos" panose="020B0004020202020204" pitchFamily="34" charset="0"/>
            </a:endParaRPr>
          </a:p>
          <a:p>
            <a:endParaRPr lang="en-GB" dirty="0"/>
          </a:p>
        </p:txBody>
      </p:sp>
      <p:sp>
        <p:nvSpPr>
          <p:cNvPr id="4" name="Date Placeholder 3">
            <a:extLst>
              <a:ext uri="{FF2B5EF4-FFF2-40B4-BE49-F238E27FC236}">
                <a16:creationId xmlns:a16="http://schemas.microsoft.com/office/drawing/2014/main" id="{D12ADBF5-1173-2767-FBBB-57EFCF06EFE5}"/>
              </a:ext>
            </a:extLst>
          </p:cNvPr>
          <p:cNvSpPr>
            <a:spLocks noGrp="1"/>
          </p:cNvSpPr>
          <p:nvPr>
            <p:ph type="dt" sz="half" idx="10"/>
          </p:nvPr>
        </p:nvSpPr>
        <p:spPr/>
        <p:txBody>
          <a:bodyPr/>
          <a:lstStyle/>
          <a:p>
            <a:fld id="{77584810-455B-8741-8C2D-D4D392C26BB8}" type="datetime1">
              <a:rPr lang="en-GB" smtClean="0"/>
              <a:t>25/07/2025</a:t>
            </a:fld>
            <a:endParaRPr lang="en-US"/>
          </a:p>
        </p:txBody>
      </p:sp>
      <p:sp>
        <p:nvSpPr>
          <p:cNvPr id="5" name="Slide Number Placeholder 4">
            <a:extLst>
              <a:ext uri="{FF2B5EF4-FFF2-40B4-BE49-F238E27FC236}">
                <a16:creationId xmlns:a16="http://schemas.microsoft.com/office/drawing/2014/main" id="{435DC250-9201-7DB9-0C3E-560889BF0073}"/>
              </a:ext>
            </a:extLst>
          </p:cNvPr>
          <p:cNvSpPr>
            <a:spLocks noGrp="1"/>
          </p:cNvSpPr>
          <p:nvPr>
            <p:ph type="sldNum" sz="quarter" idx="12"/>
          </p:nvPr>
        </p:nvSpPr>
        <p:spPr/>
        <p:txBody>
          <a:bodyPr/>
          <a:lstStyle/>
          <a:p>
            <a:fld id="{34AFA7FE-CD8C-F049-A609-816E200170F9}" type="slidenum">
              <a:rPr lang="en-US" smtClean="0"/>
              <a:t>2</a:t>
            </a:fld>
            <a:endParaRPr lang="en-US"/>
          </a:p>
        </p:txBody>
      </p:sp>
    </p:spTree>
    <p:extLst>
      <p:ext uri="{BB962C8B-B14F-4D97-AF65-F5344CB8AC3E}">
        <p14:creationId xmlns:p14="http://schemas.microsoft.com/office/powerpoint/2010/main" val="223746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7570-6AEB-0C2E-32EE-C8728598B335}"/>
              </a:ext>
            </a:extLst>
          </p:cNvPr>
          <p:cNvSpPr>
            <a:spLocks noGrp="1"/>
          </p:cNvSpPr>
          <p:nvPr>
            <p:ph type="title"/>
          </p:nvPr>
        </p:nvSpPr>
        <p:spPr/>
        <p:txBody>
          <a:bodyPr>
            <a:normAutofit fontScale="90000"/>
          </a:bodyPr>
          <a:lstStyle/>
          <a:p>
            <a:r>
              <a:rPr lang="en-GB" b="1" dirty="0">
                <a:latin typeface="Aptos" panose="020B0004020202020204" pitchFamily="34" charset="0"/>
                <a:ea typeface="Calibri" panose="020F0502020204030204" pitchFamily="34" charset="0"/>
                <a:cs typeface="Aptos" panose="020B0004020202020204" pitchFamily="34" charset="0"/>
              </a:rPr>
              <a:t>Routes to UK PH Specialist Registration (GMC and UKPHR) - 3</a:t>
            </a:r>
            <a:endParaRPr lang="en-GB" dirty="0"/>
          </a:p>
        </p:txBody>
      </p:sp>
      <p:sp>
        <p:nvSpPr>
          <p:cNvPr id="3" name="Content Placeholder 2">
            <a:extLst>
              <a:ext uri="{FF2B5EF4-FFF2-40B4-BE49-F238E27FC236}">
                <a16:creationId xmlns:a16="http://schemas.microsoft.com/office/drawing/2014/main" id="{B67A656A-C859-E371-3A07-BC22DB42D1E6}"/>
              </a:ext>
            </a:extLst>
          </p:cNvPr>
          <p:cNvSpPr>
            <a:spLocks noGrp="1"/>
          </p:cNvSpPr>
          <p:nvPr>
            <p:ph idx="1"/>
          </p:nvPr>
        </p:nvSpPr>
        <p:spPr/>
        <p:txBody>
          <a:bodyPr>
            <a:normAutofit fontScale="85000" lnSpcReduction="10000"/>
          </a:bodyPr>
          <a:lstStyle/>
          <a:p>
            <a:pPr marL="0" indent="0">
              <a:buNone/>
            </a:pPr>
            <a:endParaRPr lang="en-GB" b="1" dirty="0">
              <a:latin typeface="Aptos" panose="020B0004020202020204" pitchFamily="34" charset="0"/>
              <a:ea typeface="Calibri" panose="020F0502020204030204" pitchFamily="34" charset="0"/>
              <a:cs typeface="Aptos" panose="020B0004020202020204" pitchFamily="34" charset="0"/>
            </a:endParaRPr>
          </a:p>
          <a:p>
            <a:pPr marL="0" indent="0">
              <a:buNone/>
            </a:pPr>
            <a:r>
              <a:rPr lang="en-GB" b="1" dirty="0">
                <a:latin typeface="Aptos" panose="020B0004020202020204" pitchFamily="34" charset="0"/>
                <a:ea typeface="Calibri" panose="020F0502020204030204" pitchFamily="34" charset="0"/>
                <a:cs typeface="Aptos" panose="020B0004020202020204" pitchFamily="34" charset="0"/>
              </a:rPr>
              <a:t>Combined Programme: </a:t>
            </a:r>
            <a:endParaRPr lang="en-GB" dirty="0">
              <a:latin typeface="Aptos" panose="020B0004020202020204" pitchFamily="34" charset="0"/>
              <a:ea typeface="Calibri" panose="020F0502020204030204" pitchFamily="34" charset="0"/>
              <a:cs typeface="Aptos" panose="020B0004020202020204" pitchFamily="34" charset="0"/>
            </a:endParaRPr>
          </a:p>
          <a:p>
            <a:r>
              <a:rPr lang="en-GB" dirty="0">
                <a:latin typeface="Aptos" panose="020B0004020202020204" pitchFamily="34" charset="0"/>
                <a:ea typeface="Calibri" panose="020F0502020204030204" pitchFamily="34" charset="0"/>
                <a:cs typeface="Aptos" panose="020B0004020202020204" pitchFamily="34" charset="0"/>
              </a:rPr>
              <a:t>Some trainees can join the Public Health Specialist Training programme having previously undertaken training or gained experience in posts that were not prospectively approved for training by the GMC.  The </a:t>
            </a:r>
            <a:r>
              <a:rPr lang="en-GB" i="1" dirty="0">
                <a:latin typeface="Aptos" panose="020B0004020202020204" pitchFamily="34" charset="0"/>
                <a:ea typeface="Calibri" panose="020F0502020204030204" pitchFamily="34" charset="0"/>
                <a:cs typeface="Aptos" panose="020B0004020202020204" pitchFamily="34" charset="0"/>
              </a:rPr>
              <a:t>Combined Programme</a:t>
            </a:r>
            <a:r>
              <a:rPr lang="en-GB" dirty="0">
                <a:latin typeface="Aptos" panose="020B0004020202020204" pitchFamily="34" charset="0"/>
                <a:ea typeface="Calibri" panose="020F0502020204030204" pitchFamily="34" charset="0"/>
                <a:cs typeface="Aptos" panose="020B0004020202020204" pitchFamily="34" charset="0"/>
              </a:rPr>
              <a:t> (combining retrospective and prospective elements) provides a pathway through which this previous experience can be recognised and lead to less than the indicative training time spent in an approved programme. </a:t>
            </a:r>
            <a:r>
              <a:rPr lang="en-GB" u="sng" dirty="0">
                <a:solidFill>
                  <a:srgbClr val="467886"/>
                </a:solidFill>
                <a:latin typeface="Aptos" panose="020B0004020202020204" pitchFamily="34" charset="0"/>
                <a:ea typeface="Calibri" panose="020F0502020204030204" pitchFamily="34" charset="0"/>
                <a:cs typeface="Aptos" panose="020B0004020202020204" pitchFamily="34" charset="0"/>
                <a:hlinkClick r:id="rId2"/>
              </a:rPr>
              <a:t>CESR &amp; CESR (CP) - FPH - Faculty of Public Health</a:t>
            </a:r>
            <a:endParaRPr lang="en-GB" dirty="0">
              <a:latin typeface="Aptos" panose="020B0004020202020204" pitchFamily="34" charset="0"/>
              <a:ea typeface="Calibri" panose="020F0502020204030204" pitchFamily="34" charset="0"/>
              <a:cs typeface="Aptos" panose="020B0004020202020204" pitchFamily="34" charset="0"/>
            </a:endParaRPr>
          </a:p>
          <a:p>
            <a:pPr marL="0" indent="0">
              <a:buNone/>
            </a:pPr>
            <a:endParaRPr lang="en-GB" dirty="0">
              <a:latin typeface="Aptos" panose="020B0004020202020204" pitchFamily="34" charset="0"/>
              <a:ea typeface="Calibri" panose="020F0502020204030204" pitchFamily="34" charset="0"/>
              <a:cs typeface="Aptos" panose="020B0004020202020204" pitchFamily="34" charset="0"/>
            </a:endParaRPr>
          </a:p>
          <a:p>
            <a:pPr marL="0" indent="0">
              <a:buNone/>
            </a:pPr>
            <a:r>
              <a:rPr lang="en-GB" b="1" dirty="0">
                <a:latin typeface="Aptos" panose="020B0004020202020204" pitchFamily="34" charset="0"/>
                <a:ea typeface="Calibri" panose="020F0502020204030204" pitchFamily="34" charset="0"/>
                <a:cs typeface="Aptos" panose="020B0004020202020204" pitchFamily="34" charset="0"/>
              </a:rPr>
              <a:t>GP and Public Health Dual Training: </a:t>
            </a:r>
          </a:p>
          <a:p>
            <a:pPr marL="0" indent="0">
              <a:buNone/>
            </a:pPr>
            <a:r>
              <a:rPr lang="en-GB" dirty="0">
                <a:latin typeface="Aptos" panose="020B0004020202020204" pitchFamily="34" charset="0"/>
                <a:ea typeface="Calibri" panose="020F0502020204030204" pitchFamily="34" charset="0"/>
                <a:cs typeface="Aptos" panose="020B0004020202020204" pitchFamily="34" charset="0"/>
              </a:rPr>
              <a:t>This new Dual Accreditation allows a more streamlined and effective programme for those who want to train in both Public Health and General Practice.</a:t>
            </a:r>
          </a:p>
          <a:p>
            <a:r>
              <a:rPr lang="en-GB" u="sng" dirty="0">
                <a:solidFill>
                  <a:srgbClr val="467886"/>
                </a:solidFill>
                <a:latin typeface="Aptos" panose="020B0004020202020204" pitchFamily="34" charset="0"/>
                <a:ea typeface="Calibri" panose="020F0502020204030204" pitchFamily="34" charset="0"/>
                <a:cs typeface="Aptos" panose="020B0004020202020204" pitchFamily="34" charset="0"/>
                <a:hlinkClick r:id="rId3"/>
              </a:rPr>
              <a:t>General Practice and Public Health Dual Certificate of Training programme | Medical Hub (hee.nhs.uk)</a:t>
            </a:r>
            <a:endParaRPr lang="en-GB" dirty="0">
              <a:latin typeface="Aptos" panose="020B0004020202020204" pitchFamily="34" charset="0"/>
              <a:ea typeface="Calibri" panose="020F0502020204030204" pitchFamily="34" charset="0"/>
              <a:cs typeface="Aptos" panose="020B0004020202020204" pitchFamily="34" charset="0"/>
            </a:endParaRPr>
          </a:p>
          <a:p>
            <a:endParaRPr lang="en-GB" dirty="0"/>
          </a:p>
        </p:txBody>
      </p:sp>
      <p:sp>
        <p:nvSpPr>
          <p:cNvPr id="4" name="Date Placeholder 3">
            <a:extLst>
              <a:ext uri="{FF2B5EF4-FFF2-40B4-BE49-F238E27FC236}">
                <a16:creationId xmlns:a16="http://schemas.microsoft.com/office/drawing/2014/main" id="{B578FF3A-CDEA-AFE9-11EC-4F0E2622B693}"/>
              </a:ext>
            </a:extLst>
          </p:cNvPr>
          <p:cNvSpPr>
            <a:spLocks noGrp="1"/>
          </p:cNvSpPr>
          <p:nvPr>
            <p:ph type="dt" sz="half" idx="10"/>
          </p:nvPr>
        </p:nvSpPr>
        <p:spPr/>
        <p:txBody>
          <a:bodyPr/>
          <a:lstStyle/>
          <a:p>
            <a:fld id="{77584810-455B-8741-8C2D-D4D392C26BB8}" type="datetime1">
              <a:rPr lang="en-GB" smtClean="0"/>
              <a:t>25/07/2025</a:t>
            </a:fld>
            <a:endParaRPr lang="en-US"/>
          </a:p>
        </p:txBody>
      </p:sp>
      <p:sp>
        <p:nvSpPr>
          <p:cNvPr id="5" name="Slide Number Placeholder 4">
            <a:extLst>
              <a:ext uri="{FF2B5EF4-FFF2-40B4-BE49-F238E27FC236}">
                <a16:creationId xmlns:a16="http://schemas.microsoft.com/office/drawing/2014/main" id="{7A6CEB1A-4B93-6FA3-310D-9C49FC39655C}"/>
              </a:ext>
            </a:extLst>
          </p:cNvPr>
          <p:cNvSpPr>
            <a:spLocks noGrp="1"/>
          </p:cNvSpPr>
          <p:nvPr>
            <p:ph type="sldNum" sz="quarter" idx="12"/>
          </p:nvPr>
        </p:nvSpPr>
        <p:spPr/>
        <p:txBody>
          <a:bodyPr/>
          <a:lstStyle/>
          <a:p>
            <a:fld id="{34AFA7FE-CD8C-F049-A609-816E200170F9}" type="slidenum">
              <a:rPr lang="en-US" smtClean="0"/>
              <a:t>3</a:t>
            </a:fld>
            <a:endParaRPr lang="en-US"/>
          </a:p>
        </p:txBody>
      </p:sp>
    </p:spTree>
    <p:extLst>
      <p:ext uri="{BB962C8B-B14F-4D97-AF65-F5344CB8AC3E}">
        <p14:creationId xmlns:p14="http://schemas.microsoft.com/office/powerpoint/2010/main" val="96632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96A4-061B-B531-8F58-C27948C9D0AF}"/>
              </a:ext>
            </a:extLst>
          </p:cNvPr>
          <p:cNvSpPr>
            <a:spLocks noGrp="1"/>
          </p:cNvSpPr>
          <p:nvPr>
            <p:ph type="title"/>
          </p:nvPr>
        </p:nvSpPr>
        <p:spPr/>
        <p:txBody>
          <a:bodyPr/>
          <a:lstStyle/>
          <a:p>
            <a:r>
              <a:rPr lang="en-GB" b="1" kern="100" dirty="0">
                <a:latin typeface="Aptos Display" panose="020B0004020202020204" pitchFamily="34" charset="0"/>
                <a:ea typeface="Times New Roman" panose="02020603050405020304" pitchFamily="18" charset="0"/>
                <a:cs typeface="Times New Roman" panose="02020603050405020304" pitchFamily="18" charset="0"/>
              </a:rPr>
              <a:t>Practitioners</a:t>
            </a:r>
            <a:endParaRPr lang="en-GB" dirty="0"/>
          </a:p>
        </p:txBody>
      </p:sp>
      <p:sp>
        <p:nvSpPr>
          <p:cNvPr id="3" name="Content Placeholder 2">
            <a:extLst>
              <a:ext uri="{FF2B5EF4-FFF2-40B4-BE49-F238E27FC236}">
                <a16:creationId xmlns:a16="http://schemas.microsoft.com/office/drawing/2014/main" id="{5D554107-38F1-C4D8-1369-37817B0EEFDA}"/>
              </a:ext>
            </a:extLst>
          </p:cNvPr>
          <p:cNvSpPr>
            <a:spLocks noGrp="1"/>
          </p:cNvSpPr>
          <p:nvPr>
            <p:ph idx="1"/>
          </p:nvPr>
        </p:nvSpPr>
        <p:spPr/>
        <p:txBody>
          <a:bodyPr>
            <a:normAutofit fontScale="85000" lnSpcReduction="10000"/>
          </a:bodyPr>
          <a:lstStyle/>
          <a:p>
            <a:pPr marL="0" indent="0">
              <a:lnSpc>
                <a:spcPct val="107000"/>
              </a:lnSpc>
              <a:spcBef>
                <a:spcPts val="800"/>
              </a:spcBef>
              <a:spcAft>
                <a:spcPts val="400"/>
              </a:spcAft>
              <a:buNone/>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Apprenticeships</a:t>
            </a:r>
          </a:p>
          <a:p>
            <a:pPr>
              <a:lnSpc>
                <a:spcPct val="107000"/>
              </a:lnSpc>
              <a:spcAft>
                <a:spcPts val="800"/>
              </a:spcAft>
            </a:pPr>
            <a:r>
              <a:rPr lang="en-GB" b="1" kern="100" dirty="0">
                <a:latin typeface="Aptos" panose="020B0004020202020204" pitchFamily="34" charset="0"/>
                <a:ea typeface="Aptos" panose="020B0004020202020204" pitchFamily="34" charset="0"/>
                <a:cs typeface="Arial" panose="020B0604020202020204" pitchFamily="34" charset="0"/>
              </a:rPr>
              <a:t>The L6 Practitioner apprentice scheme:</a:t>
            </a:r>
          </a:p>
          <a:p>
            <a:pPr marL="0" indent="0">
              <a:lnSpc>
                <a:spcPct val="107000"/>
              </a:lnSpc>
              <a:spcAft>
                <a:spcPts val="800"/>
              </a:spcAft>
              <a:buNone/>
            </a:pPr>
            <a:r>
              <a:rPr lang="en-GB" dirty="0">
                <a:solidFill>
                  <a:srgbClr val="444444"/>
                </a:solidFill>
                <a:highlight>
                  <a:srgbClr val="FFFFFF"/>
                </a:highlight>
              </a:rPr>
              <a:t>It is a three-year programme covering the breadth of the practitioner role whilst completing a bachelor degree qualification (typically BSc Public Health). </a:t>
            </a:r>
            <a:r>
              <a:rPr lang="en-GB" dirty="0">
                <a:hlinkClick r:id="rId2"/>
              </a:rPr>
              <a:t>Public Health Practitioner (integrated degree) Apprenticeship - UK Public Health Register (ukphr.org)</a:t>
            </a:r>
            <a:r>
              <a:rPr lang="en-GB" kern="100" dirty="0">
                <a:ea typeface="Aptos" panose="020B0004020202020204" pitchFamily="34" charset="0"/>
                <a:cs typeface="Arial" panose="020B0604020202020204" pitchFamily="34" charset="0"/>
              </a:rPr>
              <a:t> </a:t>
            </a:r>
          </a:p>
          <a:p>
            <a:pPr>
              <a:lnSpc>
                <a:spcPct val="107000"/>
              </a:lnSpc>
              <a:spcAft>
                <a:spcPts val="800"/>
              </a:spcAft>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Practitioner Registration</a:t>
            </a:r>
          </a:p>
          <a:p>
            <a:pPr marL="0" indent="0">
              <a:lnSpc>
                <a:spcPct val="107000"/>
              </a:lnSpc>
              <a:spcAft>
                <a:spcPts val="800"/>
              </a:spcAft>
              <a:buNone/>
            </a:pPr>
            <a:r>
              <a:rPr lang="en-GB" kern="100" dirty="0">
                <a:latin typeface="Aptos" panose="020B0004020202020204" pitchFamily="34" charset="0"/>
                <a:ea typeface="Aptos" panose="020B0004020202020204" pitchFamily="34" charset="0"/>
                <a:cs typeface="Arial" panose="020B0604020202020204" pitchFamily="34" charset="0"/>
              </a:rPr>
              <a:t>Retrospective route  </a:t>
            </a: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3"/>
              </a:rPr>
              <a:t>Public Health Practitioner - UK Public Health Register (ukphr.org)</a:t>
            </a:r>
            <a:r>
              <a:rPr lang="en-GB" kern="100" dirty="0">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Advanced Practitioner</a:t>
            </a:r>
          </a:p>
          <a:p>
            <a:pPr marL="0" indent="0">
              <a:lnSpc>
                <a:spcPct val="107000"/>
              </a:lnSpc>
              <a:spcAft>
                <a:spcPts val="800"/>
              </a:spcAft>
              <a:buNone/>
            </a:pPr>
            <a:r>
              <a:rPr lang="en-GB" kern="100" dirty="0">
                <a:latin typeface="Aptos" panose="020B0004020202020204" pitchFamily="34" charset="0"/>
                <a:ea typeface="Aptos" panose="020B0004020202020204" pitchFamily="34" charset="0"/>
                <a:cs typeface="Arial" panose="020B0604020202020204" pitchFamily="34" charset="0"/>
              </a:rPr>
              <a:t>This has been subject of recent research and discussion </a:t>
            </a: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4"/>
              </a:rPr>
              <a:t>2023 Public Health Advanced Practitioner Project Report - UK Public Health Register (ukphr.org)</a:t>
            </a:r>
            <a:endParaRPr lang="en-GB" dirty="0">
              <a:latin typeface="Aptos" panose="020B0004020202020204" pitchFamily="34" charset="0"/>
              <a:ea typeface="Calibri" panose="020F0502020204030204" pitchFamily="34" charset="0"/>
              <a:cs typeface="Aptos" panose="020B0004020202020204" pitchFamily="34" charset="0"/>
            </a:endParaRPr>
          </a:p>
          <a:p>
            <a:endParaRPr lang="en-GB" dirty="0"/>
          </a:p>
        </p:txBody>
      </p:sp>
      <p:sp>
        <p:nvSpPr>
          <p:cNvPr id="4" name="Date Placeholder 3">
            <a:extLst>
              <a:ext uri="{FF2B5EF4-FFF2-40B4-BE49-F238E27FC236}">
                <a16:creationId xmlns:a16="http://schemas.microsoft.com/office/drawing/2014/main" id="{5C083A06-6637-C095-E44F-90555D376D81}"/>
              </a:ext>
            </a:extLst>
          </p:cNvPr>
          <p:cNvSpPr>
            <a:spLocks noGrp="1"/>
          </p:cNvSpPr>
          <p:nvPr>
            <p:ph type="dt" sz="half" idx="10"/>
          </p:nvPr>
        </p:nvSpPr>
        <p:spPr/>
        <p:txBody>
          <a:bodyPr/>
          <a:lstStyle/>
          <a:p>
            <a:fld id="{77584810-455B-8741-8C2D-D4D392C26BB8}" type="datetime1">
              <a:rPr lang="en-GB" smtClean="0"/>
              <a:t>25/07/2025</a:t>
            </a:fld>
            <a:endParaRPr lang="en-US"/>
          </a:p>
        </p:txBody>
      </p:sp>
      <p:sp>
        <p:nvSpPr>
          <p:cNvPr id="5" name="Slide Number Placeholder 4">
            <a:extLst>
              <a:ext uri="{FF2B5EF4-FFF2-40B4-BE49-F238E27FC236}">
                <a16:creationId xmlns:a16="http://schemas.microsoft.com/office/drawing/2014/main" id="{275BE4DB-2BB6-E6B6-D9F2-04F7DA49D7C4}"/>
              </a:ext>
            </a:extLst>
          </p:cNvPr>
          <p:cNvSpPr>
            <a:spLocks noGrp="1"/>
          </p:cNvSpPr>
          <p:nvPr>
            <p:ph type="sldNum" sz="quarter" idx="12"/>
          </p:nvPr>
        </p:nvSpPr>
        <p:spPr/>
        <p:txBody>
          <a:bodyPr/>
          <a:lstStyle/>
          <a:p>
            <a:fld id="{34AFA7FE-CD8C-F049-A609-816E200170F9}" type="slidenum">
              <a:rPr lang="en-US" smtClean="0"/>
              <a:t>4</a:t>
            </a:fld>
            <a:endParaRPr lang="en-US"/>
          </a:p>
        </p:txBody>
      </p:sp>
    </p:spTree>
    <p:extLst>
      <p:ext uri="{BB962C8B-B14F-4D97-AF65-F5344CB8AC3E}">
        <p14:creationId xmlns:p14="http://schemas.microsoft.com/office/powerpoint/2010/main" val="225158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C06-9D65-2299-CC8D-0B62AFD98D8F}"/>
              </a:ext>
            </a:extLst>
          </p:cNvPr>
          <p:cNvSpPr>
            <a:spLocks noGrp="1"/>
          </p:cNvSpPr>
          <p:nvPr>
            <p:ph type="title"/>
          </p:nvPr>
        </p:nvSpPr>
        <p:spPr/>
        <p:txBody>
          <a:bodyPr/>
          <a:lstStyle/>
          <a:p>
            <a:r>
              <a:rPr lang="en-GB" b="1" kern="100" dirty="0">
                <a:latin typeface="Aptos Display" panose="020B0004020202020204" pitchFamily="34" charset="0"/>
                <a:ea typeface="Times New Roman" panose="02020603050405020304" pitchFamily="18" charset="0"/>
                <a:cs typeface="Times New Roman" panose="02020603050405020304" pitchFamily="18" charset="0"/>
              </a:rPr>
              <a:t>Resources</a:t>
            </a:r>
            <a:endParaRPr lang="en-GB" dirty="0"/>
          </a:p>
        </p:txBody>
      </p:sp>
      <p:sp>
        <p:nvSpPr>
          <p:cNvPr id="3" name="Content Placeholder 2">
            <a:extLst>
              <a:ext uri="{FF2B5EF4-FFF2-40B4-BE49-F238E27FC236}">
                <a16:creationId xmlns:a16="http://schemas.microsoft.com/office/drawing/2014/main" id="{822FC92D-721A-06E7-5CF1-B7BA301AD042}"/>
              </a:ext>
            </a:extLst>
          </p:cNvPr>
          <p:cNvSpPr>
            <a:spLocks noGrp="1"/>
          </p:cNvSpPr>
          <p:nvPr>
            <p:ph idx="1"/>
          </p:nvPr>
        </p:nvSpPr>
        <p:spPr/>
        <p:txBody>
          <a:bodyPr>
            <a:normAutofit fontScale="92500" lnSpcReduction="10000"/>
          </a:bodyPr>
          <a:lstStyle/>
          <a:p>
            <a:pPr marL="0" indent="0">
              <a:lnSpc>
                <a:spcPct val="107000"/>
              </a:lnSpc>
              <a:spcBef>
                <a:spcPts val="800"/>
              </a:spcBef>
              <a:spcAft>
                <a:spcPts val="400"/>
              </a:spcAft>
              <a:buNone/>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RSPH Qualifications</a:t>
            </a:r>
          </a:p>
          <a:p>
            <a:pPr>
              <a:lnSpc>
                <a:spcPct val="107000"/>
              </a:lnSpc>
              <a:spcAft>
                <a:spcPts val="800"/>
              </a:spcAft>
            </a:pP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2"/>
              </a:rPr>
              <a:t>RSPH | Qualifications and Training | Royal Society for Public Health UK</a:t>
            </a:r>
            <a:endParaRPr lang="en-GB" kern="100" dirty="0">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Bef>
                <a:spcPts val="800"/>
              </a:spcBef>
              <a:spcAft>
                <a:spcPts val="400"/>
              </a:spcAft>
              <a:buNone/>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Other Apprenticeships</a:t>
            </a:r>
          </a:p>
          <a:p>
            <a:pPr>
              <a:lnSpc>
                <a:spcPct val="107000"/>
              </a:lnSpc>
              <a:spcAft>
                <a:spcPts val="800"/>
              </a:spcAft>
            </a:pP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3"/>
              </a:rPr>
              <a:t>Apprenticeships that support public health careers - GOV.UK (www.gov.uk)</a:t>
            </a:r>
            <a:endParaRPr lang="en-GB" kern="100" dirty="0">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Bef>
                <a:spcPts val="800"/>
              </a:spcBef>
              <a:spcAft>
                <a:spcPts val="400"/>
              </a:spcAft>
              <a:buNone/>
            </a:pPr>
            <a:r>
              <a:rPr lang="en-GB" b="1" kern="100" dirty="0">
                <a:latin typeface="Aptos Display" panose="020B0004020202020204" pitchFamily="34" charset="0"/>
                <a:ea typeface="Times New Roman" panose="02020603050405020304" pitchFamily="18" charset="0"/>
                <a:cs typeface="Times New Roman" panose="02020603050405020304" pitchFamily="18" charset="0"/>
              </a:rPr>
              <a:t>Other CPD</a:t>
            </a:r>
          </a:p>
          <a:p>
            <a:pPr>
              <a:lnSpc>
                <a:spcPct val="107000"/>
              </a:lnSpc>
              <a:spcAft>
                <a:spcPts val="800"/>
              </a:spcAft>
            </a:pP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4"/>
              </a:rPr>
              <a:t>Population Health Fellowship | NHS England | Workforce, training and education (hee.nhs.uk)</a:t>
            </a:r>
            <a:endParaRPr lang="en-GB" kern="1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5"/>
              </a:rPr>
              <a:t>Population Wellbeing Portal - </a:t>
            </a:r>
            <a:r>
              <a:rPr lang="en-GB" u="sng" kern="100" dirty="0" err="1">
                <a:solidFill>
                  <a:srgbClr val="0000FF"/>
                </a:solidFill>
                <a:latin typeface="Aptos" panose="020B0004020202020204" pitchFamily="34" charset="0"/>
                <a:ea typeface="Aptos" panose="020B0004020202020204" pitchFamily="34" charset="0"/>
                <a:cs typeface="Arial" panose="020B0604020202020204" pitchFamily="34" charset="0"/>
                <a:hlinkClick r:id="rId5"/>
              </a:rPr>
              <a:t>elearning</a:t>
            </a:r>
            <a:r>
              <a:rPr lang="en-GB" u="sng" kern="100" dirty="0">
                <a:solidFill>
                  <a:srgbClr val="0000FF"/>
                </a:solidFill>
                <a:latin typeface="Aptos" panose="020B0004020202020204" pitchFamily="34" charset="0"/>
                <a:ea typeface="Aptos" panose="020B0004020202020204" pitchFamily="34" charset="0"/>
                <a:cs typeface="Arial" panose="020B0604020202020204" pitchFamily="34" charset="0"/>
                <a:hlinkClick r:id="rId5"/>
              </a:rPr>
              <a:t> for healthcare (e-lfh.org.uk)</a:t>
            </a:r>
            <a:endParaRPr lang="en-GB" kern="100" dirty="0">
              <a:latin typeface="Aptos" panose="020B0004020202020204" pitchFamily="34" charset="0"/>
              <a:ea typeface="Aptos" panose="020B0004020202020204" pitchFamily="34" charset="0"/>
              <a:cs typeface="Arial" panose="020B0604020202020204" pitchFamily="34" charset="0"/>
            </a:endParaRPr>
          </a:p>
          <a:p>
            <a:r>
              <a:rPr lang="en-GB" dirty="0">
                <a:hlinkClick r:id="rId6"/>
              </a:rPr>
              <a:t>Welcome to </a:t>
            </a:r>
            <a:r>
              <a:rPr lang="en-GB" dirty="0" err="1">
                <a:hlinkClick r:id="rId6"/>
              </a:rPr>
              <a:t>HealthKnowledge</a:t>
            </a:r>
            <a:r>
              <a:rPr lang="en-GB" dirty="0">
                <a:hlinkClick r:id="rId6"/>
              </a:rPr>
              <a:t> | Health Knowledge</a:t>
            </a:r>
            <a:endParaRPr lang="en-GB" dirty="0"/>
          </a:p>
          <a:p>
            <a:endParaRPr lang="en-GB" dirty="0"/>
          </a:p>
        </p:txBody>
      </p:sp>
      <p:sp>
        <p:nvSpPr>
          <p:cNvPr id="4" name="Date Placeholder 3">
            <a:extLst>
              <a:ext uri="{FF2B5EF4-FFF2-40B4-BE49-F238E27FC236}">
                <a16:creationId xmlns:a16="http://schemas.microsoft.com/office/drawing/2014/main" id="{46E0360F-F8F4-A8A5-AE20-0A2F3B566484}"/>
              </a:ext>
            </a:extLst>
          </p:cNvPr>
          <p:cNvSpPr>
            <a:spLocks noGrp="1"/>
          </p:cNvSpPr>
          <p:nvPr>
            <p:ph type="dt" sz="half" idx="10"/>
          </p:nvPr>
        </p:nvSpPr>
        <p:spPr/>
        <p:txBody>
          <a:bodyPr/>
          <a:lstStyle/>
          <a:p>
            <a:fld id="{77584810-455B-8741-8C2D-D4D392C26BB8}" type="datetime1">
              <a:rPr lang="en-GB" smtClean="0"/>
              <a:t>25/07/2025</a:t>
            </a:fld>
            <a:endParaRPr lang="en-US"/>
          </a:p>
        </p:txBody>
      </p:sp>
      <p:sp>
        <p:nvSpPr>
          <p:cNvPr id="5" name="Slide Number Placeholder 4">
            <a:extLst>
              <a:ext uri="{FF2B5EF4-FFF2-40B4-BE49-F238E27FC236}">
                <a16:creationId xmlns:a16="http://schemas.microsoft.com/office/drawing/2014/main" id="{535FBF3E-28AF-1431-C4F7-615F272861D1}"/>
              </a:ext>
            </a:extLst>
          </p:cNvPr>
          <p:cNvSpPr>
            <a:spLocks noGrp="1"/>
          </p:cNvSpPr>
          <p:nvPr>
            <p:ph type="sldNum" sz="quarter" idx="12"/>
          </p:nvPr>
        </p:nvSpPr>
        <p:spPr/>
        <p:txBody>
          <a:bodyPr/>
          <a:lstStyle/>
          <a:p>
            <a:fld id="{34AFA7FE-CD8C-F049-A609-816E200170F9}" type="slidenum">
              <a:rPr lang="en-US" smtClean="0"/>
              <a:t>5</a:t>
            </a:fld>
            <a:endParaRPr lang="en-US"/>
          </a:p>
        </p:txBody>
      </p:sp>
    </p:spTree>
    <p:extLst>
      <p:ext uri="{BB962C8B-B14F-4D97-AF65-F5344CB8AC3E}">
        <p14:creationId xmlns:p14="http://schemas.microsoft.com/office/powerpoint/2010/main" val="423971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162C03D-4BFF-1946-868A-A4F94791D83A}" type="datetime1">
              <a:rPr lang="en-GB" smtClean="0"/>
              <a:t>25/07/2025</a:t>
            </a:fld>
            <a:endParaRPr lang="en-US"/>
          </a:p>
        </p:txBody>
      </p:sp>
      <p:sp>
        <p:nvSpPr>
          <p:cNvPr id="7" name="Slide Number Placeholder 6"/>
          <p:cNvSpPr>
            <a:spLocks noGrp="1"/>
          </p:cNvSpPr>
          <p:nvPr>
            <p:ph type="sldNum" sz="quarter" idx="12"/>
          </p:nvPr>
        </p:nvSpPr>
        <p:spPr/>
        <p:txBody>
          <a:bodyPr/>
          <a:lstStyle/>
          <a:p>
            <a:fld id="{34AFA7FE-CD8C-F049-A609-816E200170F9}" type="slidenum">
              <a:rPr lang="en-US" smtClean="0"/>
              <a:t>6</a:t>
            </a:fld>
            <a:endParaRPr lang="en-US"/>
          </a:p>
        </p:txBody>
      </p:sp>
    </p:spTree>
    <p:extLst>
      <p:ext uri="{BB962C8B-B14F-4D97-AF65-F5344CB8AC3E}">
        <p14:creationId xmlns:p14="http://schemas.microsoft.com/office/powerpoint/2010/main" val="322685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ph_ppt_master_16_9" id="{96047EBC-B214-435F-AD76-655360B845E7}" vid="{39147BC6-2302-4169-A9C5-4CDA171DCD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B42242681BC4CBBB71BE86FE06047" ma:contentTypeVersion="0" ma:contentTypeDescription="Create a new document." ma:contentTypeScope="" ma:versionID="d455d0ada6168723ac8c7ab33dac7463">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C68DC6-3A81-4325-BC28-C73A71997B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0D588F-B329-4D9E-87B2-AB39DC6D60C6}">
  <ds:schemaRefs>
    <ds:schemaRef ds:uri="http://schemas.microsoft.com/sharepoint/v3/contenttype/forms"/>
  </ds:schemaRefs>
</ds:datastoreItem>
</file>

<file path=customXml/itemProps3.xml><?xml version="1.0" encoding="utf-8"?>
<ds:datastoreItem xmlns:ds="http://schemas.openxmlformats.org/officeDocument/2006/customXml" ds:itemID="{F4DD4E0B-846E-4044-85BA-1398F1079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Routes to Registration</Template>
  <TotalTime>6</TotalTime>
  <Words>619</Words>
  <Application>Microsoft Office PowerPoint</Application>
  <PresentationFormat>On-screen Show (16:9)</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Symbol</vt:lpstr>
      <vt:lpstr>Office Theme</vt:lpstr>
      <vt:lpstr>Routes to UK PH Specialist Registration (GMC and UKPHR)</vt:lpstr>
      <vt:lpstr>Routes to UK PH Specialist Registration (GMC and UKPHR) - 1</vt:lpstr>
      <vt:lpstr>Routes to UK PH Specialist Registration (GMC and UKPHR) - 2</vt:lpstr>
      <vt:lpstr>Routes to UK PH Specialist Registration (GMC and UKPHR) - 3</vt:lpstr>
      <vt:lpstr>Practitioners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Gareth Cooke</dc:creator>
  <cp:lastModifiedBy>Gareth Cooke</cp:lastModifiedBy>
  <cp:revision>1</cp:revision>
  <dcterms:created xsi:type="dcterms:W3CDTF">2025-07-25T12:51:55Z</dcterms:created>
  <dcterms:modified xsi:type="dcterms:W3CDTF">2025-07-25T12:58:35Z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0x010100A1FB42242681BC4CBBB71BE86FE06047</vt:lpwstr>
  </property>
  <property fmtid="{D5CDD505-2E9C-101B-9397-08002B2CF9AE}" pid="3" name="Order">
    <vt:r8>13400</vt:r8>
  </property>
</Properties>
</file>