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6" r:id="rId2"/>
    <p:sldMasterId id="2147483719" r:id="rId3"/>
    <p:sldMasterId id="2147483738" r:id="rId4"/>
  </p:sldMasterIdLst>
  <p:notesMasterIdLst>
    <p:notesMasterId r:id="rId20"/>
  </p:notesMasterIdLst>
  <p:sldIdLst>
    <p:sldId id="260" r:id="rId5"/>
    <p:sldId id="2147483344" r:id="rId6"/>
    <p:sldId id="272" r:id="rId7"/>
    <p:sldId id="268" r:id="rId8"/>
    <p:sldId id="2147483331" r:id="rId9"/>
    <p:sldId id="2147483327" r:id="rId10"/>
    <p:sldId id="266" r:id="rId11"/>
    <p:sldId id="2147483345" r:id="rId12"/>
    <p:sldId id="2147483342" r:id="rId13"/>
    <p:sldId id="367" r:id="rId14"/>
    <p:sldId id="2147483341" r:id="rId15"/>
    <p:sldId id="2147483346" r:id="rId16"/>
    <p:sldId id="2147483347" r:id="rId17"/>
    <p:sldId id="275" r:id="rId18"/>
    <p:sldId id="2147483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90"/>
    <a:srgbClr val="100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F1152-440F-49A4-BFD5-193BD7BF20A8}" v="18" dt="2026-05-18T14:06:11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3" d="100"/>
          <a:sy n="83" d="100"/>
        </p:scale>
        <p:origin x="43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829" y="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Fryatt" userId="ec78aef1e4fdd724" providerId="LiveId" clId="{A3EFF93B-5B8A-4A85-BA4A-E295FA5B0FA7}"/>
    <pc:docChg chg="undo custSel delSld modSld sldOrd">
      <pc:chgData name="Bob Fryatt" userId="ec78aef1e4fdd724" providerId="LiveId" clId="{A3EFF93B-5B8A-4A85-BA4A-E295FA5B0FA7}" dt="2026-05-18T14:06:11.266" v="387"/>
      <pc:docMkLst>
        <pc:docMk/>
      </pc:docMkLst>
      <pc:sldChg chg="modSp mod">
        <pc:chgData name="Bob Fryatt" userId="ec78aef1e4fdd724" providerId="LiveId" clId="{A3EFF93B-5B8A-4A85-BA4A-E295FA5B0FA7}" dt="2026-05-18T14:03:17.854" v="363" actId="1036"/>
        <pc:sldMkLst>
          <pc:docMk/>
          <pc:sldMk cId="4008460559" sldId="260"/>
        </pc:sldMkLst>
        <pc:spChg chg="mod">
          <ac:chgData name="Bob Fryatt" userId="ec78aef1e4fdd724" providerId="LiveId" clId="{A3EFF93B-5B8A-4A85-BA4A-E295FA5B0FA7}" dt="2026-05-18T14:03:02.325" v="361" actId="20577"/>
          <ac:spMkLst>
            <pc:docMk/>
            <pc:sldMk cId="4008460559" sldId="260"/>
            <ac:spMk id="2" creationId="{00000000-0000-0000-0000-000000000000}"/>
          </ac:spMkLst>
        </pc:spChg>
        <pc:spChg chg="mod">
          <ac:chgData name="Bob Fryatt" userId="ec78aef1e4fdd724" providerId="LiveId" clId="{A3EFF93B-5B8A-4A85-BA4A-E295FA5B0FA7}" dt="2026-05-18T14:03:17.854" v="363" actId="1036"/>
          <ac:spMkLst>
            <pc:docMk/>
            <pc:sldMk cId="4008460559" sldId="260"/>
            <ac:spMk id="8" creationId="{00000000-0000-0000-0000-000000000000}"/>
          </ac:spMkLst>
        </pc:spChg>
      </pc:sldChg>
      <pc:sldChg chg="addSp modSp mod">
        <pc:chgData name="Bob Fryatt" userId="ec78aef1e4fdd724" providerId="LiveId" clId="{A3EFF93B-5B8A-4A85-BA4A-E295FA5B0FA7}" dt="2026-05-18T14:03:43.295" v="366"/>
        <pc:sldMkLst>
          <pc:docMk/>
          <pc:sldMk cId="3273173737" sldId="272"/>
        </pc:sldMkLst>
        <pc:spChg chg="mod">
          <ac:chgData name="Bob Fryatt" userId="ec78aef1e4fdd724" providerId="LiveId" clId="{A3EFF93B-5B8A-4A85-BA4A-E295FA5B0FA7}" dt="2026-05-18T14:02:04.912" v="318" actId="20577"/>
          <ac:spMkLst>
            <pc:docMk/>
            <pc:sldMk cId="3273173737" sldId="272"/>
            <ac:spMk id="2" creationId="{39413BF1-E986-7E11-D123-73ECB51200D4}"/>
          </ac:spMkLst>
        </pc:spChg>
        <pc:spChg chg="add mod">
          <ac:chgData name="Bob Fryatt" userId="ec78aef1e4fdd724" providerId="LiveId" clId="{A3EFF93B-5B8A-4A85-BA4A-E295FA5B0FA7}" dt="2026-05-18T14:03:43.295" v="366"/>
          <ac:spMkLst>
            <pc:docMk/>
            <pc:sldMk cId="3273173737" sldId="272"/>
            <ac:spMk id="3" creationId="{7286C033-7B10-44F1-6BA0-D9E304B5B91C}"/>
          </ac:spMkLst>
        </pc:spChg>
      </pc:sldChg>
      <pc:sldChg chg="addSp delSp modSp mod">
        <pc:chgData name="Bob Fryatt" userId="ec78aef1e4fdd724" providerId="LiveId" clId="{A3EFF93B-5B8A-4A85-BA4A-E295FA5B0FA7}" dt="2026-05-18T14:06:01.058" v="385"/>
        <pc:sldMkLst>
          <pc:docMk/>
          <pc:sldMk cId="2346677518" sldId="275"/>
        </pc:sldMkLst>
        <pc:spChg chg="mod">
          <ac:chgData name="Bob Fryatt" userId="ec78aef1e4fdd724" providerId="LiveId" clId="{A3EFF93B-5B8A-4A85-BA4A-E295FA5B0FA7}" dt="2026-05-18T14:01:32.779" v="314" actId="20577"/>
          <ac:spMkLst>
            <pc:docMk/>
            <pc:sldMk cId="2346677518" sldId="275"/>
            <ac:spMk id="6" creationId="{93CF1D16-FBF0-7738-BA2D-FA3E8BF31182}"/>
          </ac:spMkLst>
        </pc:spChg>
        <pc:spChg chg="add mod">
          <ac:chgData name="Bob Fryatt" userId="ec78aef1e4fdd724" providerId="LiveId" clId="{A3EFF93B-5B8A-4A85-BA4A-E295FA5B0FA7}" dt="2026-05-18T14:06:01.058" v="385"/>
          <ac:spMkLst>
            <pc:docMk/>
            <pc:sldMk cId="2346677518" sldId="275"/>
            <ac:spMk id="9" creationId="{14B552A8-4CBC-22D5-CAB0-677C35BF8BAF}"/>
          </ac:spMkLst>
        </pc:spChg>
        <pc:picChg chg="add mod">
          <ac:chgData name="Bob Fryatt" userId="ec78aef1e4fdd724" providerId="LiveId" clId="{A3EFF93B-5B8A-4A85-BA4A-E295FA5B0FA7}" dt="2026-05-18T14:01:11.298" v="311" actId="14100"/>
          <ac:picMkLst>
            <pc:docMk/>
            <pc:sldMk cId="2346677518" sldId="275"/>
            <ac:picMk id="4" creationId="{3A5DC21B-6DB5-0032-E187-9B6414BCD7F6}"/>
          </ac:picMkLst>
        </pc:picChg>
        <pc:picChg chg="del">
          <ac:chgData name="Bob Fryatt" userId="ec78aef1e4fdd724" providerId="LiveId" clId="{A3EFF93B-5B8A-4A85-BA4A-E295FA5B0FA7}" dt="2026-05-18T14:00:13.376" v="306" actId="478"/>
          <ac:picMkLst>
            <pc:docMk/>
            <pc:sldMk cId="2346677518" sldId="275"/>
            <ac:picMk id="8" creationId="{FA24CBE1-E7E1-035B-3417-E125D451DE5E}"/>
          </ac:picMkLst>
        </pc:picChg>
      </pc:sldChg>
      <pc:sldChg chg="addSp delSp modSp mod">
        <pc:chgData name="Bob Fryatt" userId="ec78aef1e4fdd724" providerId="LiveId" clId="{A3EFF93B-5B8A-4A85-BA4A-E295FA5B0FA7}" dt="2026-05-18T14:04:41.193" v="376" actId="207"/>
        <pc:sldMkLst>
          <pc:docMk/>
          <pc:sldMk cId="386488770" sldId="367"/>
        </pc:sldMkLst>
        <pc:spChg chg="add mod">
          <ac:chgData name="Bob Fryatt" userId="ec78aef1e4fdd724" providerId="LiveId" clId="{A3EFF93B-5B8A-4A85-BA4A-E295FA5B0FA7}" dt="2026-05-18T14:04:41.193" v="376" actId="207"/>
          <ac:spMkLst>
            <pc:docMk/>
            <pc:sldMk cId="386488770" sldId="367"/>
            <ac:spMk id="2" creationId="{742FF284-381B-4835-8A73-4F6CE5EA9646}"/>
          </ac:spMkLst>
        </pc:spChg>
        <pc:spChg chg="del">
          <ac:chgData name="Bob Fryatt" userId="ec78aef1e4fdd724" providerId="LiveId" clId="{A3EFF93B-5B8A-4A85-BA4A-E295FA5B0FA7}" dt="2026-05-18T14:04:34.398" v="374" actId="478"/>
          <ac:spMkLst>
            <pc:docMk/>
            <pc:sldMk cId="386488770" sldId="367"/>
            <ac:spMk id="4" creationId="{C811CFBA-34E1-0FAD-8807-10A738464559}"/>
          </ac:spMkLst>
        </pc:spChg>
        <pc:spChg chg="mod">
          <ac:chgData name="Bob Fryatt" userId="ec78aef1e4fdd724" providerId="LiveId" clId="{A3EFF93B-5B8A-4A85-BA4A-E295FA5B0FA7}" dt="2026-05-18T13:46:07.497" v="236" actId="27636"/>
          <ac:spMkLst>
            <pc:docMk/>
            <pc:sldMk cId="386488770" sldId="367"/>
            <ac:spMk id="7" creationId="{29DE2E8E-1F0B-1B1C-56F9-80313C078DE5}"/>
          </ac:spMkLst>
        </pc:spChg>
        <pc:spChg chg="mod">
          <ac:chgData name="Bob Fryatt" userId="ec78aef1e4fdd724" providerId="LiveId" clId="{A3EFF93B-5B8A-4A85-BA4A-E295FA5B0FA7}" dt="2026-05-18T13:46:13.616" v="238" actId="948"/>
          <ac:spMkLst>
            <pc:docMk/>
            <pc:sldMk cId="386488770" sldId="367"/>
            <ac:spMk id="9" creationId="{9F742886-2865-9148-A4BD-49C7E1FE7500}"/>
          </ac:spMkLst>
        </pc:spChg>
      </pc:sldChg>
      <pc:sldChg chg="addSp delSp modSp mod">
        <pc:chgData name="Bob Fryatt" userId="ec78aef1e4fdd724" providerId="LiveId" clId="{A3EFF93B-5B8A-4A85-BA4A-E295FA5B0FA7}" dt="2026-05-18T14:06:11.266" v="387"/>
        <pc:sldMkLst>
          <pc:docMk/>
          <pc:sldMk cId="3226858819" sldId="2147483325"/>
        </pc:sldMkLst>
        <pc:spChg chg="add mod">
          <ac:chgData name="Bob Fryatt" userId="ec78aef1e4fdd724" providerId="LiveId" clId="{A3EFF93B-5B8A-4A85-BA4A-E295FA5B0FA7}" dt="2026-05-18T14:06:11.266" v="387"/>
          <ac:spMkLst>
            <pc:docMk/>
            <pc:sldMk cId="3226858819" sldId="2147483325"/>
            <ac:spMk id="2" creationId="{DC2D6A32-F9CB-03F9-B440-7EEBFE4C57A4}"/>
          </ac:spMkLst>
        </pc:spChg>
        <pc:spChg chg="del">
          <ac:chgData name="Bob Fryatt" userId="ec78aef1e4fdd724" providerId="LiveId" clId="{A3EFF93B-5B8A-4A85-BA4A-E295FA5B0FA7}" dt="2026-05-18T14:06:07.760" v="386" actId="478"/>
          <ac:spMkLst>
            <pc:docMk/>
            <pc:sldMk cId="3226858819" sldId="2147483325"/>
            <ac:spMk id="8" creationId="{00000000-0000-0000-0000-000000000000}"/>
          </ac:spMkLst>
        </pc:spChg>
      </pc:sldChg>
      <pc:sldChg chg="del">
        <pc:chgData name="Bob Fryatt" userId="ec78aef1e4fdd724" providerId="LiveId" clId="{A3EFF93B-5B8A-4A85-BA4A-E295FA5B0FA7}" dt="2026-05-18T12:55:41.546" v="10" actId="47"/>
        <pc:sldMkLst>
          <pc:docMk/>
          <pc:sldMk cId="857778694" sldId="2147483326"/>
        </pc:sldMkLst>
      </pc:sldChg>
      <pc:sldChg chg="addSp modSp mod ord">
        <pc:chgData name="Bob Fryatt" userId="ec78aef1e4fdd724" providerId="LiveId" clId="{A3EFF93B-5B8A-4A85-BA4A-E295FA5B0FA7}" dt="2026-05-18T13:40:25.658" v="230" actId="14100"/>
        <pc:sldMkLst>
          <pc:docMk/>
          <pc:sldMk cId="709997012" sldId="2147483327"/>
        </pc:sldMkLst>
        <pc:spChg chg="mod">
          <ac:chgData name="Bob Fryatt" userId="ec78aef1e4fdd724" providerId="LiveId" clId="{A3EFF93B-5B8A-4A85-BA4A-E295FA5B0FA7}" dt="2026-05-18T13:16:42.888" v="218" actId="20577"/>
          <ac:spMkLst>
            <pc:docMk/>
            <pc:sldMk cId="709997012" sldId="2147483327"/>
            <ac:spMk id="2" creationId="{CC595429-A397-4A70-CAB3-5EB167B3EA58}"/>
          </ac:spMkLst>
        </pc:spChg>
        <pc:spChg chg="add mod">
          <ac:chgData name="Bob Fryatt" userId="ec78aef1e4fdd724" providerId="LiveId" clId="{A3EFF93B-5B8A-4A85-BA4A-E295FA5B0FA7}" dt="2026-05-18T13:40:25.658" v="230" actId="14100"/>
          <ac:spMkLst>
            <pc:docMk/>
            <pc:sldMk cId="709997012" sldId="2147483327"/>
            <ac:spMk id="3" creationId="{1BFBDA2E-3F26-1E51-9E96-3800D79EDB31}"/>
          </ac:spMkLst>
        </pc:spChg>
      </pc:sldChg>
      <pc:sldChg chg="addSp modSp mod ord">
        <pc:chgData name="Bob Fryatt" userId="ec78aef1e4fdd724" providerId="LiveId" clId="{A3EFF93B-5B8A-4A85-BA4A-E295FA5B0FA7}" dt="2026-05-18T14:03:51.802" v="367"/>
        <pc:sldMkLst>
          <pc:docMk/>
          <pc:sldMk cId="1471286185" sldId="2147483331"/>
        </pc:sldMkLst>
        <pc:spChg chg="add mod">
          <ac:chgData name="Bob Fryatt" userId="ec78aef1e4fdd724" providerId="LiveId" clId="{A3EFF93B-5B8A-4A85-BA4A-E295FA5B0FA7}" dt="2026-05-18T13:06:16.273" v="62" actId="14100"/>
          <ac:spMkLst>
            <pc:docMk/>
            <pc:sldMk cId="1471286185" sldId="2147483331"/>
            <ac:spMk id="3" creationId="{399CF9E0-B852-3CEA-5020-8D5A7280238F}"/>
          </ac:spMkLst>
        </pc:spChg>
        <pc:spChg chg="mod">
          <ac:chgData name="Bob Fryatt" userId="ec78aef1e4fdd724" providerId="LiveId" clId="{A3EFF93B-5B8A-4A85-BA4A-E295FA5B0FA7}" dt="2026-05-18T13:07:57.547" v="100" actId="6549"/>
          <ac:spMkLst>
            <pc:docMk/>
            <pc:sldMk cId="1471286185" sldId="2147483331"/>
            <ac:spMk id="5" creationId="{7901769C-424F-EFBC-4ED5-F0473637E557}"/>
          </ac:spMkLst>
        </pc:spChg>
        <pc:spChg chg="add mod">
          <ac:chgData name="Bob Fryatt" userId="ec78aef1e4fdd724" providerId="LiveId" clId="{A3EFF93B-5B8A-4A85-BA4A-E295FA5B0FA7}" dt="2026-05-18T13:06:03.311" v="61" actId="14100"/>
          <ac:spMkLst>
            <pc:docMk/>
            <pc:sldMk cId="1471286185" sldId="2147483331"/>
            <ac:spMk id="6" creationId="{0E2ADB4E-8114-94A2-4EAD-4EB7FCEB75D6}"/>
          </ac:spMkLst>
        </pc:spChg>
        <pc:spChg chg="add mod">
          <ac:chgData name="Bob Fryatt" userId="ec78aef1e4fdd724" providerId="LiveId" clId="{A3EFF93B-5B8A-4A85-BA4A-E295FA5B0FA7}" dt="2026-05-18T14:03:51.802" v="367"/>
          <ac:spMkLst>
            <pc:docMk/>
            <pc:sldMk cId="1471286185" sldId="2147483331"/>
            <ac:spMk id="7" creationId="{69DE6061-A019-DEE6-2146-129A65EE5AA9}"/>
          </ac:spMkLst>
        </pc:spChg>
      </pc:sldChg>
      <pc:sldChg chg="del ord">
        <pc:chgData name="Bob Fryatt" userId="ec78aef1e4fdd724" providerId="LiveId" clId="{A3EFF93B-5B8A-4A85-BA4A-E295FA5B0FA7}" dt="2026-05-18T13:16:50.270" v="219" actId="47"/>
        <pc:sldMkLst>
          <pc:docMk/>
          <pc:sldMk cId="2591404992" sldId="2147483339"/>
        </pc:sldMkLst>
      </pc:sldChg>
      <pc:sldChg chg="addSp delSp modSp mod">
        <pc:chgData name="Bob Fryatt" userId="ec78aef1e4fdd724" providerId="LiveId" clId="{A3EFF93B-5B8A-4A85-BA4A-E295FA5B0FA7}" dt="2026-05-18T14:05:05.419" v="379" actId="207"/>
        <pc:sldMkLst>
          <pc:docMk/>
          <pc:sldMk cId="1093980217" sldId="2147483341"/>
        </pc:sldMkLst>
        <pc:spChg chg="add mod">
          <ac:chgData name="Bob Fryatt" userId="ec78aef1e4fdd724" providerId="LiveId" clId="{A3EFF93B-5B8A-4A85-BA4A-E295FA5B0FA7}" dt="2026-05-18T14:05:05.419" v="379" actId="207"/>
          <ac:spMkLst>
            <pc:docMk/>
            <pc:sldMk cId="1093980217" sldId="2147483341"/>
            <ac:spMk id="2" creationId="{17B07F76-0EE4-F173-8CAF-7C0F5A654908}"/>
          </ac:spMkLst>
        </pc:spChg>
        <pc:spChg chg="del">
          <ac:chgData name="Bob Fryatt" userId="ec78aef1e4fdd724" providerId="LiveId" clId="{A3EFF93B-5B8A-4A85-BA4A-E295FA5B0FA7}" dt="2026-05-18T14:04:56.391" v="377" actId="478"/>
          <ac:spMkLst>
            <pc:docMk/>
            <pc:sldMk cId="1093980217" sldId="2147483341"/>
            <ac:spMk id="4" creationId="{6D7DA08A-87D5-DB13-F8B6-BE3639551595}"/>
          </ac:spMkLst>
        </pc:spChg>
      </pc:sldChg>
      <pc:sldChg chg="addSp delSp modSp mod ord">
        <pc:chgData name="Bob Fryatt" userId="ec78aef1e4fdd724" providerId="LiveId" clId="{A3EFF93B-5B8A-4A85-BA4A-E295FA5B0FA7}" dt="2026-05-18T14:04:27.546" v="373" actId="207"/>
        <pc:sldMkLst>
          <pc:docMk/>
          <pc:sldMk cId="2898141145" sldId="2147483342"/>
        </pc:sldMkLst>
        <pc:spChg chg="add mod">
          <ac:chgData name="Bob Fryatt" userId="ec78aef1e4fdd724" providerId="LiveId" clId="{A3EFF93B-5B8A-4A85-BA4A-E295FA5B0FA7}" dt="2026-05-18T14:04:27.546" v="373" actId="207"/>
          <ac:spMkLst>
            <pc:docMk/>
            <pc:sldMk cId="2898141145" sldId="2147483342"/>
            <ac:spMk id="2" creationId="{49FA92DA-F4A3-0419-0D42-19C22DE156E2}"/>
          </ac:spMkLst>
        </pc:spChg>
        <pc:spChg chg="del">
          <ac:chgData name="Bob Fryatt" userId="ec78aef1e4fdd724" providerId="LiveId" clId="{A3EFF93B-5B8A-4A85-BA4A-E295FA5B0FA7}" dt="2026-05-18T14:04:19.367" v="371" actId="478"/>
          <ac:spMkLst>
            <pc:docMk/>
            <pc:sldMk cId="2898141145" sldId="2147483342"/>
            <ac:spMk id="4" creationId="{55ADFFC1-CAC5-A940-459B-C297E9994ADD}"/>
          </ac:spMkLst>
        </pc:spChg>
        <pc:spChg chg="mod">
          <ac:chgData name="Bob Fryatt" userId="ec78aef1e4fdd724" providerId="LiveId" clId="{A3EFF93B-5B8A-4A85-BA4A-E295FA5B0FA7}" dt="2026-05-18T13:45:16.684" v="231" actId="113"/>
          <ac:spMkLst>
            <pc:docMk/>
            <pc:sldMk cId="2898141145" sldId="2147483342"/>
            <ac:spMk id="11" creationId="{84EC4AD1-A837-D4D0-81DE-C0B5AC86D5FC}"/>
          </ac:spMkLst>
        </pc:spChg>
      </pc:sldChg>
      <pc:sldChg chg="addSp delSp modSp mod">
        <pc:chgData name="Bob Fryatt" userId="ec78aef1e4fdd724" providerId="LiveId" clId="{A3EFF93B-5B8A-4A85-BA4A-E295FA5B0FA7}" dt="2026-05-18T14:03:32.801" v="365"/>
        <pc:sldMkLst>
          <pc:docMk/>
          <pc:sldMk cId="951418738" sldId="2147483344"/>
        </pc:sldMkLst>
        <pc:spChg chg="add mod">
          <ac:chgData name="Bob Fryatt" userId="ec78aef1e4fdd724" providerId="LiveId" clId="{A3EFF93B-5B8A-4A85-BA4A-E295FA5B0FA7}" dt="2026-05-18T14:03:32.801" v="365"/>
          <ac:spMkLst>
            <pc:docMk/>
            <pc:sldMk cId="951418738" sldId="2147483344"/>
            <ac:spMk id="2" creationId="{2CAD3C73-6077-E0A4-9CA1-95A22AF484A4}"/>
          </ac:spMkLst>
        </pc:spChg>
        <pc:spChg chg="del">
          <ac:chgData name="Bob Fryatt" userId="ec78aef1e4fdd724" providerId="LiveId" clId="{A3EFF93B-5B8A-4A85-BA4A-E295FA5B0FA7}" dt="2026-05-18T14:03:25.408" v="364" actId="478"/>
          <ac:spMkLst>
            <pc:docMk/>
            <pc:sldMk cId="951418738" sldId="2147483344"/>
            <ac:spMk id="8" creationId="{45C09170-733B-06D9-0239-68D1EEE080B0}"/>
          </ac:spMkLst>
        </pc:spChg>
      </pc:sldChg>
      <pc:sldChg chg="addSp delSp modSp mod">
        <pc:chgData name="Bob Fryatt" userId="ec78aef1e4fdd724" providerId="LiveId" clId="{A3EFF93B-5B8A-4A85-BA4A-E295FA5B0FA7}" dt="2026-05-18T14:04:12.009" v="370" actId="1036"/>
        <pc:sldMkLst>
          <pc:docMk/>
          <pc:sldMk cId="991108621" sldId="2147483345"/>
        </pc:sldMkLst>
        <pc:spChg chg="add mod">
          <ac:chgData name="Bob Fryatt" userId="ec78aef1e4fdd724" providerId="LiveId" clId="{A3EFF93B-5B8A-4A85-BA4A-E295FA5B0FA7}" dt="2026-05-18T14:04:12.009" v="370" actId="1036"/>
          <ac:spMkLst>
            <pc:docMk/>
            <pc:sldMk cId="991108621" sldId="2147483345"/>
            <ac:spMk id="2" creationId="{17EF57CB-C87D-AE1B-3C3C-B4272E840B1C}"/>
          </ac:spMkLst>
        </pc:spChg>
        <pc:spChg chg="del">
          <ac:chgData name="Bob Fryatt" userId="ec78aef1e4fdd724" providerId="LiveId" clId="{A3EFF93B-5B8A-4A85-BA4A-E295FA5B0FA7}" dt="2026-05-18T14:04:05.086" v="368" actId="478"/>
          <ac:spMkLst>
            <pc:docMk/>
            <pc:sldMk cId="991108621" sldId="2147483345"/>
            <ac:spMk id="8" creationId="{8EC9DAFC-4949-5EDB-3635-3F4A69416F00}"/>
          </ac:spMkLst>
        </pc:spChg>
      </pc:sldChg>
      <pc:sldChg chg="addSp delSp modSp mod">
        <pc:chgData name="Bob Fryatt" userId="ec78aef1e4fdd724" providerId="LiveId" clId="{A3EFF93B-5B8A-4A85-BA4A-E295FA5B0FA7}" dt="2026-05-18T14:05:44.751" v="382" actId="207"/>
        <pc:sldMkLst>
          <pc:docMk/>
          <pc:sldMk cId="3518743845" sldId="2147483346"/>
        </pc:sldMkLst>
        <pc:spChg chg="add mod">
          <ac:chgData name="Bob Fryatt" userId="ec78aef1e4fdd724" providerId="LiveId" clId="{A3EFF93B-5B8A-4A85-BA4A-E295FA5B0FA7}" dt="2026-05-18T14:05:44.751" v="382" actId="207"/>
          <ac:spMkLst>
            <pc:docMk/>
            <pc:sldMk cId="3518743845" sldId="2147483346"/>
            <ac:spMk id="2" creationId="{58B01323-B3C7-22A8-4801-4295D38B174D}"/>
          </ac:spMkLst>
        </pc:spChg>
        <pc:spChg chg="del">
          <ac:chgData name="Bob Fryatt" userId="ec78aef1e4fdd724" providerId="LiveId" clId="{A3EFF93B-5B8A-4A85-BA4A-E295FA5B0FA7}" dt="2026-05-18T14:05:38.297" v="380" actId="478"/>
          <ac:spMkLst>
            <pc:docMk/>
            <pc:sldMk cId="3518743845" sldId="2147483346"/>
            <ac:spMk id="4" creationId="{8EAFB659-4188-D8C0-9FA6-CF2CDD66B589}"/>
          </ac:spMkLst>
        </pc:spChg>
      </pc:sldChg>
      <pc:sldChg chg="addSp delSp modSp mod">
        <pc:chgData name="Bob Fryatt" userId="ec78aef1e4fdd724" providerId="LiveId" clId="{A3EFF93B-5B8A-4A85-BA4A-E295FA5B0FA7}" dt="2026-05-18T14:05:54.353" v="384"/>
        <pc:sldMkLst>
          <pc:docMk/>
          <pc:sldMk cId="169418029" sldId="2147483347"/>
        </pc:sldMkLst>
        <pc:spChg chg="add mod">
          <ac:chgData name="Bob Fryatt" userId="ec78aef1e4fdd724" providerId="LiveId" clId="{A3EFF93B-5B8A-4A85-BA4A-E295FA5B0FA7}" dt="2026-05-18T14:05:54.353" v="384"/>
          <ac:spMkLst>
            <pc:docMk/>
            <pc:sldMk cId="169418029" sldId="2147483347"/>
            <ac:spMk id="5" creationId="{11F54851-224A-0AB3-6BAE-7F9FE7D2D7E2}"/>
          </ac:spMkLst>
        </pc:spChg>
        <pc:spChg chg="del">
          <ac:chgData name="Bob Fryatt" userId="ec78aef1e4fdd724" providerId="LiveId" clId="{A3EFF93B-5B8A-4A85-BA4A-E295FA5B0FA7}" dt="2026-05-18T14:05:50.728" v="383" actId="478"/>
          <ac:spMkLst>
            <pc:docMk/>
            <pc:sldMk cId="169418029" sldId="2147483347"/>
            <ac:spMk id="8" creationId="{3AF8AA93-9785-358A-0EA4-A515DE808A63}"/>
          </ac:spMkLst>
        </pc:spChg>
        <pc:picChg chg="add del mod modCrop">
          <ac:chgData name="Bob Fryatt" userId="ec78aef1e4fdd724" providerId="LiveId" clId="{A3EFF93B-5B8A-4A85-BA4A-E295FA5B0FA7}" dt="2026-05-18T13:59:39.700" v="300" actId="21"/>
          <ac:picMkLst>
            <pc:docMk/>
            <pc:sldMk cId="169418029" sldId="2147483347"/>
            <ac:picMk id="3" creationId="{302957B7-2690-32CC-CEC3-6F942927D873}"/>
          </ac:picMkLst>
        </pc:picChg>
      </pc:sldChg>
      <pc:sldChg chg="addSp modSp del mod">
        <pc:chgData name="Bob Fryatt" userId="ec78aef1e4fdd724" providerId="LiveId" clId="{A3EFF93B-5B8A-4A85-BA4A-E295FA5B0FA7}" dt="2026-05-18T14:01:44.946" v="315" actId="47"/>
        <pc:sldMkLst>
          <pc:docMk/>
          <pc:sldMk cId="1903536806" sldId="2147483348"/>
        </pc:sldMkLst>
        <pc:spChg chg="add mod">
          <ac:chgData name="Bob Fryatt" userId="ec78aef1e4fdd724" providerId="LiveId" clId="{A3EFF93B-5B8A-4A85-BA4A-E295FA5B0FA7}" dt="2026-05-18T13:56:12.146" v="294" actId="164"/>
          <ac:spMkLst>
            <pc:docMk/>
            <pc:sldMk cId="1903536806" sldId="2147483348"/>
            <ac:spMk id="2" creationId="{BF20E6D2-4CB1-C19B-25CE-5812F7766F5D}"/>
          </ac:spMkLst>
        </pc:spChg>
        <pc:spChg chg="add mod">
          <ac:chgData name="Bob Fryatt" userId="ec78aef1e4fdd724" providerId="LiveId" clId="{A3EFF93B-5B8A-4A85-BA4A-E295FA5B0FA7}" dt="2026-05-18T13:56:12.146" v="294" actId="164"/>
          <ac:spMkLst>
            <pc:docMk/>
            <pc:sldMk cId="1903536806" sldId="2147483348"/>
            <ac:spMk id="3" creationId="{A9546833-AC5D-BEBC-3E5E-1A015C548DB6}"/>
          </ac:spMkLst>
        </pc:spChg>
        <pc:spChg chg="add mod">
          <ac:chgData name="Bob Fryatt" userId="ec78aef1e4fdd724" providerId="LiveId" clId="{A3EFF93B-5B8A-4A85-BA4A-E295FA5B0FA7}" dt="2026-05-18T13:56:12.146" v="294" actId="164"/>
          <ac:spMkLst>
            <pc:docMk/>
            <pc:sldMk cId="1903536806" sldId="2147483348"/>
            <ac:spMk id="7" creationId="{2D17625F-0846-7FB4-11E8-232C797FAECE}"/>
          </ac:spMkLst>
        </pc:spChg>
        <pc:spChg chg="add mod">
          <ac:chgData name="Bob Fryatt" userId="ec78aef1e4fdd724" providerId="LiveId" clId="{A3EFF93B-5B8A-4A85-BA4A-E295FA5B0FA7}" dt="2026-05-18T13:56:12.146" v="294" actId="164"/>
          <ac:spMkLst>
            <pc:docMk/>
            <pc:sldMk cId="1903536806" sldId="2147483348"/>
            <ac:spMk id="9" creationId="{89668E7F-0373-104E-826B-642D869C472D}"/>
          </ac:spMkLst>
        </pc:spChg>
        <pc:grpChg chg="add mod">
          <ac:chgData name="Bob Fryatt" userId="ec78aef1e4fdd724" providerId="LiveId" clId="{A3EFF93B-5B8A-4A85-BA4A-E295FA5B0FA7}" dt="2026-05-18T13:56:12.146" v="294" actId="164"/>
          <ac:grpSpMkLst>
            <pc:docMk/>
            <pc:sldMk cId="1903536806" sldId="2147483348"/>
            <ac:grpSpMk id="10" creationId="{1FCF901D-94E8-517A-EFFA-52EE60BA1109}"/>
          </ac:grpSpMkLst>
        </pc:grpChg>
        <pc:picChg chg="mod">
          <ac:chgData name="Bob Fryatt" userId="ec78aef1e4fdd724" providerId="LiveId" clId="{A3EFF93B-5B8A-4A85-BA4A-E295FA5B0FA7}" dt="2026-05-18T13:55:31.094" v="289" actId="1076"/>
          <ac:picMkLst>
            <pc:docMk/>
            <pc:sldMk cId="1903536806" sldId="2147483348"/>
            <ac:picMk id="8" creationId="{25E8A3C7-DB90-8C15-13CD-98FEC5B26FC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21850-A6DC-46CB-B8E4-B5390B6FB2D7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C9F4-D5E6-4F31-ACF9-1247CE56D0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60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C9F4-D5E6-4F31-ACF9-1247CE56D0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02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C9F4-D5E6-4F31-ACF9-1247CE56D0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1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C9F4-D5E6-4F31-ACF9-1247CE56D0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10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Introduction: Welcome. Before we dive into the specific case studies, I want to frame our core objective: the FPH GHET project aims to examine how the UK's Faculty of Public Health training pathways can inform international workforce development.
Point 1 (Ladder/Gate): </a:t>
            </a:r>
          </a:p>
          <a:p>
            <a:r>
              <a:rPr lang="en-US"/>
              <a:t>As we will see in Case Study 1, a strict specialist pathway can unintentionally displace experienced informal workers. We focus on a “ladder, not a gate” approach to recognize and build upon existing skills. 
</a:t>
            </a:r>
            <a:r>
              <a:rPr lang="en-US">
                <a:solidFill>
                  <a:srgbClr val="1E2A33"/>
                </a:solidFill>
              </a:rPr>
              <a:t>Competency frameworks can </a:t>
            </a:r>
            <a:r>
              <a:rPr lang="en-US" err="1">
                <a:solidFill>
                  <a:srgbClr val="1E2A33"/>
                </a:solidFill>
              </a:rPr>
              <a:t>formalise</a:t>
            </a:r>
            <a:r>
              <a:rPr lang="en-US">
                <a:solidFill>
                  <a:srgbClr val="1E2A33"/>
                </a:solidFill>
              </a:rPr>
              <a:t> and strengthen informal capability by creating </a:t>
            </a:r>
            <a:r>
              <a:rPr lang="en-US" err="1">
                <a:solidFill>
                  <a:srgbClr val="1E2A33"/>
                </a:solidFill>
              </a:rPr>
              <a:t>recognised</a:t>
            </a:r>
            <a:r>
              <a:rPr lang="en-US">
                <a:solidFill>
                  <a:srgbClr val="1E2A33"/>
                </a:solidFill>
              </a:rPr>
              <a:t> progression routes.</a:t>
            </a:r>
            <a:endParaRPr lang="en-US"/>
          </a:p>
          <a:p>
            <a:r>
              <a:rPr lang="en-US"/>
              <a:t>
Point 2 (Generalist): </a:t>
            </a:r>
          </a:p>
          <a:p>
            <a:r>
              <a:rPr lang="en-US"/>
              <a:t>In Case Study 2, we’ll explore why complex health threats require generalists who can integrate science, operations, and politics, rather than relying solely on isolated technical experts. </a:t>
            </a:r>
            <a:r>
              <a:rPr lang="en-US">
                <a:solidFill>
                  <a:srgbClr val="1E2A33"/>
                </a:solidFill>
              </a:rPr>
              <a:t>Health Systems need both generalists in public health (</a:t>
            </a:r>
            <a:r>
              <a:rPr lang="en-US" err="1">
                <a:solidFill>
                  <a:srgbClr val="1E2A33"/>
                </a:solidFill>
              </a:rPr>
              <a:t>forintegration</a:t>
            </a:r>
            <a:r>
              <a:rPr lang="en-US">
                <a:solidFill>
                  <a:srgbClr val="1E2A33"/>
                </a:solidFill>
              </a:rPr>
              <a:t> + delivery) and technical specialists (for </a:t>
            </a:r>
            <a:r>
              <a:rPr lang="en-US" err="1">
                <a:solidFill>
                  <a:srgbClr val="1E2A33"/>
                </a:solidFill>
              </a:rPr>
              <a:t>domaindepth</a:t>
            </a:r>
            <a:r>
              <a:rPr lang="en-US">
                <a:solidFill>
                  <a:srgbClr val="1E2A33"/>
                </a:solidFill>
              </a:rPr>
              <a:t>)</a:t>
            </a:r>
            <a:endParaRPr lang="en-US"/>
          </a:p>
          <a:p>
            <a:endParaRPr lang="en-US">
              <a:solidFill>
                <a:srgbClr val="1E2A33"/>
              </a:solidFill>
            </a:endParaRPr>
          </a:p>
          <a:p>
            <a:r>
              <a:rPr lang="en-US">
                <a:solidFill>
                  <a:srgbClr val="1E2A33"/>
                </a:solidFill>
              </a:rPr>
              <a:t>Competency-based systems can reproduce inequity unless equity monitoring and corrective action are </a:t>
            </a:r>
            <a:r>
              <a:rPr lang="en-US" err="1">
                <a:solidFill>
                  <a:srgbClr val="1E2A33"/>
                </a:solidFill>
              </a:rPr>
              <a:t>builtinto</a:t>
            </a:r>
            <a:r>
              <a:rPr lang="en-US">
                <a:solidFill>
                  <a:srgbClr val="1E2A33"/>
                </a:solidFill>
              </a:rPr>
              <a:t> governance processes</a:t>
            </a:r>
            <a:endParaRPr lang="en-US"/>
          </a:p>
          <a:p>
            <a:r>
              <a:rPr lang="en-US"/>
              <a:t>
Point 3 (Real-World/Political): </a:t>
            </a:r>
          </a:p>
          <a:p>
            <a:r>
              <a:rPr lang="en-US"/>
              <a:t>Evidence alone doesn’t change policy.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1E2A33"/>
                </a:solidFill>
              </a:rPr>
              <a:t>Political skill must be treated as a core public health competency, not an optional “soft skill”.</a:t>
            </a:r>
            <a:endParaRPr lang="en-US"/>
          </a:p>
          <a:p>
            <a:pPr algn="ctr"/>
            <a:endParaRPr lang="en-US">
              <a:solidFill>
                <a:srgbClr val="1E2A33"/>
              </a:solidFill>
            </a:endParaRPr>
          </a:p>
          <a:p>
            <a:r>
              <a:rPr lang="en-US"/>
              <a:t>Case Study 4 shows why we teach political skill as a core requirement</a:t>
            </a:r>
          </a:p>
          <a:p>
            <a:endParaRPr lang="en-US"/>
          </a:p>
          <a:p>
            <a:r>
              <a:rPr lang="en-US"/>
              <a:t>Case Study 5 explains trainees' “learning-by-doing” time from becoming overwhelmed by low-value service work. </a:t>
            </a:r>
            <a:r>
              <a:rPr lang="en-US">
                <a:solidFill>
                  <a:srgbClr val="000000"/>
                </a:solidFill>
              </a:rPr>
              <a:t>C</a:t>
            </a:r>
            <a:r>
              <a:rPr lang="en-US">
                <a:solidFill>
                  <a:srgbClr val="1E2A33"/>
                </a:solidFill>
              </a:rPr>
              <a:t>ompetencies become usable through supervised practice. Protect learning value against service overload and ensure supervision quality.</a:t>
            </a:r>
            <a:endParaRPr lang="en-US"/>
          </a:p>
          <a:p>
            <a:r>
              <a:rPr lang="en-US"/>
              <a:t>
Point 4 (Systems Over Lists): Finally, Case Studies 3 and 6 highlight the biggest lesson: a published framework is not enough. If we don’t build in governance structures with equity monitoring and clear pathways, competency systems can reproduce inequity or fail to take root locally.</a:t>
            </a:r>
          </a:p>
          <a:p>
            <a:endParaRPr lang="en-US"/>
          </a:p>
          <a:p>
            <a:r>
              <a:rPr lang="en-US">
                <a:solidFill>
                  <a:srgbClr val="18374D"/>
                </a:solidFill>
              </a:rPr>
              <a:t>Build local ownership, strengthen workforce assurance and avoid pilot-only gains by designing the full system - not just the competency list.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E5DA8-8806-4FD3-837C-4114CDE83CC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699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-50299791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b="8230"/>
          <a:stretch/>
        </p:blipFill>
        <p:spPr>
          <a:xfrm>
            <a:off x="-18077" y="0"/>
            <a:ext cx="12268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51232"/>
            <a:ext cx="106680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30752"/>
            <a:ext cx="9753600" cy="1365249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CFDAB1E-10EE-3F40-B52B-1D45867FF699}" type="datetime1">
              <a:rPr lang="en-GB" smtClean="0"/>
              <a:t>18/05/2026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80" y="696061"/>
            <a:ext cx="1582920" cy="19642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296400" y="5897655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61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A795-24A3-AA4E-A879-5A64937DB21E}" type="datetime1">
              <a:rPr lang="en-GB" smtClean="0"/>
              <a:t>18/05/2026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10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DADD-B206-304F-8829-A30F0C5A20CE}" type="datetime1">
              <a:rPr lang="en-GB" smtClean="0"/>
              <a:t>18/05/2026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01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99CE-46D8-304B-A9EA-76B40C734C20}" type="datetime1">
              <a:rPr lang="en-GB" smtClean="0"/>
              <a:t>18/05/2026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bstract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" b="80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03" y="2445839"/>
            <a:ext cx="1582920" cy="19642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961467" y="4999399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745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45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699D-3D8F-5C67-8164-6D39ED5A2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A2EC72-2A61-82D6-2D40-6018B102D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307B1-67AF-C93A-1C80-D7AF32D7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A0893-5F4C-D726-8D08-862987353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556FC-71D2-BD5E-A6B3-D7C25BC8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83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49A26-D0BB-B2CF-78A3-89A1AE52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6CFB-7D72-B110-028E-D9EE0EBD6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D0262-F1CA-F8D8-F6BA-D1D36F93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21D70-35CE-B2C9-B41F-2A175E87D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AEAC6-517A-8BF3-5E18-C56EF92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590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F2A7-1A27-08F7-2765-8524F477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7888-2F7B-680C-3AD9-4944BEE8D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8385-8644-2358-9FBC-1F0D574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91587-FE84-6D1B-8186-10E652A5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99017-00FC-3E69-3906-B88EA004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55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117C7-0047-AF71-3439-A48BB59D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9AEB2-4433-C628-F0FE-E3C523B44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30D2E-034D-9D7B-D269-7BE928A3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FE07-5783-D60D-CA2B-FE8066D3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2D90D-BA18-CB5F-F26B-25334A78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16196F-A7D9-8DFE-CDCA-A95E007D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163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7BD1-C509-AA02-F047-2C5FF107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C14D1C-C5B0-E35B-3148-E904E9A5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8CED9F-1EA0-84B4-5030-1AB7A714E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A4DB76-DD83-3C80-005E-9DB667D75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A74F8-77BC-7E9D-D4EA-6074BBE51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93D8BA-01B2-6109-1918-47619D2D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512AB9-71FE-5B6D-5019-4936E196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B93F4-E8D4-87E5-6512-8696DDE2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10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DC05D-3618-71FF-7C4D-76287639B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DDCD5-278D-058D-48E4-A1F9E281D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2C4EF-7B0B-E9F7-B435-DE5FEB2FF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616542-20DF-C363-C754-704E62BE4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9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3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7" b="8083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60726"/>
            <a:ext cx="106680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30752"/>
            <a:ext cx="9753600" cy="1365249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B56EB4A-B8A0-BE43-9B8A-C907F7996484}" type="datetime1">
              <a:rPr lang="en-GB" smtClean="0"/>
              <a:t>18/05/2026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80" y="696061"/>
            <a:ext cx="1582920" cy="19642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296400" y="5897655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273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E77C34-0419-8808-EB7A-2D37DC6DC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A817C-7D2C-AB3B-7FAC-48B93868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B711B-6774-3048-A0D3-E128D8B3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711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706F2-EBE9-93CA-5F58-6B4775F6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82C90-E518-8D3A-8EA8-37112215E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04597-C6ED-DFC7-41FD-F64FB0B4A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9DC70-B9EB-CF39-16B0-B480570F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69014-D0F4-F795-8AE4-0D447DD9B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EF35EF-DC5A-699B-B025-16FCC3DF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16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46595-AEA3-DBE7-CD66-F74124D28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0D377-71E6-E43A-C856-31E9BCC61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1A3EE-D33C-F70B-5DAE-654A8E5C0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D493D-1216-6E2C-F437-5B9A6EDBB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BFFD2-2A41-925C-5BBF-1A940E0C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DB46E1-6D17-9F3E-3E97-70AE5EA7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162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FF591-880D-BE0D-3751-087A4A96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EB018-2C4C-D153-410C-71CB4525F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5DF1-4759-E3F9-3F50-B5C4B6A5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4F288-2B84-7BD3-1DF7-5BA3D6DD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109C0-2018-5CDB-FF7E-BA1052D7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34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1F96C1-FD2B-342D-5E88-5F4C035960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13D4A-F0BD-CB72-FFDE-4A608B02F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A1F1-14E4-8724-5F54-1A6C5FA45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E9670-E593-F873-B884-3D26E69A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E656C-CCB3-9E8A-823E-309F36EE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034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75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-50299791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b="8230"/>
          <a:stretch/>
        </p:blipFill>
        <p:spPr>
          <a:xfrm>
            <a:off x="-18077" y="0"/>
            <a:ext cx="12268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51232"/>
            <a:ext cx="106680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30752"/>
            <a:ext cx="9753600" cy="1365249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CFDAB1E-10EE-3F40-B52B-1D45867FF699}" type="datetime1">
              <a:rPr lang="en-GB" smtClean="0"/>
              <a:t>18/05/2026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80" y="696061"/>
            <a:ext cx="1582920" cy="19642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296400" y="5897655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113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3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7" b="8083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60726"/>
            <a:ext cx="106680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30752"/>
            <a:ext cx="9753600" cy="1365249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B56EB4A-B8A0-BE43-9B8A-C907F7996484}" type="datetime1">
              <a:rPr lang="en-GB" smtClean="0"/>
              <a:t>18/05/2026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80" y="696061"/>
            <a:ext cx="1582920" cy="19642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296400" y="5897655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9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4810-455B-8741-8C2D-D4D392C26BB8}" type="datetime1">
              <a:rPr lang="en-GB" smtClean="0"/>
              <a:t>18/05/2026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93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1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b="8230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3260726"/>
            <a:ext cx="106680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4730752"/>
            <a:ext cx="9753600" cy="1365249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12848DD-739D-434D-9771-B187C3C94DE1}" type="datetime1">
              <a:rPr lang="en-GB" smtClean="0"/>
              <a:t>18/05/2026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80" y="696061"/>
            <a:ext cx="1582920" cy="196426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296400" y="5897655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12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4810-455B-8741-8C2D-D4D392C26BB8}" type="datetime1">
              <a:rPr lang="en-GB" smtClean="0"/>
              <a:t>18/05/2026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133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3DCD-83C4-9443-A7EE-30218EBCA462}" type="datetime1">
              <a:rPr lang="en-GB" smtClean="0"/>
              <a:t>18/05/2026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8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1E0C-07F2-B04F-8E16-EA60802DBFB5}" type="datetime1">
              <a:rPr lang="en-GB" smtClean="0"/>
              <a:t>18/05/2026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58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2FCA-27B3-4C42-8314-59B59AAF7230}" type="datetime1">
              <a:rPr lang="en-GB" smtClean="0"/>
              <a:t>18/05/2026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2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40E1-E167-7D42-9D6A-E7E753227595}" type="datetime1">
              <a:rPr lang="en-GB" smtClean="0"/>
              <a:t>18/05/2026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63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A549-A93F-3C4A-8036-0B4601728A25}" type="datetime1">
              <a:rPr lang="en-GB" smtClean="0"/>
              <a:t>18/05/2026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58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A795-24A3-AA4E-A879-5A64937DB21E}" type="datetime1">
              <a:rPr lang="en-GB" smtClean="0"/>
              <a:t>18/05/2026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27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DADD-B206-304F-8829-A30F0C5A20CE}" type="datetime1">
              <a:rPr lang="en-GB" smtClean="0"/>
              <a:t>18/05/2026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475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99CE-46D8-304B-A9EA-76B40C734C20}" type="datetime1">
              <a:rPr lang="en-GB" smtClean="0"/>
              <a:t>18/05/2026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bstract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" b="80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03" y="2445839"/>
            <a:ext cx="1582920" cy="19642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961467" y="4999399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082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1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-50299791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b="8230"/>
          <a:stretch/>
        </p:blipFill>
        <p:spPr>
          <a:xfrm>
            <a:off x="-18077" y="0"/>
            <a:ext cx="12268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51232"/>
            <a:ext cx="106680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30752"/>
            <a:ext cx="9753600" cy="1365249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9CFDAB1E-10EE-3F40-B52B-1D45867FF699}" type="datetime1">
              <a:rPr lang="en-GB" smtClean="0"/>
              <a:t>18/05/2026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80" y="696061"/>
            <a:ext cx="1582920" cy="19642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296400" y="5897655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61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1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b="8230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3260726"/>
            <a:ext cx="106680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4730752"/>
            <a:ext cx="9753600" cy="1365249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12848DD-739D-434D-9771-B187C3C94DE1}" type="datetime1">
              <a:rPr lang="en-GB" smtClean="0"/>
              <a:t>18/05/2026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80" y="696061"/>
            <a:ext cx="1582920" cy="196426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296400" y="5897655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11005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3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7" b="8083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60726"/>
            <a:ext cx="106680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30752"/>
            <a:ext cx="9753600" cy="1365249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DB56EB4A-B8A0-BE43-9B8A-C907F7996484}" type="datetime1">
              <a:rPr lang="en-GB" smtClean="0"/>
              <a:t>18/05/2026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80" y="696061"/>
            <a:ext cx="1582920" cy="1964267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296400" y="5897655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977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84810-455B-8741-8C2D-D4D392C26BB8}" type="datetime1">
              <a:rPr lang="en-GB" smtClean="0"/>
              <a:t>18/05/2026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06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bstract1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0" b="8230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3260726"/>
            <a:ext cx="10668000" cy="1470025"/>
          </a:xfr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4730752"/>
            <a:ext cx="9753600" cy="1365249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12848DD-739D-434D-9771-B187C3C94DE1}" type="datetime1">
              <a:rPr lang="en-GB" smtClean="0"/>
              <a:t>18/05/2026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480" y="696061"/>
            <a:ext cx="1582920" cy="196426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9296400" y="5897655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840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3DCD-83C4-9443-A7EE-30218EBCA462}" type="datetime1">
              <a:rPr lang="en-GB" smtClean="0"/>
              <a:t>18/05/2026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98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1E0C-07F2-B04F-8E16-EA60802DBFB5}" type="datetime1">
              <a:rPr lang="en-GB" smtClean="0"/>
              <a:t>18/05/2026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2FCA-27B3-4C42-8314-59B59AAF7230}" type="datetime1">
              <a:rPr lang="en-GB" smtClean="0"/>
              <a:t>18/05/2026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538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40E1-E167-7D42-9D6A-E7E753227595}" type="datetime1">
              <a:rPr lang="en-GB" smtClean="0"/>
              <a:t>18/05/2026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848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A549-A93F-3C4A-8036-0B4601728A25}" type="datetime1">
              <a:rPr lang="en-GB" smtClean="0"/>
              <a:t>18/05/2026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736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9A795-24A3-AA4E-A879-5A64937DB21E}" type="datetime1">
              <a:rPr lang="en-GB" smtClean="0"/>
              <a:t>18/05/2026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03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EDADD-B206-304F-8829-A30F0C5A20CE}" type="datetime1">
              <a:rPr lang="en-GB" smtClean="0"/>
              <a:t>18/05/2026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4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E3DCD-83C4-9443-A7EE-30218EBCA462}" type="datetime1">
              <a:rPr lang="en-GB" smtClean="0"/>
              <a:t>18/05/2026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661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299CE-46D8-304B-A9EA-76B40C734C20}" type="datetime1">
              <a:rPr lang="en-GB" smtClean="0"/>
              <a:t>18/05/2026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bstract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4" b="80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fph_vertical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303" y="2445839"/>
            <a:ext cx="1582920" cy="196426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961467" y="4999399"/>
            <a:ext cx="2286000" cy="365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GB" sz="2667" b="0" i="0" u="none" strike="noStrike" kern="1200" baseline="30000" dirty="0" err="1">
                <a:solidFill>
                  <a:srgbClr val="FFFFFF"/>
                </a:solidFill>
                <a:latin typeface="Arial"/>
                <a:ea typeface="+mn-ea"/>
                <a:cs typeface="Arial"/>
              </a:rPr>
              <a:t>www.fph.org.uk</a:t>
            </a:r>
            <a:endParaRPr lang="en-GB" sz="2667" b="0" i="0" u="none" strike="noStrike" kern="1200" baseline="300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974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1E0C-07F2-B04F-8E16-EA60802DBFB5}" type="datetime1">
              <a:rPr lang="en-GB" smtClean="0"/>
              <a:t>18/05/2026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3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52FCA-27B3-4C42-8314-59B59AAF7230}" type="datetime1">
              <a:rPr lang="en-GB" smtClean="0"/>
              <a:t>18/05/2026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40E1-E167-7D42-9D6A-E7E753227595}" type="datetime1">
              <a:rPr lang="en-GB" smtClean="0"/>
              <a:t>18/05/2026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3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7A549-A93F-3C4A-8036-0B4601728A25}" type="datetime1">
              <a:rPr lang="en-GB" smtClean="0"/>
              <a:t>18/05/2026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FA7FE-CD8C-F049-A609-816E20017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7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rve.png"/>
          <p:cNvPicPr>
            <a:picLocks noChangeAspect="1"/>
          </p:cNvPicPr>
          <p:nvPr userDrawn="1"/>
        </p:nvPicPr>
        <p:blipFill rotWithShape="1">
          <a:blip r:embed="rId15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6"/>
          <a:stretch/>
        </p:blipFill>
        <p:spPr>
          <a:xfrm>
            <a:off x="0" y="3807610"/>
            <a:ext cx="12192000" cy="30503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85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433685"/>
            <a:ext cx="11582400" cy="0"/>
          </a:xfrm>
          <a:prstGeom prst="line">
            <a:avLst/>
          </a:prstGeom>
          <a:ln w="12700" cmpd="sng">
            <a:solidFill>
              <a:srgbClr val="007C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ph_vertical_blue_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57" y="274640"/>
            <a:ext cx="869244" cy="10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60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51" r:id="rId13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733" kern="1200">
          <a:solidFill>
            <a:srgbClr val="272790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33666-2B92-18D3-EF43-5206711CE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800966-B116-1016-826E-671607654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C9AD4-D583-BCE8-88C9-A1192C74F7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12BC27-B9BA-4FFB-94BF-549ABB116C28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7DE6E-854C-2CEB-EE0B-1E19B9285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8850C-DC93-D69C-35FC-1725554AA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728A0-82F2-41D4-9752-6AB2D1B54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79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rve.png"/>
          <p:cNvPicPr>
            <a:picLocks noChangeAspect="1"/>
          </p:cNvPicPr>
          <p:nvPr userDrawn="1"/>
        </p:nvPicPr>
        <p:blipFill rotWithShape="1">
          <a:blip r:embed="rId15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6"/>
          <a:stretch/>
        </p:blipFill>
        <p:spPr>
          <a:xfrm>
            <a:off x="0" y="3807610"/>
            <a:ext cx="12192000" cy="30503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85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433685"/>
            <a:ext cx="11582400" cy="0"/>
          </a:xfrm>
          <a:prstGeom prst="line">
            <a:avLst/>
          </a:prstGeom>
          <a:ln w="12700" cmpd="sng">
            <a:solidFill>
              <a:srgbClr val="007C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ph_vertical_blue_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57" y="274640"/>
            <a:ext cx="869244" cy="10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2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52" r:id="rId13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733" kern="1200">
          <a:solidFill>
            <a:srgbClr val="272790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urve.png"/>
          <p:cNvPicPr>
            <a:picLocks noChangeAspect="1"/>
          </p:cNvPicPr>
          <p:nvPr userDrawn="1"/>
        </p:nvPicPr>
        <p:blipFill rotWithShape="1">
          <a:blip r:embed="rId1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6"/>
          <a:stretch/>
        </p:blipFill>
        <p:spPr>
          <a:xfrm>
            <a:off x="0" y="3807610"/>
            <a:ext cx="12192000" cy="305039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85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34AFA7FE-CD8C-F049-A609-816E200170F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433685"/>
            <a:ext cx="11582400" cy="0"/>
          </a:xfrm>
          <a:prstGeom prst="line">
            <a:avLst/>
          </a:prstGeom>
          <a:ln w="12700" cmpd="sng">
            <a:solidFill>
              <a:srgbClr val="007C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fph_vertical_blue_rgb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157" y="274640"/>
            <a:ext cx="869244" cy="10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3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/>
  <p:txStyles>
    <p:titleStyle>
      <a:lvl1pPr algn="l" defTabSz="609585" rtl="0" eaLnBrk="1" latinLnBrk="0" hangingPunct="1">
        <a:spcBef>
          <a:spcPct val="0"/>
        </a:spcBef>
        <a:buNone/>
        <a:defRPr sz="3733" kern="1200">
          <a:solidFill>
            <a:srgbClr val="272790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925183"/>
            <a:ext cx="10668000" cy="2123315"/>
          </a:xfrm>
        </p:spPr>
        <p:txBody>
          <a:bodyPr>
            <a:normAutofit fontScale="90000"/>
          </a:bodyPr>
          <a:lstStyle/>
          <a:p>
            <a:r>
              <a:rPr lang="en-US" dirty="0"/>
              <a:t>UK Faculty of Public Health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sz="3600" i="1" dirty="0"/>
              <a:t>Public Health Career Pathways</a:t>
            </a:r>
            <a:br>
              <a:rPr lang="en-US" sz="3600" i="1" dirty="0"/>
            </a:br>
            <a:r>
              <a:rPr lang="en-US" sz="3600" i="1" dirty="0"/>
              <a:t>- Continuing Professional Development</a:t>
            </a:r>
            <a:br>
              <a:rPr lang="en-US" sz="3600" i="1" dirty="0"/>
            </a:br>
            <a:r>
              <a:rPr lang="en-US" sz="3600" i="1" dirty="0"/>
              <a:t>- MoU with WHO</a:t>
            </a:r>
            <a:br>
              <a:rPr lang="en-US" sz="3600" i="1" dirty="0"/>
            </a:br>
            <a:br>
              <a:rPr lang="en-US" sz="3600" i="1" dirty="0"/>
            </a:br>
            <a:r>
              <a:rPr lang="en-US" sz="1800" i="1" dirty="0"/>
              <a:t>Bob Fryatt, Victor Joseph, Liz Mason</a:t>
            </a:r>
            <a:br>
              <a:rPr lang="en-US" sz="1800" i="1" dirty="0"/>
            </a:br>
            <a:r>
              <a:rPr lang="en-US" sz="1800" i="1" dirty="0"/>
              <a:t>FPH Global Health Committee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" y="6367853"/>
            <a:ext cx="2844800" cy="365125"/>
          </a:xfrm>
        </p:spPr>
        <p:txBody>
          <a:bodyPr/>
          <a:lstStyle/>
          <a:p>
            <a:pPr defTabSz="609585"/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May 2026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34AFA7FE-CD8C-F049-A609-816E200170F9}" type="slidenum">
              <a:rPr lang="en-US"/>
              <a:pPr defTabSz="609585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60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FB8CE2-C0BC-0E5A-F927-E198F2AFE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What constitutes CPD?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DE2E8E-1F0B-1B1C-56F9-80313C078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983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72790"/>
                </a:solidFill>
              </a:rPr>
              <a:t>Included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272790"/>
                </a:solidFill>
              </a:rPr>
              <a:t>Learning as part of your job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272790"/>
                </a:solidFill>
              </a:rPr>
              <a:t>Seminars and journal clubs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272790"/>
                </a:solidFill>
              </a:rPr>
              <a:t>Conferences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272790"/>
                </a:solidFill>
              </a:rPr>
              <a:t>Educational meetings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272790"/>
                </a:solidFill>
              </a:rPr>
              <a:t>Formal courses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272790"/>
                </a:solidFill>
              </a:rPr>
              <a:t>Private study and reading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272790"/>
                </a:solidFill>
              </a:rPr>
              <a:t>Audit and research</a:t>
            </a:r>
          </a:p>
          <a:p>
            <a:pPr>
              <a:spcAft>
                <a:spcPts val="600"/>
              </a:spcAft>
            </a:pPr>
            <a:r>
              <a:rPr lang="en-US" sz="3100" dirty="0" err="1">
                <a:solidFill>
                  <a:srgbClr val="272790"/>
                </a:solidFill>
              </a:rPr>
              <a:t>Organisational</a:t>
            </a:r>
            <a:r>
              <a:rPr lang="en-US" sz="3100" dirty="0">
                <a:solidFill>
                  <a:srgbClr val="272790"/>
                </a:solidFill>
              </a:rPr>
              <a:t> development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272790"/>
                </a:solidFill>
              </a:rPr>
              <a:t>Inspections and reviews</a:t>
            </a:r>
            <a:endParaRPr lang="en-GB" sz="3100" dirty="0">
              <a:solidFill>
                <a:srgbClr val="272790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F742886-2865-9148-A4BD-49C7E1FE75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Exclusions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C00000"/>
                </a:solidFill>
              </a:rPr>
              <a:t>Teaching and examining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C00000"/>
                </a:solidFill>
              </a:rPr>
              <a:t>Routine business meetings and committee activity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C00000"/>
                </a:solidFill>
              </a:rPr>
              <a:t>Routine academic activities (such as writing articles for peer-reviewed journals</a:t>
            </a:r>
          </a:p>
          <a:p>
            <a:pPr>
              <a:spcAft>
                <a:spcPts val="600"/>
              </a:spcAft>
            </a:pPr>
            <a:r>
              <a:rPr lang="en-US" sz="3100" dirty="0">
                <a:solidFill>
                  <a:srgbClr val="C00000"/>
                </a:solidFill>
              </a:rPr>
              <a:t>Chapters in books or official policy documents</a:t>
            </a:r>
            <a:endParaRPr lang="en-GB" sz="3100" dirty="0">
              <a:solidFill>
                <a:srgbClr val="C00000"/>
              </a:solidFill>
            </a:endParaRP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4D2A55-F9D4-934C-8EBC-BD6164430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AFA7FE-CD8C-F049-A609-816E20017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742FF284-381B-4835-8A73-4F6CE5EA9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defTabSz="609585"/>
            <a:r>
              <a:rPr lang="en-GB" dirty="0">
                <a:solidFill>
                  <a:schemeClr val="tx1"/>
                </a:solidFill>
              </a:rPr>
              <a:t>20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May 2026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8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24F5C-A3D6-9154-5BC7-E5C78491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8FA495C-0A68-E15A-A6A0-731EAD84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Regional CPD 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22D61-D401-EA8A-FABF-FA3BCFD4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AFA7FE-CD8C-F049-A609-816E20017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2F2926-5A51-BE0D-41C0-9E921D38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43" t="16816" r="9633" b="9851"/>
          <a:stretch>
            <a:fillRect/>
          </a:stretch>
        </p:blipFill>
        <p:spPr>
          <a:xfrm>
            <a:off x="1289712" y="1509713"/>
            <a:ext cx="9733887" cy="4967293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17B07F76-0EE4-F173-8CAF-7C0F5A654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defTabSz="609585"/>
            <a:r>
              <a:rPr lang="en-GB" dirty="0">
                <a:solidFill>
                  <a:schemeClr val="tx1"/>
                </a:solidFill>
              </a:rPr>
              <a:t>20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May 2026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8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369C0-1217-5FAA-5649-A9B6B4228B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4F5E9C-E77B-AEBC-2A5E-CB3C1547F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9855200" cy="1143000"/>
          </a:xfrm>
        </p:spPr>
        <p:txBody>
          <a:bodyPr anchor="ctr">
            <a:normAutofit/>
          </a:bodyPr>
          <a:lstStyle/>
          <a:p>
            <a:r>
              <a:rPr lang="en-GB" dirty="0"/>
              <a:t>FPH Online Portal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5BE7C3-5BF1-4969-4D75-E19CFC71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AFA7FE-CD8C-F049-A609-816E20017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150ADD-1B86-6D63-AA5B-38A10F5400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91" t="33727" r="2648" b="8580"/>
          <a:stretch>
            <a:fillRect/>
          </a:stretch>
        </p:blipFill>
        <p:spPr>
          <a:xfrm>
            <a:off x="540589" y="1856912"/>
            <a:ext cx="11041811" cy="3956650"/>
          </a:xfrm>
          <a:prstGeom prst="rect">
            <a:avLst/>
          </a:prstGeom>
        </p:spPr>
      </p:pic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58B01323-B3C7-22A8-4801-4295D38B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defTabSz="609585"/>
            <a:r>
              <a:rPr lang="en-GB" dirty="0">
                <a:solidFill>
                  <a:schemeClr val="tx1"/>
                </a:solidFill>
              </a:rPr>
              <a:t>20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May 2026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74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01B04-A838-8974-9037-EC3265A5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B0795C-D010-404E-E50A-371A051EF1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FPH MoU with WHO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9B6A0-248E-BC0D-3FD6-7B523A19E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FA7FE-CD8C-F049-A609-816E200170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1F54851-224A-0AB3-6BAE-7F9FE7D2D7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defTabSz="609585"/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May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1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A822F-167B-6760-28C5-398C5D0B4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97AE6C0-C263-6F4F-0AC9-33CF43037299}"/>
              </a:ext>
            </a:extLst>
          </p:cNvPr>
          <p:cNvGrpSpPr/>
          <p:nvPr/>
        </p:nvGrpSpPr>
        <p:grpSpPr>
          <a:xfrm>
            <a:off x="518160" y="212012"/>
            <a:ext cx="11155680" cy="1707666"/>
            <a:chOff x="548640" y="228600"/>
            <a:chExt cx="11155680" cy="1707666"/>
          </a:xfrm>
        </p:grpSpPr>
        <p:sp>
          <p:nvSpPr>
            <p:cNvPr id="2" name="Text 0">
              <a:extLst>
                <a:ext uri="{FF2B5EF4-FFF2-40B4-BE49-F238E27FC236}">
                  <a16:creationId xmlns:a16="http://schemas.microsoft.com/office/drawing/2014/main" id="{75FC9025-66CC-DFA0-7C85-C3118FAEFFB9}"/>
                </a:ext>
              </a:extLst>
            </p:cNvPr>
            <p:cNvSpPr/>
            <p:nvPr/>
          </p:nvSpPr>
          <p:spPr>
            <a:xfrm>
              <a:off x="548640" y="228600"/>
              <a:ext cx="11155680" cy="1358660"/>
            </a:xfrm>
            <a:prstGeom prst="rect">
              <a:avLst/>
            </a:prstGeom>
            <a:noFill/>
            <a:ln/>
          </p:spPr>
          <p:txBody>
            <a:bodyPr wrap="square" lIns="91440" tIns="45720" rIns="91440" bIns="45720" rtlCol="0" anchor="ctr"/>
            <a:lstStyle/>
            <a:p>
              <a:pPr marL="0" indent="0" algn="ctr">
                <a:buNone/>
              </a:pPr>
              <a:endParaRPr lang="en-US" sz="3400" b="1" dirty="0">
                <a:solidFill>
                  <a:srgbClr val="0B243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" name="Text 32">
              <a:extLst>
                <a:ext uri="{FF2B5EF4-FFF2-40B4-BE49-F238E27FC236}">
                  <a16:creationId xmlns:a16="http://schemas.microsoft.com/office/drawing/2014/main" id="{E6FC9414-545D-8078-7F68-327A89D045C9}"/>
                </a:ext>
              </a:extLst>
            </p:cNvPr>
            <p:cNvSpPr/>
            <p:nvPr/>
          </p:nvSpPr>
          <p:spPr>
            <a:xfrm>
              <a:off x="613701" y="1524786"/>
              <a:ext cx="10881360" cy="411480"/>
            </a:xfrm>
            <a:prstGeom prst="rect">
              <a:avLst/>
            </a:prstGeom>
            <a:noFill/>
            <a:ln/>
          </p:spPr>
          <p:txBody>
            <a:bodyPr wrap="square" lIns="91440" tIns="45720" rIns="91440" bIns="45720" rtlCol="0" anchor="ctr"/>
            <a:lstStyle/>
            <a:p>
              <a:pPr algn="ctr"/>
              <a:endParaRPr lang="en-GB" sz="1500" b="1">
                <a:solidFill>
                  <a:srgbClr val="FFFFFF"/>
                </a:solidFill>
                <a:latin typeface="+mj-lt"/>
                <a:ea typeface="Calibri"/>
                <a:cs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3CF1D16-FBF0-7738-BA2D-FA3E8BF31182}"/>
              </a:ext>
            </a:extLst>
          </p:cNvPr>
          <p:cNvSpPr txBox="1"/>
          <p:nvPr/>
        </p:nvSpPr>
        <p:spPr>
          <a:xfrm>
            <a:off x="613966" y="1936266"/>
            <a:ext cx="6499951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solidFill>
                  <a:srgbClr val="272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2022:</a:t>
            </a:r>
            <a:endParaRPr lang="en-GB" sz="2000" dirty="0">
              <a:solidFill>
                <a:srgbClr val="2727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72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 work on Roadmap for PH workforce strengthening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72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essential public health functions (EPHFs) &amp; emergency preparedness </a:t>
            </a:r>
          </a:p>
          <a:p>
            <a:endParaRPr lang="en-GB" sz="2000" b="1" dirty="0">
              <a:solidFill>
                <a:srgbClr val="2727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rgbClr val="272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phase - operationalising 5-year action plan:</a:t>
            </a:r>
            <a:endParaRPr lang="en-GB" sz="2000" dirty="0">
              <a:solidFill>
                <a:srgbClr val="2727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72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Strengthen competency-based workforce education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72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workforce mapping &amp; measurement </a:t>
            </a:r>
          </a:p>
          <a:p>
            <a:endParaRPr lang="en-GB" sz="2000" b="1" dirty="0">
              <a:solidFill>
                <a:srgbClr val="2727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solidFill>
                  <a:srgbClr val="272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5 years:</a:t>
            </a:r>
            <a:endParaRPr lang="en-GB" sz="2000" dirty="0">
              <a:solidFill>
                <a:srgbClr val="2727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72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 to deploy as WHO technical advisers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2727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countries to strengthen PH systems &amp; PH workforce capacity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CCE019-B8DE-E9D2-1798-3A608523A4C2}"/>
              </a:ext>
            </a:extLst>
          </p:cNvPr>
          <p:cNvSpPr txBox="1"/>
          <p:nvPr/>
        </p:nvSpPr>
        <p:spPr>
          <a:xfrm>
            <a:off x="613966" y="271172"/>
            <a:ext cx="9667895" cy="1240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30" dirty="0">
                <a:solidFill>
                  <a:srgbClr val="272790"/>
                </a:solidFill>
              </a:rPr>
              <a:t>UK Faculty of Public Health- WHO Collaboration Agreement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DC21B-6DB5-0032-E187-9B6414BCD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171" y="2407939"/>
            <a:ext cx="5208478" cy="3222235"/>
          </a:xfrm>
          <a:prstGeom prst="rect">
            <a:avLst/>
          </a:prstGeom>
        </p:spPr>
      </p:pic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14B552A8-4CBC-22D5-CAB0-677C35BF8BAF}"/>
              </a:ext>
            </a:extLst>
          </p:cNvPr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GB"/>
              <a:t>20</a:t>
            </a:r>
            <a:r>
              <a:rPr lang="en-GB" baseline="30000"/>
              <a:t>th</a:t>
            </a:r>
            <a:r>
              <a:rPr lang="en-GB"/>
              <a:t> May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67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34AFA7FE-CD8C-F049-A609-816E200170F9}" type="slidenum">
              <a:rPr lang="en-US"/>
              <a:pPr defTabSz="609585"/>
              <a:t>15</a:t>
            </a:fld>
            <a:endParaRPr lang="en-US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DC2D6A32-F9CB-03F9-B440-7EEBFE4C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defTabSz="609585"/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May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5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D5358-ECDC-4223-63B9-9A138F7D0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DABA68-7CFA-A408-2A19-D5DD22074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Public Health Career Pathways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0E6D8-2A22-0E2C-D68F-51123CF5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FA7FE-CD8C-F049-A609-816E200170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2CAD3C73-6077-E0A4-9CA1-95A22AF4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defTabSz="609585"/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May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1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29B9E-B732-E325-5F1F-CAED917BA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9413BF1-E986-7E11-D123-73ECB51200D4}"/>
              </a:ext>
            </a:extLst>
          </p:cNvPr>
          <p:cNvSpPr/>
          <p:nvPr/>
        </p:nvSpPr>
        <p:spPr>
          <a:xfrm>
            <a:off x="548640" y="228600"/>
            <a:ext cx="11155680" cy="13586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UK PH TRAINING PATHWAY 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CAC6D-0569-3095-2181-158C2BA190E6}"/>
              </a:ext>
            </a:extLst>
          </p:cNvPr>
          <p:cNvSpPr txBox="1"/>
          <p:nvPr/>
        </p:nvSpPr>
        <p:spPr>
          <a:xfrm>
            <a:off x="764345" y="1642685"/>
            <a:ext cx="10939975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i="1" dirty="0">
                <a:solidFill>
                  <a:srgbClr val="272790"/>
                </a:solidFill>
                <a:ea typeface="Calibri"/>
                <a:cs typeface="Calibri"/>
              </a:rPr>
              <a:t>“… ensures that local areas and national </a:t>
            </a:r>
            <a:r>
              <a:rPr lang="en-US" sz="2800" i="1" dirty="0" err="1">
                <a:solidFill>
                  <a:srgbClr val="272790"/>
                </a:solidFill>
                <a:ea typeface="Calibri"/>
                <a:cs typeface="Calibri"/>
              </a:rPr>
              <a:t>organisations</a:t>
            </a:r>
            <a:r>
              <a:rPr lang="en-US" sz="2800" i="1" dirty="0">
                <a:solidFill>
                  <a:srgbClr val="272790"/>
                </a:solidFill>
                <a:ea typeface="Calibri"/>
                <a:cs typeface="Calibri"/>
              </a:rPr>
              <a:t> have the relevant mix of social, scientific and clinical skills to respond to the multiple challenges of public health”</a:t>
            </a:r>
            <a:endParaRPr lang="en-GB" sz="2800" i="1" dirty="0">
              <a:solidFill>
                <a:srgbClr val="272790"/>
              </a:solidFill>
              <a:ea typeface="Calibri"/>
              <a:cs typeface="Calibri"/>
            </a:endParaRPr>
          </a:p>
          <a:p>
            <a:pPr algn="ctr"/>
            <a:endParaRPr lang="en-GB" sz="2200" dirty="0">
              <a:solidFill>
                <a:srgbClr val="272790"/>
              </a:solidFill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 Multiple entry routes</a:t>
            </a:r>
            <a:r>
              <a:rPr lang="en-GB" sz="2200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: medical, multidisciplinary, and equivalence pathways.</a:t>
            </a:r>
          </a:p>
          <a:p>
            <a:endParaRPr lang="en-GB" sz="2200" dirty="0">
              <a:solidFill>
                <a:srgbClr val="272790"/>
              </a:solidFill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 National recruitment</a:t>
            </a:r>
            <a:r>
              <a:rPr lang="en-GB" sz="2200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 is used for selection.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272790"/>
              </a:solidFill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 Four phases</a:t>
            </a:r>
            <a:r>
              <a:rPr lang="en-GB" sz="2200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: (1) academic, (2) practice, (3) leadership, and (4) final preparation.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272790"/>
              </a:solidFill>
              <a:latin typeface="Calibri"/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 Completion leads to specialist registration</a:t>
            </a:r>
            <a:r>
              <a:rPr lang="en-GB" sz="2200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 with either the UK General Medical Council (medical) or UK Public Health Register (non‑medical).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7286C033-7B10-44F1-6BA0-D9E304B5B91C}"/>
              </a:ext>
            </a:extLst>
          </p:cNvPr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GB"/>
              <a:t>20</a:t>
            </a:r>
            <a:r>
              <a:rPr lang="en-GB" baseline="30000"/>
              <a:t>th</a:t>
            </a:r>
            <a:r>
              <a:rPr lang="en-GB"/>
              <a:t> May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7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9728" y="45720"/>
            <a:ext cx="11969496" cy="713232"/>
          </a:xfrm>
          <a:prstGeom prst="roundRect">
            <a:avLst>
              <a:gd name="adj" fmla="val 7692"/>
            </a:avLst>
          </a:prstGeom>
          <a:solidFill>
            <a:srgbClr val="0A4C86"/>
          </a:solidFill>
          <a:ln w="12700">
            <a:solidFill>
              <a:srgbClr val="0A4C86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274320" y="118872"/>
            <a:ext cx="11631168" cy="49377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FPH PUBLIC HEALTH SPECIALIST TRAINING &amp; EQUIVALENCE PATHWAYS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137160" y="914400"/>
            <a:ext cx="2880360" cy="5806440"/>
          </a:xfrm>
          <a:prstGeom prst="roundRect">
            <a:avLst>
              <a:gd name="adj" fmla="val 3810"/>
            </a:avLst>
          </a:prstGeom>
          <a:noFill/>
          <a:ln w="12700">
            <a:solidFill>
              <a:srgbClr val="E6F7FC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37160" y="914400"/>
            <a:ext cx="2880360" cy="65836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>
            <a:solidFill>
              <a:srgbClr val="1398D4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210312" y="978408"/>
            <a:ext cx="2734056" cy="56692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TRAINING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ROUTES &amp; ELIGIBILITY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6888" y="1627632"/>
            <a:ext cx="2660904" cy="20116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A02B93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Standard Specialty Training (ST1):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A02B93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Shape 6"/>
          <p:cNvSpPr/>
          <p:nvPr/>
        </p:nvSpPr>
        <p:spPr>
          <a:xfrm>
            <a:off x="246888" y="1874520"/>
            <a:ext cx="2660904" cy="804672"/>
          </a:xfrm>
          <a:prstGeom prst="roundRect">
            <a:avLst>
              <a:gd name="adj" fmla="val 10227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alpha val="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338328" y="1929384"/>
            <a:ext cx="2478024" cy="65836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Medical Route (Clinical)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46888" y="2743200"/>
            <a:ext cx="2660904" cy="932688"/>
          </a:xfrm>
          <a:prstGeom prst="roundRect">
            <a:avLst>
              <a:gd name="adj" fmla="val 882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alpha val="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38328" y="2798064"/>
            <a:ext cx="2478024" cy="859536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Non-Medical Route (Multidisciplinary)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246888" y="3749040"/>
            <a:ext cx="2660904" cy="896112"/>
          </a:xfrm>
          <a:prstGeom prst="roundRect">
            <a:avLst>
              <a:gd name="adj" fmla="val 9184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1">
                <a:alpha val="0"/>
              </a:schemeClr>
            </a:solidFill>
            <a:prstDash val="solid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28600" y="3803904"/>
            <a:ext cx="2660904" cy="77724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Academic Clinical Fellowships (Medical route + PhD)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46888" y="4736592"/>
            <a:ext cx="2660904" cy="23774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Alternative Previous Experience Based (Equivalence) Routes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246888" y="5010912"/>
            <a:ext cx="2660904" cy="786384"/>
          </a:xfrm>
          <a:prstGeom prst="roundRect">
            <a:avLst>
              <a:gd name="adj" fmla="val 10465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alpha val="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38328" y="5065776"/>
            <a:ext cx="2478024" cy="73152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Portfolio Pathway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(Medical)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246888" y="5870448"/>
            <a:ext cx="2660904" cy="694944"/>
          </a:xfrm>
          <a:prstGeom prst="roundRect">
            <a:avLst>
              <a:gd name="adj" fmla="val 11842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alpha val="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38328" y="5925311"/>
            <a:ext cx="2478024" cy="570379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UK Public Health Register (UKPHR)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Specialist Registration by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Portfolio Assessment (Non-Medical)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3145536" y="914400"/>
            <a:ext cx="1737360" cy="5806440"/>
          </a:xfrm>
          <a:prstGeom prst="roundRect">
            <a:avLst>
              <a:gd name="adj" fmla="val 6316"/>
            </a:avLst>
          </a:prstGeom>
          <a:noFill/>
          <a:ln w="12700">
            <a:solidFill>
              <a:srgbClr val="E7F8F7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Shape 23"/>
          <p:cNvSpPr/>
          <p:nvPr/>
        </p:nvSpPr>
        <p:spPr>
          <a:xfrm>
            <a:off x="3145536" y="914400"/>
            <a:ext cx="1737360" cy="65836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>
            <a:solidFill>
              <a:srgbClr val="2C9DA0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3218688" y="978408"/>
            <a:ext cx="1591056" cy="56692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ASSESSMENT &amp;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SELECTION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MECHANISMS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5216542-BDF7-666C-ED42-E1ABC64F1708}"/>
              </a:ext>
            </a:extLst>
          </p:cNvPr>
          <p:cNvGrpSpPr/>
          <p:nvPr/>
        </p:nvGrpSpPr>
        <p:grpSpPr>
          <a:xfrm>
            <a:off x="3273552" y="1901953"/>
            <a:ext cx="1481328" cy="2744406"/>
            <a:chOff x="3273552" y="2423160"/>
            <a:chExt cx="1481328" cy="1783080"/>
          </a:xfrm>
        </p:grpSpPr>
        <p:sp>
          <p:nvSpPr>
            <p:cNvPr id="34" name="Shape 32"/>
            <p:cNvSpPr/>
            <p:nvPr/>
          </p:nvSpPr>
          <p:spPr>
            <a:xfrm>
              <a:off x="3273552" y="2423160"/>
              <a:ext cx="1481328" cy="1783080"/>
            </a:xfrm>
            <a:prstGeom prst="roundRect">
              <a:avLst>
                <a:gd name="adj" fmla="val 555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rgbClr val="D7F4F0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5" name="Text 33"/>
            <p:cNvSpPr/>
            <p:nvPr/>
          </p:nvSpPr>
          <p:spPr>
            <a:xfrm>
              <a:off x="3364992" y="2478024"/>
              <a:ext cx="1298448" cy="1536192"/>
            </a:xfrm>
            <a:prstGeom prst="rect">
              <a:avLst/>
            </a:prstGeom>
            <a:noFill/>
            <a:ln/>
          </p:spPr>
          <p:txBody>
            <a:bodyPr wrap="square" lIns="381" tIns="381" rIns="381" bIns="381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National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Recruitment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Shape 35"/>
          <p:cNvSpPr/>
          <p:nvPr/>
        </p:nvSpPr>
        <p:spPr>
          <a:xfrm>
            <a:off x="3300984" y="5029200"/>
            <a:ext cx="1481328" cy="1563624"/>
          </a:xfrm>
          <a:prstGeom prst="roundRect">
            <a:avLst>
              <a:gd name="adj" fmla="val 5556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alpha val="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3364992" y="5052148"/>
            <a:ext cx="1298448" cy="156362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Equivalence Routes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(Portfolio, UKPHR)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Shape 42"/>
          <p:cNvSpPr/>
          <p:nvPr/>
        </p:nvSpPr>
        <p:spPr>
          <a:xfrm>
            <a:off x="5129784" y="914400"/>
            <a:ext cx="4407408" cy="5806440"/>
          </a:xfrm>
          <a:prstGeom prst="roundRect">
            <a:avLst>
              <a:gd name="adj" fmla="val 2424"/>
            </a:avLst>
          </a:prstGeom>
          <a:noFill/>
          <a:ln w="12700">
            <a:solidFill>
              <a:srgbClr val="EAFBFD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5010912" y="914400"/>
            <a:ext cx="4526280" cy="65836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>
            <a:solidFill>
              <a:schemeClr val="accent1">
                <a:alpha val="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5084064" y="978408"/>
            <a:ext cx="4379976" cy="56692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THE CORE SPECIALIST TRAINING(ST) JOURNEY (ST1–ST5+)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Shape 45"/>
          <p:cNvSpPr/>
          <p:nvPr/>
        </p:nvSpPr>
        <p:spPr>
          <a:xfrm>
            <a:off x="5084064" y="1755648"/>
            <a:ext cx="4379976" cy="987552"/>
          </a:xfrm>
          <a:prstGeom prst="roundRect">
            <a:avLst>
              <a:gd name="adj" fmla="val 7407"/>
            </a:avLst>
          </a:prstGeom>
          <a:noFill/>
          <a:ln w="12700">
            <a:solidFill>
              <a:srgbClr val="DDF7F2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6" name="Shape 54"/>
          <p:cNvSpPr/>
          <p:nvPr/>
        </p:nvSpPr>
        <p:spPr>
          <a:xfrm>
            <a:off x="7973568" y="2185416"/>
            <a:ext cx="1417320" cy="4389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2B9A9A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9" name="Shape 57"/>
          <p:cNvSpPr/>
          <p:nvPr/>
        </p:nvSpPr>
        <p:spPr>
          <a:xfrm>
            <a:off x="5084064" y="2852928"/>
            <a:ext cx="4379976" cy="987552"/>
          </a:xfrm>
          <a:prstGeom prst="roundRect">
            <a:avLst>
              <a:gd name="adj" fmla="val 7407"/>
            </a:avLst>
          </a:prstGeom>
          <a:noFill/>
          <a:ln w="12700">
            <a:solidFill>
              <a:srgbClr val="E0F0FD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8" name="Shape 66"/>
          <p:cNvSpPr/>
          <p:nvPr/>
        </p:nvSpPr>
        <p:spPr>
          <a:xfrm>
            <a:off x="7973568" y="3282696"/>
            <a:ext cx="1417320" cy="4389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0B4E97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1" name="Shape 69"/>
          <p:cNvSpPr/>
          <p:nvPr/>
        </p:nvSpPr>
        <p:spPr>
          <a:xfrm>
            <a:off x="5111496" y="3959352"/>
            <a:ext cx="4379976" cy="987552"/>
          </a:xfrm>
          <a:prstGeom prst="roundRect">
            <a:avLst>
              <a:gd name="adj" fmla="val 7407"/>
            </a:avLst>
          </a:prstGeom>
          <a:noFill/>
          <a:ln w="12700">
            <a:solidFill>
              <a:srgbClr val="F8E2F2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1" name="Text 79"/>
          <p:cNvSpPr/>
          <p:nvPr/>
        </p:nvSpPr>
        <p:spPr>
          <a:xfrm>
            <a:off x="8003418" y="4838860"/>
            <a:ext cx="1307592" cy="70240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Milestone: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Final Review of Progress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Outcome H / OSPHE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3" name="Shape 81"/>
          <p:cNvSpPr/>
          <p:nvPr/>
        </p:nvSpPr>
        <p:spPr>
          <a:xfrm>
            <a:off x="5084064" y="5047488"/>
            <a:ext cx="4379976" cy="987552"/>
          </a:xfrm>
          <a:prstGeom prst="roundRect">
            <a:avLst>
              <a:gd name="adj" fmla="val 7407"/>
            </a:avLst>
          </a:prstGeom>
          <a:noFill/>
          <a:ln w="12700">
            <a:solidFill>
              <a:srgbClr val="EFE4FA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8" name="Text 86"/>
          <p:cNvSpPr/>
          <p:nvPr/>
        </p:nvSpPr>
        <p:spPr>
          <a:xfrm>
            <a:off x="5175504" y="5440680"/>
            <a:ext cx="276148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8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0" name="Shape 88"/>
          <p:cNvSpPr/>
          <p:nvPr/>
        </p:nvSpPr>
        <p:spPr>
          <a:xfrm>
            <a:off x="7973568" y="5477256"/>
            <a:ext cx="1417320" cy="438912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A3FB2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3" name="Shape 91"/>
          <p:cNvSpPr/>
          <p:nvPr/>
        </p:nvSpPr>
        <p:spPr>
          <a:xfrm>
            <a:off x="9665208" y="914400"/>
            <a:ext cx="2404872" cy="5806440"/>
          </a:xfrm>
          <a:prstGeom prst="roundRect">
            <a:avLst>
              <a:gd name="adj" fmla="val 4563"/>
            </a:avLst>
          </a:prstGeom>
          <a:noFill/>
          <a:ln w="12700">
            <a:solidFill>
              <a:srgbClr val="F1E9F7">
                <a:alpha val="0"/>
              </a:srgb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4" name="Shape 92"/>
          <p:cNvSpPr/>
          <p:nvPr/>
        </p:nvSpPr>
        <p:spPr>
          <a:xfrm>
            <a:off x="9665208" y="914400"/>
            <a:ext cx="2404872" cy="627882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12700">
            <a:solidFill>
              <a:schemeClr val="accent1">
                <a:alpha val="0"/>
              </a:schemeClr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5" name="Text 93"/>
          <p:cNvSpPr/>
          <p:nvPr/>
        </p:nvSpPr>
        <p:spPr>
          <a:xfrm>
            <a:off x="9738360" y="978408"/>
            <a:ext cx="2258568" cy="566928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REGISTRATION &amp;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ACCREDITATION</a:t>
            </a:r>
            <a:endParaRPr kumimoji="0" lang="en-US" sz="11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7" name="Text 95"/>
          <p:cNvSpPr/>
          <p:nvPr/>
        </p:nvSpPr>
        <p:spPr>
          <a:xfrm>
            <a:off x="9829800" y="1598951"/>
            <a:ext cx="2075688" cy="1645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90" b="0" i="0" u="none" strike="noStrike" kern="120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(Single standard of professional excellence)</a:t>
            </a:r>
            <a:endParaRPr kumimoji="0" lang="en-US" sz="79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A725D76-C47F-6DE5-2943-5C9E8B135E46}"/>
              </a:ext>
            </a:extLst>
          </p:cNvPr>
          <p:cNvGrpSpPr/>
          <p:nvPr/>
        </p:nvGrpSpPr>
        <p:grpSpPr>
          <a:xfrm>
            <a:off x="5111496" y="1750644"/>
            <a:ext cx="4381356" cy="4988484"/>
            <a:chOff x="5111496" y="1750645"/>
            <a:chExt cx="4381356" cy="4021820"/>
          </a:xfrm>
        </p:grpSpPr>
        <p:sp>
          <p:nvSpPr>
            <p:cNvPr id="48" name="Shape 46"/>
            <p:cNvSpPr/>
            <p:nvPr/>
          </p:nvSpPr>
          <p:spPr>
            <a:xfrm>
              <a:off x="5449824" y="1792742"/>
              <a:ext cx="3877056" cy="292608"/>
            </a:xfrm>
            <a:prstGeom prst="chevron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rgbClr val="8DDAD6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9" name="Shape 47"/>
            <p:cNvSpPr/>
            <p:nvPr/>
          </p:nvSpPr>
          <p:spPr>
            <a:xfrm>
              <a:off x="5111496" y="1750645"/>
              <a:ext cx="384048" cy="384048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rgbClr val="8DDAD6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0" name="Text 48"/>
            <p:cNvSpPr/>
            <p:nvPr/>
          </p:nvSpPr>
          <p:spPr>
            <a:xfrm>
              <a:off x="5129784" y="1801368"/>
              <a:ext cx="347472" cy="347472"/>
            </a:xfrm>
            <a:prstGeom prst="rect">
              <a:avLst/>
            </a:prstGeom>
            <a:noFill/>
            <a:ln/>
          </p:spPr>
          <p:txBody>
            <a:bodyPr wrap="square" lIns="381" tIns="381" rIns="381" bIns="381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1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1" name="Text 49"/>
            <p:cNvSpPr/>
            <p:nvPr/>
          </p:nvSpPr>
          <p:spPr>
            <a:xfrm>
              <a:off x="5664060" y="1819656"/>
              <a:ext cx="3813048" cy="228600"/>
            </a:xfrm>
            <a:prstGeom prst="rect">
              <a:avLst/>
            </a:prstGeom>
            <a:noFill/>
            <a:ln/>
          </p:spPr>
          <p:txBody>
            <a:bodyPr wrap="square" lIns="381" tIns="381" rIns="381" bIns="381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Phase 1: Foundation &amp; Academic Basis (ST1-ST2)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2" name="Text 50"/>
            <p:cNvSpPr/>
            <p:nvPr/>
          </p:nvSpPr>
          <p:spPr>
            <a:xfrm>
              <a:off x="5175504" y="2148840"/>
              <a:ext cx="1335024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MPH / MSc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3" name="Text 51"/>
            <p:cNvSpPr/>
            <p:nvPr/>
          </p:nvSpPr>
          <p:spPr>
            <a:xfrm>
              <a:off x="5175504" y="2295144"/>
              <a:ext cx="1335024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(Masters Degree in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Public Health)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4" name="Text 52"/>
            <p:cNvSpPr/>
            <p:nvPr/>
          </p:nvSpPr>
          <p:spPr>
            <a:xfrm>
              <a:off x="6720840" y="2355864"/>
              <a:ext cx="1335024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Core Placements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7" name="Text 55"/>
            <p:cNvSpPr/>
            <p:nvPr/>
          </p:nvSpPr>
          <p:spPr>
            <a:xfrm>
              <a:off x="8046720" y="2163074"/>
              <a:ext cx="1307592" cy="16459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Milestone: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8" name="Text 56"/>
            <p:cNvSpPr/>
            <p:nvPr/>
          </p:nvSpPr>
          <p:spPr>
            <a:xfrm>
              <a:off x="8046720" y="2345954"/>
              <a:ext cx="1307592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Diplomate Exam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(DFPH / Part A)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5" name="Shape 83"/>
            <p:cNvSpPr/>
            <p:nvPr/>
          </p:nvSpPr>
          <p:spPr>
            <a:xfrm>
              <a:off x="5111496" y="4822359"/>
              <a:ext cx="384048" cy="38404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9B6BD1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3" name="Plus Sign 112">
              <a:extLst>
                <a:ext uri="{FF2B5EF4-FFF2-40B4-BE49-F238E27FC236}">
                  <a16:creationId xmlns:a16="http://schemas.microsoft.com/office/drawing/2014/main" id="{BD2475BE-5819-0707-E655-D3BF56074064}"/>
                </a:ext>
              </a:extLst>
            </p:cNvPr>
            <p:cNvSpPr/>
            <p:nvPr/>
          </p:nvSpPr>
          <p:spPr>
            <a:xfrm>
              <a:off x="6452817" y="2335333"/>
              <a:ext cx="246888" cy="218690"/>
            </a:xfrm>
            <a:prstGeom prst="mathPlu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4" name="Plus Sign 113">
              <a:extLst>
                <a:ext uri="{FF2B5EF4-FFF2-40B4-BE49-F238E27FC236}">
                  <a16:creationId xmlns:a16="http://schemas.microsoft.com/office/drawing/2014/main" id="{8199510F-2C5D-BB56-D53C-109111D4DDC2}"/>
                </a:ext>
              </a:extLst>
            </p:cNvPr>
            <p:cNvSpPr/>
            <p:nvPr/>
          </p:nvSpPr>
          <p:spPr>
            <a:xfrm>
              <a:off x="7919998" y="2327666"/>
              <a:ext cx="209018" cy="235965"/>
            </a:xfrm>
            <a:prstGeom prst="mathPlus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8016D66-2CC6-469E-C1E2-E9E5AD0BAA31}"/>
                </a:ext>
              </a:extLst>
            </p:cNvPr>
            <p:cNvGrpSpPr/>
            <p:nvPr/>
          </p:nvGrpSpPr>
          <p:grpSpPr>
            <a:xfrm>
              <a:off x="5111496" y="2689011"/>
              <a:ext cx="4381356" cy="3083454"/>
              <a:chOff x="5111496" y="2854482"/>
              <a:chExt cx="4381356" cy="3083454"/>
            </a:xfrm>
          </p:grpSpPr>
          <p:sp>
            <p:nvSpPr>
              <p:cNvPr id="60" name="Shape 58"/>
              <p:cNvSpPr/>
              <p:nvPr/>
            </p:nvSpPr>
            <p:spPr>
              <a:xfrm>
                <a:off x="5433954" y="2889504"/>
                <a:ext cx="3877056" cy="292608"/>
              </a:xfrm>
              <a:prstGeom prst="chevro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rgbClr val="2C88D9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1" name="Shape 59"/>
              <p:cNvSpPr/>
              <p:nvPr/>
            </p:nvSpPr>
            <p:spPr>
              <a:xfrm>
                <a:off x="5111496" y="2854482"/>
                <a:ext cx="384048" cy="384048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12700">
                <a:solidFill>
                  <a:srgbClr val="2C88D9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2" name="Text 60"/>
              <p:cNvSpPr/>
              <p:nvPr/>
            </p:nvSpPr>
            <p:spPr>
              <a:xfrm>
                <a:off x="5129784" y="2898648"/>
                <a:ext cx="347472" cy="347472"/>
              </a:xfrm>
              <a:prstGeom prst="rect">
                <a:avLst/>
              </a:prstGeom>
              <a:noFill/>
              <a:ln/>
            </p:spPr>
            <p:txBody>
              <a:bodyPr wrap="square" lIns="381" tIns="381" rIns="381" bIns="381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2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3" name="Text 61"/>
              <p:cNvSpPr/>
              <p:nvPr/>
            </p:nvSpPr>
            <p:spPr>
              <a:xfrm>
                <a:off x="5655351" y="2916936"/>
                <a:ext cx="3813048" cy="228600"/>
              </a:xfrm>
              <a:prstGeom prst="rect">
                <a:avLst/>
              </a:prstGeom>
              <a:noFill/>
              <a:ln/>
            </p:spPr>
            <p:txBody>
              <a:bodyPr wrap="square" lIns="381" tIns="381" rIns="381" bIns="381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Phase 2: Advanced Practice &amp; Application (ST3-ST4)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4" name="Text 62"/>
              <p:cNvSpPr/>
              <p:nvPr/>
            </p:nvSpPr>
            <p:spPr>
              <a:xfrm>
                <a:off x="5175504" y="3136392"/>
                <a:ext cx="948558" cy="61264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Expansion of Placements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6" name="Text 64"/>
              <p:cNvSpPr/>
              <p:nvPr/>
            </p:nvSpPr>
            <p:spPr>
              <a:xfrm>
                <a:off x="6429442" y="3246120"/>
                <a:ext cx="1335024" cy="54864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   On-Call Duties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69" name="Text 67"/>
              <p:cNvSpPr/>
              <p:nvPr/>
            </p:nvSpPr>
            <p:spPr>
              <a:xfrm>
                <a:off x="8001000" y="3101196"/>
                <a:ext cx="1362456" cy="384048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Milestone: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0" name="Text 68"/>
              <p:cNvSpPr/>
              <p:nvPr/>
            </p:nvSpPr>
            <p:spPr>
              <a:xfrm>
                <a:off x="7973568" y="3566860"/>
                <a:ext cx="1362456" cy="13716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rmAutofit fontScale="25000" lnSpcReduction="20000"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Final Membership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Exam (MFPH /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Part B / OSPHE)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2" name="Shape 70"/>
              <p:cNvSpPr/>
              <p:nvPr/>
            </p:nvSpPr>
            <p:spPr>
              <a:xfrm>
                <a:off x="5449824" y="4039058"/>
                <a:ext cx="3877056" cy="292608"/>
              </a:xfrm>
              <a:prstGeom prst="chevron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solidFill>
                  <a:srgbClr val="BE4EB7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3" name="Shape 71"/>
              <p:cNvSpPr/>
              <p:nvPr/>
            </p:nvSpPr>
            <p:spPr>
              <a:xfrm>
                <a:off x="5111496" y="3977640"/>
                <a:ext cx="384048" cy="38404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>
                <a:solidFill>
                  <a:srgbClr val="BE4EB7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4" name="Text 72"/>
              <p:cNvSpPr/>
              <p:nvPr/>
            </p:nvSpPr>
            <p:spPr>
              <a:xfrm>
                <a:off x="5129784" y="3995928"/>
                <a:ext cx="347472" cy="347472"/>
              </a:xfrm>
              <a:prstGeom prst="rect">
                <a:avLst/>
              </a:prstGeom>
              <a:noFill/>
              <a:ln/>
            </p:spPr>
            <p:txBody>
              <a:bodyPr wrap="square" lIns="381" tIns="381" rIns="381" bIns="381"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3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5" name="Text 73"/>
              <p:cNvSpPr/>
              <p:nvPr/>
            </p:nvSpPr>
            <p:spPr>
              <a:xfrm>
                <a:off x="5655019" y="4074598"/>
                <a:ext cx="3813048" cy="228600"/>
              </a:xfrm>
              <a:prstGeom prst="rect">
                <a:avLst/>
              </a:prstGeom>
              <a:noFill/>
              <a:ln/>
            </p:spPr>
            <p:txBody>
              <a:bodyPr wrap="square" lIns="381" tIns="381" rIns="381" bIns="381" rtlCol="0" anchor="ctr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Phase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 </a:t>
                </a:r>
                <a:r>
                  <a:rPr kumimoji="0" lang="en-US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3: Competency Development &amp; Leadership (ST4-ST5)</a:t>
                </a: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6" name="Text 74"/>
              <p:cNvSpPr/>
              <p:nvPr/>
            </p:nvSpPr>
            <p:spPr>
              <a:xfrm>
                <a:off x="5184130" y="4343400"/>
                <a:ext cx="1417838" cy="53035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>
                <a:normAutofit fontScale="25000" lnSpcReduction="20000"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Placements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• Policy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• Economics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• Evidence synthesis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• Leadership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8" name="Text 76"/>
              <p:cNvSpPr/>
              <p:nvPr/>
            </p:nvSpPr>
            <p:spPr>
              <a:xfrm>
                <a:off x="6601968" y="4343400"/>
                <a:ext cx="1335024" cy="164592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Specialised</a:t>
                </a:r>
                <a:r>
                  <a:rPr kumimoji="0" lang="en-US" sz="88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 Placements</a:t>
                </a:r>
                <a:endParaRPr kumimoji="0" lang="en-US" sz="88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79" name="Text 77"/>
              <p:cNvSpPr/>
              <p:nvPr/>
            </p:nvSpPr>
            <p:spPr>
              <a:xfrm>
                <a:off x="6601968" y="4489704"/>
                <a:ext cx="1335024" cy="45720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t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• Global Health</a:t>
                </a:r>
                <a:endParaRPr kumimoji="0" lang="en-US" sz="8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• NGOs</a:t>
                </a:r>
                <a:endParaRPr kumimoji="0" lang="en-US" sz="8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1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C1C1C"/>
                    </a:solidFill>
                    <a:effectLst/>
                    <a:uLnTx/>
                    <a:uFillTx/>
                    <a:latin typeface="Arial" pitchFamily="34" charset="0"/>
                    <a:ea typeface="Arial" pitchFamily="34" charset="-122"/>
                    <a:cs typeface="Arial" pitchFamily="34" charset="-120"/>
                  </a:rPr>
                  <a:t>• Academic Research</a:t>
                </a:r>
                <a:endParaRPr kumimoji="0" lang="en-US" sz="81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80" name="Shape 78"/>
              <p:cNvSpPr/>
              <p:nvPr/>
            </p:nvSpPr>
            <p:spPr>
              <a:xfrm>
                <a:off x="7973568" y="4379976"/>
                <a:ext cx="1417320" cy="438912"/>
              </a:xfrm>
              <a:prstGeom prst="roundRect">
                <a:avLst>
                  <a:gd name="adj" fmla="val 16667"/>
                </a:avLst>
              </a:prstGeom>
              <a:noFill/>
              <a:ln w="12700">
                <a:solidFill>
                  <a:srgbClr val="8C2E9F">
                    <a:alpha val="0"/>
                  </a:srgbClr>
                </a:solidFill>
                <a:prstDash val="soli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EF79F7AF-15E0-79EF-49F4-00EC799A9F9E}"/>
                  </a:ext>
                </a:extLst>
              </p:cNvPr>
              <p:cNvGrpSpPr/>
              <p:nvPr/>
            </p:nvGrpSpPr>
            <p:grpSpPr>
              <a:xfrm>
                <a:off x="5129784" y="5023536"/>
                <a:ext cx="4363068" cy="914400"/>
                <a:chOff x="5129784" y="5093208"/>
                <a:chExt cx="4363068" cy="914400"/>
              </a:xfrm>
            </p:grpSpPr>
            <p:sp>
              <p:nvSpPr>
                <p:cNvPr id="84" name="Shape 82"/>
                <p:cNvSpPr/>
                <p:nvPr/>
              </p:nvSpPr>
              <p:spPr>
                <a:xfrm>
                  <a:off x="5449824" y="5093208"/>
                  <a:ext cx="3877056" cy="292608"/>
                </a:xfrm>
                <a:prstGeom prst="chevron">
                  <a:avLst/>
                </a:prstGeom>
                <a:solidFill>
                  <a:schemeClr val="accent1">
                    <a:lumMod val="75000"/>
                  </a:schemeClr>
                </a:solidFill>
                <a:ln w="12700">
                  <a:solidFill>
                    <a:srgbClr val="9B6BD1">
                      <a:alpha val="0"/>
                    </a:srgbClr>
                  </a:solidFill>
                  <a:prstDash val="soli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Text 84"/>
                <p:cNvSpPr/>
                <p:nvPr/>
              </p:nvSpPr>
              <p:spPr>
                <a:xfrm>
                  <a:off x="5129784" y="5093208"/>
                  <a:ext cx="347472" cy="347472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4</a:t>
                  </a:r>
                  <a:endPara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 85"/>
                <p:cNvSpPr/>
                <p:nvPr/>
              </p:nvSpPr>
              <p:spPr>
                <a:xfrm>
                  <a:off x="5679804" y="5132827"/>
                  <a:ext cx="3813048" cy="228600"/>
                </a:xfrm>
                <a:prstGeom prst="rect">
                  <a:avLst/>
                </a:prstGeom>
                <a:noFill/>
                <a:ln/>
              </p:spPr>
              <p:txBody>
                <a:bodyPr wrap="square" lIns="381" tIns="381" rIns="381" bIns="381" rtlCol="0" anchor="ctr">
                  <a:norm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Phase 4: Completion &amp; Transition (ST5+)</a:t>
                  </a:r>
                  <a:endPara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Text 87"/>
                <p:cNvSpPr/>
                <p:nvPr/>
              </p:nvSpPr>
              <p:spPr>
                <a:xfrm>
                  <a:off x="5175504" y="5536130"/>
                  <a:ext cx="2761488" cy="457200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t">
                  <a:normAutofit fontScale="92500" lnSpcReduction="10000"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15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C1C1C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• </a:t>
                  </a: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C1C1C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Consolidation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C1C1C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• Acting up as a Consultant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C1C1C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• Leadership, budgets,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C1C1C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  multi-agency programs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Text 89"/>
                <p:cNvSpPr/>
                <p:nvPr/>
              </p:nvSpPr>
              <p:spPr>
                <a:xfrm>
                  <a:off x="8028432" y="5559552"/>
                  <a:ext cx="1307592" cy="16459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8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Evaluation:</a:t>
                  </a:r>
                  <a:endParaRPr kumimoji="0" lang="en-US" sz="88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Text 90"/>
                <p:cNvSpPr/>
                <p:nvPr/>
              </p:nvSpPr>
              <p:spPr>
                <a:xfrm>
                  <a:off x="8028432" y="5751576"/>
                  <a:ext cx="1307592" cy="256032"/>
                </a:xfrm>
                <a:prstGeom prst="rect">
                  <a:avLst/>
                </a:prstGeom>
                <a:noFill/>
                <a:ln/>
              </p:spPr>
              <p:txBody>
                <a:bodyPr wrap="square" lIns="0" tIns="0" rIns="0" bIns="0" rtlCol="0" anchor="ctr">
                  <a:norm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Final Progress review</a:t>
                  </a:r>
                  <a:endParaRPr kumimoji="0" lang="en-US" sz="8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itchFamily="34" charset="0"/>
                      <a:ea typeface="Arial" pitchFamily="34" charset="-122"/>
                      <a:cs typeface="Arial" pitchFamily="34" charset="-120"/>
                    </a:rPr>
                    <a:t>Outcome </a:t>
                  </a:r>
                  <a:endParaRPr kumimoji="0" lang="en-US" sz="8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Plus Sign 114">
                <a:extLst>
                  <a:ext uri="{FF2B5EF4-FFF2-40B4-BE49-F238E27FC236}">
                    <a16:creationId xmlns:a16="http://schemas.microsoft.com/office/drawing/2014/main" id="{53E8D59F-2728-C67F-1AAD-4282E930A39F}"/>
                  </a:ext>
                </a:extLst>
              </p:cNvPr>
              <p:cNvSpPr/>
              <p:nvPr/>
            </p:nvSpPr>
            <p:spPr>
              <a:xfrm>
                <a:off x="7586328" y="3402334"/>
                <a:ext cx="246888" cy="218690"/>
              </a:xfrm>
              <a:prstGeom prst="mathPlus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  <p:sp>
            <p:nvSpPr>
              <p:cNvPr id="116" name="Plus Sign 115">
                <a:extLst>
                  <a:ext uri="{FF2B5EF4-FFF2-40B4-BE49-F238E27FC236}">
                    <a16:creationId xmlns:a16="http://schemas.microsoft.com/office/drawing/2014/main" id="{6D737A20-3002-0477-9538-4CA33E2B830B}"/>
                  </a:ext>
                </a:extLst>
              </p:cNvPr>
              <p:cNvSpPr/>
              <p:nvPr/>
            </p:nvSpPr>
            <p:spPr>
              <a:xfrm>
                <a:off x="6182554" y="3383280"/>
                <a:ext cx="246888" cy="218690"/>
              </a:xfrm>
              <a:prstGeom prst="mathPlus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1" name="Plus Sign 120">
            <a:extLst>
              <a:ext uri="{FF2B5EF4-FFF2-40B4-BE49-F238E27FC236}">
                <a16:creationId xmlns:a16="http://schemas.microsoft.com/office/drawing/2014/main" id="{71E88239-BE6C-D23D-1B2E-8DCA2A66F69D}"/>
              </a:ext>
            </a:extLst>
          </p:cNvPr>
          <p:cNvSpPr/>
          <p:nvPr/>
        </p:nvSpPr>
        <p:spPr>
          <a:xfrm>
            <a:off x="7219188" y="6182650"/>
            <a:ext cx="246888" cy="262161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37F0696-7AE4-336E-1A33-1318F9264F06}"/>
              </a:ext>
            </a:extLst>
          </p:cNvPr>
          <p:cNvGrpSpPr/>
          <p:nvPr/>
        </p:nvGrpSpPr>
        <p:grpSpPr>
          <a:xfrm>
            <a:off x="9841119" y="1801109"/>
            <a:ext cx="2057400" cy="4791715"/>
            <a:chOff x="9884664" y="2151882"/>
            <a:chExt cx="1389888" cy="4248918"/>
          </a:xfrm>
        </p:grpSpPr>
        <p:sp>
          <p:nvSpPr>
            <p:cNvPr id="98" name="Shape 96"/>
            <p:cNvSpPr/>
            <p:nvPr/>
          </p:nvSpPr>
          <p:spPr>
            <a:xfrm>
              <a:off x="9884664" y="2151882"/>
              <a:ext cx="1389888" cy="4248918"/>
            </a:xfrm>
            <a:prstGeom prst="roundRect">
              <a:avLst>
                <a:gd name="adj" fmla="val 5921"/>
              </a:avLst>
            </a:prstGeom>
            <a:solidFill>
              <a:srgbClr val="DCECF7"/>
            </a:solidFill>
            <a:ln w="12700">
              <a:solidFill>
                <a:srgbClr val="DCECF7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9" name="Text 97"/>
            <p:cNvSpPr/>
            <p:nvPr/>
          </p:nvSpPr>
          <p:spPr>
            <a:xfrm>
              <a:off x="9957816" y="2487168"/>
              <a:ext cx="1243584" cy="420624"/>
            </a:xfrm>
            <a:prstGeom prst="rect">
              <a:avLst/>
            </a:prstGeom>
            <a:noFill/>
            <a:ln/>
          </p:spPr>
          <p:txBody>
            <a:bodyPr wrap="square" lIns="381" tIns="381" rIns="381" bIns="381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Professional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Registration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Registers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0" name="Shape 98"/>
            <p:cNvSpPr/>
            <p:nvPr/>
          </p:nvSpPr>
          <p:spPr>
            <a:xfrm>
              <a:off x="9976104" y="3035808"/>
              <a:ext cx="1207008" cy="658368"/>
            </a:xfrm>
            <a:prstGeom prst="roundRect">
              <a:avLst>
                <a:gd name="adj" fmla="val 11111"/>
              </a:avLst>
            </a:prstGeom>
            <a:solidFill>
              <a:srgbClr val="0E4E8A"/>
            </a:solidFill>
            <a:ln w="12700">
              <a:solidFill>
                <a:srgbClr val="0E4E8A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1" name="Text 99"/>
            <p:cNvSpPr/>
            <p:nvPr/>
          </p:nvSpPr>
          <p:spPr>
            <a:xfrm>
              <a:off x="10040112" y="3108960"/>
              <a:ext cx="1078992" cy="512064"/>
            </a:xfrm>
            <a:prstGeom prst="rect">
              <a:avLst/>
            </a:prstGeom>
            <a:noFill/>
            <a:ln/>
          </p:spPr>
          <p:txBody>
            <a:bodyPr wrap="square" lIns="381" tIns="381" rIns="381" bIns="381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UK General Medical Council</a:t>
              </a:r>
              <a:endParaRPr kumimoji="0" lang="en-US" sz="8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SPECIALIST</a:t>
              </a:r>
              <a:endParaRPr kumimoji="0" lang="en-US" sz="8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9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REGISTER</a:t>
              </a:r>
              <a:endParaRPr kumimoji="0" lang="en-US" sz="89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2" name="Text 100"/>
            <p:cNvSpPr/>
            <p:nvPr/>
          </p:nvSpPr>
          <p:spPr>
            <a:xfrm>
              <a:off x="10012680" y="3739896"/>
              <a:ext cx="1133856" cy="530352"/>
            </a:xfrm>
            <a:prstGeom prst="rect">
              <a:avLst/>
            </a:prstGeom>
            <a:noFill/>
            <a:ln/>
          </p:spPr>
          <p:txBody>
            <a:bodyPr wrap="square" lIns="381" tIns="381" rIns="381" bIns="381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For Medical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or Portfolio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Pathways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3" name="Shape 101"/>
            <p:cNvSpPr/>
            <p:nvPr/>
          </p:nvSpPr>
          <p:spPr>
            <a:xfrm>
              <a:off x="9976104" y="4764024"/>
              <a:ext cx="1207008" cy="877824"/>
            </a:xfrm>
            <a:prstGeom prst="roundRect">
              <a:avLst>
                <a:gd name="adj" fmla="val 11111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9537A8">
                  <a:alpha val="0"/>
                </a:srgbClr>
              </a:solidFill>
              <a:prstDash val="soli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4" name="Text 102"/>
            <p:cNvSpPr/>
            <p:nvPr/>
          </p:nvSpPr>
          <p:spPr>
            <a:xfrm>
              <a:off x="10021824" y="4908584"/>
              <a:ext cx="1115568" cy="512064"/>
            </a:xfrm>
            <a:prstGeom prst="rect">
              <a:avLst/>
            </a:prstGeom>
            <a:noFill/>
            <a:ln/>
          </p:spPr>
          <p:txBody>
            <a:bodyPr wrap="square" lIns="381" tIns="381" rIns="381" bIns="381" rtlCol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UKPHR</a:t>
              </a:r>
              <a:endParaRPr kumimoji="0" lang="en-US" sz="8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SPECIALIST</a:t>
              </a:r>
              <a:endParaRPr kumimoji="0" lang="en-US" sz="8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6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REGISTER</a:t>
              </a:r>
              <a:endParaRPr kumimoji="0" lang="en-US" sz="86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5" name="Text 103"/>
            <p:cNvSpPr/>
            <p:nvPr/>
          </p:nvSpPr>
          <p:spPr>
            <a:xfrm>
              <a:off x="10012680" y="5678424"/>
              <a:ext cx="1133856" cy="530352"/>
            </a:xfrm>
            <a:prstGeom prst="rect">
              <a:avLst/>
            </a:prstGeom>
            <a:noFill/>
            <a:ln/>
          </p:spPr>
          <p:txBody>
            <a:bodyPr wrap="square" lIns="381" tIns="381" rIns="381" bIns="381" rtlCol="0" anchor="ctr">
              <a:normAutofit fontScale="92500" lnSpcReduction="100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For Non-Medical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or UKPHR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Arial" pitchFamily="34" charset="-122"/>
                  <a:cs typeface="Arial" pitchFamily="34" charset="-120"/>
                </a:rPr>
                <a:t>Portfolio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-120"/>
                </a:rPr>
                <a:t>Pathways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2" name="Plus Sign 121">
              <a:extLst>
                <a:ext uri="{FF2B5EF4-FFF2-40B4-BE49-F238E27FC236}">
                  <a16:creationId xmlns:a16="http://schemas.microsoft.com/office/drawing/2014/main" id="{58574D8A-DEED-9209-ABA1-4B8172958420}"/>
                </a:ext>
              </a:extLst>
            </p:cNvPr>
            <p:cNvSpPr/>
            <p:nvPr/>
          </p:nvSpPr>
          <p:spPr>
            <a:xfrm>
              <a:off x="10456164" y="4392135"/>
              <a:ext cx="246888" cy="262161"/>
            </a:xfrm>
            <a:prstGeom prst="mathPl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23" name="Plus Sign 122">
            <a:extLst>
              <a:ext uri="{FF2B5EF4-FFF2-40B4-BE49-F238E27FC236}">
                <a16:creationId xmlns:a16="http://schemas.microsoft.com/office/drawing/2014/main" id="{96173929-AFE0-9A7D-71FB-305F601EBBA1}"/>
              </a:ext>
            </a:extLst>
          </p:cNvPr>
          <p:cNvSpPr/>
          <p:nvPr/>
        </p:nvSpPr>
        <p:spPr>
          <a:xfrm>
            <a:off x="7788534" y="4869817"/>
            <a:ext cx="246888" cy="262161"/>
          </a:xfrm>
          <a:prstGeom prst="mathPlu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4" name="Plus Sign 123">
            <a:extLst>
              <a:ext uri="{FF2B5EF4-FFF2-40B4-BE49-F238E27FC236}">
                <a16:creationId xmlns:a16="http://schemas.microsoft.com/office/drawing/2014/main" id="{66505909-1781-24CF-7F49-DEAAE82A5D9D}"/>
              </a:ext>
            </a:extLst>
          </p:cNvPr>
          <p:cNvSpPr/>
          <p:nvPr/>
        </p:nvSpPr>
        <p:spPr>
          <a:xfrm>
            <a:off x="6180716" y="4857736"/>
            <a:ext cx="246888" cy="262161"/>
          </a:xfrm>
          <a:prstGeom prst="mathPlus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6" name="Right Brace 125">
            <a:extLst>
              <a:ext uri="{FF2B5EF4-FFF2-40B4-BE49-F238E27FC236}">
                <a16:creationId xmlns:a16="http://schemas.microsoft.com/office/drawing/2014/main" id="{67F0D859-6690-24EA-2521-735F612537BA}"/>
              </a:ext>
            </a:extLst>
          </p:cNvPr>
          <p:cNvSpPr/>
          <p:nvPr/>
        </p:nvSpPr>
        <p:spPr>
          <a:xfrm>
            <a:off x="9311010" y="1801109"/>
            <a:ext cx="334614" cy="35572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7" name="Right Brace 126">
            <a:extLst>
              <a:ext uri="{FF2B5EF4-FFF2-40B4-BE49-F238E27FC236}">
                <a16:creationId xmlns:a16="http://schemas.microsoft.com/office/drawing/2014/main" id="{CA50CE58-1F36-5C37-756D-C2B7CD09D741}"/>
              </a:ext>
            </a:extLst>
          </p:cNvPr>
          <p:cNvSpPr/>
          <p:nvPr/>
        </p:nvSpPr>
        <p:spPr>
          <a:xfrm>
            <a:off x="9354312" y="5605272"/>
            <a:ext cx="237744" cy="1010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8" name="Right Brace 127">
            <a:extLst>
              <a:ext uri="{FF2B5EF4-FFF2-40B4-BE49-F238E27FC236}">
                <a16:creationId xmlns:a16="http://schemas.microsoft.com/office/drawing/2014/main" id="{D1E46867-AC3F-DB0D-E553-6A7899AFFCEA}"/>
              </a:ext>
            </a:extLst>
          </p:cNvPr>
          <p:cNvSpPr/>
          <p:nvPr/>
        </p:nvSpPr>
        <p:spPr>
          <a:xfrm>
            <a:off x="4809744" y="1986396"/>
            <a:ext cx="288684" cy="25947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9" name="Right Brace 128">
            <a:extLst>
              <a:ext uri="{FF2B5EF4-FFF2-40B4-BE49-F238E27FC236}">
                <a16:creationId xmlns:a16="http://schemas.microsoft.com/office/drawing/2014/main" id="{9892E5F5-3CB6-E005-D630-E98677C3A035}"/>
              </a:ext>
            </a:extLst>
          </p:cNvPr>
          <p:cNvSpPr/>
          <p:nvPr/>
        </p:nvSpPr>
        <p:spPr>
          <a:xfrm>
            <a:off x="2959244" y="1929384"/>
            <a:ext cx="288684" cy="25947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0" name="Right Brace 129">
            <a:extLst>
              <a:ext uri="{FF2B5EF4-FFF2-40B4-BE49-F238E27FC236}">
                <a16:creationId xmlns:a16="http://schemas.microsoft.com/office/drawing/2014/main" id="{E80D76AC-CD12-AC8B-29FB-724DC17351D1}"/>
              </a:ext>
            </a:extLst>
          </p:cNvPr>
          <p:cNvSpPr/>
          <p:nvPr/>
        </p:nvSpPr>
        <p:spPr>
          <a:xfrm>
            <a:off x="2959244" y="5052148"/>
            <a:ext cx="259444" cy="15026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1" name="Right Brace 130">
            <a:extLst>
              <a:ext uri="{FF2B5EF4-FFF2-40B4-BE49-F238E27FC236}">
                <a16:creationId xmlns:a16="http://schemas.microsoft.com/office/drawing/2014/main" id="{1760B72D-7D84-4D72-7CE6-734F9D897C1E}"/>
              </a:ext>
            </a:extLst>
          </p:cNvPr>
          <p:cNvSpPr/>
          <p:nvPr/>
        </p:nvSpPr>
        <p:spPr>
          <a:xfrm>
            <a:off x="4801896" y="5296202"/>
            <a:ext cx="259444" cy="10800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D55BA-0806-D442-E4F2-FF0D951A6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A4CB17E-DF43-EE37-AD34-6C4A1B2F6A6B}"/>
              </a:ext>
            </a:extLst>
          </p:cNvPr>
          <p:cNvSpPr/>
          <p:nvPr/>
        </p:nvSpPr>
        <p:spPr>
          <a:xfrm>
            <a:off x="548640" y="228600"/>
            <a:ext cx="11155680" cy="13586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272790"/>
                </a:solidFill>
                <a:latin typeface="Calibri"/>
                <a:ea typeface="Calibri"/>
                <a:cs typeface="Calibri"/>
              </a:rPr>
              <a:t>XXX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442969-AB6E-A91E-6CCD-401EACD85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87" y="343728"/>
            <a:ext cx="8567224" cy="6055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01769C-424F-EFBC-4ED5-F0473637E557}"/>
              </a:ext>
            </a:extLst>
          </p:cNvPr>
          <p:cNvSpPr txBox="1"/>
          <p:nvPr/>
        </p:nvSpPr>
        <p:spPr>
          <a:xfrm>
            <a:off x="8862204" y="1654212"/>
            <a:ext cx="288697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main structures accountable for health and care in England </a:t>
            </a:r>
          </a:p>
          <a:p>
            <a:endParaRPr lang="en-US" dirty="0"/>
          </a:p>
          <a:p>
            <a:r>
              <a:rPr lang="en-GB" sz="1400" dirty="0"/>
              <a:t>Source: Kings Fund. https://www.kingsfund.org.uk/insight-and-analysis/long-reads/understanding-accountabilities-structures-health-care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99CF9E0-B852-3CEA-5020-8D5A7280238F}"/>
              </a:ext>
            </a:extLst>
          </p:cNvPr>
          <p:cNvSpPr/>
          <p:nvPr/>
        </p:nvSpPr>
        <p:spPr>
          <a:xfrm>
            <a:off x="1782791" y="1460740"/>
            <a:ext cx="6314535" cy="994913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E2ADB4E-8114-94A2-4EAD-4EB7FCEB75D6}"/>
              </a:ext>
            </a:extLst>
          </p:cNvPr>
          <p:cNvSpPr/>
          <p:nvPr/>
        </p:nvSpPr>
        <p:spPr>
          <a:xfrm>
            <a:off x="1782792" y="2507411"/>
            <a:ext cx="6314536" cy="351382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69DE6061-A019-DEE6-2146-129A65EE5AA9}"/>
              </a:ext>
            </a:extLst>
          </p:cNvPr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GB"/>
              <a:t>20</a:t>
            </a:r>
            <a:r>
              <a:rPr lang="en-GB" baseline="30000"/>
              <a:t>th</a:t>
            </a:r>
            <a:r>
              <a:rPr lang="en-GB"/>
              <a:t> May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86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5429-A397-4A70-CAB3-5EB167B3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272790"/>
                </a:solidFill>
              </a:rPr>
              <a:t>Public Health Careers in England (2022)</a:t>
            </a:r>
            <a:br>
              <a:rPr lang="en-GB" dirty="0">
                <a:solidFill>
                  <a:srgbClr val="272790"/>
                </a:solidFill>
              </a:rPr>
            </a:br>
            <a:r>
              <a:rPr lang="en-GB" sz="3200" dirty="0">
                <a:solidFill>
                  <a:srgbClr val="272790"/>
                </a:solidFill>
              </a:rPr>
              <a:t>Directors of PH and PH Specialists (n=1227)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9FCC93-4AE1-A228-3895-43B0EF7820A4}"/>
              </a:ext>
            </a:extLst>
          </p:cNvPr>
          <p:cNvSpPr txBox="1"/>
          <p:nvPr/>
        </p:nvSpPr>
        <p:spPr>
          <a:xfrm>
            <a:off x="1591113" y="6420533"/>
            <a:ext cx="771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272790"/>
                </a:solidFill>
              </a:rPr>
              <a:t>Source: https://www.hee.nhs.uk/our-work/public-health-specialist-capacity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D92F95-1E48-C943-3607-872AE84C6DC8}"/>
              </a:ext>
            </a:extLst>
          </p:cNvPr>
          <p:cNvGrpSpPr/>
          <p:nvPr/>
        </p:nvGrpSpPr>
        <p:grpSpPr>
          <a:xfrm>
            <a:off x="933087" y="1477597"/>
            <a:ext cx="10315758" cy="4831188"/>
            <a:chOff x="1370159" y="1466095"/>
            <a:chExt cx="9231288" cy="40150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B57639A-FF60-FFF4-6A97-04AE7275B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1255" t="40821" r="22125" b="33013"/>
            <a:stretch>
              <a:fillRect/>
            </a:stretch>
          </p:blipFill>
          <p:spPr>
            <a:xfrm>
              <a:off x="1406770" y="1466095"/>
              <a:ext cx="9158066" cy="25041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DC55315-832F-6572-2732-BC547F471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0159" y="3970266"/>
              <a:ext cx="9231288" cy="1510876"/>
            </a:xfrm>
            <a:prstGeom prst="rect">
              <a:avLst/>
            </a:prstGeom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FBDA2E-3F26-1E51-9E96-3800D79EDB31}"/>
              </a:ext>
            </a:extLst>
          </p:cNvPr>
          <p:cNvSpPr/>
          <p:nvPr/>
        </p:nvSpPr>
        <p:spPr>
          <a:xfrm>
            <a:off x="2944484" y="1690689"/>
            <a:ext cx="1742536" cy="111247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9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228600"/>
            <a:ext cx="11155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0B243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 Studies: Insights and Lessons Learned</a:t>
            </a:r>
            <a:endParaRPr lang="en-US" sz="3400" dirty="0"/>
          </a:p>
        </p:txBody>
      </p:sp>
      <p:sp>
        <p:nvSpPr>
          <p:cNvPr id="10" name="Text 8"/>
          <p:cNvSpPr/>
          <p:nvPr/>
        </p:nvSpPr>
        <p:spPr>
          <a:xfrm>
            <a:off x="1097280" y="3754315"/>
            <a:ext cx="3383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11" name="Text 9"/>
          <p:cNvSpPr/>
          <p:nvPr/>
        </p:nvSpPr>
        <p:spPr>
          <a:xfrm>
            <a:off x="1097280" y="4076121"/>
            <a:ext cx="338328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endParaRPr lang="en-US" sz="1250"/>
          </a:p>
        </p:txBody>
      </p:sp>
      <p:sp>
        <p:nvSpPr>
          <p:cNvPr id="14" name="Text 12"/>
          <p:cNvSpPr/>
          <p:nvPr/>
        </p:nvSpPr>
        <p:spPr>
          <a:xfrm>
            <a:off x="5623560" y="1843568"/>
            <a:ext cx="5943600" cy="3749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800" b="1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2. SCOPING - KEY INSIGHTS &amp; LESSONS LEARNED</a:t>
            </a:r>
            <a:endParaRPr lang="en-US" sz="180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E7250A-48AA-CAB6-3B23-4357B4949759}"/>
              </a:ext>
            </a:extLst>
          </p:cNvPr>
          <p:cNvGrpSpPr/>
          <p:nvPr/>
        </p:nvGrpSpPr>
        <p:grpSpPr>
          <a:xfrm>
            <a:off x="186431" y="1712755"/>
            <a:ext cx="11380729" cy="4916645"/>
            <a:chOff x="5852159" y="2551528"/>
            <a:chExt cx="5303521" cy="3392072"/>
          </a:xfrm>
        </p:grpSpPr>
        <p:sp>
          <p:nvSpPr>
            <p:cNvPr id="15" name="Shape 13"/>
            <p:cNvSpPr/>
            <p:nvPr/>
          </p:nvSpPr>
          <p:spPr>
            <a:xfrm>
              <a:off x="5852160" y="2560320"/>
              <a:ext cx="2560320" cy="1600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9D4DC"/>
              </a:solidFill>
              <a:prstDash val="solid"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16" name="Text 14"/>
            <p:cNvSpPr/>
            <p:nvPr/>
          </p:nvSpPr>
          <p:spPr>
            <a:xfrm>
              <a:off x="5852159" y="2613852"/>
              <a:ext cx="2560320" cy="36576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sz="3000" b="1">
                  <a:solidFill>
                    <a:srgbClr val="0B243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 “Ladder, Not a Gate”</a:t>
              </a:r>
              <a:endParaRPr lang="en-US" sz="3000"/>
            </a:p>
          </p:txBody>
        </p:sp>
        <p:sp>
          <p:nvSpPr>
            <p:cNvPr id="17" name="Shape 15"/>
            <p:cNvSpPr/>
            <p:nvPr/>
          </p:nvSpPr>
          <p:spPr>
            <a:xfrm>
              <a:off x="6172200" y="3184576"/>
              <a:ext cx="192024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18" name="Text 16"/>
            <p:cNvSpPr/>
            <p:nvPr/>
          </p:nvSpPr>
          <p:spPr>
            <a:xfrm>
              <a:off x="5864464" y="3321134"/>
              <a:ext cx="2560320" cy="59436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>
                  <a:solidFill>
                    <a:srgbClr val="2033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Formalising existing capability through multi-route specialist training and recognition pathways that strengthen the workforce.</a:t>
              </a:r>
              <a:endParaRPr lang="en-US"/>
            </a:p>
          </p:txBody>
        </p:sp>
        <p:sp>
          <p:nvSpPr>
            <p:cNvPr id="19" name="Shape 17"/>
            <p:cNvSpPr/>
            <p:nvPr/>
          </p:nvSpPr>
          <p:spPr>
            <a:xfrm>
              <a:off x="8595360" y="2551528"/>
              <a:ext cx="2560320" cy="1600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9D4DC"/>
              </a:solidFill>
              <a:prstDash val="solid"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0" name="Text 18"/>
            <p:cNvSpPr/>
            <p:nvPr/>
          </p:nvSpPr>
          <p:spPr>
            <a:xfrm>
              <a:off x="8915400" y="2605148"/>
              <a:ext cx="1920240" cy="36576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sz="3000" b="1">
                  <a:solidFill>
                    <a:srgbClr val="0B243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The “Generalist”</a:t>
              </a:r>
              <a:endParaRPr lang="en-US" sz="3000"/>
            </a:p>
          </p:txBody>
        </p:sp>
        <p:sp>
          <p:nvSpPr>
            <p:cNvPr id="21" name="Shape 19"/>
            <p:cNvSpPr/>
            <p:nvPr/>
          </p:nvSpPr>
          <p:spPr>
            <a:xfrm>
              <a:off x="8915400" y="3202160"/>
              <a:ext cx="192024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2" name="Text 20"/>
            <p:cNvSpPr/>
            <p:nvPr/>
          </p:nvSpPr>
          <p:spPr>
            <a:xfrm>
              <a:off x="8607663" y="3302083"/>
              <a:ext cx="2526917" cy="594360"/>
            </a:xfrm>
            <a:prstGeom prst="rect">
              <a:avLst/>
            </a:prstGeom>
            <a:noFill/>
            <a:ln/>
          </p:spPr>
          <p:txBody>
            <a:bodyPr wrap="square" lIns="91440" tIns="45720" rIns="91440" bIns="45720" rtlCol="0" anchor="t"/>
            <a:lstStyle/>
            <a:p>
              <a:pPr algn="ctr"/>
              <a:r>
                <a:rPr lang="en-US">
                  <a:solidFill>
                    <a:srgbClr val="20333C"/>
                  </a:solidFill>
                  <a:latin typeface="Calibri"/>
                  <a:ea typeface="Calibri"/>
                  <a:cs typeface="Calibri"/>
                </a:rPr>
                <a:t>Training PH leaders to be generalists who can integrate and coordinate technical specialists (e.g., surveillance experts, epidemiologists etc.) using a shared competency framework.</a:t>
              </a:r>
              <a:endParaRPr lang="en-US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3" name="Shape 21"/>
            <p:cNvSpPr/>
            <p:nvPr/>
          </p:nvSpPr>
          <p:spPr>
            <a:xfrm>
              <a:off x="5852160" y="4343400"/>
              <a:ext cx="2560320" cy="1600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9D4DC"/>
              </a:solidFill>
              <a:prstDash val="solid"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4" name="Text 22"/>
            <p:cNvSpPr/>
            <p:nvPr/>
          </p:nvSpPr>
          <p:spPr>
            <a:xfrm>
              <a:off x="5864464" y="4459161"/>
              <a:ext cx="2548015" cy="36576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sz="3000" b="1">
                  <a:solidFill>
                    <a:srgbClr val="0B243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Real-world implementation</a:t>
              </a:r>
              <a:endParaRPr lang="en-US" sz="3000"/>
            </a:p>
          </p:txBody>
        </p:sp>
        <p:sp>
          <p:nvSpPr>
            <p:cNvPr id="25" name="Shape 23"/>
            <p:cNvSpPr/>
            <p:nvPr/>
          </p:nvSpPr>
          <p:spPr>
            <a:xfrm>
              <a:off x="6172200" y="4940850"/>
              <a:ext cx="192024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6" name="Text 24"/>
            <p:cNvSpPr/>
            <p:nvPr/>
          </p:nvSpPr>
          <p:spPr>
            <a:xfrm>
              <a:off x="5864464" y="5050948"/>
              <a:ext cx="2548015" cy="59436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>
                  <a:solidFill>
                    <a:srgbClr val="2033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Treating political skill (influence, negotiation) as a core competency, developed through supervised, protected “learning-by-doing”.</a:t>
              </a:r>
              <a:endParaRPr lang="en-US"/>
            </a:p>
          </p:txBody>
        </p:sp>
        <p:sp>
          <p:nvSpPr>
            <p:cNvPr id="27" name="Shape 25"/>
            <p:cNvSpPr/>
            <p:nvPr/>
          </p:nvSpPr>
          <p:spPr>
            <a:xfrm>
              <a:off x="8595360" y="4343400"/>
              <a:ext cx="2560320" cy="16002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9D4DC"/>
              </a:solidFill>
              <a:prstDash val="solid"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8" name="Text 26"/>
            <p:cNvSpPr/>
            <p:nvPr/>
          </p:nvSpPr>
          <p:spPr>
            <a:xfrm>
              <a:off x="8915400" y="4398263"/>
              <a:ext cx="1920240" cy="36576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marL="0" indent="0" algn="ctr">
                <a:buNone/>
              </a:pPr>
              <a:r>
                <a:rPr lang="en-US" sz="3000" b="1">
                  <a:solidFill>
                    <a:srgbClr val="0B243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Systems over lists</a:t>
              </a:r>
              <a:endParaRPr lang="en-US" sz="3000"/>
            </a:p>
          </p:txBody>
        </p:sp>
        <p:sp>
          <p:nvSpPr>
            <p:cNvPr id="29" name="Shape 27"/>
            <p:cNvSpPr/>
            <p:nvPr/>
          </p:nvSpPr>
          <p:spPr>
            <a:xfrm>
              <a:off x="8915400" y="4930728"/>
              <a:ext cx="192024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solid"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30" name="Text 28"/>
            <p:cNvSpPr/>
            <p:nvPr/>
          </p:nvSpPr>
          <p:spPr>
            <a:xfrm>
              <a:off x="8614702" y="4927514"/>
              <a:ext cx="2519880" cy="594360"/>
            </a:xfrm>
            <a:prstGeom prst="rect">
              <a:avLst/>
            </a:prstGeom>
            <a:noFill/>
            <a:ln/>
          </p:spPr>
          <p:txBody>
            <a:bodyPr wrap="square" rtlCol="0" anchor="t"/>
            <a:lstStyle/>
            <a:p>
              <a:pPr algn="ctr"/>
              <a:r>
                <a:rPr lang="en-US">
                  <a:solidFill>
                    <a:srgbClr val="2033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Competency lists alone are insufficient. </a:t>
              </a:r>
              <a:r>
                <a:rPr lang="en-GB">
                  <a:solidFill>
                    <a:srgbClr val="20333C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Success depends on local ownership, as well as the inclusion of governance and equity considerations.</a:t>
              </a:r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F0585AB-AF45-CC29-ED4C-7205A21AB465}"/>
              </a:ext>
            </a:extLst>
          </p:cNvPr>
          <p:cNvGrpSpPr/>
          <p:nvPr/>
        </p:nvGrpSpPr>
        <p:grpSpPr>
          <a:xfrm>
            <a:off x="186431" y="827680"/>
            <a:ext cx="11380729" cy="796912"/>
            <a:chOff x="5852160" y="5967872"/>
            <a:chExt cx="5303520" cy="640080"/>
          </a:xfrm>
        </p:grpSpPr>
        <p:sp>
          <p:nvSpPr>
            <p:cNvPr id="31" name="Shape 29"/>
            <p:cNvSpPr/>
            <p:nvPr/>
          </p:nvSpPr>
          <p:spPr>
            <a:xfrm>
              <a:off x="5852160" y="5967872"/>
              <a:ext cx="5303520" cy="64008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2C8C80"/>
              </a:solidFill>
              <a:prstDash val="soli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 30"/>
            <p:cNvSpPr/>
            <p:nvPr/>
          </p:nvSpPr>
          <p:spPr>
            <a:xfrm>
              <a:off x="5852160" y="6071616"/>
              <a:ext cx="5303520" cy="457200"/>
            </a:xfrm>
            <a:prstGeom prst="rect">
              <a:avLst/>
            </a:prstGeom>
            <a:noFill/>
            <a:ln/>
          </p:spPr>
          <p:txBody>
            <a:bodyPr wrap="square" lIns="91440" tIns="45720" rIns="91440" bIns="45720" rtlCol="0" anchor="ctr"/>
            <a:lstStyle/>
            <a:p>
              <a:pPr algn="ctr"/>
              <a:r>
                <a:rPr lang="en-US" sz="23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These insights illustrate how PH competencies can be used in diverse contexts</a:t>
              </a:r>
              <a:r>
                <a:rPr lang="en-US" sz="2500" b="1" dirty="0">
                  <a:solidFill>
                    <a:schemeClr val="bg1"/>
                  </a:solidFill>
                  <a:latin typeface="Calibri"/>
                  <a:ea typeface="Calibri"/>
                  <a:cs typeface="Calibri"/>
                </a:rPr>
                <a:t>.</a:t>
              </a:r>
              <a:endParaRPr lang="en-US" sz="2500" dirty="0">
                <a:solidFill>
                  <a:schemeClr val="bg1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2AA7B-B7DD-CD8C-7775-7AEB2E6DE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5D75D8-14AA-8A53-29A7-A23B378451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Continuing Professional Development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62495-347D-379F-50A0-E055AB329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AFA7FE-CD8C-F049-A609-816E200170F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17EF57CB-C87D-AE1B-3C3C-B4272E84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62102"/>
            <a:ext cx="2844800" cy="365125"/>
          </a:xfrm>
        </p:spPr>
        <p:txBody>
          <a:bodyPr/>
          <a:lstStyle/>
          <a:p>
            <a:pPr defTabSz="609585"/>
            <a:r>
              <a:rPr lang="en-GB" dirty="0"/>
              <a:t>20</a:t>
            </a:r>
            <a:r>
              <a:rPr lang="en-GB" baseline="30000" dirty="0"/>
              <a:t>th</a:t>
            </a:r>
            <a:r>
              <a:rPr lang="en-GB" dirty="0"/>
              <a:t> May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108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8E985-0566-8494-F507-A113D3A12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3679795-0CCF-626F-3959-A78A6EEDF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GB" dirty="0"/>
              <a:t>FPH Annual CPD Certification of Members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4EC4AD1-A837-D4D0-81DE-C0B5AC86D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Record </a:t>
            </a:r>
            <a:r>
              <a:rPr lang="en-US" b="1" dirty="0"/>
              <a:t>Personal Development Plan (PDP) </a:t>
            </a:r>
            <a:r>
              <a:rPr lang="en-US" dirty="0"/>
              <a:t>objectives.</a:t>
            </a:r>
          </a:p>
          <a:p>
            <a:r>
              <a:rPr lang="en-US" dirty="0"/>
              <a:t>Enter </a:t>
            </a:r>
            <a:r>
              <a:rPr lang="en-US" b="1" dirty="0"/>
              <a:t>CPD activities </a:t>
            </a:r>
            <a:r>
              <a:rPr lang="en-US" dirty="0"/>
              <a:t>linked to PDP.</a:t>
            </a:r>
          </a:p>
          <a:p>
            <a:r>
              <a:rPr lang="en-US" dirty="0"/>
              <a:t>During year enter </a:t>
            </a:r>
            <a:r>
              <a:rPr lang="en-US" b="1" dirty="0"/>
              <a:t>reflective notes </a:t>
            </a:r>
            <a:r>
              <a:rPr lang="en-US" dirty="0"/>
              <a:t>to a minimum of 3 CPD activities</a:t>
            </a:r>
          </a:p>
          <a:p>
            <a:r>
              <a:rPr lang="en-US" dirty="0"/>
              <a:t>CPD </a:t>
            </a:r>
            <a:r>
              <a:rPr lang="en-US" b="1" dirty="0"/>
              <a:t>annual return </a:t>
            </a:r>
            <a:r>
              <a:rPr lang="en-US" dirty="0"/>
              <a:t>submission</a:t>
            </a:r>
          </a:p>
          <a:p>
            <a:r>
              <a:rPr lang="en-US" dirty="0"/>
              <a:t>At the end of every year a </a:t>
            </a:r>
            <a:r>
              <a:rPr lang="en-US" b="1" dirty="0"/>
              <a:t>supportive feedback </a:t>
            </a:r>
            <a:r>
              <a:rPr lang="en-US" dirty="0"/>
              <a:t>exercise</a:t>
            </a:r>
          </a:p>
          <a:p>
            <a:r>
              <a:rPr lang="en-US" b="1" dirty="0"/>
              <a:t>Certification</a:t>
            </a:r>
            <a:r>
              <a:rPr lang="en-US" dirty="0"/>
              <a:t> of good standing provided annually.</a:t>
            </a:r>
          </a:p>
          <a:p>
            <a:r>
              <a:rPr lang="en-US" b="1" dirty="0"/>
              <a:t>Revalidation</a:t>
            </a:r>
            <a:r>
              <a:rPr lang="en-US" dirty="0"/>
              <a:t> of PH registration every 5 years </a:t>
            </a:r>
          </a:p>
          <a:p>
            <a:pPr marL="0" indent="0">
              <a:buNone/>
            </a:pPr>
            <a:r>
              <a:rPr lang="en-US" dirty="0"/>
              <a:t>NB: </a:t>
            </a:r>
          </a:p>
          <a:p>
            <a:r>
              <a:rPr lang="en-US" dirty="0"/>
              <a:t>PDP is central</a:t>
            </a:r>
          </a:p>
          <a:p>
            <a:r>
              <a:rPr lang="en-US" dirty="0"/>
              <a:t>Feedback is essential</a:t>
            </a:r>
          </a:p>
          <a:p>
            <a:r>
              <a:rPr lang="en-US" dirty="0"/>
              <a:t>No pass/fail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9FA31-6706-240D-2A2F-03149E1DA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4AFA7FE-CD8C-F049-A609-816E200170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49FA92DA-F4A3-0419-0D42-19C22DE1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pPr defTabSz="609585"/>
            <a:r>
              <a:rPr lang="en-GB" dirty="0">
                <a:solidFill>
                  <a:schemeClr val="tx1"/>
                </a:solidFill>
              </a:rPr>
              <a:t>20</a:t>
            </a:r>
            <a:r>
              <a:rPr lang="en-GB" baseline="30000" dirty="0">
                <a:solidFill>
                  <a:schemeClr val="tx1"/>
                </a:solidFill>
              </a:rPr>
              <a:t>th</a:t>
            </a:r>
            <a:r>
              <a:rPr lang="en-GB" dirty="0">
                <a:solidFill>
                  <a:schemeClr val="tx1"/>
                </a:solidFill>
              </a:rPr>
              <a:t> May 2026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411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ph_ppt_master_16_9" id="{96047EBC-B214-435F-AD76-655360B845E7}" vid="{39147BC6-2302-4169-A9C5-4CDA171DCD88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ph_ppt_master_16_9" id="{96047EBC-B214-435F-AD76-655360B845E7}" vid="{39147BC6-2302-4169-A9C5-4CDA171DCD8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FB42242681BC4CBBB71BE86FE06047" ma:contentTypeVersion="12" ma:contentTypeDescription="Create a new document." ma:contentTypeScope="" ma:versionID="414e350fa43dd4ac9de2bec2e38dfe94">
  <xsd:schema xmlns:xsd="http://www.w3.org/2001/XMLSchema" xmlns:xs="http://www.w3.org/2001/XMLSchema" xmlns:p="http://schemas.microsoft.com/office/2006/metadata/properties" xmlns:ns2="e67cb295-8812-47c9-9248-9673d9cc8220" xmlns:ns3="e1ed3461-5179-4433-a3c7-0f59bac8a946" targetNamespace="http://schemas.microsoft.com/office/2006/metadata/properties" ma:root="true" ma:fieldsID="12165feb081524598b0c472b0edfd103" ns2:_="" ns3:_="">
    <xsd:import namespace="e67cb295-8812-47c9-9248-9673d9cc8220"/>
    <xsd:import namespace="e1ed3461-5179-4433-a3c7-0f59bac8a9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cb295-8812-47c9-9248-9673d9cc8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b4c895c-a328-49c6-bb97-e2f335a09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d3461-5179-4433-a3c7-0f59bac8a94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54006c6-2805-4bfe-aae1-e92411bba836}" ma:internalName="TaxCatchAll" ma:showField="CatchAllData" ma:web="e1ed3461-5179-4433-a3c7-0f59bac8a9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7cb295-8812-47c9-9248-9673d9cc8220">
      <Terms xmlns="http://schemas.microsoft.com/office/infopath/2007/PartnerControls"/>
    </lcf76f155ced4ddcb4097134ff3c332f>
    <TaxCatchAll xmlns="e1ed3461-5179-4433-a3c7-0f59bac8a946" xsi:nil="true"/>
  </documentManagement>
</p:properties>
</file>

<file path=customXml/itemProps1.xml><?xml version="1.0" encoding="utf-8"?>
<ds:datastoreItem xmlns:ds="http://schemas.openxmlformats.org/officeDocument/2006/customXml" ds:itemID="{2F462424-993D-473D-9546-9A14718AD78A}"/>
</file>

<file path=customXml/itemProps2.xml><?xml version="1.0" encoding="utf-8"?>
<ds:datastoreItem xmlns:ds="http://schemas.openxmlformats.org/officeDocument/2006/customXml" ds:itemID="{3E19EA24-A773-4CD7-A451-64CC6A85713F}"/>
</file>

<file path=customXml/itemProps3.xml><?xml version="1.0" encoding="utf-8"?>
<ds:datastoreItem xmlns:ds="http://schemas.openxmlformats.org/officeDocument/2006/customXml" ds:itemID="{352ABFD4-0513-4E20-A2AA-0A2AD20635F6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1216</Words>
  <Application>Microsoft Office PowerPoint</Application>
  <PresentationFormat>Widescreen</PresentationFormat>
  <Paragraphs>199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1_Office Theme</vt:lpstr>
      <vt:lpstr>4_Office Theme</vt:lpstr>
      <vt:lpstr>5_Office Theme</vt:lpstr>
      <vt:lpstr>Office Theme</vt:lpstr>
      <vt:lpstr>UK Faculty of Public Health  - Public Health Career Pathways - Continuing Professional Development - MoU with WHO  Bob Fryatt, Victor Joseph, Liz Mason FPH Global Health Committee</vt:lpstr>
      <vt:lpstr>Public Health Career Pathways</vt:lpstr>
      <vt:lpstr>PowerPoint Presentation</vt:lpstr>
      <vt:lpstr>PowerPoint Presentation</vt:lpstr>
      <vt:lpstr>PowerPoint Presentation</vt:lpstr>
      <vt:lpstr>Public Health Careers in England (2022) Directors of PH and PH Specialists (n=1227)</vt:lpstr>
      <vt:lpstr>PowerPoint Presentation</vt:lpstr>
      <vt:lpstr>Continuing Professional Development</vt:lpstr>
      <vt:lpstr>FPH Annual CPD Certification of Members</vt:lpstr>
      <vt:lpstr>What constitutes CPD?</vt:lpstr>
      <vt:lpstr>Regional CPD Resources</vt:lpstr>
      <vt:lpstr>FPH Online Portal</vt:lpstr>
      <vt:lpstr>FPH MoU with WHO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Natalie Marx</dc:creator>
  <cp:lastModifiedBy>Bob Fryatt</cp:lastModifiedBy>
  <cp:revision>5</cp:revision>
  <dcterms:created xsi:type="dcterms:W3CDTF">2026-04-29T14:07:24Z</dcterms:created>
  <dcterms:modified xsi:type="dcterms:W3CDTF">2026-05-18T14:06:14Z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0x010100A1FB42242681BC4CBBB71BE86FE06047</vt:lpwstr>
  </property>
</Properties>
</file>