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 id="2147483662" r:id="rId2"/>
  </p:sldMasterIdLst>
  <p:notesMasterIdLst>
    <p:notesMasterId r:id="rId27"/>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7AED3B4-4613-45AA-AD19-4424CBF0608A}">
  <a:tblStyle styleId="{07AED3B4-4613-45AA-AD19-4424CBF0608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3" d="100"/>
          <a:sy n="83" d="100"/>
        </p:scale>
        <p:origin x="800" y="5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27e6acb5158_2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3" name="Google Shape;83;g27e6acb5158_2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g23db716cebd_0_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5" name="Google Shape;175;g23db716cebd_0_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17980fd66c6_1_5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17980fd66c6_1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Google Shape;192;g26de0469459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3" name="Google Shape;193;g26de0469459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27e6acb4e83_1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27e6acb4e83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78ee099b61_1_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78ee099b61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1e6a608442d_4_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1e6a608442d_4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1e6a608442d_4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1e6a608442d_4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1e6a608442d_4_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1e6a608442d_4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1e6a608442d_4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1e6a608442d_4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g23db716cebd_0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8" name="Google Shape;248;g23db716cebd_0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1e5c64f45df_4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1e5c64f45df_4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7e6acb5158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7e6acb5158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1e6a608442d_5_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1e6a608442d_5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n-GB"/>
              <a:t>EUPHA meeting - participation gage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3"/>
        <p:cNvGrpSpPr/>
        <p:nvPr/>
      </p:nvGrpSpPr>
      <p:grpSpPr>
        <a:xfrm>
          <a:off x="0" y="0"/>
          <a:ext cx="0" cy="0"/>
          <a:chOff x="0" y="0"/>
          <a:chExt cx="0" cy="0"/>
        </a:xfrm>
      </p:grpSpPr>
      <p:sp>
        <p:nvSpPr>
          <p:cNvPr id="284" name="Google Shape;284;g17980fd66c6_1_6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5" name="Google Shape;285;g17980fd66c6_1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SLIDES_API1759215317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3" name="Google Shape;293;SLIDES_API175921531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This is Slido interaction slide, please don't delete it.</a:t>
            </a:r>
            <a:br>
              <a:rPr lang="en-GB"/>
            </a:br>
            <a:r>
              <a:rPr lang="en-GB"/>
              <a:t>✅ Click on 'Present with Slido' and the questions from your audience will appear when you get to this slide.</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7980fd66c6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7980fd66c6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g1e5c64f45df_1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0" name="Google Shape;110;g1e5c64f45df_1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SLIDES_API1833340655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SLIDES_API183334065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SLIDES_API53369068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SLIDES_API53369068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SLIDES_API1389581679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SLIDES_API1389581679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 This is Slido interaction slide, please don't delete it.</a:t>
            </a:r>
            <a:br>
              <a:rPr lang="en-GB"/>
            </a:br>
            <a:r>
              <a:rPr lang="en-GB"/>
              <a:t>✅ Click on 'Present with Slido' and the poll will launch automatically when you get to this slide.</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3db716cebd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3db716cebd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23db716cebd_0_1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23db716cebd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4013" y="756700"/>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1" name="Google Shape;11;p2"/>
          <p:cNvSpPr/>
          <p:nvPr/>
        </p:nvSpPr>
        <p:spPr>
          <a:xfrm rot="10800000">
            <a:off x="5318350" y="32667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2" name="Google Shape;12;p2"/>
          <p:cNvSpPr txBox="1">
            <a:spLocks noGrp="1"/>
          </p:cNvSpPr>
          <p:nvPr>
            <p:ph type="ctrTitle"/>
          </p:nvPr>
        </p:nvSpPr>
        <p:spPr>
          <a:xfrm>
            <a:off x="3044700" y="1444255"/>
            <a:ext cx="3054600" cy="15372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3" name="Google Shape;13;p2"/>
          <p:cNvSpPr txBox="1">
            <a:spLocks noGrp="1"/>
          </p:cNvSpPr>
          <p:nvPr>
            <p:ph type="subTitle" idx="1"/>
          </p:nvPr>
        </p:nvSpPr>
        <p:spPr>
          <a:xfrm>
            <a:off x="3044700" y="3116580"/>
            <a:ext cx="3054600" cy="7014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Font typeface="Economica"/>
              <a:buNone/>
              <a:defRPr sz="2100">
                <a:latin typeface="Economica"/>
                <a:ea typeface="Economica"/>
                <a:cs typeface="Economica"/>
                <a:sym typeface="Economica"/>
              </a:defRPr>
            </a:lvl1pPr>
            <a:lvl2pPr lvl="1" algn="ctr">
              <a:lnSpc>
                <a:spcPct val="100000"/>
              </a:lnSpc>
              <a:spcBef>
                <a:spcPts val="0"/>
              </a:spcBef>
              <a:spcAft>
                <a:spcPts val="0"/>
              </a:spcAft>
              <a:buSzPts val="2100"/>
              <a:buFont typeface="Economica"/>
              <a:buNone/>
              <a:defRPr sz="2100">
                <a:latin typeface="Economica"/>
                <a:ea typeface="Economica"/>
                <a:cs typeface="Economica"/>
                <a:sym typeface="Economica"/>
              </a:defRPr>
            </a:lvl2pPr>
            <a:lvl3pPr lvl="2" algn="ctr">
              <a:lnSpc>
                <a:spcPct val="100000"/>
              </a:lnSpc>
              <a:spcBef>
                <a:spcPts val="0"/>
              </a:spcBef>
              <a:spcAft>
                <a:spcPts val="0"/>
              </a:spcAft>
              <a:buSzPts val="2100"/>
              <a:buFont typeface="Economica"/>
              <a:buNone/>
              <a:defRPr sz="2100">
                <a:latin typeface="Economica"/>
                <a:ea typeface="Economica"/>
                <a:cs typeface="Economica"/>
                <a:sym typeface="Economica"/>
              </a:defRPr>
            </a:lvl3pPr>
            <a:lvl4pPr lvl="3" algn="ctr">
              <a:lnSpc>
                <a:spcPct val="100000"/>
              </a:lnSpc>
              <a:spcBef>
                <a:spcPts val="0"/>
              </a:spcBef>
              <a:spcAft>
                <a:spcPts val="0"/>
              </a:spcAft>
              <a:buSzPts val="2100"/>
              <a:buFont typeface="Economica"/>
              <a:buNone/>
              <a:defRPr sz="2100">
                <a:latin typeface="Economica"/>
                <a:ea typeface="Economica"/>
                <a:cs typeface="Economica"/>
                <a:sym typeface="Economica"/>
              </a:defRPr>
            </a:lvl4pPr>
            <a:lvl5pPr lvl="4" algn="ctr">
              <a:lnSpc>
                <a:spcPct val="100000"/>
              </a:lnSpc>
              <a:spcBef>
                <a:spcPts val="0"/>
              </a:spcBef>
              <a:spcAft>
                <a:spcPts val="0"/>
              </a:spcAft>
              <a:buSzPts val="2100"/>
              <a:buFont typeface="Economica"/>
              <a:buNone/>
              <a:defRPr sz="2100">
                <a:latin typeface="Economica"/>
                <a:ea typeface="Economica"/>
                <a:cs typeface="Economica"/>
                <a:sym typeface="Economica"/>
              </a:defRPr>
            </a:lvl5pPr>
            <a:lvl6pPr lvl="5" algn="ctr">
              <a:lnSpc>
                <a:spcPct val="100000"/>
              </a:lnSpc>
              <a:spcBef>
                <a:spcPts val="0"/>
              </a:spcBef>
              <a:spcAft>
                <a:spcPts val="0"/>
              </a:spcAft>
              <a:buSzPts val="2100"/>
              <a:buFont typeface="Economica"/>
              <a:buNone/>
              <a:defRPr sz="2100">
                <a:latin typeface="Economica"/>
                <a:ea typeface="Economica"/>
                <a:cs typeface="Economica"/>
                <a:sym typeface="Economica"/>
              </a:defRPr>
            </a:lvl6pPr>
            <a:lvl7pPr lvl="6" algn="ctr">
              <a:lnSpc>
                <a:spcPct val="100000"/>
              </a:lnSpc>
              <a:spcBef>
                <a:spcPts val="0"/>
              </a:spcBef>
              <a:spcAft>
                <a:spcPts val="0"/>
              </a:spcAft>
              <a:buSzPts val="2100"/>
              <a:buFont typeface="Economica"/>
              <a:buNone/>
              <a:defRPr sz="2100">
                <a:latin typeface="Economica"/>
                <a:ea typeface="Economica"/>
                <a:cs typeface="Economica"/>
                <a:sym typeface="Economica"/>
              </a:defRPr>
            </a:lvl7pPr>
            <a:lvl8pPr lvl="7" algn="ctr">
              <a:lnSpc>
                <a:spcPct val="100000"/>
              </a:lnSpc>
              <a:spcBef>
                <a:spcPts val="0"/>
              </a:spcBef>
              <a:spcAft>
                <a:spcPts val="0"/>
              </a:spcAft>
              <a:buSzPts val="2100"/>
              <a:buFont typeface="Economica"/>
              <a:buNone/>
              <a:defRPr sz="2100">
                <a:latin typeface="Economica"/>
                <a:ea typeface="Economica"/>
                <a:cs typeface="Economica"/>
                <a:sym typeface="Economica"/>
              </a:defRPr>
            </a:lvl8pPr>
            <a:lvl9pPr lvl="8" algn="ctr">
              <a:lnSpc>
                <a:spcPct val="100000"/>
              </a:lnSpc>
              <a:spcBef>
                <a:spcPts val="0"/>
              </a:spcBef>
              <a:spcAft>
                <a:spcPts val="0"/>
              </a:spcAft>
              <a:buSzPts val="2100"/>
              <a:buFont typeface="Economica"/>
              <a:buNone/>
              <a:defRPr sz="2100">
                <a:latin typeface="Economica"/>
                <a:ea typeface="Economica"/>
                <a:cs typeface="Economica"/>
                <a:sym typeface="Economica"/>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sp>
        <p:nvSpPr>
          <p:cNvPr id="52" name="Google Shape;52;p1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11"/>
          <p:cNvSpPr txBox="1">
            <a:spLocks noGrp="1"/>
          </p:cNvSpPr>
          <p:nvPr>
            <p:ph type="title" hasCustomPrompt="1"/>
          </p:nvPr>
        </p:nvSpPr>
        <p:spPr>
          <a:xfrm>
            <a:off x="311700" y="957125"/>
            <a:ext cx="8520600" cy="21288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2"/>
              </a:buClr>
              <a:buSzPts val="16000"/>
              <a:buNone/>
              <a:defRPr sz="16000">
                <a:solidFill>
                  <a:schemeClr val="lt2"/>
                </a:solidFill>
              </a:defRPr>
            </a:lvl1pPr>
            <a:lvl2pPr lvl="1" algn="ctr">
              <a:spcBef>
                <a:spcPts val="0"/>
              </a:spcBef>
              <a:spcAft>
                <a:spcPts val="0"/>
              </a:spcAft>
              <a:buClr>
                <a:schemeClr val="lt2"/>
              </a:buClr>
              <a:buSzPts val="16000"/>
              <a:buNone/>
              <a:defRPr sz="16000">
                <a:solidFill>
                  <a:schemeClr val="lt2"/>
                </a:solidFill>
              </a:defRPr>
            </a:lvl2pPr>
            <a:lvl3pPr lvl="2" algn="ctr">
              <a:spcBef>
                <a:spcPts val="0"/>
              </a:spcBef>
              <a:spcAft>
                <a:spcPts val="0"/>
              </a:spcAft>
              <a:buClr>
                <a:schemeClr val="lt2"/>
              </a:buClr>
              <a:buSzPts val="16000"/>
              <a:buNone/>
              <a:defRPr sz="16000">
                <a:solidFill>
                  <a:schemeClr val="lt2"/>
                </a:solidFill>
              </a:defRPr>
            </a:lvl3pPr>
            <a:lvl4pPr lvl="3" algn="ctr">
              <a:spcBef>
                <a:spcPts val="0"/>
              </a:spcBef>
              <a:spcAft>
                <a:spcPts val="0"/>
              </a:spcAft>
              <a:buClr>
                <a:schemeClr val="lt2"/>
              </a:buClr>
              <a:buSzPts val="16000"/>
              <a:buNone/>
              <a:defRPr sz="16000">
                <a:solidFill>
                  <a:schemeClr val="lt2"/>
                </a:solidFill>
              </a:defRPr>
            </a:lvl4pPr>
            <a:lvl5pPr lvl="4" algn="ctr">
              <a:spcBef>
                <a:spcPts val="0"/>
              </a:spcBef>
              <a:spcAft>
                <a:spcPts val="0"/>
              </a:spcAft>
              <a:buClr>
                <a:schemeClr val="lt2"/>
              </a:buClr>
              <a:buSzPts val="16000"/>
              <a:buNone/>
              <a:defRPr sz="16000">
                <a:solidFill>
                  <a:schemeClr val="lt2"/>
                </a:solidFill>
              </a:defRPr>
            </a:lvl5pPr>
            <a:lvl6pPr lvl="5" algn="ctr">
              <a:spcBef>
                <a:spcPts val="0"/>
              </a:spcBef>
              <a:spcAft>
                <a:spcPts val="0"/>
              </a:spcAft>
              <a:buClr>
                <a:schemeClr val="lt2"/>
              </a:buClr>
              <a:buSzPts val="16000"/>
              <a:buNone/>
              <a:defRPr sz="16000">
                <a:solidFill>
                  <a:schemeClr val="lt2"/>
                </a:solidFill>
              </a:defRPr>
            </a:lvl6pPr>
            <a:lvl7pPr lvl="6" algn="ctr">
              <a:spcBef>
                <a:spcPts val="0"/>
              </a:spcBef>
              <a:spcAft>
                <a:spcPts val="0"/>
              </a:spcAft>
              <a:buClr>
                <a:schemeClr val="lt2"/>
              </a:buClr>
              <a:buSzPts val="16000"/>
              <a:buNone/>
              <a:defRPr sz="16000">
                <a:solidFill>
                  <a:schemeClr val="lt2"/>
                </a:solidFill>
              </a:defRPr>
            </a:lvl7pPr>
            <a:lvl8pPr lvl="7" algn="ctr">
              <a:spcBef>
                <a:spcPts val="0"/>
              </a:spcBef>
              <a:spcAft>
                <a:spcPts val="0"/>
              </a:spcAft>
              <a:buClr>
                <a:schemeClr val="lt2"/>
              </a:buClr>
              <a:buSzPts val="16000"/>
              <a:buNone/>
              <a:defRPr sz="16000">
                <a:solidFill>
                  <a:schemeClr val="lt2"/>
                </a:solidFill>
              </a:defRPr>
            </a:lvl8pPr>
            <a:lvl9pPr lvl="8" algn="ctr">
              <a:spcBef>
                <a:spcPts val="0"/>
              </a:spcBef>
              <a:spcAft>
                <a:spcPts val="0"/>
              </a:spcAft>
              <a:buClr>
                <a:schemeClr val="lt2"/>
              </a:buClr>
              <a:buSzPts val="16000"/>
              <a:buNone/>
              <a:defRPr sz="16000">
                <a:solidFill>
                  <a:schemeClr val="lt2"/>
                </a:solidFill>
              </a:defRPr>
            </a:lvl9pPr>
          </a:lstStyle>
          <a:p>
            <a:r>
              <a:t>xx%</a:t>
            </a:r>
          </a:p>
        </p:txBody>
      </p:sp>
      <p:sp>
        <p:nvSpPr>
          <p:cNvPr id="54" name="Google Shape;54;p11"/>
          <p:cNvSpPr txBox="1">
            <a:spLocks noGrp="1"/>
          </p:cNvSpPr>
          <p:nvPr>
            <p:ph type="body" idx="1"/>
          </p:nvPr>
        </p:nvSpPr>
        <p:spPr>
          <a:xfrm>
            <a:off x="311700" y="3162000"/>
            <a:ext cx="8520600" cy="10716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67"/>
        <p:cNvGrpSpPr/>
        <p:nvPr/>
      </p:nvGrpSpPr>
      <p:grpSpPr>
        <a:xfrm>
          <a:off x="0" y="0"/>
          <a:ext cx="0" cy="0"/>
          <a:chOff x="0" y="0"/>
          <a:chExt cx="0" cy="0"/>
        </a:xfrm>
      </p:grpSpPr>
      <p:pic>
        <p:nvPicPr>
          <p:cNvPr id="68" name="Google Shape;68;p14" descr="abstract1.jpg"/>
          <p:cNvPicPr preferRelativeResize="0"/>
          <p:nvPr/>
        </p:nvPicPr>
        <p:blipFill rotWithShape="1">
          <a:blip r:embed="rId2">
            <a:alphaModFix/>
          </a:blip>
          <a:srcRect t="18400" b="8230"/>
          <a:stretch/>
        </p:blipFill>
        <p:spPr>
          <a:xfrm>
            <a:off x="0" y="0"/>
            <a:ext cx="9201150" cy="5143500"/>
          </a:xfrm>
          <a:prstGeom prst="rect">
            <a:avLst/>
          </a:prstGeom>
          <a:noFill/>
          <a:ln>
            <a:noFill/>
          </a:ln>
        </p:spPr>
      </p:pic>
      <p:sp>
        <p:nvSpPr>
          <p:cNvPr id="69" name="Google Shape;69;p14"/>
          <p:cNvSpPr txBox="1">
            <a:spLocks noGrp="1"/>
          </p:cNvSpPr>
          <p:nvPr>
            <p:ph type="ctrTitle"/>
          </p:nvPr>
        </p:nvSpPr>
        <p:spPr>
          <a:xfrm>
            <a:off x="457200" y="2445544"/>
            <a:ext cx="8001000" cy="1102519"/>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chemeClr val="lt1"/>
              </a:buClr>
              <a:buSzPts val="3600"/>
              <a:buFont typeface="Arial"/>
              <a:buNone/>
              <a:defRPr sz="3600">
                <a:solidFill>
                  <a:schemeClr val="lt1"/>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4"/>
          <p:cNvSpPr txBox="1">
            <a:spLocks noGrp="1"/>
          </p:cNvSpPr>
          <p:nvPr>
            <p:ph type="subTitle" idx="1"/>
          </p:nvPr>
        </p:nvSpPr>
        <p:spPr>
          <a:xfrm>
            <a:off x="457200" y="3548063"/>
            <a:ext cx="7315200" cy="1023937"/>
          </a:xfrm>
          <a:prstGeom prst="rect">
            <a:avLst/>
          </a:prstGeom>
          <a:noFill/>
          <a:ln>
            <a:noFill/>
          </a:ln>
        </p:spPr>
        <p:txBody>
          <a:bodyPr spcFirstLastPara="1" wrap="square" lIns="91425" tIns="45700" rIns="91425" bIns="45700" anchor="t" anchorCtr="0">
            <a:normAutofit/>
          </a:bodyPr>
          <a:lstStyle>
            <a:lvl1pPr lvl="0" algn="l">
              <a:spcBef>
                <a:spcPts val="480"/>
              </a:spcBef>
              <a:spcAft>
                <a:spcPts val="0"/>
              </a:spcAft>
              <a:buClr>
                <a:srgbClr val="FFFFFF"/>
              </a:buClr>
              <a:buSzPts val="2400"/>
              <a:buNone/>
              <a:defRPr sz="2400" b="1">
                <a:solidFill>
                  <a:srgbClr val="FFFFFF"/>
                </a:solidFill>
                <a:latin typeface="Arial"/>
                <a:ea typeface="Arial"/>
                <a:cs typeface="Arial"/>
                <a:sym typeface="Arial"/>
              </a:defRPr>
            </a:lvl1pPr>
            <a:lvl2pPr lvl="1" algn="ctr">
              <a:spcBef>
                <a:spcPts val="400"/>
              </a:spcBef>
              <a:spcAft>
                <a:spcPts val="0"/>
              </a:spcAft>
              <a:buClr>
                <a:srgbClr val="888888"/>
              </a:buClr>
              <a:buSzPts val="2000"/>
              <a:buNone/>
              <a:defRPr>
                <a:solidFill>
                  <a:srgbClr val="888888"/>
                </a:solidFill>
              </a:defRPr>
            </a:lvl2pPr>
            <a:lvl3pPr lvl="2" algn="ctr">
              <a:spcBef>
                <a:spcPts val="280"/>
              </a:spcBef>
              <a:spcAft>
                <a:spcPts val="0"/>
              </a:spcAft>
              <a:buClr>
                <a:srgbClr val="888888"/>
              </a:buClr>
              <a:buSzPts val="1400"/>
              <a:buNone/>
              <a:defRPr>
                <a:solidFill>
                  <a:srgbClr val="888888"/>
                </a:solidFill>
              </a:defRPr>
            </a:lvl3pPr>
            <a:lvl4pPr lvl="3" algn="ctr">
              <a:spcBef>
                <a:spcPts val="280"/>
              </a:spcBef>
              <a:spcAft>
                <a:spcPts val="0"/>
              </a:spcAft>
              <a:buClr>
                <a:srgbClr val="888888"/>
              </a:buClr>
              <a:buSzPts val="1400"/>
              <a:buNone/>
              <a:defRPr>
                <a:solidFill>
                  <a:srgbClr val="888888"/>
                </a:solidFill>
              </a:defRPr>
            </a:lvl4pPr>
            <a:lvl5pPr lvl="4" algn="ctr">
              <a:spcBef>
                <a:spcPts val="280"/>
              </a:spcBef>
              <a:spcAft>
                <a:spcPts val="0"/>
              </a:spcAft>
              <a:buClr>
                <a:srgbClr val="888888"/>
              </a:buClr>
              <a:buSzPts val="14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71" name="Google Shape;71;p14"/>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9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4"/>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sz="900">
                <a:solidFill>
                  <a:srgbClr val="FFFFFF"/>
                </a:solidFill>
                <a:latin typeface="Arial"/>
                <a:ea typeface="Arial"/>
                <a:cs typeface="Arial"/>
                <a:sym typeface="Aria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4"/>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900" b="0" i="0" u="none" strike="noStrike" cap="none">
                <a:solidFill>
                  <a:srgbClr val="FFFFFF"/>
                </a:solidFill>
                <a:latin typeface="Arial"/>
                <a:ea typeface="Arial"/>
                <a:cs typeface="Arial"/>
                <a:sym typeface="Arial"/>
              </a:defRPr>
            </a:lvl1pPr>
            <a:lvl2pPr marL="0" lvl="1" indent="0" algn="r">
              <a:spcBef>
                <a:spcPts val="0"/>
              </a:spcBef>
              <a:buNone/>
              <a:defRPr sz="900" b="0" i="0" u="none" strike="noStrike" cap="none">
                <a:solidFill>
                  <a:srgbClr val="FFFFFF"/>
                </a:solidFill>
                <a:latin typeface="Arial"/>
                <a:ea typeface="Arial"/>
                <a:cs typeface="Arial"/>
                <a:sym typeface="Arial"/>
              </a:defRPr>
            </a:lvl2pPr>
            <a:lvl3pPr marL="0" lvl="2" indent="0" algn="r">
              <a:spcBef>
                <a:spcPts val="0"/>
              </a:spcBef>
              <a:buNone/>
              <a:defRPr sz="900" b="0" i="0" u="none" strike="noStrike" cap="none">
                <a:solidFill>
                  <a:srgbClr val="FFFFFF"/>
                </a:solidFill>
                <a:latin typeface="Arial"/>
                <a:ea typeface="Arial"/>
                <a:cs typeface="Arial"/>
                <a:sym typeface="Arial"/>
              </a:defRPr>
            </a:lvl3pPr>
            <a:lvl4pPr marL="0" lvl="3" indent="0" algn="r">
              <a:spcBef>
                <a:spcPts val="0"/>
              </a:spcBef>
              <a:buNone/>
              <a:defRPr sz="900" b="0" i="0" u="none" strike="noStrike" cap="none">
                <a:solidFill>
                  <a:srgbClr val="FFFFFF"/>
                </a:solidFill>
                <a:latin typeface="Arial"/>
                <a:ea typeface="Arial"/>
                <a:cs typeface="Arial"/>
                <a:sym typeface="Arial"/>
              </a:defRPr>
            </a:lvl4pPr>
            <a:lvl5pPr marL="0" lvl="4" indent="0" algn="r">
              <a:spcBef>
                <a:spcPts val="0"/>
              </a:spcBef>
              <a:buNone/>
              <a:defRPr sz="900" b="0" i="0" u="none" strike="noStrike" cap="none">
                <a:solidFill>
                  <a:srgbClr val="FFFFFF"/>
                </a:solidFill>
                <a:latin typeface="Arial"/>
                <a:ea typeface="Arial"/>
                <a:cs typeface="Arial"/>
                <a:sym typeface="Arial"/>
              </a:defRPr>
            </a:lvl5pPr>
            <a:lvl6pPr marL="0" lvl="5" indent="0" algn="r">
              <a:spcBef>
                <a:spcPts val="0"/>
              </a:spcBef>
              <a:buNone/>
              <a:defRPr sz="900" b="0" i="0" u="none" strike="noStrike" cap="none">
                <a:solidFill>
                  <a:srgbClr val="FFFFFF"/>
                </a:solidFill>
                <a:latin typeface="Arial"/>
                <a:ea typeface="Arial"/>
                <a:cs typeface="Arial"/>
                <a:sym typeface="Arial"/>
              </a:defRPr>
            </a:lvl6pPr>
            <a:lvl7pPr marL="0" lvl="6" indent="0" algn="r">
              <a:spcBef>
                <a:spcPts val="0"/>
              </a:spcBef>
              <a:buNone/>
              <a:defRPr sz="900" b="0" i="0" u="none" strike="noStrike" cap="none">
                <a:solidFill>
                  <a:srgbClr val="FFFFFF"/>
                </a:solidFill>
                <a:latin typeface="Arial"/>
                <a:ea typeface="Arial"/>
                <a:cs typeface="Arial"/>
                <a:sym typeface="Arial"/>
              </a:defRPr>
            </a:lvl7pPr>
            <a:lvl8pPr marL="0" lvl="7" indent="0" algn="r">
              <a:spcBef>
                <a:spcPts val="0"/>
              </a:spcBef>
              <a:buNone/>
              <a:defRPr sz="900" b="0" i="0" u="none" strike="noStrike" cap="none">
                <a:solidFill>
                  <a:srgbClr val="FFFFFF"/>
                </a:solidFill>
                <a:latin typeface="Arial"/>
                <a:ea typeface="Arial"/>
                <a:cs typeface="Arial"/>
                <a:sym typeface="Arial"/>
              </a:defRPr>
            </a:lvl8pPr>
            <a:lvl9pPr marL="0" lvl="8" indent="0" algn="r">
              <a:spcBef>
                <a:spcPts val="0"/>
              </a:spcBef>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pic>
        <p:nvPicPr>
          <p:cNvPr id="74" name="Google Shape;74;p14" descr="fph_vertical_white_rgb.png"/>
          <p:cNvPicPr preferRelativeResize="0"/>
          <p:nvPr/>
        </p:nvPicPr>
        <p:blipFill rotWithShape="1">
          <a:blip r:embed="rId3">
            <a:alphaModFix/>
          </a:blip>
          <a:srcRect/>
          <a:stretch/>
        </p:blipFill>
        <p:spPr>
          <a:xfrm>
            <a:off x="7499610" y="522046"/>
            <a:ext cx="1187190" cy="1473200"/>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lvl="0" algn="l">
              <a:spcBef>
                <a:spcPts val="0"/>
              </a:spcBef>
              <a:spcAft>
                <a:spcPts val="0"/>
              </a:spcAft>
              <a:buClr>
                <a:srgbClr val="272790"/>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7" name="Google Shape;77;p15"/>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rgbClr val="595959"/>
              </a:buClr>
              <a:buSzPts val="1800"/>
              <a:buChar char="•"/>
              <a:defRPr sz="1800"/>
            </a:lvl1pPr>
            <a:lvl2pPr marL="914400" lvl="1" indent="-342900" algn="l">
              <a:spcBef>
                <a:spcPts val="360"/>
              </a:spcBef>
              <a:spcAft>
                <a:spcPts val="0"/>
              </a:spcAft>
              <a:buClr>
                <a:srgbClr val="595959"/>
              </a:buClr>
              <a:buSzPts val="1800"/>
              <a:buChar char="–"/>
              <a:defRPr sz="1800"/>
            </a:lvl2pPr>
            <a:lvl3pPr marL="1371600" lvl="2" indent="-342900" algn="l">
              <a:spcBef>
                <a:spcPts val="360"/>
              </a:spcBef>
              <a:spcAft>
                <a:spcPts val="0"/>
              </a:spcAft>
              <a:buClr>
                <a:srgbClr val="595959"/>
              </a:buClr>
              <a:buSzPts val="1800"/>
              <a:buChar char="•"/>
              <a:defRPr/>
            </a:lvl3pPr>
            <a:lvl4pPr marL="1828800" lvl="3" indent="-342900" algn="l">
              <a:spcBef>
                <a:spcPts val="360"/>
              </a:spcBef>
              <a:spcAft>
                <a:spcPts val="0"/>
              </a:spcAft>
              <a:buClr>
                <a:srgbClr val="595959"/>
              </a:buClr>
              <a:buSzPts val="1800"/>
              <a:buChar char="–"/>
              <a:defRPr/>
            </a:lvl4pPr>
            <a:lvl5pPr marL="2286000" lvl="4" indent="-342900" algn="l">
              <a:spcBef>
                <a:spcPts val="360"/>
              </a:spcBef>
              <a:spcAft>
                <a:spcPts val="0"/>
              </a:spcAft>
              <a:buClr>
                <a:srgbClr val="595959"/>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8" name="Google Shape;78;p15"/>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5"/>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5"/>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flipH="1">
            <a:off x="7595938" y="4602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7" name="Google Shape;17;p3"/>
          <p:cNvSpPr/>
          <p:nvPr/>
        </p:nvSpPr>
        <p:spPr>
          <a:xfrm rot="10800000" flipH="1">
            <a:off x="466425" y="3558325"/>
            <a:ext cx="1081625" cy="1124950"/>
          </a:xfrm>
          <a:custGeom>
            <a:avLst/>
            <a:gdLst/>
            <a:ahLst/>
            <a:cxnLst/>
            <a:rect l="l" t="t" r="r" b="b"/>
            <a:pathLst>
              <a:path w="43265" h="44998" extrusionOk="0">
                <a:moveTo>
                  <a:pt x="0" y="44998"/>
                </a:moveTo>
                <a:lnTo>
                  <a:pt x="0" y="0"/>
                </a:lnTo>
                <a:lnTo>
                  <a:pt x="43265" y="0"/>
                </a:lnTo>
              </a:path>
            </a:pathLst>
          </a:custGeom>
          <a:noFill/>
          <a:ln w="28575" cap="flat" cmpd="sng">
            <a:solidFill>
              <a:schemeClr val="lt2"/>
            </a:solidFill>
            <a:prstDash val="solid"/>
            <a:miter lim="8000"/>
            <a:headEnd type="none" w="sm" len="sm"/>
            <a:tailEnd type="none" w="sm" len="sm"/>
          </a:ln>
        </p:spPr>
      </p:sp>
      <p:sp>
        <p:nvSpPr>
          <p:cNvPr id="18" name="Google Shape;18;p3"/>
          <p:cNvSpPr txBox="1">
            <a:spLocks noGrp="1"/>
          </p:cNvSpPr>
          <p:nvPr>
            <p:ph type="title"/>
          </p:nvPr>
        </p:nvSpPr>
        <p:spPr>
          <a:xfrm>
            <a:off x="773700" y="1806450"/>
            <a:ext cx="7596600" cy="15306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a:lvl1pPr>
            <a:lvl2pPr lvl="1" algn="ctr">
              <a:spcBef>
                <a:spcPts val="0"/>
              </a:spcBef>
              <a:spcAft>
                <a:spcPts val="0"/>
              </a:spcAft>
              <a:buSzPts val="4200"/>
              <a:buNone/>
              <a:defRPr/>
            </a:lvl2pPr>
            <a:lvl3pPr lvl="2" algn="ctr">
              <a:spcBef>
                <a:spcPts val="0"/>
              </a:spcBef>
              <a:spcAft>
                <a:spcPts val="0"/>
              </a:spcAft>
              <a:buSzPts val="4200"/>
              <a:buNone/>
              <a:defRPr/>
            </a:lvl3pPr>
            <a:lvl4pPr lvl="3" algn="ctr">
              <a:spcBef>
                <a:spcPts val="0"/>
              </a:spcBef>
              <a:spcAft>
                <a:spcPts val="0"/>
              </a:spcAft>
              <a:buSzPts val="4200"/>
              <a:buNone/>
              <a:defRPr/>
            </a:lvl4pPr>
            <a:lvl5pPr lvl="4" algn="ctr">
              <a:spcBef>
                <a:spcPts val="0"/>
              </a:spcBef>
              <a:spcAft>
                <a:spcPts val="0"/>
              </a:spcAft>
              <a:buSzPts val="4200"/>
              <a:buNone/>
              <a:defRPr/>
            </a:lvl5pPr>
            <a:lvl6pPr lvl="5" algn="ctr">
              <a:spcBef>
                <a:spcPts val="0"/>
              </a:spcBef>
              <a:spcAft>
                <a:spcPts val="0"/>
              </a:spcAft>
              <a:buSzPts val="4200"/>
              <a:buNone/>
              <a:defRPr/>
            </a:lvl6pPr>
            <a:lvl7pPr lvl="6" algn="ctr">
              <a:spcBef>
                <a:spcPts val="0"/>
              </a:spcBef>
              <a:spcAft>
                <a:spcPts val="0"/>
              </a:spcAft>
              <a:buSzPts val="4200"/>
              <a:buNone/>
              <a:defRPr/>
            </a:lvl7pPr>
            <a:lvl8pPr lvl="7" algn="ctr">
              <a:spcBef>
                <a:spcPts val="0"/>
              </a:spcBef>
              <a:spcAft>
                <a:spcPts val="0"/>
              </a:spcAft>
              <a:buSzPts val="4200"/>
              <a:buNone/>
              <a:defRPr/>
            </a:lvl8pPr>
            <a:lvl9pPr lvl="8" algn="ctr">
              <a:spcBef>
                <a:spcPts val="0"/>
              </a:spcBef>
              <a:spcAft>
                <a:spcPts val="0"/>
              </a:spcAft>
              <a:buSzPts val="4200"/>
              <a:buNone/>
              <a:defRPr/>
            </a:lvl9pPr>
          </a:lstStyle>
          <a:p>
            <a:endParaRPr/>
          </a:p>
        </p:txBody>
      </p:sp>
      <p:sp>
        <p:nvSpPr>
          <p:cNvPr id="19" name="Google Shape;19;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0"/>
        <p:cNvGrpSpPr/>
        <p:nvPr/>
      </p:nvGrpSpPr>
      <p:grpSpPr>
        <a:xfrm>
          <a:off x="0" y="0"/>
          <a:ext cx="0" cy="0"/>
          <a:chOff x="0" y="0"/>
          <a:chExt cx="0" cy="0"/>
        </a:xfrm>
      </p:grpSpPr>
      <p:sp>
        <p:nvSpPr>
          <p:cNvPr id="21" name="Google Shape;21;p4"/>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7" name="Google Shape;27;p5"/>
          <p:cNvSpPr txBox="1">
            <a:spLocks noGrp="1"/>
          </p:cNvSpPr>
          <p:nvPr>
            <p:ph type="body" idx="1"/>
          </p:nvPr>
        </p:nvSpPr>
        <p:spPr>
          <a:xfrm>
            <a:off x="3117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225225"/>
            <a:ext cx="3999900" cy="33540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sp>
        <p:nvSpPr>
          <p:cNvPr id="34" name="Google Shape;34;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35" name="Google Shape;35;p7"/>
          <p:cNvSpPr txBox="1">
            <a:spLocks noGrp="1"/>
          </p:cNvSpPr>
          <p:nvPr>
            <p:ph type="body" idx="1"/>
          </p:nvPr>
        </p:nvSpPr>
        <p:spPr>
          <a:xfrm>
            <a:off x="311700" y="1399400"/>
            <a:ext cx="2808000" cy="27849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6" name="Google Shape;36;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7"/>
        <p:cNvGrpSpPr/>
        <p:nvPr/>
      </p:nvGrpSpPr>
      <p:grpSpPr>
        <a:xfrm>
          <a:off x="0" y="0"/>
          <a:ext cx="0" cy="0"/>
          <a:chOff x="0" y="0"/>
          <a:chExt cx="0" cy="0"/>
        </a:xfrm>
      </p:grpSpPr>
      <p:sp>
        <p:nvSpPr>
          <p:cNvPr id="38" name="Google Shape;38;p8"/>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8"/>
          <p:cNvSpPr txBox="1">
            <a:spLocks noGrp="1"/>
          </p:cNvSpPr>
          <p:nvPr>
            <p:ph type="title"/>
          </p:nvPr>
        </p:nvSpPr>
        <p:spPr>
          <a:xfrm>
            <a:off x="490250" y="450150"/>
            <a:ext cx="5878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41"/>
        <p:cNvGrpSpPr/>
        <p:nvPr/>
      </p:nvGrpSpPr>
      <p:grpSpPr>
        <a:xfrm>
          <a:off x="0" y="0"/>
          <a:ext cx="0" cy="0"/>
          <a:chOff x="0" y="0"/>
          <a:chExt cx="0" cy="0"/>
        </a:xfrm>
      </p:grpSpPr>
      <p:sp>
        <p:nvSpPr>
          <p:cNvPr id="42" name="Google Shape;42;p9"/>
          <p:cNvSpPr/>
          <p:nvPr/>
        </p:nvSpPr>
        <p:spPr>
          <a:xfrm>
            <a:off x="4572000" y="-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4" name="Google Shape;44;p9"/>
          <p:cNvSpPr txBox="1">
            <a:spLocks noGrp="1"/>
          </p:cNvSpPr>
          <p:nvPr>
            <p:ph type="title"/>
          </p:nvPr>
        </p:nvSpPr>
        <p:spPr>
          <a:xfrm>
            <a:off x="265500" y="929275"/>
            <a:ext cx="4045200" cy="1786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2"/>
              </a:buClr>
              <a:buSzPts val="4200"/>
              <a:buNone/>
              <a:defRPr>
                <a:solidFill>
                  <a:schemeClr val="lt2"/>
                </a:solidFill>
              </a:defRPr>
            </a:lvl1pPr>
            <a:lvl2pPr lvl="1" algn="ctr">
              <a:spcBef>
                <a:spcPts val="0"/>
              </a:spcBef>
              <a:spcAft>
                <a:spcPts val="0"/>
              </a:spcAft>
              <a:buClr>
                <a:schemeClr val="lt2"/>
              </a:buClr>
              <a:buSzPts val="4200"/>
              <a:buNone/>
              <a:defRPr>
                <a:solidFill>
                  <a:schemeClr val="lt2"/>
                </a:solidFill>
              </a:defRPr>
            </a:lvl2pPr>
            <a:lvl3pPr lvl="2" algn="ctr">
              <a:spcBef>
                <a:spcPts val="0"/>
              </a:spcBef>
              <a:spcAft>
                <a:spcPts val="0"/>
              </a:spcAft>
              <a:buClr>
                <a:schemeClr val="lt2"/>
              </a:buClr>
              <a:buSzPts val="4200"/>
              <a:buNone/>
              <a:defRPr>
                <a:solidFill>
                  <a:schemeClr val="lt2"/>
                </a:solidFill>
              </a:defRPr>
            </a:lvl3pPr>
            <a:lvl4pPr lvl="3" algn="ctr">
              <a:spcBef>
                <a:spcPts val="0"/>
              </a:spcBef>
              <a:spcAft>
                <a:spcPts val="0"/>
              </a:spcAft>
              <a:buClr>
                <a:schemeClr val="lt2"/>
              </a:buClr>
              <a:buSzPts val="4200"/>
              <a:buNone/>
              <a:defRPr>
                <a:solidFill>
                  <a:schemeClr val="lt2"/>
                </a:solidFill>
              </a:defRPr>
            </a:lvl4pPr>
            <a:lvl5pPr lvl="4" algn="ctr">
              <a:spcBef>
                <a:spcPts val="0"/>
              </a:spcBef>
              <a:spcAft>
                <a:spcPts val="0"/>
              </a:spcAft>
              <a:buClr>
                <a:schemeClr val="lt2"/>
              </a:buClr>
              <a:buSzPts val="4200"/>
              <a:buNone/>
              <a:defRPr>
                <a:solidFill>
                  <a:schemeClr val="lt2"/>
                </a:solidFill>
              </a:defRPr>
            </a:lvl5pPr>
            <a:lvl6pPr lvl="5" algn="ctr">
              <a:spcBef>
                <a:spcPts val="0"/>
              </a:spcBef>
              <a:spcAft>
                <a:spcPts val="0"/>
              </a:spcAft>
              <a:buClr>
                <a:schemeClr val="lt2"/>
              </a:buClr>
              <a:buSzPts val="4200"/>
              <a:buNone/>
              <a:defRPr>
                <a:solidFill>
                  <a:schemeClr val="lt2"/>
                </a:solidFill>
              </a:defRPr>
            </a:lvl6pPr>
            <a:lvl7pPr lvl="6" algn="ctr">
              <a:spcBef>
                <a:spcPts val="0"/>
              </a:spcBef>
              <a:spcAft>
                <a:spcPts val="0"/>
              </a:spcAft>
              <a:buClr>
                <a:schemeClr val="lt2"/>
              </a:buClr>
              <a:buSzPts val="4200"/>
              <a:buNone/>
              <a:defRPr>
                <a:solidFill>
                  <a:schemeClr val="lt2"/>
                </a:solidFill>
              </a:defRPr>
            </a:lvl7pPr>
            <a:lvl8pPr lvl="7" algn="ctr">
              <a:spcBef>
                <a:spcPts val="0"/>
              </a:spcBef>
              <a:spcAft>
                <a:spcPts val="0"/>
              </a:spcAft>
              <a:buClr>
                <a:schemeClr val="lt2"/>
              </a:buClr>
              <a:buSzPts val="4200"/>
              <a:buNone/>
              <a:defRPr>
                <a:solidFill>
                  <a:schemeClr val="lt2"/>
                </a:solidFill>
              </a:defRPr>
            </a:lvl8pPr>
            <a:lvl9pPr lvl="8" algn="ctr">
              <a:spcBef>
                <a:spcPts val="0"/>
              </a:spcBef>
              <a:spcAft>
                <a:spcPts val="0"/>
              </a:spcAft>
              <a:buClr>
                <a:schemeClr val="lt2"/>
              </a:buClr>
              <a:buSzPts val="4200"/>
              <a:buNone/>
              <a:defRPr>
                <a:solidFill>
                  <a:schemeClr val="lt2"/>
                </a:solidFill>
              </a:defRPr>
            </a:lvl9pPr>
          </a:lstStyle>
          <a:p>
            <a:endParaRPr/>
          </a:p>
        </p:txBody>
      </p:sp>
      <p:sp>
        <p:nvSpPr>
          <p:cNvPr id="45" name="Google Shape;45;p9"/>
          <p:cNvSpPr txBox="1">
            <a:spLocks noGrp="1"/>
          </p:cNvSpPr>
          <p:nvPr>
            <p:ph type="subTitle" idx="1"/>
          </p:nvPr>
        </p:nvSpPr>
        <p:spPr>
          <a:xfrm>
            <a:off x="265500" y="2769001"/>
            <a:ext cx="4045200" cy="1574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Font typeface="Economica"/>
              <a:buNone/>
              <a:defRPr sz="2400">
                <a:latin typeface="Economica"/>
                <a:ea typeface="Economica"/>
                <a:cs typeface="Economica"/>
                <a:sym typeface="Economica"/>
              </a:defRPr>
            </a:lvl1pPr>
            <a:lvl2pPr lvl="1" algn="ctr">
              <a:lnSpc>
                <a:spcPct val="100000"/>
              </a:lnSpc>
              <a:spcBef>
                <a:spcPts val="0"/>
              </a:spcBef>
              <a:spcAft>
                <a:spcPts val="0"/>
              </a:spcAft>
              <a:buSzPts val="2400"/>
              <a:buFont typeface="Economica"/>
              <a:buNone/>
              <a:defRPr sz="2400">
                <a:latin typeface="Economica"/>
                <a:ea typeface="Economica"/>
                <a:cs typeface="Economica"/>
                <a:sym typeface="Economica"/>
              </a:defRPr>
            </a:lvl2pPr>
            <a:lvl3pPr lvl="2" algn="ctr">
              <a:lnSpc>
                <a:spcPct val="100000"/>
              </a:lnSpc>
              <a:spcBef>
                <a:spcPts val="0"/>
              </a:spcBef>
              <a:spcAft>
                <a:spcPts val="0"/>
              </a:spcAft>
              <a:buSzPts val="2400"/>
              <a:buFont typeface="Economica"/>
              <a:buNone/>
              <a:defRPr sz="2400">
                <a:latin typeface="Economica"/>
                <a:ea typeface="Economica"/>
                <a:cs typeface="Economica"/>
                <a:sym typeface="Economica"/>
              </a:defRPr>
            </a:lvl3pPr>
            <a:lvl4pPr lvl="3" algn="ctr">
              <a:lnSpc>
                <a:spcPct val="100000"/>
              </a:lnSpc>
              <a:spcBef>
                <a:spcPts val="0"/>
              </a:spcBef>
              <a:spcAft>
                <a:spcPts val="0"/>
              </a:spcAft>
              <a:buSzPts val="2400"/>
              <a:buFont typeface="Economica"/>
              <a:buNone/>
              <a:defRPr sz="2400">
                <a:latin typeface="Economica"/>
                <a:ea typeface="Economica"/>
                <a:cs typeface="Economica"/>
                <a:sym typeface="Economica"/>
              </a:defRPr>
            </a:lvl4pPr>
            <a:lvl5pPr lvl="4" algn="ctr">
              <a:lnSpc>
                <a:spcPct val="100000"/>
              </a:lnSpc>
              <a:spcBef>
                <a:spcPts val="0"/>
              </a:spcBef>
              <a:spcAft>
                <a:spcPts val="0"/>
              </a:spcAft>
              <a:buSzPts val="2400"/>
              <a:buFont typeface="Economica"/>
              <a:buNone/>
              <a:defRPr sz="2400">
                <a:latin typeface="Economica"/>
                <a:ea typeface="Economica"/>
                <a:cs typeface="Economica"/>
                <a:sym typeface="Economica"/>
              </a:defRPr>
            </a:lvl5pPr>
            <a:lvl6pPr lvl="5" algn="ctr">
              <a:lnSpc>
                <a:spcPct val="100000"/>
              </a:lnSpc>
              <a:spcBef>
                <a:spcPts val="0"/>
              </a:spcBef>
              <a:spcAft>
                <a:spcPts val="0"/>
              </a:spcAft>
              <a:buSzPts val="2400"/>
              <a:buFont typeface="Economica"/>
              <a:buNone/>
              <a:defRPr sz="2400">
                <a:latin typeface="Economica"/>
                <a:ea typeface="Economica"/>
                <a:cs typeface="Economica"/>
                <a:sym typeface="Economica"/>
              </a:defRPr>
            </a:lvl6pPr>
            <a:lvl7pPr lvl="6" algn="ctr">
              <a:lnSpc>
                <a:spcPct val="100000"/>
              </a:lnSpc>
              <a:spcBef>
                <a:spcPts val="0"/>
              </a:spcBef>
              <a:spcAft>
                <a:spcPts val="0"/>
              </a:spcAft>
              <a:buSzPts val="2400"/>
              <a:buFont typeface="Economica"/>
              <a:buNone/>
              <a:defRPr sz="2400">
                <a:latin typeface="Economica"/>
                <a:ea typeface="Economica"/>
                <a:cs typeface="Economica"/>
                <a:sym typeface="Economica"/>
              </a:defRPr>
            </a:lvl7pPr>
            <a:lvl8pPr lvl="7" algn="ctr">
              <a:lnSpc>
                <a:spcPct val="100000"/>
              </a:lnSpc>
              <a:spcBef>
                <a:spcPts val="0"/>
              </a:spcBef>
              <a:spcAft>
                <a:spcPts val="0"/>
              </a:spcAft>
              <a:buSzPts val="2400"/>
              <a:buFont typeface="Economica"/>
              <a:buNone/>
              <a:defRPr sz="2400">
                <a:latin typeface="Economica"/>
                <a:ea typeface="Economica"/>
                <a:cs typeface="Economica"/>
                <a:sym typeface="Economica"/>
              </a:defRPr>
            </a:lvl8pPr>
            <a:lvl9pPr lvl="8" algn="ctr">
              <a:lnSpc>
                <a:spcPct val="100000"/>
              </a:lnSpc>
              <a:spcBef>
                <a:spcPts val="0"/>
              </a:spcBef>
              <a:spcAft>
                <a:spcPts val="0"/>
              </a:spcAft>
              <a:buSzPts val="2400"/>
              <a:buFont typeface="Economica"/>
              <a:buNone/>
              <a:defRPr sz="2400">
                <a:latin typeface="Economica"/>
                <a:ea typeface="Economica"/>
                <a:cs typeface="Economica"/>
                <a:sym typeface="Economica"/>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0"/>
              </a:spcBef>
              <a:spcAft>
                <a:spcPts val="0"/>
              </a:spcAft>
              <a:buClr>
                <a:schemeClr val="lt1"/>
              </a:buClr>
              <a:buSzPts val="1400"/>
              <a:buChar char="○"/>
              <a:defRPr>
                <a:solidFill>
                  <a:schemeClr val="lt1"/>
                </a:solidFill>
              </a:defRPr>
            </a:lvl2pPr>
            <a:lvl3pPr marL="1371600" lvl="2" indent="-317500">
              <a:spcBef>
                <a:spcPts val="0"/>
              </a:spcBef>
              <a:spcAft>
                <a:spcPts val="0"/>
              </a:spcAft>
              <a:buClr>
                <a:schemeClr val="lt1"/>
              </a:buClr>
              <a:buSzPts val="1400"/>
              <a:buChar char="■"/>
              <a:defRPr>
                <a:solidFill>
                  <a:schemeClr val="lt1"/>
                </a:solidFill>
              </a:defRPr>
            </a:lvl3pPr>
            <a:lvl4pPr marL="1828800" lvl="3" indent="-317500">
              <a:spcBef>
                <a:spcPts val="0"/>
              </a:spcBef>
              <a:spcAft>
                <a:spcPts val="0"/>
              </a:spcAft>
              <a:buClr>
                <a:schemeClr val="lt1"/>
              </a:buClr>
              <a:buSzPts val="1400"/>
              <a:buChar char="●"/>
              <a:defRPr>
                <a:solidFill>
                  <a:schemeClr val="lt1"/>
                </a:solidFill>
              </a:defRPr>
            </a:lvl4pPr>
            <a:lvl5pPr marL="2286000" lvl="4" indent="-317500">
              <a:spcBef>
                <a:spcPts val="0"/>
              </a:spcBef>
              <a:spcAft>
                <a:spcPts val="0"/>
              </a:spcAft>
              <a:buClr>
                <a:schemeClr val="lt1"/>
              </a:buClr>
              <a:buSzPts val="1400"/>
              <a:buChar char="○"/>
              <a:defRPr>
                <a:solidFill>
                  <a:schemeClr val="lt1"/>
                </a:solidFill>
              </a:defRPr>
            </a:lvl5pPr>
            <a:lvl6pPr marL="2743200" lvl="5" indent="-317500">
              <a:spcBef>
                <a:spcPts val="0"/>
              </a:spcBef>
              <a:spcAft>
                <a:spcPts val="0"/>
              </a:spcAft>
              <a:buClr>
                <a:schemeClr val="lt1"/>
              </a:buClr>
              <a:buSzPts val="1400"/>
              <a:buChar char="■"/>
              <a:defRPr>
                <a:solidFill>
                  <a:schemeClr val="lt1"/>
                </a:solidFill>
              </a:defRPr>
            </a:lvl6pPr>
            <a:lvl7pPr marL="3200400" lvl="6" indent="-317500">
              <a:spcBef>
                <a:spcPts val="0"/>
              </a:spcBef>
              <a:spcAft>
                <a:spcPts val="0"/>
              </a:spcAft>
              <a:buClr>
                <a:schemeClr val="lt1"/>
              </a:buClr>
              <a:buSzPts val="1400"/>
              <a:buChar char="●"/>
              <a:defRPr>
                <a:solidFill>
                  <a:schemeClr val="lt1"/>
                </a:solidFill>
              </a:defRPr>
            </a:lvl7pPr>
            <a:lvl8pPr marL="3657600" lvl="7" indent="-317500">
              <a:spcBef>
                <a:spcPts val="0"/>
              </a:spcBef>
              <a:spcAft>
                <a:spcPts val="0"/>
              </a:spcAft>
              <a:buClr>
                <a:schemeClr val="lt1"/>
              </a:buClr>
              <a:buSzPts val="1400"/>
              <a:buChar char="○"/>
              <a:defRPr>
                <a:solidFill>
                  <a:schemeClr val="lt1"/>
                </a:solidFill>
              </a:defRPr>
            </a:lvl8pPr>
            <a:lvl9pPr marL="4114800" lvl="8" indent="-317500">
              <a:spcBef>
                <a:spcPts val="0"/>
              </a:spcBef>
              <a:spcAft>
                <a:spcPts val="0"/>
              </a:spcAft>
              <a:buClr>
                <a:schemeClr val="lt1"/>
              </a:buClr>
              <a:buSzPts val="1400"/>
              <a:buChar char="■"/>
              <a:defRPr>
                <a:solidFill>
                  <a:schemeClr val="lt1"/>
                </a:solidFill>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9500" y="4218925"/>
            <a:ext cx="5998800" cy="598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400"/>
              <a:buFont typeface="Economica"/>
              <a:buNone/>
              <a:defRPr sz="2400">
                <a:latin typeface="Economica"/>
                <a:ea typeface="Economica"/>
                <a:cs typeface="Economica"/>
                <a:sym typeface="Economica"/>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lux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1pPr>
            <a:lvl2pPr lvl="1">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2pPr>
            <a:lvl3pPr lvl="2">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3pPr>
            <a:lvl4pPr lvl="3">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4pPr>
            <a:lvl5pPr lvl="4">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5pPr>
            <a:lvl6pPr lvl="5">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6pPr>
            <a:lvl7pPr lvl="6">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7pPr>
            <a:lvl8pPr lvl="7">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8pPr>
            <a:lvl9pPr lvl="8">
              <a:spcBef>
                <a:spcPts val="0"/>
              </a:spcBef>
              <a:spcAft>
                <a:spcPts val="0"/>
              </a:spcAft>
              <a:buClr>
                <a:schemeClr val="dk1"/>
              </a:buClr>
              <a:buSzPts val="4200"/>
              <a:buFont typeface="Economica"/>
              <a:buNone/>
              <a:defRPr sz="4200">
                <a:solidFill>
                  <a:schemeClr val="dk1"/>
                </a:solidFill>
                <a:latin typeface="Economica"/>
                <a:ea typeface="Economica"/>
                <a:cs typeface="Economica"/>
                <a:sym typeface="Economica"/>
              </a:defRPr>
            </a:lvl9pPr>
          </a:lstStyle>
          <a:p>
            <a:endParaRPr/>
          </a:p>
        </p:txBody>
      </p:sp>
      <p:sp>
        <p:nvSpPr>
          <p:cNvPr id="7" name="Google Shape;7;p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1"/>
                </a:solidFill>
                <a:latin typeface="Economica"/>
                <a:ea typeface="Economica"/>
                <a:cs typeface="Economica"/>
                <a:sym typeface="Economica"/>
              </a:defRPr>
            </a:lvl1pPr>
            <a:lvl2pPr lvl="1" algn="r">
              <a:buNone/>
              <a:defRPr sz="1000">
                <a:solidFill>
                  <a:schemeClr val="dk1"/>
                </a:solidFill>
                <a:latin typeface="Economica"/>
                <a:ea typeface="Economica"/>
                <a:cs typeface="Economica"/>
                <a:sym typeface="Economica"/>
              </a:defRPr>
            </a:lvl2pPr>
            <a:lvl3pPr lvl="2" algn="r">
              <a:buNone/>
              <a:defRPr sz="1000">
                <a:solidFill>
                  <a:schemeClr val="dk1"/>
                </a:solidFill>
                <a:latin typeface="Economica"/>
                <a:ea typeface="Economica"/>
                <a:cs typeface="Economica"/>
                <a:sym typeface="Economica"/>
              </a:defRPr>
            </a:lvl3pPr>
            <a:lvl4pPr lvl="3" algn="r">
              <a:buNone/>
              <a:defRPr sz="1000">
                <a:solidFill>
                  <a:schemeClr val="dk1"/>
                </a:solidFill>
                <a:latin typeface="Economica"/>
                <a:ea typeface="Economica"/>
                <a:cs typeface="Economica"/>
                <a:sym typeface="Economica"/>
              </a:defRPr>
            </a:lvl4pPr>
            <a:lvl5pPr lvl="4" algn="r">
              <a:buNone/>
              <a:defRPr sz="1000">
                <a:solidFill>
                  <a:schemeClr val="dk1"/>
                </a:solidFill>
                <a:latin typeface="Economica"/>
                <a:ea typeface="Economica"/>
                <a:cs typeface="Economica"/>
                <a:sym typeface="Economica"/>
              </a:defRPr>
            </a:lvl5pPr>
            <a:lvl6pPr lvl="5" algn="r">
              <a:buNone/>
              <a:defRPr sz="1000">
                <a:solidFill>
                  <a:schemeClr val="dk1"/>
                </a:solidFill>
                <a:latin typeface="Economica"/>
                <a:ea typeface="Economica"/>
                <a:cs typeface="Economica"/>
                <a:sym typeface="Economica"/>
              </a:defRPr>
            </a:lvl6pPr>
            <a:lvl7pPr lvl="6" algn="r">
              <a:buNone/>
              <a:defRPr sz="1000">
                <a:solidFill>
                  <a:schemeClr val="dk1"/>
                </a:solidFill>
                <a:latin typeface="Economica"/>
                <a:ea typeface="Economica"/>
                <a:cs typeface="Economica"/>
                <a:sym typeface="Economica"/>
              </a:defRPr>
            </a:lvl7pPr>
            <a:lvl8pPr lvl="7" algn="r">
              <a:buNone/>
              <a:defRPr sz="1000">
                <a:solidFill>
                  <a:schemeClr val="dk1"/>
                </a:solidFill>
                <a:latin typeface="Economica"/>
                <a:ea typeface="Economica"/>
                <a:cs typeface="Economica"/>
                <a:sym typeface="Economica"/>
              </a:defRPr>
            </a:lvl8pPr>
            <a:lvl9pPr lvl="8" algn="r">
              <a:buNone/>
              <a:defRPr sz="1000">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8"/>
        <p:cNvGrpSpPr/>
        <p:nvPr/>
      </p:nvGrpSpPr>
      <p:grpSpPr>
        <a:xfrm>
          <a:off x="0" y="0"/>
          <a:ext cx="0" cy="0"/>
          <a:chOff x="0" y="0"/>
          <a:chExt cx="0" cy="0"/>
        </a:xfrm>
      </p:grpSpPr>
      <p:pic>
        <p:nvPicPr>
          <p:cNvPr id="59" name="Google Shape;59;p13" descr="curve.png"/>
          <p:cNvPicPr preferRelativeResize="0"/>
          <p:nvPr/>
        </p:nvPicPr>
        <p:blipFill rotWithShape="1">
          <a:blip r:embed="rId4">
            <a:alphaModFix amt="26000"/>
          </a:blip>
          <a:srcRect b="19626"/>
          <a:stretch/>
        </p:blipFill>
        <p:spPr>
          <a:xfrm>
            <a:off x="0" y="2855707"/>
            <a:ext cx="9144000" cy="2287793"/>
          </a:xfrm>
          <a:prstGeom prst="rect">
            <a:avLst/>
          </a:prstGeom>
          <a:noFill/>
          <a:ln>
            <a:noFill/>
          </a:ln>
        </p:spPr>
      </p:pic>
      <p:sp>
        <p:nvSpPr>
          <p:cNvPr id="60" name="Google Shape;60;p13"/>
          <p:cNvSpPr txBox="1">
            <a:spLocks noGrp="1"/>
          </p:cNvSpPr>
          <p:nvPr>
            <p:ph type="title"/>
          </p:nvPr>
        </p:nvSpPr>
        <p:spPr>
          <a:xfrm>
            <a:off x="457200" y="205979"/>
            <a:ext cx="7391400" cy="857250"/>
          </a:xfrm>
          <a:prstGeom prst="rect">
            <a:avLst/>
          </a:prstGeom>
          <a:noFill/>
          <a:ln>
            <a:noFill/>
          </a:ln>
        </p:spPr>
        <p:txBody>
          <a:bodyPr spcFirstLastPara="1" wrap="square" lIns="91425" tIns="45700" rIns="91425" bIns="45700" anchor="ctr" anchorCtr="0">
            <a:normAutofit/>
          </a:bodyPr>
          <a:lstStyle>
            <a:lvl1pPr marR="0" lvl="0" algn="l" rtl="0">
              <a:spcBef>
                <a:spcPts val="0"/>
              </a:spcBef>
              <a:spcAft>
                <a:spcPts val="0"/>
              </a:spcAft>
              <a:buClr>
                <a:srgbClr val="272790"/>
              </a:buClr>
              <a:buSzPts val="2800"/>
              <a:buFont typeface="Arial"/>
              <a:buNone/>
              <a:defRPr sz="2800" b="0" i="0" u="none" strike="noStrike" cap="none">
                <a:solidFill>
                  <a:srgbClr val="272790"/>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1" name="Google Shape;61;p13"/>
          <p:cNvSpPr txBox="1">
            <a:spLocks noGrp="1"/>
          </p:cNvSpPr>
          <p:nvPr>
            <p:ph type="body" idx="1"/>
          </p:nvPr>
        </p:nvSpPr>
        <p:spPr>
          <a:xfrm>
            <a:off x="457200" y="1200151"/>
            <a:ext cx="8229600" cy="3394472"/>
          </a:xfrm>
          <a:prstGeom prst="rect">
            <a:avLst/>
          </a:prstGeom>
          <a:noFill/>
          <a:ln>
            <a:noFill/>
          </a:ln>
        </p:spPr>
        <p:txBody>
          <a:bodyPr spcFirstLastPara="1" wrap="square" lIns="91425" tIns="45700" rIns="91425" bIns="45700" anchor="t" anchorCtr="0">
            <a:normAutofit/>
          </a:bodyPr>
          <a:lstStyle>
            <a:lvl1pPr marL="457200" marR="0" lvl="0" indent="-355600" algn="l" rtl="0">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1pPr>
            <a:lvl2pPr marL="914400" marR="0" lvl="1" indent="-355600" algn="l" rtl="0">
              <a:spcBef>
                <a:spcPts val="400"/>
              </a:spcBef>
              <a:spcAft>
                <a:spcPts val="0"/>
              </a:spcAft>
              <a:buClr>
                <a:srgbClr val="595959"/>
              </a:buClr>
              <a:buSzPts val="2000"/>
              <a:buFont typeface="Arial"/>
              <a:buChar char="–"/>
              <a:defRPr sz="2000" b="0" i="0" u="none" strike="noStrike" cap="none">
                <a:solidFill>
                  <a:srgbClr val="595959"/>
                </a:solidFill>
                <a:latin typeface="Arial"/>
                <a:ea typeface="Arial"/>
                <a:cs typeface="Arial"/>
                <a:sym typeface="Arial"/>
              </a:defRPr>
            </a:lvl2pPr>
            <a:lvl3pPr marL="1371600" marR="0" lvl="2" indent="-317500" algn="l" rtl="0">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3pPr>
            <a:lvl4pPr marL="1828800" marR="0" lvl="3" indent="-317500" algn="l" rtl="0">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4pPr>
            <a:lvl5pPr marL="2286000" marR="0" lvl="4" indent="-317500" algn="l" rtl="0">
              <a:spcBef>
                <a:spcPts val="280"/>
              </a:spcBef>
              <a:spcAft>
                <a:spcPts val="0"/>
              </a:spcAft>
              <a:buClr>
                <a:srgbClr val="595959"/>
              </a:buClr>
              <a:buSzPts val="1400"/>
              <a:buFont typeface="Arial"/>
              <a:buChar char="»"/>
              <a:defRPr sz="1400" b="0" i="0" u="none" strike="noStrike" cap="none">
                <a:solidFill>
                  <a:srgbClr val="595959"/>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62" name="Google Shape;62;p13"/>
          <p:cNvSpPr txBox="1">
            <a:spLocks noGrp="1"/>
          </p:cNvSpPr>
          <p:nvPr>
            <p:ph type="dt" idx="10"/>
          </p:nvPr>
        </p:nvSpPr>
        <p:spPr>
          <a:xfrm>
            <a:off x="457200" y="4767263"/>
            <a:ext cx="2133600" cy="27384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3"/>
          <p:cNvSpPr txBox="1">
            <a:spLocks noGrp="1"/>
          </p:cNvSpPr>
          <p:nvPr>
            <p:ph type="ftr" idx="11"/>
          </p:nvPr>
        </p:nvSpPr>
        <p:spPr>
          <a:xfrm>
            <a:off x="3124200" y="4767263"/>
            <a:ext cx="2895600" cy="273844"/>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FFFFFF"/>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4" name="Google Shape;64;p13"/>
          <p:cNvSpPr txBox="1">
            <a:spLocks noGrp="1"/>
          </p:cNvSpPr>
          <p:nvPr>
            <p:ph type="sldNum" idx="12"/>
          </p:nvPr>
        </p:nvSpPr>
        <p:spPr>
          <a:xfrm>
            <a:off x="6553200" y="4767263"/>
            <a:ext cx="2133600" cy="273844"/>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FFFFFF"/>
                </a:solidFill>
                <a:latin typeface="Arial"/>
                <a:ea typeface="Arial"/>
                <a:cs typeface="Arial"/>
                <a:sym typeface="Arial"/>
              </a:defRPr>
            </a:lvl1pPr>
            <a:lvl2pPr marL="0" marR="0" lvl="1" indent="0" algn="r" rtl="0">
              <a:spcBef>
                <a:spcPts val="0"/>
              </a:spcBef>
              <a:buNone/>
              <a:defRPr sz="900" b="0" i="0" u="none" strike="noStrike" cap="none">
                <a:solidFill>
                  <a:srgbClr val="FFFFFF"/>
                </a:solidFill>
                <a:latin typeface="Arial"/>
                <a:ea typeface="Arial"/>
                <a:cs typeface="Arial"/>
                <a:sym typeface="Arial"/>
              </a:defRPr>
            </a:lvl2pPr>
            <a:lvl3pPr marL="0" marR="0" lvl="2" indent="0" algn="r" rtl="0">
              <a:spcBef>
                <a:spcPts val="0"/>
              </a:spcBef>
              <a:buNone/>
              <a:defRPr sz="900" b="0" i="0" u="none" strike="noStrike" cap="none">
                <a:solidFill>
                  <a:srgbClr val="FFFFFF"/>
                </a:solidFill>
                <a:latin typeface="Arial"/>
                <a:ea typeface="Arial"/>
                <a:cs typeface="Arial"/>
                <a:sym typeface="Arial"/>
              </a:defRPr>
            </a:lvl3pPr>
            <a:lvl4pPr marL="0" marR="0" lvl="3" indent="0" algn="r" rtl="0">
              <a:spcBef>
                <a:spcPts val="0"/>
              </a:spcBef>
              <a:buNone/>
              <a:defRPr sz="900" b="0" i="0" u="none" strike="noStrike" cap="none">
                <a:solidFill>
                  <a:srgbClr val="FFFFFF"/>
                </a:solidFill>
                <a:latin typeface="Arial"/>
                <a:ea typeface="Arial"/>
                <a:cs typeface="Arial"/>
                <a:sym typeface="Arial"/>
              </a:defRPr>
            </a:lvl4pPr>
            <a:lvl5pPr marL="0" marR="0" lvl="4" indent="0" algn="r" rtl="0">
              <a:spcBef>
                <a:spcPts val="0"/>
              </a:spcBef>
              <a:buNone/>
              <a:defRPr sz="900" b="0" i="0" u="none" strike="noStrike" cap="none">
                <a:solidFill>
                  <a:srgbClr val="FFFFFF"/>
                </a:solidFill>
                <a:latin typeface="Arial"/>
                <a:ea typeface="Arial"/>
                <a:cs typeface="Arial"/>
                <a:sym typeface="Arial"/>
              </a:defRPr>
            </a:lvl5pPr>
            <a:lvl6pPr marL="0" marR="0" lvl="5" indent="0" algn="r" rtl="0">
              <a:spcBef>
                <a:spcPts val="0"/>
              </a:spcBef>
              <a:buNone/>
              <a:defRPr sz="900" b="0" i="0" u="none" strike="noStrike" cap="none">
                <a:solidFill>
                  <a:srgbClr val="FFFFFF"/>
                </a:solidFill>
                <a:latin typeface="Arial"/>
                <a:ea typeface="Arial"/>
                <a:cs typeface="Arial"/>
                <a:sym typeface="Arial"/>
              </a:defRPr>
            </a:lvl6pPr>
            <a:lvl7pPr marL="0" marR="0" lvl="6" indent="0" algn="r" rtl="0">
              <a:spcBef>
                <a:spcPts val="0"/>
              </a:spcBef>
              <a:buNone/>
              <a:defRPr sz="900" b="0" i="0" u="none" strike="noStrike" cap="none">
                <a:solidFill>
                  <a:srgbClr val="FFFFFF"/>
                </a:solidFill>
                <a:latin typeface="Arial"/>
                <a:ea typeface="Arial"/>
                <a:cs typeface="Arial"/>
                <a:sym typeface="Arial"/>
              </a:defRPr>
            </a:lvl7pPr>
            <a:lvl8pPr marL="0" marR="0" lvl="7" indent="0" algn="r" rtl="0">
              <a:spcBef>
                <a:spcPts val="0"/>
              </a:spcBef>
              <a:buNone/>
              <a:defRPr sz="900" b="0" i="0" u="none" strike="noStrike" cap="none">
                <a:solidFill>
                  <a:srgbClr val="FFFFFF"/>
                </a:solidFill>
                <a:latin typeface="Arial"/>
                <a:ea typeface="Arial"/>
                <a:cs typeface="Arial"/>
                <a:sym typeface="Arial"/>
              </a:defRPr>
            </a:lvl8pPr>
            <a:lvl9pPr marL="0" marR="0" lvl="8" indent="0" algn="r" rtl="0">
              <a:spcBef>
                <a:spcPts val="0"/>
              </a:spcBef>
              <a:buNone/>
              <a:defRPr sz="900" b="0" i="0" u="none" strike="noStrike" cap="none">
                <a:solidFill>
                  <a:srgbClr val="FFFFFF"/>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a:t>
            </a:fld>
            <a:endParaRPr/>
          </a:p>
        </p:txBody>
      </p:sp>
      <p:cxnSp>
        <p:nvCxnSpPr>
          <p:cNvPr id="65" name="Google Shape;65;p13"/>
          <p:cNvCxnSpPr/>
          <p:nvPr/>
        </p:nvCxnSpPr>
        <p:spPr>
          <a:xfrm>
            <a:off x="457200" y="1075264"/>
            <a:ext cx="8686800" cy="0"/>
          </a:xfrm>
          <a:prstGeom prst="straightConnector1">
            <a:avLst/>
          </a:prstGeom>
          <a:noFill/>
          <a:ln w="12700" cap="flat" cmpd="sng">
            <a:solidFill>
              <a:srgbClr val="007CBD"/>
            </a:solidFill>
            <a:prstDash val="solid"/>
            <a:round/>
            <a:headEnd type="none" w="sm" len="sm"/>
            <a:tailEnd type="none" w="sm" len="sm"/>
          </a:ln>
        </p:spPr>
      </p:cxnSp>
      <p:pic>
        <p:nvPicPr>
          <p:cNvPr id="66" name="Google Shape;66;p13" descr="fph_vertical_blue_rgb.png"/>
          <p:cNvPicPr preferRelativeResize="0"/>
          <p:nvPr/>
        </p:nvPicPr>
        <p:blipFill rotWithShape="1">
          <a:blip r:embed="rId5">
            <a:alphaModFix/>
          </a:blip>
          <a:srcRect/>
          <a:stretch/>
        </p:blipFill>
        <p:spPr>
          <a:xfrm>
            <a:off x="8034867" y="205979"/>
            <a:ext cx="651933" cy="8089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59" r:id="rId1"/>
    <p:sldLayoutId id="2147483660" r:id="rId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6.png"/><Relationship Id="rId4" Type="http://schemas.openxmlformats.org/officeDocument/2006/relationships/hyperlink" Target="https://www.sli.do/features-google-slides?interaction-type=Sm9pbg%3D%3D"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9.jpg"/></Relationships>
</file>

<file path=ppt/slides/_rels/slide11.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35.png"/><Relationship Id="rId4" Type="http://schemas.openxmlformats.org/officeDocument/2006/relationships/image" Target="../media/image34.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9.png"/></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hyperlink" Target="https://www.sli.do/features-google-slides?interaction-type=Sm9pbg%3D%3D"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www.fph.org.uk/training-careers/specialty-training/training-placements/overseas-placements" TargetMode="External"/><Relationship Id="rId7" Type="http://schemas.openxmlformats.org/officeDocument/2006/relationships/hyperlink" Target="mailto:stefanie.gissing@nhs.net"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s://www.wfpha.org/young-wfpha/" TargetMode="External"/><Relationship Id="rId7" Type="http://schemas.openxmlformats.org/officeDocument/2006/relationships/hyperlink" Target="https://eupha.org/euphanxt"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www.aspher.org/" TargetMode="External"/><Relationship Id="rId11" Type="http://schemas.openxmlformats.org/officeDocument/2006/relationships/image" Target="../media/image50.png"/><Relationship Id="rId5" Type="http://schemas.openxmlformats.org/officeDocument/2006/relationships/hyperlink" Target="https://docs.google.com/forms/d/e/1FAIpQLScJTILhJ8VItZr6BQL-TYCrwUS7tNfP98AS1MU_xp4J-g_ARg/viewform" TargetMode="External"/><Relationship Id="rId10" Type="http://schemas.openxmlformats.org/officeDocument/2006/relationships/image" Target="../media/image23.png"/><Relationship Id="rId4" Type="http://schemas.openxmlformats.org/officeDocument/2006/relationships/hyperlink" Target="https://www.instagram.com/invites/contact/?i=1qlsnpevgp3pi&amp;utm_content=qsr0a5p" TargetMode="External"/><Relationship Id="rId9"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hyperlink" Target="https://euronetmrph.org/membership/" TargetMode="External"/><Relationship Id="rId7" Type="http://schemas.openxmlformats.org/officeDocument/2006/relationships/hyperlink" Target="mailto:euronetmrphuk@gmail.com" TargetMode="External"/><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hyperlink" Target="https://t.me/+PAZ3EJxtIJIzNzFk" TargetMode="External"/><Relationship Id="rId5" Type="http://schemas.openxmlformats.org/officeDocument/2006/relationships/hyperlink" Target="https://twitter.com/euronetmrph?s=21&amp;t=mPOWGbs8t1lfYH76l5j1KA" TargetMode="External"/><Relationship Id="rId4" Type="http://schemas.openxmlformats.org/officeDocument/2006/relationships/hyperlink" Target="https://instagram.com/euronetmrphig?igshid=YmMyMTA2M2Y=" TargetMode="External"/></Relationships>
</file>

<file path=ppt/slides/_rels/slide24.xml.rels><?xml version="1.0" encoding="UTF-8" standalone="yes"?>
<Relationships xmlns="http://schemas.openxmlformats.org/package/2006/relationships"><Relationship Id="rId3" Type="http://schemas.openxmlformats.org/officeDocument/2006/relationships/hyperlink" Target="https://www.sli.do/features-google-slides?interaction-type=UUE%3D" TargetMode="External"/><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sli.do/features-google-slides?payload=eyJwcmVzZW50YXRpb25JZCI6IjEya1pRbm5kZ0dfaGRBXzYteWVBenEzcVdhYW5KLWVvY3NSa3E1UGc1QkV3Iiwic2xpZGVJZCI6IlNMSURFU19BUEkxNzU5MjE1MzE3XzAiLCJ0eXBlIjoiU2xpZG9RQSJ9" TargetMode="Externa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hyperlink" Target="https://www.sli.do/features-google-slides?interaction-type=Sm9pbg%3D%3D"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hyperlink" Target="https://www.sli.do/features-google-slides?interaction-type=Sm9pbg%3D%3D" TargetMode="External"/><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hyperlink" Target="https://www.sli.do/features-google-slides?interaction-type=UmF0aW5n" TargetMode="External"/><Relationship Id="rId7" Type="http://schemas.openxmlformats.org/officeDocument/2006/relationships/hyperlink" Target="https://chrome.google.com/webstore/detail/slido/dhhclfjehmpacimcdknijodpjpmppkii" TargetMode="External"/><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sli.do/features-google-slides?payload=eyJwb2xsVXVpZCI6ImRmYzdjOTQyLTU5NmEtNGQwOC1hZGU3LTg5Mjk0OWZkNjVkMSIsInByZXNlbnRhdGlvbklkIjoiMTJrWlFubmRnR19oZEFfNi15ZUF6cTNxV2FhbkotZW9jc1JrcTVQZzVCRXciLCJzbGlkZUlkIjoiU0xJREVTX0FQSTE4MzMzNDA2NTVfMCIsInRpbWVsaW5lIjpbeyJwb2xsUXVlc3Rpb25VdWlkIjoiM2YyYmI1YzUtOWIxNi00OGU2LTlmMzUtMDRiMzZiN2FjOTNlIiwic2hvd1Jlc3VsdHMiOnRydWV9XSwidHlwZSI6IlNsaWRvUG9sbCJ9" TargetMode="Externa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hyperlink" Target="https://www.sli.do/features-google-slides?payload=eyJwb2xsVXVpZCI6IjQyOWM0M2IyLTUzNjUtNGZlOC1hM2MxLWU4YTJhZmRhODdjOCIsInByZXNlbnRhdGlvbklkIjoiMTJrWlFubmRnR19oZEFfNi15ZUF6cTNxV2FhbkotZW9jc1JrcTVQZzVCRXciLCJzbGlkZUlkIjoiU0xJREVTX0FQSTUzMzY5MDY4MV8wIiwidGltZWxpbmUiOlt7InNob3dSZXN1bHRzIjp0cnVlLCJwb2xsUXVlc3Rpb25VdWlkIjoiZjFhMzU2YmMtY2UwNy00YzY1LWE2Y2UtODgzNTQwZDY2NjBmIn1dLCJ0eXBlIjoiU2xpZG9Qb2xsIn0%3D" TargetMode="External"/><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hyperlink" Target="https://www.sli.do/features-google-slides?interaction-type=TXVsdGlwbGVDaG9pY2U%3D" TargetMode="External"/><Relationship Id="rId5" Type="http://schemas.openxmlformats.org/officeDocument/2006/relationships/hyperlink" Target="https://chrome.google.com/webstore/detail/slido/dhhclfjehmpacimcdknijodpjpmppkii" TargetMode="Externa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hyperlink" Target="https://www.sli.do/features-google-slides?interaction-type=TXVsdGlwbGVDaG9pY2U%3D" TargetMode="External"/><Relationship Id="rId7" Type="http://schemas.openxmlformats.org/officeDocument/2006/relationships/hyperlink" Target="https://chrome.google.com/webstore/detail/slido/dhhclfjehmpacimcdknijodpjpmppkii" TargetMode="External"/><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9.png"/><Relationship Id="rId5" Type="http://schemas.openxmlformats.org/officeDocument/2006/relationships/hyperlink" Target="https://www.sli.do/features-google-slides?payload=eyJwb2xsVXVpZCI6ImZkYzQ0MDBiLWY5OWYtNDI5Ni1iMjhlLTRhYmU3YmM0ZmJhNSIsInByZXNlbnRhdGlvbklkIjoiMTJrWlFubmRnR19oZEFfNi15ZUF6cTNxV2FhbkotZW9jc1JrcTVQZzVCRXciLCJzbGlkZUlkIjoiU0xJREVTX0FQSTEzODk1ODE2NzlfMCIsInRpbWVsaW5lIjpbeyJzaG93UmVzdWx0cyI6dHJ1ZSwicG9sbFF1ZXN0aW9uVXVpZCI6Ijk2MTM4ZGE4LWE3MmMtNGNlNy04ZWU0LTc5OWRiMjk5MGUxMyJ9XSwidHlwZSI6IlNsaWRvUG9sbCJ9" TargetMode="Externa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png"/><Relationship Id="rId10" Type="http://schemas.openxmlformats.org/officeDocument/2006/relationships/image" Target="../media/image18.png"/><Relationship Id="rId4" Type="http://schemas.openxmlformats.org/officeDocument/2006/relationships/image" Target="../media/image12.png"/><Relationship Id="rId9" Type="http://schemas.openxmlformats.org/officeDocument/2006/relationships/image" Target="../media/image17.png"/></Relationships>
</file>

<file path=ppt/slides/_rels/slide9.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ctrTitle"/>
          </p:nvPr>
        </p:nvSpPr>
        <p:spPr>
          <a:xfrm>
            <a:off x="457200" y="2445550"/>
            <a:ext cx="4598700" cy="1102500"/>
          </a:xfrm>
          <a:prstGeom prst="rect">
            <a:avLst/>
          </a:prstGeom>
          <a:noFill/>
          <a:ln>
            <a:noFill/>
          </a:ln>
        </p:spPr>
        <p:txBody>
          <a:bodyPr spcFirstLastPara="1" wrap="square" lIns="91425" tIns="45700" rIns="91425" bIns="45700" anchor="ctr" anchorCtr="0">
            <a:normAutofit fontScale="90000"/>
          </a:bodyPr>
          <a:lstStyle/>
          <a:p>
            <a:pPr marL="0" lvl="0" indent="0" algn="l" rtl="0">
              <a:spcBef>
                <a:spcPts val="0"/>
              </a:spcBef>
              <a:spcAft>
                <a:spcPts val="0"/>
              </a:spcAft>
              <a:buClr>
                <a:schemeClr val="lt1"/>
              </a:buClr>
              <a:buSzPct val="100000"/>
              <a:buFont typeface="Arial"/>
              <a:buNone/>
            </a:pPr>
            <a:r>
              <a:rPr lang="en-GB"/>
              <a:t>Global Opportunities in Public Health training </a:t>
            </a:r>
            <a:endParaRPr/>
          </a:p>
        </p:txBody>
      </p:sp>
      <p:sp>
        <p:nvSpPr>
          <p:cNvPr id="86" name="Google Shape;86;p16"/>
          <p:cNvSpPr txBox="1">
            <a:spLocks noGrp="1"/>
          </p:cNvSpPr>
          <p:nvPr>
            <p:ph type="subTitle" idx="1"/>
          </p:nvPr>
        </p:nvSpPr>
        <p:spPr>
          <a:xfrm>
            <a:off x="468927" y="3462442"/>
            <a:ext cx="7315200" cy="1023937"/>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rgbClr val="FFFFFF"/>
              </a:buClr>
              <a:buSzPts val="2400"/>
              <a:buNone/>
            </a:pPr>
            <a:endParaRPr b="0"/>
          </a:p>
          <a:p>
            <a:pPr marL="0" lvl="0" indent="0" algn="l" rtl="0">
              <a:spcBef>
                <a:spcPts val="480"/>
              </a:spcBef>
              <a:spcAft>
                <a:spcPts val="0"/>
              </a:spcAft>
              <a:buClr>
                <a:srgbClr val="FFFFFF"/>
              </a:buClr>
              <a:buSzPts val="2400"/>
              <a:buNone/>
            </a:pPr>
            <a:r>
              <a:rPr lang="en-GB"/>
              <a:t>This workshop will start shortly.</a:t>
            </a:r>
            <a:endParaRPr/>
          </a:p>
        </p:txBody>
      </p:sp>
      <p:pic>
        <p:nvPicPr>
          <p:cNvPr id="87" name="Google Shape;87;p16" descr="A blue sign with white text&#10;&#10;Description automatically generated"/>
          <p:cNvPicPr preferRelativeResize="0"/>
          <p:nvPr/>
        </p:nvPicPr>
        <p:blipFill rotWithShape="1">
          <a:blip r:embed="rId3">
            <a:alphaModFix/>
          </a:blip>
          <a:srcRect/>
          <a:stretch/>
        </p:blipFill>
        <p:spPr>
          <a:xfrm>
            <a:off x="6719006" y="4120616"/>
            <a:ext cx="2436283" cy="921283"/>
          </a:xfrm>
          <a:prstGeom prst="rect">
            <a:avLst/>
          </a:prstGeom>
          <a:noFill/>
          <a:ln>
            <a:noFill/>
          </a:ln>
        </p:spPr>
      </p:pic>
      <p:sp>
        <p:nvSpPr>
          <p:cNvPr id="88" name="Google Shape;88;p16" descr="title-id"/>
          <p:cNvSpPr txBox="1"/>
          <p:nvPr/>
        </p:nvSpPr>
        <p:spPr>
          <a:xfrm>
            <a:off x="1275575" y="4474800"/>
            <a:ext cx="7315200" cy="54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lt1"/>
                </a:solidFill>
                <a:latin typeface="Roboto"/>
                <a:ea typeface="Roboto"/>
                <a:cs typeface="Roboto"/>
                <a:sym typeface="Roboto"/>
              </a:rPr>
              <a:t>Join at slido.com #2546031</a:t>
            </a:r>
            <a:endParaRPr sz="1600" b="1">
              <a:solidFill>
                <a:schemeClr val="lt1"/>
              </a:solidFill>
              <a:latin typeface="Roboto"/>
              <a:ea typeface="Roboto"/>
              <a:cs typeface="Roboto"/>
              <a:sym typeface="Roboto"/>
            </a:endParaRPr>
          </a:p>
        </p:txBody>
      </p:sp>
      <p:pic>
        <p:nvPicPr>
          <p:cNvPr id="89" name="Google Shape;89;p16" descr="poll-type-id">
            <a:hlinkClick r:id="rId4"/>
          </p:cNvPr>
          <p:cNvPicPr preferRelativeResize="0"/>
          <p:nvPr/>
        </p:nvPicPr>
        <p:blipFill>
          <a:blip r:embed="rId5">
            <a:alphaModFix/>
          </a:blip>
          <a:stretch>
            <a:fillRect/>
          </a:stretch>
        </p:blipFill>
        <p:spPr>
          <a:xfrm>
            <a:off x="555800" y="4364904"/>
            <a:ext cx="767599" cy="7676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2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3700">
                <a:latin typeface="Nunito"/>
                <a:ea typeface="Nunito"/>
                <a:cs typeface="Nunito"/>
                <a:sym typeface="Nunito"/>
              </a:rPr>
              <a:t>UK Involvement in EuroNET</a:t>
            </a:r>
            <a:endParaRPr sz="3700">
              <a:latin typeface="Nunito"/>
              <a:ea typeface="Nunito"/>
              <a:cs typeface="Nunito"/>
              <a:sym typeface="Nunito"/>
            </a:endParaRPr>
          </a:p>
        </p:txBody>
      </p:sp>
      <p:sp>
        <p:nvSpPr>
          <p:cNvPr id="178" name="Google Shape;178;p25"/>
          <p:cNvSpPr txBox="1">
            <a:spLocks noGrp="1"/>
          </p:cNvSpPr>
          <p:nvPr>
            <p:ph type="body" idx="1"/>
          </p:nvPr>
        </p:nvSpPr>
        <p:spPr>
          <a:xfrm>
            <a:off x="311700" y="1225225"/>
            <a:ext cx="6051000" cy="3671100"/>
          </a:xfrm>
          <a:prstGeom prst="rect">
            <a:avLst/>
          </a:prstGeom>
        </p:spPr>
        <p:txBody>
          <a:bodyPr spcFirstLastPara="1" wrap="square" lIns="91425" tIns="91425" rIns="91425" bIns="91425" anchor="t" anchorCtr="0">
            <a:normAutofit fontScale="77500"/>
          </a:bodyPr>
          <a:lstStyle/>
          <a:p>
            <a:pPr marL="457200" lvl="0" indent="-312261" algn="l" rtl="0">
              <a:spcBef>
                <a:spcPts val="0"/>
              </a:spcBef>
              <a:spcAft>
                <a:spcPts val="0"/>
              </a:spcAft>
              <a:buSzPct val="100000"/>
              <a:buFont typeface="Nunito"/>
              <a:buChar char="●"/>
            </a:pPr>
            <a:r>
              <a:rPr lang="en-GB" sz="1700">
                <a:latin typeface="Nunito"/>
                <a:ea typeface="Nunito"/>
                <a:cs typeface="Nunito"/>
                <a:sym typeface="Nunito"/>
              </a:rPr>
              <a:t>Specialty Registrars’ Committee of UK Faculty of Public Health is the national representative for UK - SRC member designated as EuroNET lead</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Has been a active member of network since establishment, previously hosted meetings, had board members/president a UK-based registrar </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Dormant for a few years (esp with remote working/pandemic/Bre*it)</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Spring Meeting 2022 Lyon + online meetings with board/SRC in July 2022</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UK SRC presented UK training programme in August 2022 at webinar</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Contributed to statements on war in Ukraine, Reproductive rights </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Working on Internships/Placements</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Open meetings including on Irish Public Health training programme</a:t>
            </a:r>
            <a:endParaRPr sz="1700">
              <a:latin typeface="Nunito"/>
              <a:ea typeface="Nunito"/>
              <a:cs typeface="Nunito"/>
              <a:sym typeface="Nunito"/>
            </a:endParaRPr>
          </a:p>
          <a:p>
            <a:pPr marL="457200" lvl="0" indent="-312261" algn="l" rtl="0">
              <a:spcBef>
                <a:spcPts val="0"/>
              </a:spcBef>
              <a:spcAft>
                <a:spcPts val="0"/>
              </a:spcAft>
              <a:buSzPct val="100000"/>
              <a:buFont typeface="Nunito"/>
              <a:buChar char="●"/>
            </a:pPr>
            <a:r>
              <a:rPr lang="en-GB" sz="1700">
                <a:latin typeface="Nunito"/>
                <a:ea typeface="Nunito"/>
                <a:cs typeface="Nunito"/>
                <a:sym typeface="Nunito"/>
              </a:rPr>
              <a:t>Spring Meeting 2023 Genoa, Italy </a:t>
            </a:r>
            <a:endParaRPr sz="1700">
              <a:latin typeface="Nunito"/>
              <a:ea typeface="Nunito"/>
              <a:cs typeface="Nunito"/>
              <a:sym typeface="Nunito"/>
            </a:endParaRPr>
          </a:p>
        </p:txBody>
      </p:sp>
      <p:pic>
        <p:nvPicPr>
          <p:cNvPr id="179" name="Google Shape;179;p25"/>
          <p:cNvPicPr preferRelativeResize="0"/>
          <p:nvPr/>
        </p:nvPicPr>
        <p:blipFill>
          <a:blip r:embed="rId3">
            <a:alphaModFix/>
          </a:blip>
          <a:stretch>
            <a:fillRect/>
          </a:stretch>
        </p:blipFill>
        <p:spPr>
          <a:xfrm>
            <a:off x="6755700" y="315925"/>
            <a:ext cx="2167475" cy="1811525"/>
          </a:xfrm>
          <a:prstGeom prst="rect">
            <a:avLst/>
          </a:prstGeom>
          <a:noFill/>
          <a:ln>
            <a:noFill/>
          </a:ln>
        </p:spPr>
      </p:pic>
      <p:pic>
        <p:nvPicPr>
          <p:cNvPr id="180" name="Google Shape;180;p25"/>
          <p:cNvPicPr preferRelativeResize="0"/>
          <p:nvPr/>
        </p:nvPicPr>
        <p:blipFill rotWithShape="1">
          <a:blip r:embed="rId4">
            <a:alphaModFix/>
          </a:blip>
          <a:srcRect l="16352" t="16981" b="15364"/>
          <a:stretch/>
        </p:blipFill>
        <p:spPr>
          <a:xfrm>
            <a:off x="6755700" y="2297800"/>
            <a:ext cx="2167476" cy="2337392"/>
          </a:xfrm>
          <a:prstGeom prst="rect">
            <a:avLst/>
          </a:prstGeom>
          <a:noFill/>
          <a:ln>
            <a:noFill/>
          </a:ln>
        </p:spPr>
      </p:pic>
      <p:sp>
        <p:nvSpPr>
          <p:cNvPr id="181" name="Google Shape;181;p25"/>
          <p:cNvSpPr txBox="1"/>
          <p:nvPr/>
        </p:nvSpPr>
        <p:spPr>
          <a:xfrm>
            <a:off x="6435875" y="4684950"/>
            <a:ext cx="267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euronetmrphuk@gmail.com</a:t>
            </a:r>
            <a:endParaRPr>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26"/>
          <p:cNvSpPr txBox="1">
            <a:spLocks noGrp="1"/>
          </p:cNvSpPr>
          <p:nvPr>
            <p:ph type="title"/>
          </p:nvPr>
        </p:nvSpPr>
        <p:spPr>
          <a:xfrm>
            <a:off x="311700" y="3688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4000">
                <a:latin typeface="Nunito"/>
                <a:ea typeface="Nunito"/>
                <a:cs typeface="Nunito"/>
                <a:sym typeface="Nunito"/>
              </a:rPr>
              <a:t>Recent Meeting:</a:t>
            </a:r>
            <a:endParaRPr sz="4000">
              <a:latin typeface="Nunito"/>
              <a:ea typeface="Nunito"/>
              <a:cs typeface="Nunito"/>
              <a:sym typeface="Nunito"/>
            </a:endParaRPr>
          </a:p>
        </p:txBody>
      </p:sp>
      <p:sp>
        <p:nvSpPr>
          <p:cNvPr id="187" name="Google Shape;187;p26"/>
          <p:cNvSpPr txBox="1">
            <a:spLocks noGrp="1"/>
          </p:cNvSpPr>
          <p:nvPr>
            <p:ph type="body" idx="1"/>
          </p:nvPr>
        </p:nvSpPr>
        <p:spPr>
          <a:xfrm>
            <a:off x="311700" y="1200100"/>
            <a:ext cx="8520600" cy="3677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GB">
                <a:latin typeface="Nunito"/>
                <a:ea typeface="Nunito"/>
                <a:cs typeface="Nunito"/>
                <a:sym typeface="Nunito"/>
              </a:rPr>
              <a:t>EuroNET Spring Meeting: 21-23 June 2023</a:t>
            </a:r>
            <a:endParaRPr>
              <a:latin typeface="Nunito"/>
              <a:ea typeface="Nunito"/>
              <a:cs typeface="Nunito"/>
              <a:sym typeface="Nunito"/>
            </a:endParaRPr>
          </a:p>
          <a:p>
            <a:pPr marL="457200" lvl="0" indent="-342900" algn="l" rtl="0">
              <a:lnSpc>
                <a:spcPct val="100000"/>
              </a:lnSpc>
              <a:spcBef>
                <a:spcPts val="0"/>
              </a:spcBef>
              <a:spcAft>
                <a:spcPts val="0"/>
              </a:spcAft>
              <a:buSzPts val="1800"/>
              <a:buFont typeface="Nunito"/>
              <a:buChar char="-"/>
            </a:pPr>
            <a:r>
              <a:rPr lang="en-GB">
                <a:latin typeface="Nunito"/>
                <a:ea typeface="Nunito"/>
                <a:cs typeface="Nunito"/>
                <a:sym typeface="Nunito"/>
              </a:rPr>
              <a:t>Genoa, Italy </a:t>
            </a:r>
            <a:endParaRPr>
              <a:latin typeface="Nunito"/>
              <a:ea typeface="Nunito"/>
              <a:cs typeface="Nunito"/>
              <a:sym typeface="Nunito"/>
            </a:endParaRPr>
          </a:p>
          <a:p>
            <a:pPr marL="457200" lvl="0" indent="-342900" algn="l" rtl="0">
              <a:lnSpc>
                <a:spcPct val="100000"/>
              </a:lnSpc>
              <a:spcBef>
                <a:spcPts val="0"/>
              </a:spcBef>
              <a:spcAft>
                <a:spcPts val="0"/>
              </a:spcAft>
              <a:buSzPts val="1800"/>
              <a:buFont typeface="Nunito"/>
              <a:buChar char="-"/>
            </a:pPr>
            <a:r>
              <a:rPr lang="en-GB">
                <a:latin typeface="Nunito"/>
                <a:ea typeface="Nunito"/>
                <a:cs typeface="Nunito"/>
                <a:sym typeface="Nunito"/>
              </a:rPr>
              <a:t>Theme: Climate Change &amp; Public Health</a:t>
            </a:r>
            <a:endParaRPr>
              <a:latin typeface="Nunito"/>
              <a:ea typeface="Nunito"/>
              <a:cs typeface="Nunito"/>
              <a:sym typeface="Nunito"/>
            </a:endParaRPr>
          </a:p>
          <a:p>
            <a:pPr marL="457200" lvl="0" indent="-342900" algn="l" rtl="0">
              <a:lnSpc>
                <a:spcPct val="100000"/>
              </a:lnSpc>
              <a:spcBef>
                <a:spcPts val="0"/>
              </a:spcBef>
              <a:spcAft>
                <a:spcPts val="0"/>
              </a:spcAft>
              <a:buSzPts val="1800"/>
              <a:buFont typeface="Nunito"/>
              <a:buChar char="-"/>
            </a:pPr>
            <a:r>
              <a:rPr lang="en-GB">
                <a:latin typeface="Nunito"/>
                <a:ea typeface="Nunito"/>
                <a:cs typeface="Nunito"/>
                <a:sym typeface="Nunito"/>
              </a:rPr>
              <a:t>Over 250 Public Health Registrars</a:t>
            </a:r>
            <a:endParaRPr>
              <a:latin typeface="Nunito"/>
              <a:ea typeface="Nunito"/>
              <a:cs typeface="Nunito"/>
              <a:sym typeface="Nunito"/>
            </a:endParaRPr>
          </a:p>
          <a:p>
            <a:pPr marL="457200" lvl="0" indent="-342900" algn="l" rtl="0">
              <a:lnSpc>
                <a:spcPct val="100000"/>
              </a:lnSpc>
              <a:spcBef>
                <a:spcPts val="0"/>
              </a:spcBef>
              <a:spcAft>
                <a:spcPts val="0"/>
              </a:spcAft>
              <a:buSzPts val="1800"/>
              <a:buFont typeface="Nunito"/>
              <a:buChar char="-"/>
            </a:pPr>
            <a:r>
              <a:rPr lang="en-GB">
                <a:latin typeface="Nunito"/>
                <a:ea typeface="Nunito"/>
                <a:cs typeface="Nunito"/>
                <a:sym typeface="Nunito"/>
              </a:rPr>
              <a:t>Representing 9 countries </a:t>
            </a:r>
            <a:endParaRPr>
              <a:latin typeface="Nunito"/>
              <a:ea typeface="Nunito"/>
              <a:cs typeface="Nunito"/>
              <a:sym typeface="Nunito"/>
            </a:endParaRPr>
          </a:p>
          <a:p>
            <a:pPr marL="0" lvl="0" indent="0" algn="l" rtl="0">
              <a:lnSpc>
                <a:spcPct val="100000"/>
              </a:lnSpc>
              <a:spcBef>
                <a:spcPts val="0"/>
              </a:spcBef>
              <a:spcAft>
                <a:spcPts val="0"/>
              </a:spcAft>
              <a:buNone/>
            </a:pPr>
            <a:endParaRPr>
              <a:latin typeface="Nunito"/>
              <a:ea typeface="Nunito"/>
              <a:cs typeface="Nunito"/>
              <a:sym typeface="Nunito"/>
            </a:endParaRPr>
          </a:p>
          <a:p>
            <a:pPr marL="0" lvl="0" indent="0" algn="l" rtl="0">
              <a:lnSpc>
                <a:spcPct val="100000"/>
              </a:lnSpc>
              <a:spcBef>
                <a:spcPts val="0"/>
              </a:spcBef>
              <a:spcAft>
                <a:spcPts val="0"/>
              </a:spcAft>
              <a:buNone/>
            </a:pPr>
            <a:r>
              <a:rPr lang="en-GB">
                <a:latin typeface="Nunito"/>
                <a:ea typeface="Nunito"/>
                <a:cs typeface="Nunito"/>
                <a:sym typeface="Nunito"/>
              </a:rPr>
              <a:t>European Scientific Contest: </a:t>
            </a:r>
            <a:endParaRPr>
              <a:latin typeface="Nunito"/>
              <a:ea typeface="Nunito"/>
              <a:cs typeface="Nunito"/>
              <a:sym typeface="Nunito"/>
            </a:endParaRPr>
          </a:p>
          <a:p>
            <a:pPr marL="457200" lvl="0" indent="-342900" algn="l" rtl="0">
              <a:lnSpc>
                <a:spcPct val="100000"/>
              </a:lnSpc>
              <a:spcBef>
                <a:spcPts val="0"/>
              </a:spcBef>
              <a:spcAft>
                <a:spcPts val="0"/>
              </a:spcAft>
              <a:buSzPts val="1800"/>
              <a:buFont typeface="Nunito"/>
              <a:buChar char="-"/>
            </a:pPr>
            <a:r>
              <a:rPr lang="en-GB">
                <a:latin typeface="Nunito"/>
                <a:ea typeface="Nunito"/>
                <a:cs typeface="Nunito"/>
                <a:sym typeface="Nunito"/>
              </a:rPr>
              <a:t>Poster &amp; Oral Presentations</a:t>
            </a:r>
            <a:endParaRPr>
              <a:latin typeface="Nunito"/>
              <a:ea typeface="Nunito"/>
              <a:cs typeface="Nunito"/>
              <a:sym typeface="Nunito"/>
            </a:endParaRPr>
          </a:p>
          <a:p>
            <a:pPr marL="0" lvl="0" indent="0" algn="l" rtl="0">
              <a:lnSpc>
                <a:spcPct val="100000"/>
              </a:lnSpc>
              <a:spcBef>
                <a:spcPts val="0"/>
              </a:spcBef>
              <a:spcAft>
                <a:spcPts val="0"/>
              </a:spcAft>
              <a:buNone/>
            </a:pPr>
            <a:endParaRPr b="1">
              <a:latin typeface="Nunito"/>
              <a:ea typeface="Nunito"/>
              <a:cs typeface="Nunito"/>
              <a:sym typeface="Nunito"/>
            </a:endParaRPr>
          </a:p>
        </p:txBody>
      </p:sp>
      <p:pic>
        <p:nvPicPr>
          <p:cNvPr id="188" name="Google Shape;188;p26"/>
          <p:cNvPicPr preferRelativeResize="0"/>
          <p:nvPr/>
        </p:nvPicPr>
        <p:blipFill>
          <a:blip r:embed="rId3">
            <a:alphaModFix/>
          </a:blip>
          <a:stretch>
            <a:fillRect/>
          </a:stretch>
        </p:blipFill>
        <p:spPr>
          <a:xfrm>
            <a:off x="2165425" y="3779275"/>
            <a:ext cx="3069652" cy="1178100"/>
          </a:xfrm>
          <a:prstGeom prst="rect">
            <a:avLst/>
          </a:prstGeom>
          <a:noFill/>
          <a:ln>
            <a:noFill/>
          </a:ln>
        </p:spPr>
      </p:pic>
      <p:pic>
        <p:nvPicPr>
          <p:cNvPr id="189" name="Google Shape;189;p26"/>
          <p:cNvPicPr preferRelativeResize="0"/>
          <p:nvPr/>
        </p:nvPicPr>
        <p:blipFill>
          <a:blip r:embed="rId4">
            <a:alphaModFix/>
          </a:blip>
          <a:stretch>
            <a:fillRect/>
          </a:stretch>
        </p:blipFill>
        <p:spPr>
          <a:xfrm>
            <a:off x="582297" y="3953434"/>
            <a:ext cx="1505702" cy="1003951"/>
          </a:xfrm>
          <a:prstGeom prst="rect">
            <a:avLst/>
          </a:prstGeom>
          <a:noFill/>
          <a:ln>
            <a:noFill/>
          </a:ln>
        </p:spPr>
      </p:pic>
      <p:pic>
        <p:nvPicPr>
          <p:cNvPr id="190" name="Google Shape;190;p26"/>
          <p:cNvPicPr preferRelativeResize="0"/>
          <p:nvPr/>
        </p:nvPicPr>
        <p:blipFill>
          <a:blip r:embed="rId5">
            <a:alphaModFix/>
          </a:blip>
          <a:stretch>
            <a:fillRect/>
          </a:stretch>
        </p:blipFill>
        <p:spPr>
          <a:xfrm>
            <a:off x="5312499" y="253488"/>
            <a:ext cx="3131427" cy="4428974"/>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4"/>
        <p:cNvGrpSpPr/>
        <p:nvPr/>
      </p:nvGrpSpPr>
      <p:grpSpPr>
        <a:xfrm>
          <a:off x="0" y="0"/>
          <a:ext cx="0" cy="0"/>
          <a:chOff x="0" y="0"/>
          <a:chExt cx="0" cy="0"/>
        </a:xfrm>
      </p:grpSpPr>
      <p:sp>
        <p:nvSpPr>
          <p:cNvPr id="195" name="Google Shape;195;p27"/>
          <p:cNvSpPr txBox="1">
            <a:spLocks noGrp="1"/>
          </p:cNvSpPr>
          <p:nvPr>
            <p:ph type="title"/>
          </p:nvPr>
        </p:nvSpPr>
        <p:spPr>
          <a:xfrm>
            <a:off x="136025" y="0"/>
            <a:ext cx="9007800" cy="885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2511">
                <a:latin typeface="Nunito"/>
                <a:ea typeface="Nunito"/>
                <a:cs typeface="Nunito"/>
                <a:sym typeface="Nunito"/>
              </a:rPr>
              <a:t>Conference Theme: Health in a Changing World</a:t>
            </a:r>
            <a:r>
              <a:rPr lang="en-GB" sz="2111">
                <a:latin typeface="Nunito"/>
                <a:ea typeface="Nunito"/>
                <a:cs typeface="Nunito"/>
                <a:sym typeface="Nunito"/>
              </a:rPr>
              <a:t> </a:t>
            </a:r>
            <a:r>
              <a:rPr lang="en-GB" sz="4000">
                <a:latin typeface="Nunito"/>
                <a:ea typeface="Nunito"/>
                <a:cs typeface="Nunito"/>
                <a:sym typeface="Nunito"/>
              </a:rPr>
              <a:t> </a:t>
            </a:r>
            <a:r>
              <a:rPr lang="en-GB">
                <a:latin typeface="Nunito"/>
                <a:ea typeface="Nunito"/>
                <a:cs typeface="Nunito"/>
                <a:sym typeface="Nunito"/>
              </a:rPr>
              <a:t> </a:t>
            </a:r>
            <a:endParaRPr>
              <a:latin typeface="Nunito"/>
              <a:ea typeface="Nunito"/>
              <a:cs typeface="Nunito"/>
              <a:sym typeface="Nunito"/>
            </a:endParaRPr>
          </a:p>
        </p:txBody>
      </p:sp>
      <p:sp>
        <p:nvSpPr>
          <p:cNvPr id="196" name="Google Shape;196;p27"/>
          <p:cNvSpPr txBox="1">
            <a:spLocks noGrp="1"/>
          </p:cNvSpPr>
          <p:nvPr>
            <p:ph type="body" idx="1"/>
          </p:nvPr>
        </p:nvSpPr>
        <p:spPr>
          <a:xfrm>
            <a:off x="136025" y="1180450"/>
            <a:ext cx="5204100" cy="3668100"/>
          </a:xfrm>
          <a:prstGeom prst="rect">
            <a:avLst/>
          </a:prstGeom>
        </p:spPr>
        <p:txBody>
          <a:bodyPr spcFirstLastPara="1" wrap="square" lIns="91425" tIns="91425" rIns="91425" bIns="91425" anchor="t" anchorCtr="0">
            <a:normAutofit fontScale="55000" lnSpcReduction="20000"/>
          </a:bodyPr>
          <a:lstStyle/>
          <a:p>
            <a:pPr marL="0" lvl="0" indent="0" algn="l" rtl="0">
              <a:spcBef>
                <a:spcPts val="0"/>
              </a:spcBef>
              <a:spcAft>
                <a:spcPts val="0"/>
              </a:spcAft>
              <a:buNone/>
            </a:pPr>
            <a:r>
              <a:rPr lang="en-GB" sz="2700">
                <a:latin typeface="Nunito"/>
                <a:ea typeface="Nunito"/>
                <a:cs typeface="Nunito"/>
                <a:sym typeface="Nunito"/>
              </a:rPr>
              <a:t>This conference was an opportunity to explore future public health challenges in a changing world, including environmental degradation, mental illnesses, emerging infectious diseases, migration, climate change communication in public health, and global inequities in the face of the climate crisis. </a:t>
            </a:r>
            <a:endParaRPr sz="2700">
              <a:latin typeface="Nunito"/>
              <a:ea typeface="Nunito"/>
              <a:cs typeface="Nunito"/>
              <a:sym typeface="Nunito"/>
            </a:endParaRPr>
          </a:p>
          <a:p>
            <a:pPr marL="0" lvl="0" indent="0" algn="l" rtl="0">
              <a:spcBef>
                <a:spcPts val="0"/>
              </a:spcBef>
              <a:spcAft>
                <a:spcPts val="0"/>
              </a:spcAft>
              <a:buNone/>
            </a:pPr>
            <a:endParaRPr sz="2700">
              <a:latin typeface="Nunito"/>
              <a:ea typeface="Nunito"/>
              <a:cs typeface="Nunito"/>
              <a:sym typeface="Nunito"/>
            </a:endParaRPr>
          </a:p>
          <a:p>
            <a:pPr marL="0" lvl="0" indent="0" algn="l" rtl="0">
              <a:spcBef>
                <a:spcPts val="0"/>
              </a:spcBef>
              <a:spcAft>
                <a:spcPts val="0"/>
              </a:spcAft>
              <a:buNone/>
            </a:pPr>
            <a:r>
              <a:rPr lang="en-GB" sz="2700">
                <a:latin typeface="Nunito"/>
                <a:ea typeface="Nunito"/>
                <a:cs typeface="Nunito"/>
                <a:sym typeface="Nunito"/>
              </a:rPr>
              <a:t>Through our plenary sessions, workshops, and debates, we also discussed possible ways forward and the frameworks that might guide Public Health in that direction, including One Health and Circular Health</a:t>
            </a:r>
            <a:r>
              <a:rPr lang="en-GB" sz="2112">
                <a:latin typeface="Nunito"/>
                <a:ea typeface="Nunito"/>
                <a:cs typeface="Nunito"/>
                <a:sym typeface="Nunito"/>
              </a:rPr>
              <a:t>.</a:t>
            </a:r>
            <a:endParaRPr sz="2112">
              <a:latin typeface="Nunito"/>
              <a:ea typeface="Nunito"/>
              <a:cs typeface="Nunito"/>
              <a:sym typeface="Nunito"/>
            </a:endParaRPr>
          </a:p>
          <a:p>
            <a:pPr marL="0" lvl="0" indent="0" algn="l" rtl="0">
              <a:spcBef>
                <a:spcPts val="0"/>
              </a:spcBef>
              <a:spcAft>
                <a:spcPts val="0"/>
              </a:spcAft>
              <a:buNone/>
            </a:pPr>
            <a:endParaRPr sz="2150" i="1">
              <a:solidFill>
                <a:srgbClr val="44546A"/>
              </a:solidFill>
              <a:latin typeface="Arial"/>
              <a:ea typeface="Arial"/>
              <a:cs typeface="Arial"/>
              <a:sym typeface="Arial"/>
            </a:endParaRPr>
          </a:p>
          <a:p>
            <a:pPr marL="0" lvl="0" indent="0" algn="l" rtl="0">
              <a:spcBef>
                <a:spcPts val="0"/>
              </a:spcBef>
              <a:spcAft>
                <a:spcPts val="0"/>
              </a:spcAft>
              <a:buNone/>
            </a:pPr>
            <a:endParaRPr sz="1300" i="1">
              <a:solidFill>
                <a:srgbClr val="44546A"/>
              </a:solidFill>
              <a:latin typeface="Arial"/>
              <a:ea typeface="Arial"/>
              <a:cs typeface="Arial"/>
              <a:sym typeface="Arial"/>
            </a:endParaRPr>
          </a:p>
          <a:p>
            <a:pPr marL="0" lvl="0" indent="0" algn="l" rtl="0">
              <a:spcBef>
                <a:spcPts val="0"/>
              </a:spcBef>
              <a:spcAft>
                <a:spcPts val="0"/>
              </a:spcAft>
              <a:buClr>
                <a:schemeClr val="dk1"/>
              </a:buClr>
              <a:buSzPct val="84615"/>
              <a:buFont typeface="Arial"/>
              <a:buNone/>
            </a:pPr>
            <a:endParaRPr sz="1300" i="1">
              <a:solidFill>
                <a:srgbClr val="44546A"/>
              </a:solidFill>
              <a:latin typeface="Arial"/>
              <a:ea typeface="Arial"/>
              <a:cs typeface="Arial"/>
              <a:sym typeface="Arial"/>
            </a:endParaRPr>
          </a:p>
          <a:p>
            <a:pPr marL="0" lvl="0" indent="0" algn="l" rtl="0">
              <a:spcBef>
                <a:spcPts val="0"/>
              </a:spcBef>
              <a:spcAft>
                <a:spcPts val="0"/>
              </a:spcAft>
              <a:buNone/>
            </a:pPr>
            <a:endParaRPr/>
          </a:p>
          <a:p>
            <a:pPr marL="0" lvl="0" indent="0" algn="l" rtl="0">
              <a:spcBef>
                <a:spcPts val="1200"/>
              </a:spcBef>
              <a:spcAft>
                <a:spcPts val="1200"/>
              </a:spcAft>
              <a:buNone/>
            </a:pPr>
            <a:endParaRPr/>
          </a:p>
        </p:txBody>
      </p:sp>
      <p:pic>
        <p:nvPicPr>
          <p:cNvPr id="197" name="Google Shape;197;p27"/>
          <p:cNvPicPr preferRelativeResize="0"/>
          <p:nvPr/>
        </p:nvPicPr>
        <p:blipFill>
          <a:blip r:embed="rId3">
            <a:alphaModFix/>
          </a:blip>
          <a:stretch>
            <a:fillRect/>
          </a:stretch>
        </p:blipFill>
        <p:spPr>
          <a:xfrm>
            <a:off x="5607250" y="981313"/>
            <a:ext cx="3536750" cy="40663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2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latin typeface="Nunito"/>
                <a:ea typeface="Nunito"/>
                <a:cs typeface="Nunito"/>
                <a:sym typeface="Nunito"/>
              </a:rPr>
              <a:t>Speakers </a:t>
            </a:r>
            <a:endParaRPr>
              <a:latin typeface="Nunito"/>
              <a:ea typeface="Nunito"/>
              <a:cs typeface="Nunito"/>
              <a:sym typeface="Nunito"/>
            </a:endParaRPr>
          </a:p>
        </p:txBody>
      </p:sp>
      <p:sp>
        <p:nvSpPr>
          <p:cNvPr id="203" name="Google Shape;203;p28"/>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lnSpcReduction="10000"/>
          </a:bodyPr>
          <a:lstStyle/>
          <a:p>
            <a:pPr marL="0" lvl="0" indent="0" algn="l" rtl="0">
              <a:lnSpc>
                <a:spcPct val="90000"/>
              </a:lnSpc>
              <a:spcBef>
                <a:spcPts val="0"/>
              </a:spcBef>
              <a:spcAft>
                <a:spcPts val="0"/>
              </a:spcAft>
              <a:buNone/>
            </a:pPr>
            <a:endParaRPr sz="1050">
              <a:latin typeface="Arial"/>
              <a:ea typeface="Arial"/>
              <a:cs typeface="Arial"/>
              <a:sym typeface="Arial"/>
            </a:endParaRPr>
          </a:p>
          <a:p>
            <a:pPr marL="0" lvl="0" indent="0" algn="l" rtl="0">
              <a:lnSpc>
                <a:spcPct val="90000"/>
              </a:lnSpc>
              <a:spcBef>
                <a:spcPts val="0"/>
              </a:spcBef>
              <a:spcAft>
                <a:spcPts val="0"/>
              </a:spcAft>
              <a:buNone/>
            </a:pPr>
            <a:endParaRPr sz="1050">
              <a:latin typeface="Arial"/>
              <a:ea typeface="Arial"/>
              <a:cs typeface="Arial"/>
              <a:sym typeface="Arial"/>
            </a:endParaRPr>
          </a:p>
          <a:p>
            <a:pPr marL="0" lvl="0" indent="0" algn="l" rtl="0">
              <a:lnSpc>
                <a:spcPct val="90000"/>
              </a:lnSpc>
              <a:spcBef>
                <a:spcPts val="0"/>
              </a:spcBef>
              <a:spcAft>
                <a:spcPts val="0"/>
              </a:spcAft>
              <a:buNone/>
            </a:pPr>
            <a:endParaRPr sz="1050">
              <a:latin typeface="Arial"/>
              <a:ea typeface="Arial"/>
              <a:cs typeface="Arial"/>
              <a:sym typeface="Arial"/>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None/>
            </a:pPr>
            <a:endParaRPr sz="1300">
              <a:latin typeface="Nunito"/>
              <a:ea typeface="Nunito"/>
              <a:cs typeface="Nunito"/>
              <a:sym typeface="Nunito"/>
            </a:endParaRPr>
          </a:p>
          <a:p>
            <a:pPr marL="0" lvl="0" indent="0" algn="l" rtl="0">
              <a:lnSpc>
                <a:spcPct val="90000"/>
              </a:lnSpc>
              <a:spcBef>
                <a:spcPts val="0"/>
              </a:spcBef>
              <a:spcAft>
                <a:spcPts val="0"/>
              </a:spcAft>
              <a:buClr>
                <a:schemeClr val="dk1"/>
              </a:buClr>
              <a:buSzPts val="1100"/>
              <a:buFont typeface="Arial"/>
              <a:buNone/>
            </a:pPr>
            <a:r>
              <a:rPr lang="en-GB" sz="1300">
                <a:latin typeface="Nunito"/>
                <a:ea typeface="Nunito"/>
                <a:cs typeface="Nunito"/>
                <a:sym typeface="Nunito"/>
              </a:rPr>
              <a:t>Speaker's list included: </a:t>
            </a:r>
            <a:r>
              <a:rPr lang="en-GB" sz="1300" b="1">
                <a:latin typeface="Nunito"/>
                <a:ea typeface="Nunito"/>
                <a:cs typeface="Nunito"/>
                <a:sym typeface="Nunito"/>
              </a:rPr>
              <a:t>Miles Carroll</a:t>
            </a:r>
            <a:r>
              <a:rPr lang="en-GB" sz="1300">
                <a:latin typeface="Nunito"/>
                <a:ea typeface="Nunito"/>
                <a:cs typeface="Nunito"/>
                <a:sym typeface="Nunito"/>
              </a:rPr>
              <a:t>, Professor of Emerging Viruses at University of Oxford, Deputy Director of Head of Research and Development at UKHSA; </a:t>
            </a:r>
            <a:r>
              <a:rPr lang="en-GB" sz="1300" b="1">
                <a:latin typeface="Nunito"/>
                <a:ea typeface="Nunito"/>
                <a:cs typeface="Nunito"/>
                <a:sym typeface="Nunito"/>
              </a:rPr>
              <a:t>Dr Tammy Boyce</a:t>
            </a:r>
            <a:r>
              <a:rPr lang="en-GB" sz="1300">
                <a:latin typeface="Nunito"/>
                <a:ea typeface="Nunito"/>
                <a:cs typeface="Nunito"/>
                <a:sym typeface="Nunito"/>
              </a:rPr>
              <a:t>, Senior Researcher at Institute of Health Equity, UCL; </a:t>
            </a:r>
            <a:r>
              <a:rPr lang="en-GB" sz="1300" b="1">
                <a:latin typeface="Nunito"/>
                <a:ea typeface="Nunito"/>
                <a:cs typeface="Nunito"/>
                <a:sym typeface="Nunito"/>
              </a:rPr>
              <a:t>Ilaria Capua</a:t>
            </a:r>
            <a:r>
              <a:rPr lang="en-GB" sz="1300">
                <a:latin typeface="Nunito"/>
                <a:ea typeface="Nunito"/>
                <a:cs typeface="Nunito"/>
                <a:sym typeface="Nunito"/>
              </a:rPr>
              <a:t>, Virologist, former Italian Politician, director of One Health Center of Excellence, University of  Florida. </a:t>
            </a:r>
            <a:endParaRPr sz="1300">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00" i="1">
              <a:solidFill>
                <a:srgbClr val="44546A"/>
              </a:solidFill>
              <a:latin typeface="Arial"/>
              <a:ea typeface="Arial"/>
              <a:cs typeface="Arial"/>
              <a:sym typeface="Arial"/>
            </a:endParaRPr>
          </a:p>
          <a:p>
            <a:pPr marL="0" lvl="0" indent="0" algn="l" rtl="0">
              <a:lnSpc>
                <a:spcPct val="100000"/>
              </a:lnSpc>
              <a:spcBef>
                <a:spcPts val="0"/>
              </a:spcBef>
              <a:spcAft>
                <a:spcPts val="0"/>
              </a:spcAft>
              <a:buNone/>
            </a:pPr>
            <a:endParaRPr sz="100">
              <a:solidFill>
                <a:srgbClr val="000000"/>
              </a:solidFill>
            </a:endParaRPr>
          </a:p>
          <a:p>
            <a:pPr marL="0" lvl="0" indent="0" algn="l" rtl="0">
              <a:spcBef>
                <a:spcPts val="0"/>
              </a:spcBef>
              <a:spcAft>
                <a:spcPts val="1200"/>
              </a:spcAft>
              <a:buNone/>
            </a:pPr>
            <a:endParaRPr/>
          </a:p>
        </p:txBody>
      </p:sp>
      <p:pic>
        <p:nvPicPr>
          <p:cNvPr id="204" name="Google Shape;204;p28"/>
          <p:cNvPicPr preferRelativeResize="0"/>
          <p:nvPr/>
        </p:nvPicPr>
        <p:blipFill>
          <a:blip r:embed="rId3">
            <a:alphaModFix/>
          </a:blip>
          <a:stretch>
            <a:fillRect/>
          </a:stretch>
        </p:blipFill>
        <p:spPr>
          <a:xfrm>
            <a:off x="1286150" y="1606725"/>
            <a:ext cx="1374350" cy="1374350"/>
          </a:xfrm>
          <a:prstGeom prst="rect">
            <a:avLst/>
          </a:prstGeom>
          <a:noFill/>
          <a:ln>
            <a:noFill/>
          </a:ln>
        </p:spPr>
      </p:pic>
      <p:pic>
        <p:nvPicPr>
          <p:cNvPr id="205" name="Google Shape;205;p28"/>
          <p:cNvPicPr preferRelativeResize="0"/>
          <p:nvPr/>
        </p:nvPicPr>
        <p:blipFill>
          <a:blip r:embed="rId4">
            <a:alphaModFix/>
          </a:blip>
          <a:stretch>
            <a:fillRect/>
          </a:stretch>
        </p:blipFill>
        <p:spPr>
          <a:xfrm>
            <a:off x="3049225" y="1551075"/>
            <a:ext cx="1485650" cy="1485650"/>
          </a:xfrm>
          <a:prstGeom prst="rect">
            <a:avLst/>
          </a:prstGeom>
          <a:noFill/>
          <a:ln>
            <a:noFill/>
          </a:ln>
        </p:spPr>
      </p:pic>
      <p:pic>
        <p:nvPicPr>
          <p:cNvPr id="206" name="Google Shape;206;p28"/>
          <p:cNvPicPr preferRelativeResize="0"/>
          <p:nvPr/>
        </p:nvPicPr>
        <p:blipFill>
          <a:blip r:embed="rId5">
            <a:alphaModFix/>
          </a:blip>
          <a:stretch>
            <a:fillRect/>
          </a:stretch>
        </p:blipFill>
        <p:spPr>
          <a:xfrm>
            <a:off x="4923612" y="1519775"/>
            <a:ext cx="1552933" cy="154825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9"/>
          <p:cNvSpPr txBox="1">
            <a:spLocks noGrp="1"/>
          </p:cNvSpPr>
          <p:nvPr>
            <p:ph type="title"/>
          </p:nvPr>
        </p:nvSpPr>
        <p:spPr>
          <a:xfrm>
            <a:off x="242750" y="-1391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1979">
                <a:latin typeface="Nunito"/>
                <a:ea typeface="Nunito"/>
                <a:cs typeface="Nunito"/>
                <a:sym typeface="Nunito"/>
              </a:rPr>
              <a:t>Conference key findings: Climate Change is a present health emergency </a:t>
            </a:r>
            <a:endParaRPr sz="1979">
              <a:latin typeface="Nunito"/>
              <a:ea typeface="Nunito"/>
              <a:cs typeface="Nunito"/>
              <a:sym typeface="Nunito"/>
            </a:endParaRPr>
          </a:p>
        </p:txBody>
      </p:sp>
      <p:sp>
        <p:nvSpPr>
          <p:cNvPr id="212" name="Google Shape;212;p2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3" name="Google Shape;213;p29"/>
          <p:cNvPicPr preferRelativeResize="0"/>
          <p:nvPr/>
        </p:nvPicPr>
        <p:blipFill>
          <a:blip r:embed="rId3">
            <a:alphaModFix/>
          </a:blip>
          <a:stretch>
            <a:fillRect/>
          </a:stretch>
        </p:blipFill>
        <p:spPr>
          <a:xfrm>
            <a:off x="483350" y="845750"/>
            <a:ext cx="7079026" cy="39800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242750" y="-1391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1979">
                <a:latin typeface="Nunito"/>
                <a:ea typeface="Nunito"/>
                <a:cs typeface="Nunito"/>
                <a:sym typeface="Nunito"/>
              </a:rPr>
              <a:t>Conference key findings: Climate Change is widening health inequalities</a:t>
            </a:r>
            <a:endParaRPr sz="1979">
              <a:latin typeface="Nunito"/>
              <a:ea typeface="Nunito"/>
              <a:cs typeface="Nunito"/>
              <a:sym typeface="Nunito"/>
            </a:endParaRPr>
          </a:p>
        </p:txBody>
      </p:sp>
      <p:sp>
        <p:nvSpPr>
          <p:cNvPr id="219" name="Google Shape;219;p30"/>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0" name="Google Shape;220;p30"/>
          <p:cNvPicPr preferRelativeResize="0"/>
          <p:nvPr/>
        </p:nvPicPr>
        <p:blipFill>
          <a:blip r:embed="rId3">
            <a:alphaModFix/>
          </a:blip>
          <a:stretch>
            <a:fillRect/>
          </a:stretch>
        </p:blipFill>
        <p:spPr>
          <a:xfrm>
            <a:off x="1060862" y="774150"/>
            <a:ext cx="6884374" cy="40384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p31"/>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sz="1979">
                <a:latin typeface="Nunito"/>
                <a:ea typeface="Nunito"/>
                <a:cs typeface="Nunito"/>
                <a:sym typeface="Nunito"/>
              </a:rPr>
              <a:t>Conference key findings: Climate change is impacting emerging diseases and changing vector ecology</a:t>
            </a:r>
            <a:endParaRPr/>
          </a:p>
        </p:txBody>
      </p:sp>
      <p:sp>
        <p:nvSpPr>
          <p:cNvPr id="226" name="Google Shape;226;p31"/>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27" name="Google Shape;227;p31"/>
          <p:cNvPicPr preferRelativeResize="0"/>
          <p:nvPr/>
        </p:nvPicPr>
        <p:blipFill>
          <a:blip r:embed="rId3">
            <a:alphaModFix/>
          </a:blip>
          <a:stretch>
            <a:fillRect/>
          </a:stretch>
        </p:blipFill>
        <p:spPr>
          <a:xfrm>
            <a:off x="311698" y="1225225"/>
            <a:ext cx="3927085" cy="3354001"/>
          </a:xfrm>
          <a:prstGeom prst="rect">
            <a:avLst/>
          </a:prstGeom>
          <a:noFill/>
          <a:ln>
            <a:noFill/>
          </a:ln>
        </p:spPr>
      </p:pic>
      <p:pic>
        <p:nvPicPr>
          <p:cNvPr id="228" name="Google Shape;228;p31"/>
          <p:cNvPicPr preferRelativeResize="0"/>
          <p:nvPr/>
        </p:nvPicPr>
        <p:blipFill>
          <a:blip r:embed="rId4">
            <a:alphaModFix/>
          </a:blip>
          <a:stretch>
            <a:fillRect/>
          </a:stretch>
        </p:blipFill>
        <p:spPr>
          <a:xfrm>
            <a:off x="4238775" y="1225225"/>
            <a:ext cx="4560066" cy="32921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2"/>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2780">
                <a:latin typeface="Nunito"/>
                <a:ea typeface="Nunito"/>
                <a:cs typeface="Nunito"/>
                <a:sym typeface="Nunito"/>
              </a:rPr>
              <a:t>Poster Presentations: An opportunity to learn and share research and interventions </a:t>
            </a:r>
            <a:endParaRPr sz="2780">
              <a:latin typeface="Nunito"/>
              <a:ea typeface="Nunito"/>
              <a:cs typeface="Nunito"/>
              <a:sym typeface="Nunito"/>
            </a:endParaRPr>
          </a:p>
        </p:txBody>
      </p:sp>
      <p:sp>
        <p:nvSpPr>
          <p:cNvPr id="234" name="Google Shape;234;p32"/>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35" name="Google Shape;235;p32"/>
          <p:cNvPicPr preferRelativeResize="0"/>
          <p:nvPr/>
        </p:nvPicPr>
        <p:blipFill>
          <a:blip r:embed="rId3">
            <a:alphaModFix/>
          </a:blip>
          <a:stretch>
            <a:fillRect/>
          </a:stretch>
        </p:blipFill>
        <p:spPr>
          <a:xfrm>
            <a:off x="311700" y="1225225"/>
            <a:ext cx="2411375" cy="3354001"/>
          </a:xfrm>
          <a:prstGeom prst="rect">
            <a:avLst/>
          </a:prstGeom>
          <a:noFill/>
          <a:ln>
            <a:noFill/>
          </a:ln>
        </p:spPr>
      </p:pic>
      <p:pic>
        <p:nvPicPr>
          <p:cNvPr id="236" name="Google Shape;236;p32"/>
          <p:cNvPicPr preferRelativeResize="0"/>
          <p:nvPr/>
        </p:nvPicPr>
        <p:blipFill>
          <a:blip r:embed="rId4">
            <a:alphaModFix/>
          </a:blip>
          <a:stretch>
            <a:fillRect/>
          </a:stretch>
        </p:blipFill>
        <p:spPr>
          <a:xfrm>
            <a:off x="6338316" y="1250750"/>
            <a:ext cx="2493984" cy="3328475"/>
          </a:xfrm>
          <a:prstGeom prst="rect">
            <a:avLst/>
          </a:prstGeom>
          <a:noFill/>
          <a:ln>
            <a:noFill/>
          </a:ln>
        </p:spPr>
      </p:pic>
      <p:pic>
        <p:nvPicPr>
          <p:cNvPr id="237" name="Google Shape;237;p32"/>
          <p:cNvPicPr preferRelativeResize="0"/>
          <p:nvPr/>
        </p:nvPicPr>
        <p:blipFill>
          <a:blip r:embed="rId5">
            <a:alphaModFix/>
          </a:blip>
          <a:stretch>
            <a:fillRect/>
          </a:stretch>
        </p:blipFill>
        <p:spPr>
          <a:xfrm>
            <a:off x="2723075" y="1225226"/>
            <a:ext cx="3615249" cy="33540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3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2000">
                <a:latin typeface="Nunito ExtraLight"/>
                <a:ea typeface="Nunito ExtraLight"/>
                <a:cs typeface="Nunito ExtraLight"/>
                <a:sym typeface="Nunito ExtraLight"/>
              </a:rPr>
              <a:t>Upcoming meetings: EUPHA 2023 Pre-conference (Dublin)</a:t>
            </a:r>
            <a:r>
              <a:rPr lang="en-GB"/>
              <a:t> </a:t>
            </a:r>
            <a:endParaRPr/>
          </a:p>
        </p:txBody>
      </p:sp>
      <p:sp>
        <p:nvSpPr>
          <p:cNvPr id="243" name="Google Shape;243;p33"/>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44" name="Google Shape;244;p33"/>
          <p:cNvPicPr preferRelativeResize="0"/>
          <p:nvPr/>
        </p:nvPicPr>
        <p:blipFill rotWithShape="1">
          <a:blip r:embed="rId3">
            <a:alphaModFix/>
          </a:blip>
          <a:srcRect t="5734" r="54969" b="7376"/>
          <a:stretch/>
        </p:blipFill>
        <p:spPr>
          <a:xfrm>
            <a:off x="4447850" y="1391275"/>
            <a:ext cx="4117627" cy="2234500"/>
          </a:xfrm>
          <a:prstGeom prst="rect">
            <a:avLst/>
          </a:prstGeom>
          <a:noFill/>
          <a:ln>
            <a:noFill/>
          </a:ln>
        </p:spPr>
      </p:pic>
      <p:pic>
        <p:nvPicPr>
          <p:cNvPr id="245" name="Google Shape;245;p33"/>
          <p:cNvPicPr preferRelativeResize="0"/>
          <p:nvPr/>
        </p:nvPicPr>
        <p:blipFill>
          <a:blip r:embed="rId4">
            <a:alphaModFix/>
          </a:blip>
          <a:stretch>
            <a:fillRect/>
          </a:stretch>
        </p:blipFill>
        <p:spPr>
          <a:xfrm>
            <a:off x="358950" y="1391275"/>
            <a:ext cx="3973346" cy="22345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49"/>
        <p:cNvGrpSpPr/>
        <p:nvPr/>
      </p:nvGrpSpPr>
      <p:grpSpPr>
        <a:xfrm>
          <a:off x="0" y="0"/>
          <a:ext cx="0" cy="0"/>
          <a:chOff x="0" y="0"/>
          <a:chExt cx="0" cy="0"/>
        </a:xfrm>
      </p:grpSpPr>
      <p:sp>
        <p:nvSpPr>
          <p:cNvPr id="250" name="Google Shape;250;p34"/>
          <p:cNvSpPr txBox="1">
            <a:spLocks noGrp="1"/>
          </p:cNvSpPr>
          <p:nvPr>
            <p:ph type="title"/>
          </p:nvPr>
        </p:nvSpPr>
        <p:spPr>
          <a:xfrm>
            <a:off x="311700" y="116900"/>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3900">
                <a:latin typeface="Nunito"/>
                <a:ea typeface="Nunito"/>
                <a:cs typeface="Nunito"/>
                <a:sym typeface="Nunito"/>
              </a:rPr>
              <a:t>Workplan for 2022-23</a:t>
            </a:r>
            <a:endParaRPr sz="3900">
              <a:latin typeface="Nunito"/>
              <a:ea typeface="Nunito"/>
              <a:cs typeface="Nunito"/>
              <a:sym typeface="Nunito"/>
            </a:endParaRPr>
          </a:p>
        </p:txBody>
      </p:sp>
      <p:graphicFrame>
        <p:nvGraphicFramePr>
          <p:cNvPr id="251" name="Google Shape;251;p34"/>
          <p:cNvGraphicFramePr/>
          <p:nvPr/>
        </p:nvGraphicFramePr>
        <p:xfrm>
          <a:off x="342288" y="898750"/>
          <a:ext cx="3000000" cy="3000000"/>
        </p:xfrm>
        <a:graphic>
          <a:graphicData uri="http://schemas.openxmlformats.org/drawingml/2006/table">
            <a:tbl>
              <a:tblPr>
                <a:noFill/>
                <a:tableStyleId>{07AED3B4-4613-45AA-AD19-4424CBF0608A}</a:tableStyleId>
              </a:tblPr>
              <a:tblGrid>
                <a:gridCol w="3116625">
                  <a:extLst>
                    <a:ext uri="{9D8B030D-6E8A-4147-A177-3AD203B41FA5}">
                      <a16:colId xmlns:a16="http://schemas.microsoft.com/office/drawing/2014/main" val="20000"/>
                    </a:ext>
                  </a:extLst>
                </a:gridCol>
                <a:gridCol w="2671400">
                  <a:extLst>
                    <a:ext uri="{9D8B030D-6E8A-4147-A177-3AD203B41FA5}">
                      <a16:colId xmlns:a16="http://schemas.microsoft.com/office/drawing/2014/main" val="20001"/>
                    </a:ext>
                  </a:extLst>
                </a:gridCol>
                <a:gridCol w="2671400">
                  <a:extLst>
                    <a:ext uri="{9D8B030D-6E8A-4147-A177-3AD203B41FA5}">
                      <a16:colId xmlns:a16="http://schemas.microsoft.com/office/drawing/2014/main" val="20002"/>
                    </a:ext>
                  </a:extLst>
                </a:gridCol>
              </a:tblGrid>
              <a:tr h="361325">
                <a:tc>
                  <a:txBody>
                    <a:bodyPr/>
                    <a:lstStyle/>
                    <a:p>
                      <a:pPr marL="0" lvl="0" indent="0" algn="l" rtl="0">
                        <a:lnSpc>
                          <a:spcPct val="115000"/>
                        </a:lnSpc>
                        <a:spcBef>
                          <a:spcPts val="0"/>
                        </a:spcBef>
                        <a:spcAft>
                          <a:spcPts val="0"/>
                        </a:spcAft>
                        <a:buNone/>
                      </a:pPr>
                      <a:r>
                        <a:rPr lang="en-GB" sz="1000" b="1">
                          <a:solidFill>
                            <a:srgbClr val="980000"/>
                          </a:solidFill>
                          <a:latin typeface="Nunito"/>
                          <a:ea typeface="Nunito"/>
                          <a:cs typeface="Nunito"/>
                          <a:sym typeface="Nunito"/>
                        </a:rPr>
                        <a:t>Where are we going?</a:t>
                      </a:r>
                      <a:endParaRPr sz="10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GB" sz="1000" b="1">
                          <a:solidFill>
                            <a:srgbClr val="980000"/>
                          </a:solidFill>
                          <a:latin typeface="Nunito"/>
                          <a:ea typeface="Nunito"/>
                          <a:cs typeface="Nunito"/>
                          <a:sym typeface="Nunito"/>
                        </a:rPr>
                        <a:t>How will we get there? </a:t>
                      </a:r>
                      <a:endParaRPr sz="10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solidFill>
                      <a:schemeClr val="lt2"/>
                    </a:solidFill>
                  </a:tcPr>
                </a:tc>
                <a:tc>
                  <a:txBody>
                    <a:bodyPr/>
                    <a:lstStyle/>
                    <a:p>
                      <a:pPr marL="0" lvl="0" indent="0" algn="l" rtl="0">
                        <a:spcBef>
                          <a:spcPts val="0"/>
                        </a:spcBef>
                        <a:spcAft>
                          <a:spcPts val="0"/>
                        </a:spcAft>
                        <a:buNone/>
                      </a:pPr>
                      <a:r>
                        <a:rPr lang="en-GB" sz="1000" b="1">
                          <a:solidFill>
                            <a:srgbClr val="980000"/>
                          </a:solidFill>
                          <a:latin typeface="Nunito"/>
                          <a:ea typeface="Nunito"/>
                          <a:cs typeface="Nunito"/>
                          <a:sym typeface="Nunito"/>
                        </a:rPr>
                        <a:t>How are we doing?</a:t>
                      </a:r>
                      <a:endParaRPr sz="10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solidFill>
                      <a:schemeClr val="lt2"/>
                    </a:solidFill>
                  </a:tcPr>
                </a:tc>
                <a:extLst>
                  <a:ext uri="{0D108BD9-81ED-4DB2-BD59-A6C34878D82A}">
                    <a16:rowId xmlns:a16="http://schemas.microsoft.com/office/drawing/2014/main" val="10000"/>
                  </a:ext>
                </a:extLst>
              </a:tr>
              <a:tr h="586300">
                <a:tc>
                  <a:txBody>
                    <a:bodyPr/>
                    <a:lstStyle/>
                    <a:p>
                      <a:pPr marL="0" lvl="0" indent="0" algn="l" rtl="0">
                        <a:lnSpc>
                          <a:spcPct val="115000"/>
                        </a:lnSpc>
                        <a:spcBef>
                          <a:spcPts val="0"/>
                        </a:spcBef>
                        <a:spcAft>
                          <a:spcPts val="0"/>
                        </a:spcAft>
                        <a:buNone/>
                      </a:pPr>
                      <a:r>
                        <a:rPr lang="en-GB" sz="900" b="1">
                          <a:solidFill>
                            <a:srgbClr val="980000"/>
                          </a:solidFill>
                          <a:latin typeface="Nunito"/>
                          <a:ea typeface="Nunito"/>
                          <a:cs typeface="Nunito"/>
                          <a:sym typeface="Nunito"/>
                        </a:rPr>
                        <a:t>Establish a functional National Commission for EuroNet in UK (approx 5-10 members) + link person(s) with EuroNET leads on internships/ communications/research </a:t>
                      </a:r>
                      <a:endParaRPr sz="9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Expressions of interest from this meeting/wider networks</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NC established and linked to wider EuroNET Board - Sam, Ugonna, João, Vicki, Hadjer</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extLst>
                  <a:ext uri="{0D108BD9-81ED-4DB2-BD59-A6C34878D82A}">
                    <a16:rowId xmlns:a16="http://schemas.microsoft.com/office/drawing/2014/main" val="10001"/>
                  </a:ext>
                </a:extLst>
              </a:tr>
              <a:tr h="719225">
                <a:tc>
                  <a:txBody>
                    <a:bodyPr/>
                    <a:lstStyle/>
                    <a:p>
                      <a:pPr marL="0" lvl="0" indent="0" algn="l" rtl="0">
                        <a:lnSpc>
                          <a:spcPct val="115000"/>
                        </a:lnSpc>
                        <a:spcBef>
                          <a:spcPts val="0"/>
                        </a:spcBef>
                        <a:spcAft>
                          <a:spcPts val="0"/>
                        </a:spcAft>
                        <a:buNone/>
                      </a:pPr>
                      <a:r>
                        <a:rPr lang="en-GB" sz="900" b="1">
                          <a:solidFill>
                            <a:srgbClr val="980000"/>
                          </a:solidFill>
                          <a:latin typeface="Nunito"/>
                          <a:ea typeface="Nunito"/>
                          <a:cs typeface="Nunito"/>
                          <a:sym typeface="Nunito"/>
                        </a:rPr>
                        <a:t>Develop internship links with view towards placements for registrars in UK + for UK registrars in member countries</a:t>
                      </a:r>
                      <a:endParaRPr sz="9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1. Led by Hadjer Nacer &amp; Martin McKee’s group (open to having European residents placed there) </a:t>
                      </a:r>
                      <a:endParaRPr sz="900">
                        <a:solidFill>
                          <a:srgbClr val="980000"/>
                        </a:solidFill>
                        <a:latin typeface="Nunito"/>
                        <a:ea typeface="Nunito"/>
                        <a:cs typeface="Nunito"/>
                        <a:sym typeface="Nunito"/>
                      </a:endParaRPr>
                    </a:p>
                    <a:p>
                      <a:pPr marL="0" lvl="0" indent="0" algn="l" rtl="0">
                        <a:spcBef>
                          <a:spcPts val="0"/>
                        </a:spcBef>
                        <a:spcAft>
                          <a:spcPts val="0"/>
                        </a:spcAft>
                        <a:buNone/>
                      </a:pPr>
                      <a:r>
                        <a:rPr lang="en-GB" sz="900">
                          <a:solidFill>
                            <a:srgbClr val="980000"/>
                          </a:solidFill>
                          <a:latin typeface="Nunito"/>
                          <a:ea typeface="Nunito"/>
                          <a:cs typeface="Nunito"/>
                          <a:sym typeface="Nunito"/>
                        </a:rPr>
                        <a:t>2. Work with GH placements group/FPH committees </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Work ongoing, supportive in principle. Loss of Erasmus scheme is a challenge.  </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extLst>
                  <a:ext uri="{0D108BD9-81ED-4DB2-BD59-A6C34878D82A}">
                    <a16:rowId xmlns:a16="http://schemas.microsoft.com/office/drawing/2014/main" val="10002"/>
                  </a:ext>
                </a:extLst>
              </a:tr>
              <a:tr h="586300">
                <a:tc>
                  <a:txBody>
                    <a:bodyPr/>
                    <a:lstStyle/>
                    <a:p>
                      <a:pPr marL="0" lvl="0" indent="0" algn="l" rtl="0">
                        <a:lnSpc>
                          <a:spcPct val="115000"/>
                        </a:lnSpc>
                        <a:spcBef>
                          <a:spcPts val="0"/>
                        </a:spcBef>
                        <a:spcAft>
                          <a:spcPts val="0"/>
                        </a:spcAft>
                        <a:buNone/>
                      </a:pPr>
                      <a:r>
                        <a:rPr lang="en-GB" sz="900" b="1">
                          <a:solidFill>
                            <a:srgbClr val="980000"/>
                          </a:solidFill>
                          <a:latin typeface="Nunito"/>
                          <a:ea typeface="Nunito"/>
                          <a:cs typeface="Nunito"/>
                          <a:sym typeface="Nunito"/>
                        </a:rPr>
                        <a:t>Increase attendance and engagement of UK registrars in EuroNET meetings (online + in person) </a:t>
                      </a:r>
                      <a:endParaRPr sz="9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Whatsapp group/social media for advertising</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Going ok so far - increased attendance at monthly webinars</a:t>
                      </a:r>
                      <a:endParaRPr sz="900">
                        <a:solidFill>
                          <a:srgbClr val="980000"/>
                        </a:solidFill>
                        <a:latin typeface="Nunito"/>
                        <a:ea typeface="Nunito"/>
                        <a:cs typeface="Nunito"/>
                        <a:sym typeface="Nunito"/>
                      </a:endParaRPr>
                    </a:p>
                    <a:p>
                      <a:pPr marL="0" lvl="0" indent="0" algn="l" rtl="0">
                        <a:spcBef>
                          <a:spcPts val="0"/>
                        </a:spcBef>
                        <a:spcAft>
                          <a:spcPts val="0"/>
                        </a:spcAft>
                        <a:buNone/>
                      </a:pPr>
                      <a:r>
                        <a:rPr lang="en-GB" sz="900">
                          <a:solidFill>
                            <a:srgbClr val="980000"/>
                          </a:solidFill>
                          <a:latin typeface="Nunito"/>
                          <a:ea typeface="Nunito"/>
                          <a:cs typeface="Nunito"/>
                          <a:sym typeface="Nunito"/>
                        </a:rPr>
                        <a:t>8 participants interested in Genova Meeting </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extLst>
                  <a:ext uri="{0D108BD9-81ED-4DB2-BD59-A6C34878D82A}">
                    <a16:rowId xmlns:a16="http://schemas.microsoft.com/office/drawing/2014/main" val="10003"/>
                  </a:ext>
                </a:extLst>
              </a:tr>
              <a:tr h="719225">
                <a:tc>
                  <a:txBody>
                    <a:bodyPr/>
                    <a:lstStyle/>
                    <a:p>
                      <a:pPr marL="0" lvl="0" indent="0" algn="l" rtl="0">
                        <a:lnSpc>
                          <a:spcPct val="115000"/>
                        </a:lnSpc>
                        <a:spcBef>
                          <a:spcPts val="0"/>
                        </a:spcBef>
                        <a:spcAft>
                          <a:spcPts val="0"/>
                        </a:spcAft>
                        <a:buNone/>
                      </a:pPr>
                      <a:r>
                        <a:rPr lang="en-GB" sz="900" b="1">
                          <a:solidFill>
                            <a:srgbClr val="980000"/>
                          </a:solidFill>
                          <a:latin typeface="Nunito"/>
                          <a:ea typeface="Nunito"/>
                          <a:cs typeface="Nunito"/>
                          <a:sym typeface="Nunito"/>
                        </a:rPr>
                        <a:t>Develop communications/profile of EuroNET amongst UK public health registrars</a:t>
                      </a:r>
                      <a:endParaRPr sz="9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Set up social media/chat groups etc </a:t>
                      </a:r>
                      <a:endParaRPr sz="900">
                        <a:solidFill>
                          <a:srgbClr val="980000"/>
                        </a:solidFill>
                        <a:latin typeface="Nunito"/>
                        <a:ea typeface="Nunito"/>
                        <a:cs typeface="Nunito"/>
                        <a:sym typeface="Nunito"/>
                      </a:endParaRPr>
                    </a:p>
                    <a:p>
                      <a:pPr marL="0" lvl="0" indent="0" algn="l" rtl="0">
                        <a:spcBef>
                          <a:spcPts val="0"/>
                        </a:spcBef>
                        <a:spcAft>
                          <a:spcPts val="0"/>
                        </a:spcAft>
                        <a:buNone/>
                      </a:pPr>
                      <a:r>
                        <a:rPr lang="en-GB" sz="900">
                          <a:solidFill>
                            <a:srgbClr val="980000"/>
                          </a:solidFill>
                          <a:latin typeface="Nunito"/>
                          <a:ea typeface="Nunito"/>
                          <a:cs typeface="Nunito"/>
                          <a:sym typeface="Nunito"/>
                        </a:rPr>
                        <a:t>Update UK webpage on EuroNET website </a:t>
                      </a:r>
                      <a:endParaRPr sz="900">
                        <a:solidFill>
                          <a:srgbClr val="980000"/>
                        </a:solidFill>
                        <a:latin typeface="Nunito"/>
                        <a:ea typeface="Nunito"/>
                        <a:cs typeface="Nunito"/>
                        <a:sym typeface="Nunito"/>
                      </a:endParaRPr>
                    </a:p>
                    <a:p>
                      <a:pPr marL="0" lvl="0" indent="0" algn="l" rtl="0">
                        <a:spcBef>
                          <a:spcPts val="0"/>
                        </a:spcBef>
                        <a:spcAft>
                          <a:spcPts val="0"/>
                        </a:spcAft>
                        <a:buNone/>
                      </a:pPr>
                      <a:r>
                        <a:rPr lang="en-GB" sz="900">
                          <a:solidFill>
                            <a:srgbClr val="980000"/>
                          </a:solidFill>
                          <a:latin typeface="Nunito"/>
                          <a:ea typeface="Nunito"/>
                          <a:cs typeface="Nunito"/>
                          <a:sym typeface="Nunito"/>
                        </a:rPr>
                        <a:t>Update FPH website?</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Communicating via SRC Glasscubes and Registrar Google group at present. Whatsapp groups for NC and conferences. </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extLst>
                  <a:ext uri="{0D108BD9-81ED-4DB2-BD59-A6C34878D82A}">
                    <a16:rowId xmlns:a16="http://schemas.microsoft.com/office/drawing/2014/main" val="10004"/>
                  </a:ext>
                </a:extLst>
              </a:tr>
              <a:tr h="524950">
                <a:tc>
                  <a:txBody>
                    <a:bodyPr/>
                    <a:lstStyle/>
                    <a:p>
                      <a:pPr marL="0" lvl="0" indent="0" algn="l" rtl="0">
                        <a:spcBef>
                          <a:spcPts val="0"/>
                        </a:spcBef>
                        <a:spcAft>
                          <a:spcPts val="0"/>
                        </a:spcAft>
                        <a:buNone/>
                      </a:pPr>
                      <a:r>
                        <a:rPr lang="en-GB" sz="900" b="1">
                          <a:solidFill>
                            <a:srgbClr val="980000"/>
                          </a:solidFill>
                          <a:latin typeface="Nunito"/>
                          <a:ea typeface="Nunito"/>
                          <a:cs typeface="Nunito"/>
                          <a:sym typeface="Nunito"/>
                        </a:rPr>
                        <a:t>Side event/meet up for UK registrars/ other European colleagues at European conferences</a:t>
                      </a:r>
                      <a:endParaRPr sz="900" b="1">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EPH Berlin meet up in Nov 2022 / networking at ESCAIDE </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tc>
                  <a:txBody>
                    <a:bodyPr/>
                    <a:lstStyle/>
                    <a:p>
                      <a:pPr marL="0" lvl="0" indent="0" algn="l" rtl="0">
                        <a:spcBef>
                          <a:spcPts val="0"/>
                        </a:spcBef>
                        <a:spcAft>
                          <a:spcPts val="0"/>
                        </a:spcAft>
                        <a:buNone/>
                      </a:pPr>
                      <a:r>
                        <a:rPr lang="en-GB" sz="900">
                          <a:solidFill>
                            <a:srgbClr val="980000"/>
                          </a:solidFill>
                          <a:latin typeface="Nunito"/>
                          <a:ea typeface="Nunito"/>
                          <a:cs typeface="Nunito"/>
                          <a:sym typeface="Nunito"/>
                        </a:rPr>
                        <a:t>Successful meet up in European Public Health conference, linked up registrars at ESCAIDE, World Congress in Rome 2023</a:t>
                      </a:r>
                      <a:endParaRPr sz="900">
                        <a:solidFill>
                          <a:srgbClr val="980000"/>
                        </a:solidFill>
                        <a:latin typeface="Nunito"/>
                        <a:ea typeface="Nunito"/>
                        <a:cs typeface="Nunito"/>
                        <a:sym typeface="Nunito"/>
                      </a:endParaRPr>
                    </a:p>
                  </a:txBody>
                  <a:tcPr marL="63500" marR="63500" marT="63500" marB="63500">
                    <a:lnL w="12700" cap="flat" cmpd="sng">
                      <a:solidFill>
                        <a:srgbClr val="980000"/>
                      </a:solidFill>
                      <a:prstDash val="solid"/>
                      <a:round/>
                      <a:headEnd type="none" w="sm" len="sm"/>
                      <a:tailEnd type="none" w="sm" len="sm"/>
                    </a:lnL>
                    <a:lnR w="12700" cap="flat" cmpd="sng">
                      <a:solidFill>
                        <a:srgbClr val="980000"/>
                      </a:solidFill>
                      <a:prstDash val="solid"/>
                      <a:round/>
                      <a:headEnd type="none" w="sm" len="sm"/>
                      <a:tailEnd type="none" w="sm" len="sm"/>
                    </a:lnR>
                    <a:lnT w="12700" cap="flat" cmpd="sng">
                      <a:solidFill>
                        <a:srgbClr val="980000"/>
                      </a:solidFill>
                      <a:prstDash val="solid"/>
                      <a:round/>
                      <a:headEnd type="none" w="sm" len="sm"/>
                      <a:tailEnd type="none" w="sm" len="sm"/>
                    </a:lnT>
                    <a:lnB w="12700" cap="flat" cmpd="sng">
                      <a:solidFill>
                        <a:srgbClr val="980000"/>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3"/>
        <p:cNvGrpSpPr/>
        <p:nvPr/>
      </p:nvGrpSpPr>
      <p:grpSpPr>
        <a:xfrm>
          <a:off x="0" y="0"/>
          <a:ext cx="0" cy="0"/>
          <a:chOff x="0" y="0"/>
          <a:chExt cx="0" cy="0"/>
        </a:xfrm>
      </p:grpSpPr>
      <p:sp>
        <p:nvSpPr>
          <p:cNvPr id="94" name="Google Shape;94;p17"/>
          <p:cNvSpPr txBox="1">
            <a:spLocks noGrp="1"/>
          </p:cNvSpPr>
          <p:nvPr>
            <p:ph type="ctrTitle"/>
          </p:nvPr>
        </p:nvSpPr>
        <p:spPr>
          <a:xfrm>
            <a:off x="3044700" y="1444250"/>
            <a:ext cx="5446800" cy="15372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en-GB">
                <a:solidFill>
                  <a:schemeClr val="lt2"/>
                </a:solidFill>
                <a:latin typeface="Nunito"/>
                <a:ea typeface="Nunito"/>
                <a:cs typeface="Nunito"/>
                <a:sym typeface="Nunito"/>
              </a:rPr>
              <a:t>Global Opportunities in Public Health training</a:t>
            </a:r>
            <a:endParaRPr>
              <a:solidFill>
                <a:schemeClr val="lt2"/>
              </a:solidFill>
              <a:latin typeface="Nunito"/>
              <a:ea typeface="Nunito"/>
              <a:cs typeface="Nunito"/>
              <a:sym typeface="Nunito"/>
            </a:endParaRPr>
          </a:p>
        </p:txBody>
      </p:sp>
      <p:sp>
        <p:nvSpPr>
          <p:cNvPr id="95" name="Google Shape;95;p17"/>
          <p:cNvSpPr txBox="1">
            <a:spLocks noGrp="1"/>
          </p:cNvSpPr>
          <p:nvPr>
            <p:ph type="subTitle" idx="1"/>
          </p:nvPr>
        </p:nvSpPr>
        <p:spPr>
          <a:xfrm>
            <a:off x="3319900" y="3116575"/>
            <a:ext cx="2779200" cy="701400"/>
          </a:xfrm>
          <a:prstGeom prst="rect">
            <a:avLst/>
          </a:prstGeom>
        </p:spPr>
        <p:txBody>
          <a:bodyPr spcFirstLastPara="1" wrap="square" lIns="91425" tIns="91425" rIns="91425" bIns="91425" anchor="t" anchorCtr="0">
            <a:normAutofit lnSpcReduction="20000"/>
          </a:bodyPr>
          <a:lstStyle/>
          <a:p>
            <a:pPr marL="0" lvl="0" indent="0" algn="r" rtl="0">
              <a:spcBef>
                <a:spcPts val="0"/>
              </a:spcBef>
              <a:spcAft>
                <a:spcPts val="0"/>
              </a:spcAft>
              <a:buNone/>
            </a:pPr>
            <a:r>
              <a:rPr lang="en-GB">
                <a:latin typeface="Nunito"/>
                <a:ea typeface="Nunito"/>
                <a:cs typeface="Nunito"/>
                <a:sym typeface="Nunito"/>
              </a:rPr>
              <a:t>Sam Tweed &amp; Ugonna Nwankpa</a:t>
            </a:r>
            <a:endParaRPr>
              <a:latin typeface="Nunito"/>
              <a:ea typeface="Nunito"/>
              <a:cs typeface="Nunito"/>
              <a:sym typeface="Nunito"/>
            </a:endParaRPr>
          </a:p>
        </p:txBody>
      </p:sp>
      <p:sp>
        <p:nvSpPr>
          <p:cNvPr id="96" name="Google Shape;96;p17"/>
          <p:cNvSpPr txBox="1"/>
          <p:nvPr/>
        </p:nvSpPr>
        <p:spPr>
          <a:xfrm>
            <a:off x="6435875" y="4417925"/>
            <a:ext cx="2675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samuel.tweed@nhs.net</a:t>
            </a:r>
            <a:endParaRPr>
              <a:latin typeface="Nunito"/>
              <a:ea typeface="Nunito"/>
              <a:cs typeface="Nunito"/>
              <a:sym typeface="Nunito"/>
            </a:endParaRPr>
          </a:p>
          <a:p>
            <a:pPr marL="0" lvl="0" indent="0" algn="l" rtl="0">
              <a:spcBef>
                <a:spcPts val="0"/>
              </a:spcBef>
              <a:spcAft>
                <a:spcPts val="0"/>
              </a:spcAft>
              <a:buNone/>
            </a:pPr>
            <a:r>
              <a:rPr lang="en-GB">
                <a:latin typeface="Nunito"/>
                <a:ea typeface="Nunito"/>
                <a:cs typeface="Nunito"/>
                <a:sym typeface="Nunito"/>
              </a:rPr>
              <a:t>euronetmrphuk@gmail.com</a:t>
            </a:r>
            <a:endParaRPr>
              <a:latin typeface="Nunito"/>
              <a:ea typeface="Nunito"/>
              <a:cs typeface="Nunito"/>
              <a:sym typeface="Nunito"/>
            </a:endParaRPr>
          </a:p>
        </p:txBody>
      </p:sp>
      <p:pic>
        <p:nvPicPr>
          <p:cNvPr id="97" name="Google Shape;97;p17"/>
          <p:cNvPicPr preferRelativeResize="0"/>
          <p:nvPr/>
        </p:nvPicPr>
        <p:blipFill>
          <a:blip r:embed="rId3">
            <a:alphaModFix/>
          </a:blip>
          <a:stretch>
            <a:fillRect/>
          </a:stretch>
        </p:blipFill>
        <p:spPr>
          <a:xfrm>
            <a:off x="311450" y="1201000"/>
            <a:ext cx="2290880" cy="701400"/>
          </a:xfrm>
          <a:prstGeom prst="rect">
            <a:avLst/>
          </a:prstGeom>
          <a:noFill/>
          <a:ln>
            <a:noFill/>
          </a:ln>
        </p:spPr>
      </p:pic>
      <p:sp>
        <p:nvSpPr>
          <p:cNvPr id="98" name="Google Shape;98;p17" descr="title-id"/>
          <p:cNvSpPr txBox="1"/>
          <p:nvPr/>
        </p:nvSpPr>
        <p:spPr>
          <a:xfrm>
            <a:off x="1275575" y="4474800"/>
            <a:ext cx="7315200" cy="54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Roboto"/>
                <a:ea typeface="Roboto"/>
                <a:cs typeface="Roboto"/>
                <a:sym typeface="Roboto"/>
              </a:rPr>
              <a:t>Join at slido.com #2546031</a:t>
            </a:r>
            <a:endParaRPr sz="1600" b="1">
              <a:solidFill>
                <a:schemeClr val="dk1"/>
              </a:solidFill>
              <a:latin typeface="Roboto"/>
              <a:ea typeface="Roboto"/>
              <a:cs typeface="Roboto"/>
              <a:sym typeface="Roboto"/>
            </a:endParaRPr>
          </a:p>
        </p:txBody>
      </p:sp>
      <p:pic>
        <p:nvPicPr>
          <p:cNvPr id="99" name="Google Shape;99;p17" descr="poll-type-id">
            <a:hlinkClick r:id="rId4"/>
          </p:cNvPr>
          <p:cNvPicPr preferRelativeResize="0"/>
          <p:nvPr/>
        </p:nvPicPr>
        <p:blipFill>
          <a:blip r:embed="rId5">
            <a:alphaModFix/>
          </a:blip>
          <a:stretch>
            <a:fillRect/>
          </a:stretch>
        </p:blipFill>
        <p:spPr>
          <a:xfrm>
            <a:off x="555800" y="4364904"/>
            <a:ext cx="767599" cy="7676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5"/>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SzPts val="990"/>
              <a:buNone/>
            </a:pPr>
            <a:r>
              <a:rPr lang="en-GB" sz="2980">
                <a:latin typeface="Nunito"/>
                <a:ea typeface="Nunito"/>
                <a:cs typeface="Nunito"/>
                <a:sym typeface="Nunito"/>
              </a:rPr>
              <a:t>Global Health Placements &amp; Projects</a:t>
            </a:r>
            <a:endParaRPr sz="2980">
              <a:latin typeface="Nunito"/>
              <a:ea typeface="Nunito"/>
              <a:cs typeface="Nunito"/>
              <a:sym typeface="Nunito"/>
            </a:endParaRPr>
          </a:p>
        </p:txBody>
      </p:sp>
      <p:sp>
        <p:nvSpPr>
          <p:cNvPr id="257" name="Google Shape;257;p35"/>
          <p:cNvSpPr txBox="1">
            <a:spLocks noGrp="1"/>
          </p:cNvSpPr>
          <p:nvPr>
            <p:ph type="body" idx="1"/>
          </p:nvPr>
        </p:nvSpPr>
        <p:spPr>
          <a:xfrm>
            <a:off x="311700" y="1225225"/>
            <a:ext cx="4201500" cy="3354000"/>
          </a:xfrm>
          <a:prstGeom prst="rect">
            <a:avLst/>
          </a:prstGeom>
        </p:spPr>
        <p:txBody>
          <a:bodyPr spcFirstLastPara="1" wrap="square" lIns="91425" tIns="91425" rIns="91425" bIns="91425" anchor="t" anchorCtr="0">
            <a:noAutofit/>
          </a:bodyPr>
          <a:lstStyle/>
          <a:p>
            <a:pPr marL="0" lvl="0" indent="0" algn="l" rtl="0">
              <a:lnSpc>
                <a:spcPct val="95000"/>
              </a:lnSpc>
              <a:spcBef>
                <a:spcPts val="0"/>
              </a:spcBef>
              <a:spcAft>
                <a:spcPts val="0"/>
              </a:spcAft>
              <a:buSzPts val="935"/>
              <a:buNone/>
            </a:pPr>
            <a:r>
              <a:rPr lang="en-GB" sz="1200">
                <a:latin typeface="Nunito"/>
                <a:ea typeface="Nunito"/>
                <a:cs typeface="Nunito"/>
                <a:sym typeface="Nunito"/>
              </a:rPr>
              <a:t>Survey completed in 2022 mapped global-focussed placements: </a:t>
            </a:r>
            <a:endParaRPr sz="1200">
              <a:latin typeface="Nunito"/>
              <a:ea typeface="Nunito"/>
              <a:cs typeface="Nunito"/>
              <a:sym typeface="Nunito"/>
            </a:endParaRPr>
          </a:p>
          <a:p>
            <a:pPr marL="0" lvl="0" indent="0" algn="l" rtl="0">
              <a:lnSpc>
                <a:spcPct val="95000"/>
              </a:lnSpc>
              <a:spcBef>
                <a:spcPts val="1200"/>
              </a:spcBef>
              <a:spcAft>
                <a:spcPts val="0"/>
              </a:spcAft>
              <a:buSzPts val="935"/>
              <a:buNone/>
            </a:pPr>
            <a:r>
              <a:rPr lang="en-GB" sz="1200" b="1">
                <a:solidFill>
                  <a:srgbClr val="543E34"/>
                </a:solidFill>
                <a:latin typeface="Nunito"/>
                <a:ea typeface="Nunito"/>
                <a:cs typeface="Nunito"/>
                <a:sym typeface="Nunito"/>
              </a:rPr>
              <a:t>36 placements collated</a:t>
            </a:r>
            <a:r>
              <a:rPr lang="en-GB" sz="1200">
                <a:solidFill>
                  <a:srgbClr val="543E34"/>
                </a:solidFill>
                <a:latin typeface="Nunito"/>
                <a:ea typeface="Nunito"/>
                <a:cs typeface="Nunito"/>
                <a:sym typeface="Nunito"/>
              </a:rPr>
              <a:t>, full list: </a:t>
            </a:r>
            <a:r>
              <a:rPr lang="en-GB" sz="1200" u="sng">
                <a:solidFill>
                  <a:schemeClr val="hlink"/>
                </a:solidFill>
                <a:latin typeface="Nunito"/>
                <a:ea typeface="Nunito"/>
                <a:cs typeface="Nunito"/>
                <a:sym typeface="Nunito"/>
                <a:hlinkClick r:id="rId3"/>
              </a:rPr>
              <a:t>https://www.fph.org.uk/training-careers/specialty-training/training-placements/overseas-placements</a:t>
            </a:r>
            <a:r>
              <a:rPr lang="en-GB" sz="1200">
                <a:solidFill>
                  <a:srgbClr val="543E34"/>
                </a:solidFill>
                <a:latin typeface="Nunito"/>
                <a:ea typeface="Nunito"/>
                <a:cs typeface="Nunito"/>
                <a:sym typeface="Nunito"/>
              </a:rPr>
              <a:t> /</a:t>
            </a:r>
            <a:endParaRPr sz="1200">
              <a:solidFill>
                <a:srgbClr val="543E34"/>
              </a:solidFill>
              <a:latin typeface="Nunito"/>
              <a:ea typeface="Nunito"/>
              <a:cs typeface="Nunito"/>
              <a:sym typeface="Nunito"/>
            </a:endParaRPr>
          </a:p>
          <a:p>
            <a:pPr marL="457200" lvl="0" indent="-304800" algn="l" rtl="0">
              <a:lnSpc>
                <a:spcPct val="78181"/>
              </a:lnSpc>
              <a:spcBef>
                <a:spcPts val="1200"/>
              </a:spcBef>
              <a:spcAft>
                <a:spcPts val="0"/>
              </a:spcAft>
              <a:buClr>
                <a:srgbClr val="543E34"/>
              </a:buClr>
              <a:buSzPts val="1200"/>
              <a:buFont typeface="Nunito"/>
              <a:buChar char="●"/>
            </a:pPr>
            <a:r>
              <a:rPr lang="en-GB" sz="1200">
                <a:solidFill>
                  <a:srgbClr val="543E34"/>
                </a:solidFill>
                <a:latin typeface="Nunito"/>
                <a:ea typeface="Nunito"/>
                <a:cs typeface="Nunito"/>
                <a:sym typeface="Nunito"/>
              </a:rPr>
              <a:t>Usually 6 months, some 12 months</a:t>
            </a:r>
            <a:endParaRPr sz="1200">
              <a:solidFill>
                <a:srgbClr val="543E34"/>
              </a:solidFill>
              <a:latin typeface="Nunito"/>
              <a:ea typeface="Nunito"/>
              <a:cs typeface="Nunito"/>
              <a:sym typeface="Nunito"/>
            </a:endParaRPr>
          </a:p>
          <a:p>
            <a:pPr marL="457200" lvl="0" indent="-304800" algn="l" rtl="0">
              <a:lnSpc>
                <a:spcPct val="78181"/>
              </a:lnSpc>
              <a:spcBef>
                <a:spcPts val="0"/>
              </a:spcBef>
              <a:spcAft>
                <a:spcPts val="0"/>
              </a:spcAft>
              <a:buClr>
                <a:srgbClr val="543E34"/>
              </a:buClr>
              <a:buSzPts val="1200"/>
              <a:buFont typeface="Nunito"/>
              <a:buChar char="●"/>
            </a:pPr>
            <a:r>
              <a:rPr lang="en-GB" sz="1200">
                <a:solidFill>
                  <a:srgbClr val="543E34"/>
                </a:solidFill>
                <a:latin typeface="Nunito"/>
                <a:ea typeface="Nunito"/>
                <a:cs typeface="Nunito"/>
                <a:sym typeface="Nunito"/>
              </a:rPr>
              <a:t>Variety of organisations: WHO, MSF, UKHSA Global Ops, projects with academic teams</a:t>
            </a:r>
            <a:endParaRPr sz="1200">
              <a:solidFill>
                <a:srgbClr val="543E34"/>
              </a:solidFill>
              <a:latin typeface="Nunito"/>
              <a:ea typeface="Nunito"/>
              <a:cs typeface="Nunito"/>
              <a:sym typeface="Nunito"/>
            </a:endParaRPr>
          </a:p>
          <a:p>
            <a:pPr marL="457200" lvl="0" indent="-304800" algn="l" rtl="0">
              <a:lnSpc>
                <a:spcPct val="78181"/>
              </a:lnSpc>
              <a:spcBef>
                <a:spcPts val="0"/>
              </a:spcBef>
              <a:spcAft>
                <a:spcPts val="0"/>
              </a:spcAft>
              <a:buClr>
                <a:srgbClr val="543E34"/>
              </a:buClr>
              <a:buSzPts val="1200"/>
              <a:buFont typeface="Nunito"/>
              <a:buChar char="●"/>
            </a:pPr>
            <a:r>
              <a:rPr lang="en-GB" sz="1200">
                <a:solidFill>
                  <a:srgbClr val="543E34"/>
                </a:solidFill>
                <a:latin typeface="Nunito"/>
                <a:ea typeface="Nunito"/>
                <a:cs typeface="Nunito"/>
                <a:sym typeface="Nunito"/>
              </a:rPr>
              <a:t>Variety of topics</a:t>
            </a:r>
            <a:endParaRPr sz="1200">
              <a:solidFill>
                <a:srgbClr val="543E34"/>
              </a:solidFill>
              <a:latin typeface="Nunito"/>
              <a:ea typeface="Nunito"/>
              <a:cs typeface="Nunito"/>
              <a:sym typeface="Nunito"/>
            </a:endParaRPr>
          </a:p>
          <a:p>
            <a:pPr marL="457200" lvl="0" indent="-304800" algn="l" rtl="0">
              <a:lnSpc>
                <a:spcPct val="78181"/>
              </a:lnSpc>
              <a:spcBef>
                <a:spcPts val="0"/>
              </a:spcBef>
              <a:spcAft>
                <a:spcPts val="0"/>
              </a:spcAft>
              <a:buClr>
                <a:srgbClr val="543E34"/>
              </a:buClr>
              <a:buSzPts val="1200"/>
              <a:buFont typeface="Nunito"/>
              <a:buChar char="●"/>
            </a:pPr>
            <a:r>
              <a:rPr lang="en-GB" sz="1200">
                <a:solidFill>
                  <a:srgbClr val="543E34"/>
                </a:solidFill>
                <a:latin typeface="Nunito"/>
                <a:ea typeface="Nunito"/>
                <a:cs typeface="Nunito"/>
                <a:sym typeface="Nunito"/>
              </a:rPr>
              <a:t>Usually nationally advertised, in-programme</a:t>
            </a:r>
            <a:endParaRPr sz="1200">
              <a:solidFill>
                <a:srgbClr val="543E34"/>
              </a:solidFill>
              <a:latin typeface="Nunito"/>
              <a:ea typeface="Nunito"/>
              <a:cs typeface="Nunito"/>
              <a:sym typeface="Nunito"/>
            </a:endParaRPr>
          </a:p>
          <a:p>
            <a:pPr marL="457200" lvl="0" indent="-304800" algn="l" rtl="0">
              <a:lnSpc>
                <a:spcPct val="78181"/>
              </a:lnSpc>
              <a:spcBef>
                <a:spcPts val="0"/>
              </a:spcBef>
              <a:spcAft>
                <a:spcPts val="0"/>
              </a:spcAft>
              <a:buClr>
                <a:srgbClr val="543E34"/>
              </a:buClr>
              <a:buSzPts val="1200"/>
              <a:buFont typeface="Nunito"/>
              <a:buChar char="●"/>
            </a:pPr>
            <a:r>
              <a:rPr lang="en-GB" sz="1200">
                <a:solidFill>
                  <a:srgbClr val="543E34"/>
                </a:solidFill>
                <a:latin typeface="Nunito"/>
                <a:ea typeface="Nunito"/>
                <a:cs typeface="Nunito"/>
                <a:sym typeface="Nunito"/>
              </a:rPr>
              <a:t>Some self-funded/stipend and self-organised OOPE</a:t>
            </a:r>
            <a:endParaRPr sz="1200">
              <a:solidFill>
                <a:srgbClr val="543E34"/>
              </a:solidFill>
              <a:latin typeface="Nunito"/>
              <a:ea typeface="Nunito"/>
              <a:cs typeface="Nunito"/>
              <a:sym typeface="Nunito"/>
            </a:endParaRPr>
          </a:p>
          <a:p>
            <a:pPr marL="457200" lvl="0" indent="-304800" algn="l" rtl="0">
              <a:lnSpc>
                <a:spcPct val="78181"/>
              </a:lnSpc>
              <a:spcBef>
                <a:spcPts val="0"/>
              </a:spcBef>
              <a:spcAft>
                <a:spcPts val="0"/>
              </a:spcAft>
              <a:buClr>
                <a:srgbClr val="543E34"/>
              </a:buClr>
              <a:buSzPts val="1200"/>
              <a:buFont typeface="Nunito"/>
              <a:buChar char="●"/>
            </a:pPr>
            <a:r>
              <a:rPr lang="en-GB" sz="1200">
                <a:solidFill>
                  <a:srgbClr val="543E34"/>
                </a:solidFill>
                <a:latin typeface="Nunito"/>
                <a:ea typeface="Nunito"/>
                <a:cs typeface="Nunito"/>
                <a:sym typeface="Nunito"/>
              </a:rPr>
              <a:t>Some only available to specific deaneries</a:t>
            </a:r>
            <a:endParaRPr sz="1200">
              <a:solidFill>
                <a:srgbClr val="543E34"/>
              </a:solidFill>
              <a:latin typeface="Nunito"/>
              <a:ea typeface="Nunito"/>
              <a:cs typeface="Nunito"/>
              <a:sym typeface="Nunito"/>
            </a:endParaRPr>
          </a:p>
          <a:p>
            <a:pPr marL="0" lvl="0" indent="0" algn="l" rtl="0">
              <a:lnSpc>
                <a:spcPct val="95000"/>
              </a:lnSpc>
              <a:spcBef>
                <a:spcPts val="0"/>
              </a:spcBef>
              <a:spcAft>
                <a:spcPts val="1200"/>
              </a:spcAft>
              <a:buSzPts val="935"/>
              <a:buNone/>
            </a:pPr>
            <a:endParaRPr sz="1200">
              <a:latin typeface="Nunito"/>
              <a:ea typeface="Nunito"/>
              <a:cs typeface="Nunito"/>
              <a:sym typeface="Nunito"/>
            </a:endParaRPr>
          </a:p>
        </p:txBody>
      </p:sp>
      <p:pic>
        <p:nvPicPr>
          <p:cNvPr id="258" name="Google Shape;258;p35"/>
          <p:cNvPicPr preferRelativeResize="0"/>
          <p:nvPr/>
        </p:nvPicPr>
        <p:blipFill>
          <a:blip r:embed="rId4">
            <a:alphaModFix/>
          </a:blip>
          <a:stretch>
            <a:fillRect/>
          </a:stretch>
        </p:blipFill>
        <p:spPr>
          <a:xfrm>
            <a:off x="311700" y="4078500"/>
            <a:ext cx="830425" cy="858100"/>
          </a:xfrm>
          <a:prstGeom prst="rect">
            <a:avLst/>
          </a:prstGeom>
          <a:noFill/>
          <a:ln>
            <a:noFill/>
          </a:ln>
        </p:spPr>
      </p:pic>
      <p:pic>
        <p:nvPicPr>
          <p:cNvPr id="259" name="Google Shape;259;p35"/>
          <p:cNvPicPr preferRelativeResize="0"/>
          <p:nvPr/>
        </p:nvPicPr>
        <p:blipFill>
          <a:blip r:embed="rId5">
            <a:alphaModFix/>
          </a:blip>
          <a:stretch>
            <a:fillRect/>
          </a:stretch>
        </p:blipFill>
        <p:spPr>
          <a:xfrm>
            <a:off x="2780850" y="4146450"/>
            <a:ext cx="1438950" cy="757350"/>
          </a:xfrm>
          <a:prstGeom prst="rect">
            <a:avLst/>
          </a:prstGeom>
          <a:noFill/>
          <a:ln>
            <a:noFill/>
          </a:ln>
        </p:spPr>
      </p:pic>
      <p:pic>
        <p:nvPicPr>
          <p:cNvPr id="260" name="Google Shape;260;p35"/>
          <p:cNvPicPr preferRelativeResize="0"/>
          <p:nvPr/>
        </p:nvPicPr>
        <p:blipFill>
          <a:blip r:embed="rId6">
            <a:alphaModFix/>
          </a:blip>
          <a:stretch>
            <a:fillRect/>
          </a:stretch>
        </p:blipFill>
        <p:spPr>
          <a:xfrm>
            <a:off x="1645975" y="4053624"/>
            <a:ext cx="890376" cy="943000"/>
          </a:xfrm>
          <a:prstGeom prst="rect">
            <a:avLst/>
          </a:prstGeom>
          <a:noFill/>
          <a:ln>
            <a:noFill/>
          </a:ln>
        </p:spPr>
      </p:pic>
      <p:sp>
        <p:nvSpPr>
          <p:cNvPr id="261" name="Google Shape;261;p35"/>
          <p:cNvSpPr txBox="1"/>
          <p:nvPr/>
        </p:nvSpPr>
        <p:spPr>
          <a:xfrm>
            <a:off x="4888200" y="1225225"/>
            <a:ext cx="4066200" cy="2973900"/>
          </a:xfrm>
          <a:prstGeom prst="rect">
            <a:avLst/>
          </a:prstGeom>
          <a:solidFill>
            <a:srgbClr val="D9D9D9"/>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b="1">
                <a:latin typeface="Nunito"/>
                <a:ea typeface="Nunito"/>
                <a:cs typeface="Nunito"/>
                <a:sym typeface="Nunito"/>
              </a:rPr>
              <a:t>Working group </a:t>
            </a:r>
            <a:r>
              <a:rPr lang="en-GB" sz="1200">
                <a:latin typeface="Nunito"/>
                <a:ea typeface="Nunito"/>
                <a:cs typeface="Nunito"/>
                <a:sym typeface="Nunito"/>
              </a:rPr>
              <a:t>currently developing guidance/good practice for global health placements to: </a:t>
            </a:r>
            <a:endParaRPr sz="1200">
              <a:latin typeface="Nunito"/>
              <a:ea typeface="Nunito"/>
              <a:cs typeface="Nunito"/>
              <a:sym typeface="Nunito"/>
            </a:endParaRPr>
          </a:p>
          <a:p>
            <a:pPr marL="457200" lvl="0" indent="-304800" algn="l" rtl="0">
              <a:lnSpc>
                <a:spcPct val="115000"/>
              </a:lnSpc>
              <a:spcBef>
                <a:spcPts val="1100"/>
              </a:spcBef>
              <a:spcAft>
                <a:spcPts val="0"/>
              </a:spcAft>
              <a:buSzPts val="1200"/>
              <a:buFont typeface="Nunito"/>
              <a:buChar char="●"/>
            </a:pPr>
            <a:r>
              <a:rPr lang="en-GB" sz="1200">
                <a:latin typeface="Nunito"/>
                <a:ea typeface="Nunito"/>
                <a:cs typeface="Nunito"/>
                <a:sym typeface="Nunito"/>
              </a:rPr>
              <a:t>Improve visibility of global health placements and opportunities for trainees</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n-GB" sz="1200">
                <a:latin typeface="Nunito"/>
                <a:ea typeface="Nunito"/>
                <a:cs typeface="Nunito"/>
                <a:sym typeface="Nunito"/>
              </a:rPr>
              <a:t>Facilitate the availability of more global health placements for trainees</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n-GB" sz="1200">
                <a:latin typeface="Nunito"/>
                <a:ea typeface="Nunito"/>
                <a:cs typeface="Nunito"/>
                <a:sym typeface="Nunito"/>
              </a:rPr>
              <a:t>Improve equity of uptake of global health placements both within and between regions</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n-GB" sz="1200">
                <a:latin typeface="Nunito"/>
                <a:ea typeface="Nunito"/>
                <a:cs typeface="Nunito"/>
                <a:sym typeface="Nunito"/>
              </a:rPr>
              <a:t>Connect with other public health colleagues globally</a:t>
            </a: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r>
              <a:rPr lang="en-GB" sz="1200">
                <a:latin typeface="Nunito"/>
                <a:ea typeface="Nunito"/>
                <a:cs typeface="Nunito"/>
                <a:sym typeface="Nunito"/>
              </a:rPr>
              <a:t>To join contact Stef Gissing on </a:t>
            </a:r>
            <a:r>
              <a:rPr lang="en-GB" sz="1200" u="sng">
                <a:solidFill>
                  <a:schemeClr val="hlink"/>
                </a:solidFill>
                <a:latin typeface="Nunito"/>
                <a:ea typeface="Nunito"/>
                <a:cs typeface="Nunito"/>
                <a:sym typeface="Nunito"/>
                <a:hlinkClick r:id="rId7"/>
              </a:rPr>
              <a:t>stefanie.gissing@nhs.net</a:t>
            </a:r>
            <a:r>
              <a:rPr lang="en-GB" sz="1200">
                <a:latin typeface="Nunito"/>
                <a:ea typeface="Nunito"/>
                <a:cs typeface="Nunito"/>
                <a:sym typeface="Nunito"/>
              </a:rPr>
              <a:t> </a:t>
            </a:r>
            <a:endParaRPr sz="1200">
              <a:latin typeface="Nunito"/>
              <a:ea typeface="Nunito"/>
              <a:cs typeface="Nunito"/>
              <a:sym typeface="Nunito"/>
            </a:endParaRPr>
          </a:p>
        </p:txBody>
      </p:sp>
      <p:sp>
        <p:nvSpPr>
          <p:cNvPr id="262" name="Google Shape;262;p35"/>
          <p:cNvSpPr txBox="1"/>
          <p:nvPr/>
        </p:nvSpPr>
        <p:spPr>
          <a:xfrm>
            <a:off x="4894425" y="4466825"/>
            <a:ext cx="4059900" cy="417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i="1">
                <a:latin typeface="Nunito"/>
                <a:ea typeface="Nunito"/>
                <a:cs typeface="Nunito"/>
                <a:sym typeface="Nunito"/>
              </a:rPr>
              <a:t>Next up….Projects!</a:t>
            </a:r>
            <a:endParaRPr i="1">
              <a:latin typeface="Nunito"/>
              <a:ea typeface="Nunito"/>
              <a:cs typeface="Nunito"/>
              <a:sym typeface="Nunito"/>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p36"/>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3800">
                <a:latin typeface="Nunito"/>
                <a:ea typeface="Nunito"/>
                <a:cs typeface="Nunito"/>
                <a:sym typeface="Nunito"/>
              </a:rPr>
              <a:t>Project opportunity </a:t>
            </a:r>
            <a:endParaRPr sz="3800">
              <a:latin typeface="Nunito"/>
              <a:ea typeface="Nunito"/>
              <a:cs typeface="Nunito"/>
              <a:sym typeface="Nunito"/>
            </a:endParaRPr>
          </a:p>
        </p:txBody>
      </p:sp>
      <p:sp>
        <p:nvSpPr>
          <p:cNvPr id="268" name="Google Shape;268;p36"/>
          <p:cNvSpPr txBox="1">
            <a:spLocks noGrp="1"/>
          </p:cNvSpPr>
          <p:nvPr>
            <p:ph type="body" idx="1"/>
          </p:nvPr>
        </p:nvSpPr>
        <p:spPr>
          <a:xfrm>
            <a:off x="311700" y="1225225"/>
            <a:ext cx="5025000" cy="3354000"/>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0"/>
              </a:spcAft>
              <a:buNone/>
            </a:pPr>
            <a:r>
              <a:rPr lang="en-GB" sz="1100" b="1">
                <a:solidFill>
                  <a:srgbClr val="222222"/>
                </a:solidFill>
                <a:highlight>
                  <a:srgbClr val="FFFFFF"/>
                </a:highlight>
                <a:latin typeface="Arial"/>
                <a:ea typeface="Arial"/>
                <a:cs typeface="Arial"/>
                <a:sym typeface="Arial"/>
              </a:rPr>
              <a:t>Developing a fundraising strategy and investment cases in support of Africa CDC public health priorities</a:t>
            </a:r>
            <a:endParaRPr sz="1100" b="1">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endParaRPr sz="1100" b="1">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GB" sz="1100">
                <a:solidFill>
                  <a:srgbClr val="222222"/>
                </a:solidFill>
                <a:highlight>
                  <a:srgbClr val="FFFFFF"/>
                </a:highlight>
                <a:latin typeface="Arial"/>
                <a:ea typeface="Arial"/>
                <a:cs typeface="Arial"/>
                <a:sym typeface="Arial"/>
              </a:rPr>
              <a:t>We would like to offer experience of resource mobilization and building investment cases for public health programmes to SpR/Ts working in global health who require to address their financial competences for FPH training programme. The person will work with an experienced resource mobilisation lead and the CEO of APHF providing Public Health expertise to develop the resource mobilisation strategy in support of these flagship programmes.</a:t>
            </a:r>
            <a:endParaRPr sz="1100">
              <a:solidFill>
                <a:srgbClr val="222222"/>
              </a:solidFill>
              <a:highlight>
                <a:srgbClr val="FFFFFF"/>
              </a:highlight>
              <a:latin typeface="Arial"/>
              <a:ea typeface="Arial"/>
              <a:cs typeface="Arial"/>
              <a:sym typeface="Arial"/>
            </a:endParaRPr>
          </a:p>
          <a:p>
            <a:pPr marL="0" lvl="0" indent="0" algn="l" rtl="0">
              <a:spcBef>
                <a:spcPts val="0"/>
              </a:spcBef>
              <a:spcAft>
                <a:spcPts val="0"/>
              </a:spcAft>
              <a:buNone/>
            </a:pPr>
            <a:r>
              <a:rPr lang="en-GB" sz="1100">
                <a:solidFill>
                  <a:srgbClr val="222222"/>
                </a:solidFill>
                <a:highlight>
                  <a:srgbClr val="FFFFFF"/>
                </a:highlight>
                <a:latin typeface="Arial"/>
                <a:ea typeface="Arial"/>
                <a:cs typeface="Arial"/>
                <a:sym typeface="Arial"/>
              </a:rPr>
              <a:t>We are offering a short, remotely delivered project to meet </a:t>
            </a:r>
            <a:r>
              <a:rPr lang="en-GB" sz="1100" b="1">
                <a:solidFill>
                  <a:srgbClr val="222222"/>
                </a:solidFill>
                <a:highlight>
                  <a:srgbClr val="FFFFFF"/>
                </a:highlight>
                <a:latin typeface="Arial"/>
                <a:ea typeface="Arial"/>
                <a:cs typeface="Arial"/>
                <a:sym typeface="Arial"/>
              </a:rPr>
              <a:t>high-level </a:t>
            </a:r>
            <a:r>
              <a:rPr lang="en-GB" sz="1100">
                <a:solidFill>
                  <a:srgbClr val="222222"/>
                </a:solidFill>
                <a:highlight>
                  <a:srgbClr val="FFFFFF"/>
                </a:highlight>
                <a:latin typeface="Arial"/>
                <a:ea typeface="Arial"/>
                <a:cs typeface="Arial"/>
                <a:sym typeface="Arial"/>
              </a:rPr>
              <a:t>finance and strategic planning competences. </a:t>
            </a:r>
            <a:endParaRPr sz="1100">
              <a:solidFill>
                <a:srgbClr val="222222"/>
              </a:solidFill>
              <a:highlight>
                <a:srgbClr val="FFFFFF"/>
              </a:highlight>
              <a:latin typeface="Arial"/>
              <a:ea typeface="Arial"/>
              <a:cs typeface="Arial"/>
              <a:sym typeface="Arial"/>
            </a:endParaRPr>
          </a:p>
          <a:p>
            <a:pPr marL="228600" lvl="0" indent="-228600" algn="l" rtl="0">
              <a:spcBef>
                <a:spcPts val="800"/>
              </a:spcBef>
              <a:spcAft>
                <a:spcPts val="0"/>
              </a:spcAft>
              <a:buNone/>
            </a:pPr>
            <a:r>
              <a:rPr lang="en-GB" sz="1100">
                <a:solidFill>
                  <a:srgbClr val="222222"/>
                </a:solidFill>
                <a:highlight>
                  <a:srgbClr val="FFFFFF"/>
                </a:highlight>
                <a:latin typeface="Arial"/>
                <a:ea typeface="Arial"/>
                <a:cs typeface="Arial"/>
                <a:sym typeface="Arial"/>
              </a:rPr>
              <a:t>1.</a:t>
            </a:r>
            <a:r>
              <a:rPr lang="en-GB" sz="700">
                <a:solidFill>
                  <a:srgbClr val="222222"/>
                </a:solidFill>
                <a:highlight>
                  <a:srgbClr val="FFFFFF"/>
                </a:highlight>
                <a:latin typeface="Times New Roman"/>
                <a:ea typeface="Times New Roman"/>
                <a:cs typeface="Times New Roman"/>
                <a:sym typeface="Times New Roman"/>
              </a:rPr>
              <a:t>     </a:t>
            </a:r>
            <a:r>
              <a:rPr lang="en-GB" sz="1100">
                <a:solidFill>
                  <a:srgbClr val="222222"/>
                </a:solidFill>
                <a:highlight>
                  <a:srgbClr val="FFFFFF"/>
                </a:highlight>
                <a:latin typeface="Arial"/>
                <a:ea typeface="Arial"/>
                <a:cs typeface="Arial"/>
                <a:sym typeface="Arial"/>
              </a:rPr>
              <a:t>Support the development of APHF’s resource mobilization plan and investment cases for these flagship programmes. </a:t>
            </a:r>
            <a:endParaRPr sz="1100">
              <a:solidFill>
                <a:srgbClr val="222222"/>
              </a:solidFill>
              <a:highlight>
                <a:srgbClr val="FFFFFF"/>
              </a:highlight>
              <a:latin typeface="Arial"/>
              <a:ea typeface="Arial"/>
              <a:cs typeface="Arial"/>
              <a:sym typeface="Arial"/>
            </a:endParaRPr>
          </a:p>
          <a:p>
            <a:pPr marL="457200" lvl="0" indent="0" algn="l" rtl="0">
              <a:spcBef>
                <a:spcPts val="0"/>
              </a:spcBef>
              <a:spcAft>
                <a:spcPts val="0"/>
              </a:spcAft>
              <a:buNone/>
            </a:pPr>
            <a:r>
              <a:rPr lang="en-GB" sz="1100" b="1">
                <a:solidFill>
                  <a:srgbClr val="222222"/>
                </a:solidFill>
                <a:highlight>
                  <a:srgbClr val="FFFFFF"/>
                </a:highlight>
                <a:latin typeface="Arial"/>
                <a:ea typeface="Arial"/>
                <a:cs typeface="Arial"/>
                <a:sym typeface="Arial"/>
              </a:rPr>
              <a:t>Deliverables: 1. Resource mobilisation plan 2. Investment cases for the 5 flagship initiatives</a:t>
            </a:r>
            <a:endParaRPr sz="1100" b="1">
              <a:solidFill>
                <a:srgbClr val="222222"/>
              </a:solidFill>
              <a:highlight>
                <a:srgbClr val="FFFFFF"/>
              </a:highlight>
              <a:latin typeface="Arial"/>
              <a:ea typeface="Arial"/>
              <a:cs typeface="Arial"/>
              <a:sym typeface="Arial"/>
            </a:endParaRPr>
          </a:p>
          <a:p>
            <a:pPr marL="228600" lvl="0" indent="-228600" algn="l" rtl="0">
              <a:spcBef>
                <a:spcPts val="0"/>
              </a:spcBef>
              <a:spcAft>
                <a:spcPts val="0"/>
              </a:spcAft>
              <a:buNone/>
            </a:pPr>
            <a:r>
              <a:rPr lang="en-GB" sz="1100">
                <a:solidFill>
                  <a:srgbClr val="222222"/>
                </a:solidFill>
                <a:highlight>
                  <a:srgbClr val="FFFFFF"/>
                </a:highlight>
                <a:latin typeface="Arial"/>
                <a:ea typeface="Arial"/>
                <a:cs typeface="Arial"/>
                <a:sym typeface="Arial"/>
              </a:rPr>
              <a:t>2.</a:t>
            </a:r>
            <a:r>
              <a:rPr lang="en-GB" sz="700">
                <a:solidFill>
                  <a:srgbClr val="222222"/>
                </a:solidFill>
                <a:highlight>
                  <a:srgbClr val="FFFFFF"/>
                </a:highlight>
                <a:latin typeface="Times New Roman"/>
                <a:ea typeface="Times New Roman"/>
                <a:cs typeface="Times New Roman"/>
                <a:sym typeface="Times New Roman"/>
              </a:rPr>
              <a:t>     </a:t>
            </a:r>
            <a:r>
              <a:rPr lang="en-GB" sz="1100">
                <a:solidFill>
                  <a:srgbClr val="222222"/>
                </a:solidFill>
                <a:highlight>
                  <a:srgbClr val="FFFFFF"/>
                </a:highlight>
                <a:latin typeface="Arial"/>
                <a:ea typeface="Arial"/>
                <a:cs typeface="Arial"/>
                <a:sym typeface="Arial"/>
              </a:rPr>
              <a:t>Publish OpEd and research papers on the process and lessons learned (jointed ly APHF and Africa CDC</a:t>
            </a:r>
            <a:endParaRPr sz="1100">
              <a:solidFill>
                <a:srgbClr val="222222"/>
              </a:solidFill>
              <a:highlight>
                <a:srgbClr val="FFFFFF"/>
              </a:highlight>
              <a:latin typeface="Arial"/>
              <a:ea typeface="Arial"/>
              <a:cs typeface="Arial"/>
              <a:sym typeface="Arial"/>
            </a:endParaRPr>
          </a:p>
          <a:p>
            <a:pPr marL="457200" lvl="0" indent="0" algn="l" rtl="0">
              <a:spcBef>
                <a:spcPts val="0"/>
              </a:spcBef>
              <a:spcAft>
                <a:spcPts val="0"/>
              </a:spcAft>
              <a:buNone/>
            </a:pPr>
            <a:r>
              <a:rPr lang="en-GB" sz="1100" b="1">
                <a:solidFill>
                  <a:srgbClr val="222222"/>
                </a:solidFill>
                <a:highlight>
                  <a:srgbClr val="FFFFFF"/>
                </a:highlight>
                <a:latin typeface="Arial"/>
                <a:ea typeface="Arial"/>
                <a:cs typeface="Arial"/>
                <a:sym typeface="Arial"/>
              </a:rPr>
              <a:t>Deliverables: 1. OpEd on the process for developing the investment cases 2. Publication in one professional journal</a:t>
            </a:r>
            <a:endParaRPr sz="1100" b="1">
              <a:solidFill>
                <a:srgbClr val="222222"/>
              </a:solidFill>
              <a:highlight>
                <a:srgbClr val="FFFFFF"/>
              </a:highlight>
              <a:latin typeface="Arial"/>
              <a:ea typeface="Arial"/>
              <a:cs typeface="Arial"/>
              <a:sym typeface="Arial"/>
            </a:endParaRPr>
          </a:p>
          <a:p>
            <a:pPr marL="0" lvl="0" indent="0" algn="l" rtl="0">
              <a:lnSpc>
                <a:spcPct val="95000"/>
              </a:lnSpc>
              <a:spcBef>
                <a:spcPts val="0"/>
              </a:spcBef>
              <a:spcAft>
                <a:spcPts val="1200"/>
              </a:spcAft>
              <a:buNone/>
            </a:pPr>
            <a:endParaRPr sz="1295">
              <a:latin typeface="Nunito"/>
              <a:ea typeface="Nunito"/>
              <a:cs typeface="Nunito"/>
              <a:sym typeface="Nunito"/>
            </a:endParaRPr>
          </a:p>
        </p:txBody>
      </p:sp>
      <p:sp>
        <p:nvSpPr>
          <p:cNvPr id="269" name="Google Shape;269;p36"/>
          <p:cNvSpPr txBox="1">
            <a:spLocks noGrp="1"/>
          </p:cNvSpPr>
          <p:nvPr>
            <p:ph type="body" idx="1"/>
          </p:nvPr>
        </p:nvSpPr>
        <p:spPr>
          <a:xfrm>
            <a:off x="5479425" y="1225225"/>
            <a:ext cx="3262500" cy="2654700"/>
          </a:xfrm>
          <a:prstGeom prst="rect">
            <a:avLst/>
          </a:prstGeom>
          <a:solidFill>
            <a:schemeClr val="lt2"/>
          </a:solidFill>
        </p:spPr>
        <p:txBody>
          <a:bodyPr spcFirstLastPara="1" wrap="square" lIns="91425" tIns="91425" rIns="91425" bIns="91425" anchor="t" anchorCtr="0">
            <a:noAutofit/>
          </a:bodyPr>
          <a:lstStyle/>
          <a:p>
            <a:pPr marL="0" lvl="0" indent="0" algn="l" rtl="0">
              <a:lnSpc>
                <a:spcPct val="95000"/>
              </a:lnSpc>
              <a:spcBef>
                <a:spcPts val="0"/>
              </a:spcBef>
              <a:spcAft>
                <a:spcPts val="0"/>
              </a:spcAft>
              <a:buClr>
                <a:schemeClr val="dk1"/>
              </a:buClr>
              <a:buSzPts val="770"/>
              <a:buFont typeface="Arial"/>
              <a:buNone/>
            </a:pPr>
            <a:r>
              <a:rPr lang="en-GB" sz="800" b="1">
                <a:solidFill>
                  <a:srgbClr val="222222"/>
                </a:solidFill>
                <a:latin typeface="Arial"/>
                <a:ea typeface="Arial"/>
                <a:cs typeface="Arial"/>
                <a:sym typeface="Arial"/>
              </a:rPr>
              <a:t>Project location and supervision </a:t>
            </a:r>
            <a:endParaRPr sz="800" b="1">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The work will be delivered remotely with the SpR/T remaining under a UK training placement eg in UKHSA GPH or FCDO. </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Project supervisor will be Dr Ebere Okereke, FFPH who is the CEO of APHF. The SpR/T will remain under the training and educational supervision of their current Educational Supervisor.</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This is not a secondment or OOPT and should be delivered as activity under a UKHSA GPH placement. </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 </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b="1">
                <a:solidFill>
                  <a:srgbClr val="222222"/>
                </a:solidFill>
                <a:latin typeface="Arial"/>
                <a:ea typeface="Arial"/>
                <a:cs typeface="Arial"/>
                <a:sym typeface="Arial"/>
              </a:rPr>
              <a:t>Requirements: </a:t>
            </a:r>
            <a:endParaRPr sz="800" b="1">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An internet-enabled laptop with access to MS teams. </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Access to WhatsApp for communication</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You may be required to sign confidentiality agreements </a:t>
            </a:r>
            <a:r>
              <a:rPr lang="en-GB" sz="800" b="1">
                <a:solidFill>
                  <a:srgbClr val="222222"/>
                </a:solidFill>
                <a:latin typeface="Arial"/>
                <a:ea typeface="Arial"/>
                <a:cs typeface="Arial"/>
                <a:sym typeface="Arial"/>
              </a:rPr>
              <a:t>if </a:t>
            </a:r>
            <a:r>
              <a:rPr lang="en-GB" sz="800">
                <a:solidFill>
                  <a:srgbClr val="222222"/>
                </a:solidFill>
                <a:latin typeface="Arial"/>
                <a:ea typeface="Arial"/>
                <a:cs typeface="Arial"/>
                <a:sym typeface="Arial"/>
              </a:rPr>
              <a:t>access to sensitive material is required.</a:t>
            </a:r>
            <a:endParaRPr sz="800">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b="1">
                <a:solidFill>
                  <a:srgbClr val="222222"/>
                </a:solidFill>
                <a:latin typeface="Arial"/>
                <a:ea typeface="Arial"/>
                <a:cs typeface="Arial"/>
                <a:sym typeface="Arial"/>
              </a:rPr>
              <a:t> </a:t>
            </a:r>
            <a:endParaRPr sz="800" b="1">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b="1">
                <a:solidFill>
                  <a:srgbClr val="222222"/>
                </a:solidFill>
                <a:latin typeface="Arial"/>
                <a:ea typeface="Arial"/>
                <a:cs typeface="Arial"/>
                <a:sym typeface="Arial"/>
              </a:rPr>
              <a:t>Timing: </a:t>
            </a:r>
            <a:endParaRPr sz="800" b="1">
              <a:solidFill>
                <a:srgbClr val="222222"/>
              </a:solidFill>
              <a:latin typeface="Arial"/>
              <a:ea typeface="Arial"/>
              <a:cs typeface="Arial"/>
              <a:sym typeface="Arial"/>
            </a:endParaRPr>
          </a:p>
          <a:p>
            <a:pPr marL="0" lvl="0" indent="0" algn="l" rtl="0">
              <a:lnSpc>
                <a:spcPct val="95000"/>
              </a:lnSpc>
              <a:spcBef>
                <a:spcPts val="0"/>
              </a:spcBef>
              <a:spcAft>
                <a:spcPts val="0"/>
              </a:spcAft>
              <a:buClr>
                <a:schemeClr val="dk1"/>
              </a:buClr>
              <a:buSzPts val="770"/>
              <a:buFont typeface="Arial"/>
              <a:buNone/>
            </a:pPr>
            <a:r>
              <a:rPr lang="en-GB" sz="800">
                <a:solidFill>
                  <a:srgbClr val="222222"/>
                </a:solidFill>
                <a:latin typeface="Arial"/>
                <a:ea typeface="Arial"/>
                <a:cs typeface="Arial"/>
                <a:sym typeface="Arial"/>
              </a:rPr>
              <a:t>As soon as possible, from Late September 2023, so no more than 3 months, working 2 – 3 days per week </a:t>
            </a:r>
            <a:r>
              <a:rPr lang="en-GB" sz="800" b="1">
                <a:solidFill>
                  <a:srgbClr val="222222"/>
                </a:solidFill>
                <a:latin typeface="Arial"/>
                <a:ea typeface="Arial"/>
                <a:cs typeface="Arial"/>
                <a:sym typeface="Arial"/>
              </a:rPr>
              <a:t>remotely. </a:t>
            </a:r>
            <a:endParaRPr sz="800" b="1">
              <a:solidFill>
                <a:srgbClr val="222222"/>
              </a:solidFill>
              <a:latin typeface="Arial"/>
              <a:ea typeface="Arial"/>
              <a:cs typeface="Arial"/>
              <a:sym typeface="Arial"/>
            </a:endParaRPr>
          </a:p>
          <a:p>
            <a:pPr marL="0" lvl="0" indent="0" algn="l" rtl="0">
              <a:lnSpc>
                <a:spcPct val="85000"/>
              </a:lnSpc>
              <a:spcBef>
                <a:spcPts val="0"/>
              </a:spcBef>
              <a:spcAft>
                <a:spcPts val="1200"/>
              </a:spcAft>
              <a:buSzPts val="712"/>
              <a:buNone/>
            </a:pPr>
            <a:endParaRPr sz="800">
              <a:latin typeface="Nunito"/>
              <a:ea typeface="Nunito"/>
              <a:cs typeface="Nunito"/>
              <a:sym typeface="Nunito"/>
            </a:endParaRPr>
          </a:p>
        </p:txBody>
      </p:sp>
      <p:sp>
        <p:nvSpPr>
          <p:cNvPr id="270" name="Google Shape;270;p36"/>
          <p:cNvSpPr txBox="1"/>
          <p:nvPr/>
        </p:nvSpPr>
        <p:spPr>
          <a:xfrm>
            <a:off x="5479425" y="3849100"/>
            <a:ext cx="33846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sz="1300"/>
              <a:t>To apply contact: </a:t>
            </a:r>
            <a:r>
              <a:rPr lang="en-GB" sz="1300">
                <a:solidFill>
                  <a:srgbClr val="954F72"/>
                </a:solidFill>
              </a:rPr>
              <a:t>eokereke@aphf.africa</a:t>
            </a:r>
            <a:endParaRPr sz="1300"/>
          </a:p>
        </p:txBody>
      </p:sp>
      <p:pic>
        <p:nvPicPr>
          <p:cNvPr id="271" name="Google Shape;271;p36"/>
          <p:cNvPicPr preferRelativeResize="0"/>
          <p:nvPr/>
        </p:nvPicPr>
        <p:blipFill>
          <a:blip r:embed="rId3">
            <a:alphaModFix/>
          </a:blip>
          <a:stretch>
            <a:fillRect/>
          </a:stretch>
        </p:blipFill>
        <p:spPr>
          <a:xfrm>
            <a:off x="6122695" y="240050"/>
            <a:ext cx="2765458" cy="831300"/>
          </a:xfrm>
          <a:prstGeom prst="rect">
            <a:avLst/>
          </a:prstGeom>
          <a:noFill/>
          <a:ln>
            <a:noFill/>
          </a:ln>
        </p:spPr>
      </p:pic>
      <p:pic>
        <p:nvPicPr>
          <p:cNvPr id="272" name="Google Shape;272;p36"/>
          <p:cNvPicPr preferRelativeResize="0"/>
          <p:nvPr/>
        </p:nvPicPr>
        <p:blipFill rotWithShape="1">
          <a:blip r:embed="rId4">
            <a:alphaModFix/>
          </a:blip>
          <a:srcRect t="15217" b="22364"/>
          <a:stretch/>
        </p:blipFill>
        <p:spPr>
          <a:xfrm>
            <a:off x="6369000" y="4145675"/>
            <a:ext cx="2372793" cy="831301"/>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37"/>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SzPts val="990"/>
              <a:buNone/>
            </a:pPr>
            <a:r>
              <a:rPr lang="en-GB" sz="3180">
                <a:latin typeface="Nunito"/>
                <a:ea typeface="Nunito"/>
                <a:cs typeface="Nunito"/>
                <a:sym typeface="Nunito"/>
              </a:rPr>
              <a:t>Other networks:</a:t>
            </a:r>
            <a:endParaRPr sz="3180">
              <a:latin typeface="Nunito"/>
              <a:ea typeface="Nunito"/>
              <a:cs typeface="Nunito"/>
              <a:sym typeface="Nunito"/>
            </a:endParaRPr>
          </a:p>
        </p:txBody>
      </p:sp>
      <p:sp>
        <p:nvSpPr>
          <p:cNvPr id="278" name="Google Shape;278;p37"/>
          <p:cNvSpPr txBox="1">
            <a:spLocks noGrp="1"/>
          </p:cNvSpPr>
          <p:nvPr>
            <p:ph type="body" idx="1"/>
          </p:nvPr>
        </p:nvSpPr>
        <p:spPr>
          <a:xfrm>
            <a:off x="3776675" y="1557750"/>
            <a:ext cx="5202000" cy="3463800"/>
          </a:xfrm>
          <a:prstGeom prst="rect">
            <a:avLst/>
          </a:prstGeom>
        </p:spPr>
        <p:txBody>
          <a:bodyPr spcFirstLastPara="1" wrap="square" lIns="91425" tIns="91425" rIns="91425" bIns="91425" anchor="t" anchorCtr="0">
            <a:normAutofit/>
          </a:bodyPr>
          <a:lstStyle/>
          <a:p>
            <a:pPr marL="0" lvl="0" indent="0" algn="l" rtl="0">
              <a:lnSpc>
                <a:spcPct val="95000"/>
              </a:lnSpc>
              <a:spcBef>
                <a:spcPts val="0"/>
              </a:spcBef>
              <a:spcAft>
                <a:spcPts val="0"/>
              </a:spcAft>
              <a:buNone/>
            </a:pPr>
            <a:r>
              <a:rPr lang="en-GB" sz="1200">
                <a:latin typeface="Arial"/>
                <a:ea typeface="Arial"/>
                <a:cs typeface="Arial"/>
                <a:sym typeface="Arial"/>
              </a:rPr>
              <a:t>FPH is a member of WFPHA, has early career/young WFPHA group</a:t>
            </a:r>
            <a:endParaRPr sz="1200">
              <a:latin typeface="Arial"/>
              <a:ea typeface="Arial"/>
              <a:cs typeface="Arial"/>
              <a:sym typeface="Arial"/>
            </a:endParaRPr>
          </a:p>
          <a:p>
            <a:pPr marL="0" lvl="0" indent="0" algn="l" rtl="0">
              <a:lnSpc>
                <a:spcPct val="95000"/>
              </a:lnSpc>
              <a:spcBef>
                <a:spcPts val="1200"/>
              </a:spcBef>
              <a:spcAft>
                <a:spcPts val="0"/>
              </a:spcAft>
              <a:buNone/>
            </a:pPr>
            <a:r>
              <a:rPr lang="en-GB" sz="1200" u="sng">
                <a:solidFill>
                  <a:schemeClr val="hlink"/>
                </a:solidFill>
                <a:latin typeface="Arial"/>
                <a:ea typeface="Arial"/>
                <a:cs typeface="Arial"/>
                <a:sym typeface="Arial"/>
                <a:hlinkClick r:id="rId3"/>
              </a:rPr>
              <a:t>Young WFPHA website</a:t>
            </a:r>
            <a:r>
              <a:rPr lang="en-GB"/>
              <a:t> | </a:t>
            </a:r>
            <a:r>
              <a:rPr lang="en-GB" sz="1100" u="sng">
                <a:solidFill>
                  <a:schemeClr val="hlink"/>
                </a:solidFill>
                <a:latin typeface="Arial"/>
                <a:ea typeface="Arial"/>
                <a:cs typeface="Arial"/>
                <a:sym typeface="Arial"/>
                <a:hlinkClick r:id="rId4"/>
              </a:rPr>
              <a:t>Instagram</a:t>
            </a:r>
            <a:r>
              <a:rPr lang="en-GB"/>
              <a:t> | </a:t>
            </a:r>
            <a:r>
              <a:rPr lang="en-GB" sz="1100" u="sng">
                <a:solidFill>
                  <a:schemeClr val="hlink"/>
                </a:solidFill>
                <a:latin typeface="Arial"/>
                <a:ea typeface="Arial"/>
                <a:cs typeface="Arial"/>
                <a:sym typeface="Arial"/>
                <a:hlinkClick r:id="rId5"/>
              </a:rPr>
              <a:t>Young WFPHA sign up form </a:t>
            </a:r>
            <a:endParaRPr sz="1200">
              <a:latin typeface="Arial"/>
              <a:ea typeface="Arial"/>
              <a:cs typeface="Arial"/>
              <a:sym typeface="Arial"/>
            </a:endParaRPr>
          </a:p>
          <a:p>
            <a:pPr marL="0" lvl="0" indent="0" algn="l" rtl="0">
              <a:lnSpc>
                <a:spcPct val="95000"/>
              </a:lnSpc>
              <a:spcBef>
                <a:spcPts val="1200"/>
              </a:spcBef>
              <a:spcAft>
                <a:spcPts val="0"/>
              </a:spcAft>
              <a:buNone/>
            </a:pPr>
            <a:endParaRPr sz="1200">
              <a:latin typeface="Arial"/>
              <a:ea typeface="Arial"/>
              <a:cs typeface="Arial"/>
              <a:sym typeface="Arial"/>
            </a:endParaRPr>
          </a:p>
          <a:p>
            <a:pPr marL="0" lvl="0" indent="0" algn="l" rtl="0">
              <a:lnSpc>
                <a:spcPct val="95000"/>
              </a:lnSpc>
              <a:spcBef>
                <a:spcPts val="1200"/>
              </a:spcBef>
              <a:spcAft>
                <a:spcPts val="0"/>
              </a:spcAft>
              <a:buNone/>
            </a:pPr>
            <a:r>
              <a:rPr lang="en-GB" sz="1200">
                <a:latin typeface="Arial"/>
                <a:ea typeface="Arial"/>
                <a:cs typeface="Arial"/>
                <a:sym typeface="Arial"/>
              </a:rPr>
              <a:t>ASPHER - focusses on public health education and training</a:t>
            </a:r>
            <a:endParaRPr sz="1200">
              <a:latin typeface="Arial"/>
              <a:ea typeface="Arial"/>
              <a:cs typeface="Arial"/>
              <a:sym typeface="Arial"/>
            </a:endParaRPr>
          </a:p>
          <a:p>
            <a:pPr marL="0" lvl="0" indent="0" algn="l" rtl="0">
              <a:lnSpc>
                <a:spcPct val="95000"/>
              </a:lnSpc>
              <a:spcBef>
                <a:spcPts val="1200"/>
              </a:spcBef>
              <a:spcAft>
                <a:spcPts val="0"/>
              </a:spcAft>
              <a:buNone/>
            </a:pPr>
            <a:r>
              <a:rPr lang="en-GB" sz="1200">
                <a:latin typeface="Arial"/>
                <a:ea typeface="Arial"/>
                <a:cs typeface="Arial"/>
                <a:sym typeface="Arial"/>
              </a:rPr>
              <a:t>Keen to have registrars involved </a:t>
            </a:r>
            <a:r>
              <a:rPr lang="en-GB" sz="1100" u="sng">
                <a:solidFill>
                  <a:schemeClr val="hlink"/>
                </a:solidFill>
                <a:latin typeface="Arial"/>
                <a:ea typeface="Arial"/>
                <a:cs typeface="Arial"/>
                <a:sym typeface="Arial"/>
                <a:hlinkClick r:id="rId6"/>
              </a:rPr>
              <a:t>https://www.aspher.org/</a:t>
            </a:r>
            <a:endParaRPr sz="1200">
              <a:latin typeface="Arial"/>
              <a:ea typeface="Arial"/>
              <a:cs typeface="Arial"/>
              <a:sym typeface="Arial"/>
            </a:endParaRPr>
          </a:p>
          <a:p>
            <a:pPr marL="0" lvl="0" indent="0" algn="l" rtl="0">
              <a:lnSpc>
                <a:spcPct val="95000"/>
              </a:lnSpc>
              <a:spcBef>
                <a:spcPts val="1200"/>
              </a:spcBef>
              <a:spcAft>
                <a:spcPts val="0"/>
              </a:spcAft>
              <a:buNone/>
            </a:pPr>
            <a:endParaRPr sz="1200">
              <a:latin typeface="Arial"/>
              <a:ea typeface="Arial"/>
              <a:cs typeface="Arial"/>
              <a:sym typeface="Arial"/>
            </a:endParaRPr>
          </a:p>
          <a:p>
            <a:pPr marL="0" lvl="0" indent="0" algn="l" rtl="0">
              <a:lnSpc>
                <a:spcPct val="95000"/>
              </a:lnSpc>
              <a:spcBef>
                <a:spcPts val="1200"/>
              </a:spcBef>
              <a:spcAft>
                <a:spcPts val="0"/>
              </a:spcAft>
              <a:buNone/>
            </a:pPr>
            <a:endParaRPr sz="1200">
              <a:latin typeface="Arial"/>
              <a:ea typeface="Arial"/>
              <a:cs typeface="Arial"/>
              <a:sym typeface="Arial"/>
            </a:endParaRPr>
          </a:p>
          <a:p>
            <a:pPr marL="0" lvl="0" indent="0" algn="l" rtl="0">
              <a:lnSpc>
                <a:spcPct val="95000"/>
              </a:lnSpc>
              <a:spcBef>
                <a:spcPts val="1200"/>
              </a:spcBef>
              <a:spcAft>
                <a:spcPts val="0"/>
              </a:spcAft>
              <a:buNone/>
            </a:pPr>
            <a:r>
              <a:rPr lang="en-GB" sz="1200">
                <a:latin typeface="Arial"/>
                <a:ea typeface="Arial"/>
                <a:cs typeface="Arial"/>
                <a:sym typeface="Arial"/>
              </a:rPr>
              <a:t>EUPHA organises EPH conference (Dublin, November 2023)</a:t>
            </a:r>
            <a:endParaRPr sz="1200">
              <a:latin typeface="Arial"/>
              <a:ea typeface="Arial"/>
              <a:cs typeface="Arial"/>
              <a:sym typeface="Arial"/>
            </a:endParaRPr>
          </a:p>
          <a:p>
            <a:pPr marL="0" lvl="0" indent="0" algn="l" rtl="0">
              <a:lnSpc>
                <a:spcPct val="95000"/>
              </a:lnSpc>
              <a:spcBef>
                <a:spcPts val="1200"/>
              </a:spcBef>
              <a:spcAft>
                <a:spcPts val="0"/>
              </a:spcAft>
              <a:buNone/>
            </a:pPr>
            <a:r>
              <a:rPr lang="en-GB" sz="1200">
                <a:latin typeface="Arial"/>
                <a:ea typeface="Arial"/>
                <a:cs typeface="Arial"/>
                <a:sym typeface="Arial"/>
              </a:rPr>
              <a:t>EUPHAnxt is student/young professional group  </a:t>
            </a:r>
            <a:r>
              <a:rPr lang="en-GB" sz="1100" u="sng">
                <a:solidFill>
                  <a:schemeClr val="hlink"/>
                </a:solidFill>
                <a:latin typeface="Arial"/>
                <a:ea typeface="Arial"/>
                <a:cs typeface="Arial"/>
                <a:sym typeface="Arial"/>
                <a:hlinkClick r:id="rId7"/>
              </a:rPr>
              <a:t>https://eupha.org/euphanxt</a:t>
            </a:r>
            <a:endParaRPr sz="1200">
              <a:latin typeface="Arial"/>
              <a:ea typeface="Arial"/>
              <a:cs typeface="Arial"/>
              <a:sym typeface="Arial"/>
            </a:endParaRPr>
          </a:p>
          <a:p>
            <a:pPr marL="0" lvl="0" indent="0" algn="l" rtl="0">
              <a:lnSpc>
                <a:spcPct val="95000"/>
              </a:lnSpc>
              <a:spcBef>
                <a:spcPts val="1200"/>
              </a:spcBef>
              <a:spcAft>
                <a:spcPts val="1200"/>
              </a:spcAft>
              <a:buNone/>
            </a:pPr>
            <a:r>
              <a:rPr lang="en-GB" sz="1200">
                <a:latin typeface="Arial"/>
                <a:ea typeface="Arial"/>
                <a:cs typeface="Arial"/>
                <a:sym typeface="Arial"/>
              </a:rPr>
              <a:t>Topic sections particularly good for networking</a:t>
            </a:r>
            <a:endParaRPr sz="1200">
              <a:latin typeface="Arial"/>
              <a:ea typeface="Arial"/>
              <a:cs typeface="Arial"/>
              <a:sym typeface="Arial"/>
            </a:endParaRPr>
          </a:p>
        </p:txBody>
      </p:sp>
      <p:pic>
        <p:nvPicPr>
          <p:cNvPr id="279" name="Google Shape;279;p37"/>
          <p:cNvPicPr preferRelativeResize="0"/>
          <p:nvPr/>
        </p:nvPicPr>
        <p:blipFill>
          <a:blip r:embed="rId8">
            <a:alphaModFix/>
          </a:blip>
          <a:stretch>
            <a:fillRect/>
          </a:stretch>
        </p:blipFill>
        <p:spPr>
          <a:xfrm>
            <a:off x="619100" y="2297438"/>
            <a:ext cx="2406776" cy="1262925"/>
          </a:xfrm>
          <a:prstGeom prst="rect">
            <a:avLst/>
          </a:prstGeom>
          <a:noFill/>
          <a:ln>
            <a:noFill/>
          </a:ln>
        </p:spPr>
      </p:pic>
      <p:pic>
        <p:nvPicPr>
          <p:cNvPr id="280" name="Google Shape;280;p37"/>
          <p:cNvPicPr preferRelativeResize="0"/>
          <p:nvPr/>
        </p:nvPicPr>
        <p:blipFill>
          <a:blip r:embed="rId9">
            <a:alphaModFix/>
          </a:blip>
          <a:stretch>
            <a:fillRect/>
          </a:stretch>
        </p:blipFill>
        <p:spPr>
          <a:xfrm>
            <a:off x="336200" y="3773250"/>
            <a:ext cx="1697249" cy="875150"/>
          </a:xfrm>
          <a:prstGeom prst="rect">
            <a:avLst/>
          </a:prstGeom>
          <a:noFill/>
          <a:ln>
            <a:noFill/>
          </a:ln>
        </p:spPr>
      </p:pic>
      <p:pic>
        <p:nvPicPr>
          <p:cNvPr id="281" name="Google Shape;281;p37"/>
          <p:cNvPicPr preferRelativeResize="0"/>
          <p:nvPr/>
        </p:nvPicPr>
        <p:blipFill>
          <a:blip r:embed="rId10">
            <a:alphaModFix/>
          </a:blip>
          <a:stretch>
            <a:fillRect/>
          </a:stretch>
        </p:blipFill>
        <p:spPr>
          <a:xfrm>
            <a:off x="2348063" y="3664988"/>
            <a:ext cx="1113975" cy="1091675"/>
          </a:xfrm>
          <a:prstGeom prst="rect">
            <a:avLst/>
          </a:prstGeom>
          <a:noFill/>
          <a:ln>
            <a:noFill/>
          </a:ln>
        </p:spPr>
      </p:pic>
      <p:pic>
        <p:nvPicPr>
          <p:cNvPr id="282" name="Google Shape;282;p37"/>
          <p:cNvPicPr preferRelativeResize="0"/>
          <p:nvPr/>
        </p:nvPicPr>
        <p:blipFill>
          <a:blip r:embed="rId11">
            <a:alphaModFix/>
          </a:blip>
          <a:stretch>
            <a:fillRect/>
          </a:stretch>
        </p:blipFill>
        <p:spPr>
          <a:xfrm>
            <a:off x="469975" y="1714999"/>
            <a:ext cx="2705057" cy="4002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3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latin typeface="Nunito"/>
                <a:ea typeface="Nunito"/>
                <a:cs typeface="Nunito"/>
                <a:sym typeface="Nunito"/>
              </a:rPr>
              <a:t>What’s next?</a:t>
            </a:r>
            <a:endParaRPr>
              <a:latin typeface="Nunito"/>
              <a:ea typeface="Nunito"/>
              <a:cs typeface="Nunito"/>
              <a:sym typeface="Nunito"/>
            </a:endParaRPr>
          </a:p>
        </p:txBody>
      </p:sp>
      <p:sp>
        <p:nvSpPr>
          <p:cNvPr id="288" name="Google Shape;288;p38"/>
          <p:cNvSpPr txBox="1">
            <a:spLocks noGrp="1"/>
          </p:cNvSpPr>
          <p:nvPr>
            <p:ph type="body" idx="1"/>
          </p:nvPr>
        </p:nvSpPr>
        <p:spPr>
          <a:xfrm>
            <a:off x="311700" y="1225225"/>
            <a:ext cx="5025000" cy="3354000"/>
          </a:xfrm>
          <a:prstGeom prst="rect">
            <a:avLst/>
          </a:prstGeom>
        </p:spPr>
        <p:txBody>
          <a:bodyPr spcFirstLastPara="1" wrap="square" lIns="91425" tIns="91425" rIns="91425" bIns="91425" anchor="t" anchorCtr="0">
            <a:normAutofit/>
          </a:bodyPr>
          <a:lstStyle/>
          <a:p>
            <a:pPr marL="457200" lvl="0" indent="-310832" algn="l" rtl="0">
              <a:lnSpc>
                <a:spcPct val="95000"/>
              </a:lnSpc>
              <a:spcBef>
                <a:spcPts val="0"/>
              </a:spcBef>
              <a:spcAft>
                <a:spcPts val="0"/>
              </a:spcAft>
              <a:buSzPts val="1295"/>
              <a:buFont typeface="Economica"/>
              <a:buChar char="-"/>
            </a:pPr>
            <a:r>
              <a:rPr lang="en-GB" sz="1295">
                <a:latin typeface="Nunito"/>
                <a:ea typeface="Nunito"/>
                <a:cs typeface="Nunito"/>
                <a:sym typeface="Nunito"/>
              </a:rPr>
              <a:t>Attend Monthly </a:t>
            </a:r>
            <a:r>
              <a:rPr lang="en-GB" sz="1295" b="1">
                <a:latin typeface="Nunito"/>
                <a:ea typeface="Nunito"/>
                <a:cs typeface="Nunito"/>
                <a:sym typeface="Nunito"/>
              </a:rPr>
              <a:t>webinars</a:t>
            </a:r>
            <a:r>
              <a:rPr lang="en-GB" sz="1295">
                <a:latin typeface="Nunito"/>
                <a:ea typeface="Nunito"/>
                <a:cs typeface="Nunito"/>
                <a:sym typeface="Nunito"/>
              </a:rPr>
              <a:t> (Eurotuesdays) + </a:t>
            </a:r>
            <a:r>
              <a:rPr lang="en-GB" sz="1295" b="1">
                <a:latin typeface="Nunito"/>
                <a:ea typeface="Nunito"/>
                <a:cs typeface="Nunito"/>
                <a:sym typeface="Nunito"/>
              </a:rPr>
              <a:t>conference</a:t>
            </a:r>
            <a:endParaRPr sz="1295" b="1">
              <a:latin typeface="Nunito"/>
              <a:ea typeface="Nunito"/>
              <a:cs typeface="Nunito"/>
              <a:sym typeface="Nunito"/>
            </a:endParaRPr>
          </a:p>
          <a:p>
            <a:pPr marL="457200" lvl="0" indent="-310832" algn="l" rtl="0">
              <a:lnSpc>
                <a:spcPct val="95000"/>
              </a:lnSpc>
              <a:spcBef>
                <a:spcPts val="0"/>
              </a:spcBef>
              <a:spcAft>
                <a:spcPts val="0"/>
              </a:spcAft>
              <a:buSzPts val="1295"/>
              <a:buFont typeface="Nunito"/>
              <a:buChar char="-"/>
            </a:pPr>
            <a:r>
              <a:rPr lang="en-GB" sz="1295">
                <a:latin typeface="Nunito"/>
                <a:ea typeface="Nunito"/>
                <a:cs typeface="Nunito"/>
                <a:sym typeface="Nunito"/>
              </a:rPr>
              <a:t>Planning to run educational sessions for UK registrars on European Public Health </a:t>
            </a:r>
            <a:endParaRPr sz="1295">
              <a:latin typeface="Nunito"/>
              <a:ea typeface="Nunito"/>
              <a:cs typeface="Nunito"/>
              <a:sym typeface="Nunito"/>
            </a:endParaRPr>
          </a:p>
          <a:p>
            <a:pPr marL="457200" lvl="0" indent="-310832" algn="l" rtl="0">
              <a:lnSpc>
                <a:spcPct val="95000"/>
              </a:lnSpc>
              <a:spcBef>
                <a:spcPts val="0"/>
              </a:spcBef>
              <a:spcAft>
                <a:spcPts val="0"/>
              </a:spcAft>
              <a:buSzPts val="1295"/>
              <a:buFont typeface="Nunito"/>
              <a:buChar char="-"/>
            </a:pPr>
            <a:r>
              <a:rPr lang="en-GB" sz="1295">
                <a:latin typeface="Nunito"/>
                <a:ea typeface="Nunito"/>
                <a:cs typeface="Nunito"/>
                <a:sym typeface="Nunito"/>
              </a:rPr>
              <a:t>Pre-EUPHA Meeting in Dublin </a:t>
            </a:r>
            <a:endParaRPr sz="1295">
              <a:latin typeface="Nunito"/>
              <a:ea typeface="Nunito"/>
              <a:cs typeface="Nunito"/>
              <a:sym typeface="Nunito"/>
            </a:endParaRPr>
          </a:p>
          <a:p>
            <a:pPr marL="457200" lvl="0" indent="-310832" algn="l" rtl="0">
              <a:lnSpc>
                <a:spcPct val="95000"/>
              </a:lnSpc>
              <a:spcBef>
                <a:spcPts val="0"/>
              </a:spcBef>
              <a:spcAft>
                <a:spcPts val="0"/>
              </a:spcAft>
              <a:buSzPts val="1295"/>
              <a:buFont typeface="Economica"/>
              <a:buChar char="-"/>
            </a:pPr>
            <a:r>
              <a:rPr lang="en-GB" sz="1295">
                <a:latin typeface="Nunito"/>
                <a:ea typeface="Nunito"/>
                <a:cs typeface="Nunito"/>
                <a:sym typeface="Nunito"/>
              </a:rPr>
              <a:t>Join mailing list/membership on </a:t>
            </a:r>
            <a:r>
              <a:rPr lang="en-GB" sz="1295" b="1">
                <a:latin typeface="Nunito"/>
                <a:ea typeface="Nunito"/>
                <a:cs typeface="Nunito"/>
                <a:sym typeface="Nunito"/>
              </a:rPr>
              <a:t>website: </a:t>
            </a:r>
            <a:r>
              <a:rPr lang="en-GB" sz="1295" u="sng">
                <a:solidFill>
                  <a:schemeClr val="hlink"/>
                </a:solidFill>
                <a:latin typeface="Nunito"/>
                <a:ea typeface="Nunito"/>
                <a:cs typeface="Nunito"/>
                <a:sym typeface="Nunito"/>
                <a:hlinkClick r:id="rId3"/>
              </a:rPr>
              <a:t>https://euronetmrph.org/membership/</a:t>
            </a:r>
            <a:r>
              <a:rPr lang="en-GB" sz="1295">
                <a:latin typeface="Nunito"/>
                <a:ea typeface="Nunito"/>
                <a:cs typeface="Nunito"/>
                <a:sym typeface="Nunito"/>
              </a:rPr>
              <a:t> </a:t>
            </a:r>
            <a:endParaRPr sz="1295">
              <a:latin typeface="Nunito"/>
              <a:ea typeface="Nunito"/>
              <a:cs typeface="Nunito"/>
              <a:sym typeface="Nunito"/>
            </a:endParaRPr>
          </a:p>
          <a:p>
            <a:pPr marL="457200" lvl="0" indent="-310832" algn="l" rtl="0">
              <a:lnSpc>
                <a:spcPct val="95000"/>
              </a:lnSpc>
              <a:spcBef>
                <a:spcPts val="0"/>
              </a:spcBef>
              <a:spcAft>
                <a:spcPts val="0"/>
              </a:spcAft>
              <a:buSzPts val="1295"/>
              <a:buFont typeface="Economica"/>
              <a:buChar char="-"/>
            </a:pPr>
            <a:r>
              <a:rPr lang="en-GB" sz="1295" b="1">
                <a:latin typeface="Nunito"/>
                <a:ea typeface="Nunito"/>
                <a:cs typeface="Nunito"/>
                <a:sym typeface="Nunito"/>
              </a:rPr>
              <a:t>Social Media</a:t>
            </a:r>
            <a:r>
              <a:rPr lang="en-GB" sz="1295">
                <a:latin typeface="Nunito"/>
                <a:ea typeface="Nunito"/>
                <a:cs typeface="Nunito"/>
                <a:sym typeface="Nunito"/>
              </a:rPr>
              <a:t>: follow EuroNET MRPH on </a:t>
            </a:r>
            <a:r>
              <a:rPr lang="en-GB" sz="1295" u="sng">
                <a:solidFill>
                  <a:schemeClr val="hlink"/>
                </a:solidFill>
                <a:latin typeface="Nunito"/>
                <a:ea typeface="Nunito"/>
                <a:cs typeface="Nunito"/>
                <a:sym typeface="Nunito"/>
                <a:hlinkClick r:id="rId4"/>
              </a:rPr>
              <a:t>Instagram</a:t>
            </a:r>
            <a:r>
              <a:rPr lang="en-GB" sz="1295">
                <a:latin typeface="Nunito"/>
                <a:ea typeface="Nunito"/>
                <a:cs typeface="Nunito"/>
                <a:sym typeface="Nunito"/>
              </a:rPr>
              <a:t>/</a:t>
            </a:r>
            <a:r>
              <a:rPr lang="en-GB" sz="1295" u="sng">
                <a:solidFill>
                  <a:schemeClr val="hlink"/>
                </a:solidFill>
                <a:latin typeface="Nunito"/>
                <a:ea typeface="Nunito"/>
                <a:cs typeface="Nunito"/>
                <a:sym typeface="Nunito"/>
                <a:hlinkClick r:id="rId5"/>
              </a:rPr>
              <a:t>Twitter</a:t>
            </a:r>
            <a:r>
              <a:rPr lang="en-GB" sz="1295">
                <a:latin typeface="Nunito"/>
                <a:ea typeface="Nunito"/>
                <a:cs typeface="Nunito"/>
                <a:sym typeface="Nunito"/>
              </a:rPr>
              <a:t> </a:t>
            </a:r>
            <a:endParaRPr sz="1295">
              <a:latin typeface="Nunito"/>
              <a:ea typeface="Nunito"/>
              <a:cs typeface="Nunito"/>
              <a:sym typeface="Nunito"/>
            </a:endParaRPr>
          </a:p>
          <a:p>
            <a:pPr marL="457200" lvl="0" indent="-310832" algn="l" rtl="0">
              <a:lnSpc>
                <a:spcPct val="95000"/>
              </a:lnSpc>
              <a:spcBef>
                <a:spcPts val="0"/>
              </a:spcBef>
              <a:spcAft>
                <a:spcPts val="0"/>
              </a:spcAft>
              <a:buSzPts val="1295"/>
              <a:buFont typeface="Economica"/>
              <a:buChar char="-"/>
            </a:pPr>
            <a:r>
              <a:rPr lang="en-GB" sz="1295">
                <a:latin typeface="Nunito"/>
                <a:ea typeface="Nunito"/>
                <a:cs typeface="Nunito"/>
                <a:sym typeface="Nunito"/>
              </a:rPr>
              <a:t>Join EuroNET MRPH </a:t>
            </a:r>
            <a:r>
              <a:rPr lang="en-GB" sz="1295" b="1" u="sng">
                <a:solidFill>
                  <a:schemeClr val="hlink"/>
                </a:solidFill>
                <a:latin typeface="Nunito"/>
                <a:ea typeface="Nunito"/>
                <a:cs typeface="Nunito"/>
                <a:sym typeface="Nunito"/>
                <a:hlinkClick r:id="rId6"/>
              </a:rPr>
              <a:t>Telegram</a:t>
            </a:r>
            <a:r>
              <a:rPr lang="en-GB" sz="1295">
                <a:latin typeface="Nunito"/>
                <a:ea typeface="Nunito"/>
                <a:cs typeface="Nunito"/>
                <a:sym typeface="Nunito"/>
              </a:rPr>
              <a:t> Group</a:t>
            </a:r>
            <a:endParaRPr sz="1295">
              <a:latin typeface="Nunito"/>
              <a:ea typeface="Nunito"/>
              <a:cs typeface="Nunito"/>
              <a:sym typeface="Nunito"/>
            </a:endParaRPr>
          </a:p>
          <a:p>
            <a:pPr marL="0" lvl="0" indent="0" algn="l" rtl="0">
              <a:lnSpc>
                <a:spcPct val="95000"/>
              </a:lnSpc>
              <a:spcBef>
                <a:spcPts val="1200"/>
              </a:spcBef>
              <a:spcAft>
                <a:spcPts val="0"/>
              </a:spcAft>
              <a:buSzPts val="852"/>
              <a:buNone/>
            </a:pPr>
            <a:r>
              <a:rPr lang="en-GB" sz="1295">
                <a:latin typeface="Nunito"/>
                <a:ea typeface="Nunito"/>
                <a:cs typeface="Nunito"/>
                <a:sym typeface="Nunito"/>
              </a:rPr>
              <a:t>Are you interested in getting more involved? </a:t>
            </a:r>
            <a:endParaRPr sz="1295">
              <a:latin typeface="Nunito"/>
              <a:ea typeface="Nunito"/>
              <a:cs typeface="Nunito"/>
              <a:sym typeface="Nunito"/>
            </a:endParaRPr>
          </a:p>
          <a:p>
            <a:pPr marL="457200" lvl="0" indent="-310832" algn="l" rtl="0">
              <a:lnSpc>
                <a:spcPct val="95000"/>
              </a:lnSpc>
              <a:spcBef>
                <a:spcPts val="1200"/>
              </a:spcBef>
              <a:spcAft>
                <a:spcPts val="0"/>
              </a:spcAft>
              <a:buSzPts val="1295"/>
              <a:buFont typeface="Nunito"/>
              <a:buChar char="-"/>
            </a:pPr>
            <a:r>
              <a:rPr lang="en-GB" sz="1295">
                <a:latin typeface="Nunito"/>
                <a:ea typeface="Nunito"/>
                <a:cs typeface="Nunito"/>
                <a:sym typeface="Nunito"/>
              </a:rPr>
              <a:t>Support us with comms/website/internships/research</a:t>
            </a:r>
            <a:endParaRPr sz="1295">
              <a:latin typeface="Nunito"/>
              <a:ea typeface="Nunito"/>
              <a:cs typeface="Nunito"/>
              <a:sym typeface="Nunito"/>
            </a:endParaRPr>
          </a:p>
          <a:p>
            <a:pPr marL="457200" lvl="0" indent="-310832" algn="l" rtl="0">
              <a:lnSpc>
                <a:spcPct val="95000"/>
              </a:lnSpc>
              <a:spcBef>
                <a:spcPts val="0"/>
              </a:spcBef>
              <a:spcAft>
                <a:spcPts val="0"/>
              </a:spcAft>
              <a:buSzPts val="1295"/>
              <a:buFont typeface="Nunito"/>
              <a:buChar char="-"/>
            </a:pPr>
            <a:r>
              <a:rPr lang="en-GB" sz="1295">
                <a:latin typeface="Nunito"/>
                <a:ea typeface="Nunito"/>
                <a:cs typeface="Nunito"/>
                <a:sym typeface="Nunito"/>
              </a:rPr>
              <a:t>New national commission in Oct 2023</a:t>
            </a:r>
            <a:endParaRPr sz="1295">
              <a:latin typeface="Nunito"/>
              <a:ea typeface="Nunito"/>
              <a:cs typeface="Nunito"/>
              <a:sym typeface="Nunito"/>
            </a:endParaRPr>
          </a:p>
          <a:p>
            <a:pPr marL="457200" lvl="0" indent="-310832" algn="l" rtl="0">
              <a:lnSpc>
                <a:spcPct val="95000"/>
              </a:lnSpc>
              <a:spcBef>
                <a:spcPts val="0"/>
              </a:spcBef>
              <a:spcAft>
                <a:spcPts val="0"/>
              </a:spcAft>
              <a:buSzPts val="1295"/>
              <a:buFont typeface="Nunito"/>
              <a:buChar char="-"/>
            </a:pPr>
            <a:r>
              <a:rPr lang="en-GB" sz="1295">
                <a:latin typeface="Nunito"/>
                <a:ea typeface="Nunito"/>
                <a:cs typeface="Nunito"/>
                <a:sym typeface="Nunito"/>
              </a:rPr>
              <a:t>Email interest to </a:t>
            </a:r>
            <a:r>
              <a:rPr lang="en-GB" sz="1295" b="1" u="sng">
                <a:solidFill>
                  <a:schemeClr val="hlink"/>
                </a:solidFill>
                <a:latin typeface="Nunito"/>
                <a:ea typeface="Nunito"/>
                <a:cs typeface="Nunito"/>
                <a:sym typeface="Nunito"/>
                <a:hlinkClick r:id="rId7"/>
              </a:rPr>
              <a:t>euronetmrphuk@gmail.com</a:t>
            </a:r>
            <a:endParaRPr sz="1295" b="1">
              <a:latin typeface="Nunito"/>
              <a:ea typeface="Nunito"/>
              <a:cs typeface="Nunito"/>
              <a:sym typeface="Nunito"/>
            </a:endParaRPr>
          </a:p>
          <a:p>
            <a:pPr marL="457200" lvl="0" indent="-310832" algn="l" rtl="0">
              <a:lnSpc>
                <a:spcPct val="95000"/>
              </a:lnSpc>
              <a:spcBef>
                <a:spcPts val="0"/>
              </a:spcBef>
              <a:spcAft>
                <a:spcPts val="0"/>
              </a:spcAft>
              <a:buSzPts val="1295"/>
              <a:buFont typeface="Nunito"/>
              <a:buChar char="-"/>
            </a:pPr>
            <a:r>
              <a:rPr lang="en-GB" sz="1295" b="1">
                <a:latin typeface="Nunito"/>
                <a:ea typeface="Nunito"/>
                <a:cs typeface="Nunito"/>
                <a:sym typeface="Nunito"/>
              </a:rPr>
              <a:t>First UK Euronet meeting end of October 2023</a:t>
            </a:r>
            <a:endParaRPr sz="1295" b="1">
              <a:latin typeface="Nunito"/>
              <a:ea typeface="Nunito"/>
              <a:cs typeface="Nunito"/>
              <a:sym typeface="Nunito"/>
            </a:endParaRPr>
          </a:p>
        </p:txBody>
      </p:sp>
      <p:sp>
        <p:nvSpPr>
          <p:cNvPr id="289" name="Google Shape;289;p38"/>
          <p:cNvSpPr txBox="1">
            <a:spLocks noGrp="1"/>
          </p:cNvSpPr>
          <p:nvPr>
            <p:ph type="body" idx="1"/>
          </p:nvPr>
        </p:nvSpPr>
        <p:spPr>
          <a:xfrm>
            <a:off x="5479425" y="1225225"/>
            <a:ext cx="3122400" cy="2502000"/>
          </a:xfrm>
          <a:prstGeom prst="rect">
            <a:avLst/>
          </a:prstGeom>
          <a:solidFill>
            <a:schemeClr val="lt2"/>
          </a:solidFill>
        </p:spPr>
        <p:txBody>
          <a:bodyPr spcFirstLastPara="1" wrap="square" lIns="91425" tIns="91425" rIns="91425" bIns="91425" anchor="t" anchorCtr="0">
            <a:normAutofit/>
          </a:bodyPr>
          <a:lstStyle/>
          <a:p>
            <a:pPr marL="0" lvl="0" indent="0" algn="l" rtl="0">
              <a:lnSpc>
                <a:spcPct val="105000"/>
              </a:lnSpc>
              <a:spcBef>
                <a:spcPts val="0"/>
              </a:spcBef>
              <a:spcAft>
                <a:spcPts val="0"/>
              </a:spcAft>
              <a:buSzPts val="1018"/>
              <a:buNone/>
            </a:pPr>
            <a:r>
              <a:rPr lang="en-GB" sz="1635" b="1">
                <a:latin typeface="Nunito"/>
                <a:ea typeface="Nunito"/>
                <a:cs typeface="Nunito"/>
                <a:sym typeface="Nunito"/>
              </a:rPr>
              <a:t>Any questions?</a:t>
            </a:r>
            <a:endParaRPr sz="1635">
              <a:latin typeface="Nunito"/>
              <a:ea typeface="Nunito"/>
              <a:cs typeface="Nunito"/>
              <a:sym typeface="Nunito"/>
            </a:endParaRPr>
          </a:p>
          <a:p>
            <a:pPr marL="0" lvl="0" indent="0" algn="l" rtl="0">
              <a:lnSpc>
                <a:spcPct val="105000"/>
              </a:lnSpc>
              <a:spcBef>
                <a:spcPts val="1200"/>
              </a:spcBef>
              <a:spcAft>
                <a:spcPts val="0"/>
              </a:spcAft>
              <a:buSzPts val="1018"/>
              <a:buNone/>
            </a:pPr>
            <a:r>
              <a:rPr lang="en-GB" sz="1635">
                <a:latin typeface="Nunito"/>
                <a:ea typeface="Nunito"/>
                <a:cs typeface="Nunito"/>
                <a:sym typeface="Nunito"/>
              </a:rPr>
              <a:t>What would you like to see from our engagement in EuroNET and other networks? </a:t>
            </a:r>
            <a:endParaRPr sz="1635">
              <a:latin typeface="Nunito"/>
              <a:ea typeface="Nunito"/>
              <a:cs typeface="Nunito"/>
              <a:sym typeface="Nunito"/>
            </a:endParaRPr>
          </a:p>
          <a:p>
            <a:pPr marL="0" lvl="0" indent="0" algn="l" rtl="0">
              <a:lnSpc>
                <a:spcPct val="105000"/>
              </a:lnSpc>
              <a:spcBef>
                <a:spcPts val="1200"/>
              </a:spcBef>
              <a:spcAft>
                <a:spcPts val="1200"/>
              </a:spcAft>
              <a:buSzPts val="1018"/>
              <a:buNone/>
            </a:pPr>
            <a:r>
              <a:rPr lang="en-GB" sz="1635">
                <a:latin typeface="Nunito"/>
                <a:ea typeface="Nunito"/>
                <a:cs typeface="Nunito"/>
                <a:sym typeface="Nunito"/>
              </a:rPr>
              <a:t>Share your ideas and vision too  </a:t>
            </a:r>
            <a:endParaRPr sz="1635">
              <a:latin typeface="Nunito"/>
              <a:ea typeface="Nunito"/>
              <a:cs typeface="Nunito"/>
              <a:sym typeface="Nunito"/>
            </a:endParaRPr>
          </a:p>
        </p:txBody>
      </p:sp>
      <p:sp>
        <p:nvSpPr>
          <p:cNvPr id="290" name="Google Shape;290;p38"/>
          <p:cNvSpPr txBox="1"/>
          <p:nvPr/>
        </p:nvSpPr>
        <p:spPr>
          <a:xfrm>
            <a:off x="6435875" y="4684950"/>
            <a:ext cx="267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euronetmrphuk@gmail.com</a:t>
            </a:r>
            <a:endParaRPr>
              <a:latin typeface="Nunito"/>
              <a:ea typeface="Nunito"/>
              <a:cs typeface="Nunito"/>
              <a:sym typeface="Nunito"/>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294"/>
        <p:cNvGrpSpPr/>
        <p:nvPr/>
      </p:nvGrpSpPr>
      <p:grpSpPr>
        <a:xfrm>
          <a:off x="0" y="0"/>
          <a:ext cx="0" cy="0"/>
          <a:chOff x="0" y="0"/>
          <a:chExt cx="0" cy="0"/>
        </a:xfrm>
      </p:grpSpPr>
      <p:pic>
        <p:nvPicPr>
          <p:cNvPr id="295" name="Google Shape;295;p39"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296" name="Google Shape;296;p39"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297" name="Google Shape;297;p39"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2100" b="1">
                <a:solidFill>
                  <a:srgbClr val="5B5B5B"/>
                </a:solidFill>
                <a:latin typeface="Roboto"/>
                <a:ea typeface="Roboto"/>
                <a:cs typeface="Roboto"/>
                <a:sym typeface="Roboto"/>
              </a:rPr>
              <a:t>Any questions?</a:t>
            </a:r>
            <a:endParaRPr sz="2100" b="1">
              <a:solidFill>
                <a:srgbClr val="5B5B5B"/>
              </a:solidFill>
              <a:latin typeface="Roboto"/>
              <a:ea typeface="Roboto"/>
              <a:cs typeface="Roboto"/>
              <a:sym typeface="Roboto"/>
            </a:endParaRPr>
          </a:p>
          <a:p>
            <a:pPr marL="0" lvl="0" indent="0" algn="l" rtl="0">
              <a:spcBef>
                <a:spcPts val="0"/>
              </a:spcBef>
              <a:spcAft>
                <a:spcPts val="0"/>
              </a:spcAft>
              <a:buNone/>
            </a:pPr>
            <a:endParaRPr sz="2100" b="1">
              <a:solidFill>
                <a:srgbClr val="5B5B5B"/>
              </a:solidFill>
              <a:latin typeface="Roboto"/>
              <a:ea typeface="Roboto"/>
              <a:cs typeface="Roboto"/>
              <a:sym typeface="Roboto"/>
            </a:endParaRPr>
          </a:p>
          <a:p>
            <a:pPr marL="0" lvl="0" indent="0" algn="l" rtl="0">
              <a:spcBef>
                <a:spcPts val="0"/>
              </a:spcBef>
              <a:spcAft>
                <a:spcPts val="0"/>
              </a:spcAft>
              <a:buNone/>
            </a:pPr>
            <a:r>
              <a:rPr lang="en-GB" sz="2100" b="1">
                <a:solidFill>
                  <a:srgbClr val="5B5B5B"/>
                </a:solidFill>
                <a:latin typeface="Roboto"/>
                <a:ea typeface="Roboto"/>
                <a:cs typeface="Roboto"/>
                <a:sym typeface="Roboto"/>
              </a:rPr>
              <a:t>What else would you like to see from engagement with EuroNet and other networks?</a:t>
            </a:r>
            <a:endParaRPr sz="2100" b="1">
              <a:solidFill>
                <a:srgbClr val="5B5B5B"/>
              </a:solidFill>
              <a:latin typeface="Roboto"/>
              <a:ea typeface="Roboto"/>
              <a:cs typeface="Roboto"/>
              <a:sym typeface="Roboto"/>
            </a:endParaRPr>
          </a:p>
        </p:txBody>
      </p:sp>
      <p:sp>
        <p:nvSpPr>
          <p:cNvPr id="298" name="Google Shape;298;p39" descr="footer-id"/>
          <p:cNvSpPr txBox="1"/>
          <p:nvPr/>
        </p:nvSpPr>
        <p:spPr>
          <a:xfrm>
            <a:off x="2286000" y="4381500"/>
            <a:ext cx="3048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b="1">
                <a:solidFill>
                  <a:srgbClr val="5B5B5B"/>
                </a:solidFill>
                <a:latin typeface="Roboto"/>
                <a:ea typeface="Roboto"/>
                <a:cs typeface="Roboto"/>
                <a:sym typeface="Roboto"/>
              </a:rPr>
              <a:t>ⓘ</a:t>
            </a:r>
            <a:endParaRPr sz="1300" b="1">
              <a:solidFill>
                <a:srgbClr val="5B5B5B"/>
              </a:solidFill>
              <a:latin typeface="Roboto"/>
              <a:ea typeface="Roboto"/>
              <a:cs typeface="Roboto"/>
              <a:sym typeface="Roboto"/>
            </a:endParaRPr>
          </a:p>
        </p:txBody>
      </p:sp>
      <p:sp>
        <p:nvSpPr>
          <p:cNvPr id="299" name="Google Shape;299;p39" descr="footer-id"/>
          <p:cNvSpPr txBox="1"/>
          <p:nvPr/>
        </p:nvSpPr>
        <p:spPr>
          <a:xfrm>
            <a:off x="2590800" y="4381500"/>
            <a:ext cx="60453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5B5B5B"/>
              </a:solidFill>
              <a:latin typeface="Roboto"/>
              <a:ea typeface="Roboto"/>
              <a:cs typeface="Roboto"/>
              <a:sym typeface="Robo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8"/>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latin typeface="Nunito"/>
                <a:ea typeface="Nunito"/>
                <a:cs typeface="Nunito"/>
                <a:sym typeface="Nunito"/>
              </a:rPr>
              <a:t>Outline</a:t>
            </a:r>
            <a:endParaRPr>
              <a:latin typeface="Nunito"/>
              <a:ea typeface="Nunito"/>
              <a:cs typeface="Nunito"/>
              <a:sym typeface="Nunito"/>
            </a:endParaRPr>
          </a:p>
        </p:txBody>
      </p:sp>
      <p:sp>
        <p:nvSpPr>
          <p:cNvPr id="105" name="Google Shape;105;p18"/>
          <p:cNvSpPr txBox="1">
            <a:spLocks noGrp="1"/>
          </p:cNvSpPr>
          <p:nvPr>
            <p:ph type="body" idx="1"/>
          </p:nvPr>
        </p:nvSpPr>
        <p:spPr>
          <a:xfrm>
            <a:off x="311700" y="1225225"/>
            <a:ext cx="7432500" cy="3354000"/>
          </a:xfrm>
          <a:prstGeom prst="rect">
            <a:avLst/>
          </a:prstGeom>
        </p:spPr>
        <p:txBody>
          <a:bodyPr spcFirstLastPara="1" wrap="square" lIns="91425" tIns="91425" rIns="91425" bIns="91425" anchor="t" anchorCtr="0">
            <a:normAutofit/>
          </a:bodyPr>
          <a:lstStyle/>
          <a:p>
            <a:pPr marL="457200" lvl="0" indent="-349250" algn="l" rtl="0">
              <a:spcBef>
                <a:spcPts val="0"/>
              </a:spcBef>
              <a:spcAft>
                <a:spcPts val="0"/>
              </a:spcAft>
              <a:buSzPts val="1900"/>
              <a:buFont typeface="Nunito"/>
              <a:buAutoNum type="arabicPeriod"/>
            </a:pPr>
            <a:r>
              <a:rPr lang="en-GB" sz="1900">
                <a:latin typeface="Nunito"/>
                <a:ea typeface="Nunito"/>
                <a:cs typeface="Nunito"/>
                <a:sym typeface="Nunito"/>
              </a:rPr>
              <a:t>Overview of Global Opportunities in Public Health training</a:t>
            </a:r>
            <a:endParaRPr sz="1900">
              <a:latin typeface="Nunito"/>
              <a:ea typeface="Nunito"/>
              <a:cs typeface="Nunito"/>
              <a:sym typeface="Nunito"/>
            </a:endParaRPr>
          </a:p>
          <a:p>
            <a:pPr marL="457200" lvl="0" indent="-349250" algn="l" rtl="0">
              <a:spcBef>
                <a:spcPts val="0"/>
              </a:spcBef>
              <a:spcAft>
                <a:spcPts val="0"/>
              </a:spcAft>
              <a:buSzPts val="1900"/>
              <a:buFont typeface="Nunito"/>
              <a:buAutoNum type="arabicPeriod"/>
            </a:pPr>
            <a:r>
              <a:rPr lang="en-GB" sz="1900">
                <a:latin typeface="Nunito"/>
                <a:ea typeface="Nunito"/>
                <a:cs typeface="Nunito"/>
                <a:sym typeface="Nunito"/>
              </a:rPr>
              <a:t>Introduction to European Registrar Network (EuroNET) </a:t>
            </a:r>
            <a:endParaRPr sz="1900">
              <a:latin typeface="Nunito"/>
              <a:ea typeface="Nunito"/>
              <a:cs typeface="Nunito"/>
              <a:sym typeface="Nunito"/>
            </a:endParaRPr>
          </a:p>
          <a:p>
            <a:pPr marL="457200" lvl="0" indent="-349250" algn="l" rtl="0">
              <a:spcBef>
                <a:spcPts val="0"/>
              </a:spcBef>
              <a:spcAft>
                <a:spcPts val="0"/>
              </a:spcAft>
              <a:buSzPts val="1900"/>
              <a:buFont typeface="Nunito"/>
              <a:buAutoNum type="arabicPeriod"/>
            </a:pPr>
            <a:r>
              <a:rPr lang="en-GB" sz="1900">
                <a:latin typeface="Nunito"/>
                <a:ea typeface="Nunito"/>
                <a:cs typeface="Nunito"/>
                <a:sym typeface="Nunito"/>
              </a:rPr>
              <a:t>Introduction to other global networks </a:t>
            </a:r>
            <a:endParaRPr sz="1900">
              <a:latin typeface="Nunito"/>
              <a:ea typeface="Nunito"/>
              <a:cs typeface="Nunito"/>
              <a:sym typeface="Nunito"/>
            </a:endParaRPr>
          </a:p>
          <a:p>
            <a:pPr marL="457200" lvl="0" indent="-349250" algn="l" rtl="0">
              <a:spcBef>
                <a:spcPts val="0"/>
              </a:spcBef>
              <a:spcAft>
                <a:spcPts val="0"/>
              </a:spcAft>
              <a:buSzPts val="1900"/>
              <a:buFont typeface="Nunito"/>
              <a:buAutoNum type="arabicPeriod"/>
            </a:pPr>
            <a:r>
              <a:rPr lang="en-GB" sz="1900">
                <a:latin typeface="Nunito"/>
                <a:ea typeface="Nunito"/>
                <a:cs typeface="Nunito"/>
                <a:sym typeface="Nunito"/>
              </a:rPr>
              <a:t>Global Health placements and projects in PH training </a:t>
            </a:r>
            <a:endParaRPr sz="1900">
              <a:latin typeface="Nunito"/>
              <a:ea typeface="Nunito"/>
              <a:cs typeface="Nunito"/>
              <a:sym typeface="Nunito"/>
            </a:endParaRPr>
          </a:p>
          <a:p>
            <a:pPr marL="457200" lvl="0" indent="-349250" algn="l" rtl="0">
              <a:spcBef>
                <a:spcPts val="0"/>
              </a:spcBef>
              <a:spcAft>
                <a:spcPts val="0"/>
              </a:spcAft>
              <a:buSzPts val="1900"/>
              <a:buFont typeface="Nunito"/>
              <a:buAutoNum type="arabicPeriod"/>
            </a:pPr>
            <a:r>
              <a:rPr lang="en-GB" sz="1900">
                <a:latin typeface="Nunito"/>
                <a:ea typeface="Nunito"/>
                <a:cs typeface="Nunito"/>
                <a:sym typeface="Nunito"/>
              </a:rPr>
              <a:t>How to get more involved </a:t>
            </a:r>
            <a:endParaRPr sz="1900">
              <a:latin typeface="Nunito"/>
              <a:ea typeface="Nunito"/>
              <a:cs typeface="Nunito"/>
              <a:sym typeface="Nunito"/>
            </a:endParaRPr>
          </a:p>
          <a:p>
            <a:pPr marL="0" lvl="0" indent="0" algn="l" rtl="0">
              <a:spcBef>
                <a:spcPts val="0"/>
              </a:spcBef>
              <a:spcAft>
                <a:spcPts val="1200"/>
              </a:spcAft>
              <a:buNone/>
            </a:pPr>
            <a:endParaRPr sz="2600">
              <a:latin typeface="Nunito"/>
              <a:ea typeface="Nunito"/>
              <a:cs typeface="Nunito"/>
              <a:sym typeface="Nunito"/>
            </a:endParaRPr>
          </a:p>
        </p:txBody>
      </p:sp>
      <p:sp>
        <p:nvSpPr>
          <p:cNvPr id="106" name="Google Shape;106;p18" descr="title-id"/>
          <p:cNvSpPr txBox="1"/>
          <p:nvPr/>
        </p:nvSpPr>
        <p:spPr>
          <a:xfrm>
            <a:off x="1275575" y="4474800"/>
            <a:ext cx="7315200" cy="54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Roboto"/>
                <a:ea typeface="Roboto"/>
                <a:cs typeface="Roboto"/>
                <a:sym typeface="Roboto"/>
              </a:rPr>
              <a:t>Join at slido.com #2546031</a:t>
            </a:r>
            <a:endParaRPr sz="1600" b="1">
              <a:solidFill>
                <a:schemeClr val="dk1"/>
              </a:solidFill>
              <a:latin typeface="Roboto"/>
              <a:ea typeface="Roboto"/>
              <a:cs typeface="Roboto"/>
              <a:sym typeface="Roboto"/>
            </a:endParaRPr>
          </a:p>
        </p:txBody>
      </p:sp>
      <p:pic>
        <p:nvPicPr>
          <p:cNvPr id="107" name="Google Shape;107;p18" descr="poll-type-id">
            <a:hlinkClick r:id="rId3"/>
          </p:cNvPr>
          <p:cNvPicPr preferRelativeResize="0"/>
          <p:nvPr/>
        </p:nvPicPr>
        <p:blipFill>
          <a:blip r:embed="rId4">
            <a:alphaModFix/>
          </a:blip>
          <a:stretch>
            <a:fillRect/>
          </a:stretch>
        </p:blipFill>
        <p:spPr>
          <a:xfrm>
            <a:off x="555800" y="4364904"/>
            <a:ext cx="767599" cy="7676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9"/>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latin typeface="Nunito"/>
                <a:ea typeface="Nunito"/>
                <a:cs typeface="Nunito"/>
                <a:sym typeface="Nunito"/>
              </a:rPr>
              <a:t>Blurb</a:t>
            </a:r>
            <a:endParaRPr>
              <a:latin typeface="Nunito"/>
              <a:ea typeface="Nunito"/>
              <a:cs typeface="Nunito"/>
              <a:sym typeface="Nunito"/>
            </a:endParaRPr>
          </a:p>
        </p:txBody>
      </p:sp>
      <p:sp>
        <p:nvSpPr>
          <p:cNvPr id="113" name="Google Shape;113;p19"/>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a:t>This workshop will empower registrars to access opportunities in global public health including through:</a:t>
            </a:r>
            <a:endParaRPr/>
          </a:p>
          <a:p>
            <a:pPr marL="457200" lvl="0" indent="-342900" algn="l" rtl="0">
              <a:spcBef>
                <a:spcPts val="1200"/>
              </a:spcBef>
              <a:spcAft>
                <a:spcPts val="0"/>
              </a:spcAft>
              <a:buSzPts val="1800"/>
              <a:buChar char="-"/>
            </a:pPr>
            <a:r>
              <a:rPr lang="en-GB"/>
              <a:t>membership of EuroNet and networks including ASPHER, EUPHA and WFPHA </a:t>
            </a:r>
            <a:endParaRPr/>
          </a:p>
          <a:p>
            <a:pPr marL="457200" lvl="0" indent="-342900" algn="l" rtl="0">
              <a:spcBef>
                <a:spcPts val="0"/>
              </a:spcBef>
              <a:spcAft>
                <a:spcPts val="0"/>
              </a:spcAft>
              <a:buSzPts val="1800"/>
              <a:buChar char="-"/>
            </a:pPr>
            <a:r>
              <a:rPr lang="en-GB"/>
              <a:t>Registrar placements and projects in global health </a:t>
            </a:r>
            <a:endParaRPr/>
          </a:p>
        </p:txBody>
      </p:sp>
      <p:sp>
        <p:nvSpPr>
          <p:cNvPr id="114" name="Google Shape;114;p19" descr="title-id"/>
          <p:cNvSpPr txBox="1"/>
          <p:nvPr/>
        </p:nvSpPr>
        <p:spPr>
          <a:xfrm>
            <a:off x="1275575" y="4474800"/>
            <a:ext cx="7315200" cy="547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600" b="1">
                <a:solidFill>
                  <a:schemeClr val="dk1"/>
                </a:solidFill>
                <a:latin typeface="Roboto"/>
                <a:ea typeface="Roboto"/>
                <a:cs typeface="Roboto"/>
                <a:sym typeface="Roboto"/>
              </a:rPr>
              <a:t>Join at slido.com #2546031</a:t>
            </a:r>
            <a:endParaRPr sz="1600" b="1">
              <a:solidFill>
                <a:schemeClr val="dk1"/>
              </a:solidFill>
              <a:latin typeface="Roboto"/>
              <a:ea typeface="Roboto"/>
              <a:cs typeface="Roboto"/>
              <a:sym typeface="Roboto"/>
            </a:endParaRPr>
          </a:p>
        </p:txBody>
      </p:sp>
      <p:pic>
        <p:nvPicPr>
          <p:cNvPr id="115" name="Google Shape;115;p19" descr="poll-type-id">
            <a:hlinkClick r:id="rId3"/>
          </p:cNvPr>
          <p:cNvPicPr preferRelativeResize="0"/>
          <p:nvPr/>
        </p:nvPicPr>
        <p:blipFill>
          <a:blip r:embed="rId4">
            <a:alphaModFix/>
          </a:blip>
          <a:stretch>
            <a:fillRect/>
          </a:stretch>
        </p:blipFill>
        <p:spPr>
          <a:xfrm>
            <a:off x="555800" y="4364904"/>
            <a:ext cx="767599" cy="7676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19"/>
        <p:cNvGrpSpPr/>
        <p:nvPr/>
      </p:nvGrpSpPr>
      <p:grpSpPr>
        <a:xfrm>
          <a:off x="0" y="0"/>
          <a:ext cx="0" cy="0"/>
          <a:chOff x="0" y="0"/>
          <a:chExt cx="0" cy="0"/>
        </a:xfrm>
      </p:grpSpPr>
      <p:pic>
        <p:nvPicPr>
          <p:cNvPr id="120" name="Google Shape;120;p20"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121" name="Google Shape;121;p20"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122" name="Google Shape;122;p20"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600" b="1">
                <a:solidFill>
                  <a:srgbClr val="5B5B5B"/>
                </a:solidFill>
                <a:latin typeface="Roboto"/>
                <a:ea typeface="Roboto"/>
                <a:cs typeface="Roboto"/>
                <a:sym typeface="Roboto"/>
              </a:rPr>
              <a:t>How are you doing so far today?</a:t>
            </a:r>
            <a:endParaRPr sz="3600" b="1">
              <a:solidFill>
                <a:srgbClr val="5B5B5B"/>
              </a:solidFill>
              <a:latin typeface="Roboto"/>
              <a:ea typeface="Roboto"/>
              <a:cs typeface="Roboto"/>
              <a:sym typeface="Roboto"/>
            </a:endParaRPr>
          </a:p>
        </p:txBody>
      </p:sp>
      <p:sp>
        <p:nvSpPr>
          <p:cNvPr id="123" name="Google Shape;123;p20" descr="footer-id"/>
          <p:cNvSpPr txBox="1"/>
          <p:nvPr/>
        </p:nvSpPr>
        <p:spPr>
          <a:xfrm>
            <a:off x="2286000" y="4381500"/>
            <a:ext cx="3048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b="1">
                <a:solidFill>
                  <a:srgbClr val="5B5B5B"/>
                </a:solidFill>
                <a:latin typeface="Roboto"/>
                <a:ea typeface="Roboto"/>
                <a:cs typeface="Roboto"/>
                <a:sym typeface="Roboto"/>
              </a:rPr>
              <a:t>ⓘ</a:t>
            </a:r>
            <a:endParaRPr sz="1300" b="1">
              <a:solidFill>
                <a:srgbClr val="5B5B5B"/>
              </a:solidFill>
              <a:latin typeface="Roboto"/>
              <a:ea typeface="Roboto"/>
              <a:cs typeface="Roboto"/>
              <a:sym typeface="Roboto"/>
            </a:endParaRPr>
          </a:p>
        </p:txBody>
      </p:sp>
      <p:sp>
        <p:nvSpPr>
          <p:cNvPr id="124" name="Google Shape;124;p20" descr="footer-id"/>
          <p:cNvSpPr txBox="1"/>
          <p:nvPr/>
        </p:nvSpPr>
        <p:spPr>
          <a:xfrm>
            <a:off x="2590800" y="4381500"/>
            <a:ext cx="60453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5B5B5B"/>
                </a:solidFill>
                <a:latin typeface="Roboto"/>
                <a:ea typeface="Roboto"/>
                <a:cs typeface="Roboto"/>
                <a:sym typeface="Roboto"/>
              </a:rPr>
              <a:t>Click </a:t>
            </a:r>
            <a:r>
              <a:rPr lang="en-GB" b="1">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7"/>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
        <p:cNvGrpSpPr/>
        <p:nvPr/>
      </p:nvGrpSpPr>
      <p:grpSpPr>
        <a:xfrm>
          <a:off x="0" y="0"/>
          <a:ext cx="0" cy="0"/>
          <a:chOff x="0" y="0"/>
          <a:chExt cx="0" cy="0"/>
        </a:xfrm>
      </p:grpSpPr>
      <p:pic>
        <p:nvPicPr>
          <p:cNvPr id="129" name="Google Shape;129;p21" descr="logo-id">
            <a:hlinkClick r:id="rId3"/>
          </p:cNvPr>
          <p:cNvPicPr preferRelativeResize="0"/>
          <p:nvPr/>
        </p:nvPicPr>
        <p:blipFill>
          <a:blip r:embed="rId4">
            <a:alphaModFix/>
          </a:blip>
          <a:stretch>
            <a:fillRect/>
          </a:stretch>
        </p:blipFill>
        <p:spPr>
          <a:xfrm>
            <a:off x="2612020" y="508000"/>
            <a:ext cx="874500" cy="382594"/>
          </a:xfrm>
          <a:prstGeom prst="rect">
            <a:avLst/>
          </a:prstGeom>
          <a:noFill/>
          <a:ln>
            <a:noFill/>
          </a:ln>
        </p:spPr>
      </p:pic>
      <p:sp>
        <p:nvSpPr>
          <p:cNvPr id="130" name="Google Shape;130;p21"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600" b="1">
                <a:solidFill>
                  <a:srgbClr val="5B5B5B"/>
                </a:solidFill>
                <a:latin typeface="Roboto"/>
                <a:ea typeface="Roboto"/>
                <a:cs typeface="Roboto"/>
                <a:sym typeface="Roboto"/>
              </a:rPr>
              <a:t>Which ST level are you?</a:t>
            </a:r>
            <a:endParaRPr sz="3600" b="1">
              <a:solidFill>
                <a:srgbClr val="5B5B5B"/>
              </a:solidFill>
              <a:latin typeface="Roboto"/>
              <a:ea typeface="Roboto"/>
              <a:cs typeface="Roboto"/>
              <a:sym typeface="Roboto"/>
            </a:endParaRPr>
          </a:p>
        </p:txBody>
      </p:sp>
      <p:sp>
        <p:nvSpPr>
          <p:cNvPr id="131" name="Google Shape;131;p21" descr="footer-id"/>
          <p:cNvSpPr txBox="1"/>
          <p:nvPr/>
        </p:nvSpPr>
        <p:spPr>
          <a:xfrm>
            <a:off x="2286000" y="4381500"/>
            <a:ext cx="3048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b="1">
                <a:solidFill>
                  <a:srgbClr val="5B5B5B"/>
                </a:solidFill>
                <a:latin typeface="Roboto"/>
                <a:ea typeface="Roboto"/>
                <a:cs typeface="Roboto"/>
                <a:sym typeface="Roboto"/>
              </a:rPr>
              <a:t>ⓘ</a:t>
            </a:r>
            <a:endParaRPr sz="1300" b="1">
              <a:solidFill>
                <a:srgbClr val="5B5B5B"/>
              </a:solidFill>
              <a:latin typeface="Roboto"/>
              <a:ea typeface="Roboto"/>
              <a:cs typeface="Roboto"/>
              <a:sym typeface="Roboto"/>
            </a:endParaRPr>
          </a:p>
        </p:txBody>
      </p:sp>
      <p:sp>
        <p:nvSpPr>
          <p:cNvPr id="132" name="Google Shape;132;p21" descr="footer-id"/>
          <p:cNvSpPr txBox="1"/>
          <p:nvPr/>
        </p:nvSpPr>
        <p:spPr>
          <a:xfrm>
            <a:off x="2590800" y="4381500"/>
            <a:ext cx="60453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5B5B5B"/>
                </a:solidFill>
                <a:latin typeface="Roboto"/>
                <a:ea typeface="Roboto"/>
                <a:cs typeface="Roboto"/>
                <a:sym typeface="Roboto"/>
              </a:rPr>
              <a:t>Click </a:t>
            </a:r>
            <a:r>
              <a:rPr lang="en-GB" b="1">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5"/>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pic>
        <p:nvPicPr>
          <p:cNvPr id="133" name="Google Shape;133;p21" descr="poll-type-id">
            <a:hlinkClick r:id="rId6"/>
          </p:cNvPr>
          <p:cNvPicPr preferRelativeResize="0"/>
          <p:nvPr/>
        </p:nvPicPr>
        <p:blipFill>
          <a:blip r:embed="rId7">
            <a:alphaModFix/>
          </a:blip>
          <a:stretch>
            <a:fillRect/>
          </a:stretch>
        </p:blipFill>
        <p:spPr>
          <a:xfrm>
            <a:off x="508000" y="1657350"/>
            <a:ext cx="1828800" cy="18288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7"/>
        <p:cNvGrpSpPr/>
        <p:nvPr/>
      </p:nvGrpSpPr>
      <p:grpSpPr>
        <a:xfrm>
          <a:off x="0" y="0"/>
          <a:ext cx="0" cy="0"/>
          <a:chOff x="0" y="0"/>
          <a:chExt cx="0" cy="0"/>
        </a:xfrm>
      </p:grpSpPr>
      <p:pic>
        <p:nvPicPr>
          <p:cNvPr id="138" name="Google Shape;138;p22" descr="poll-type-id">
            <a:hlinkClick r:id="rId3"/>
          </p:cNvPr>
          <p:cNvPicPr preferRelativeResize="0"/>
          <p:nvPr/>
        </p:nvPicPr>
        <p:blipFill>
          <a:blip r:embed="rId4">
            <a:alphaModFix/>
          </a:blip>
          <a:stretch>
            <a:fillRect/>
          </a:stretch>
        </p:blipFill>
        <p:spPr>
          <a:xfrm>
            <a:off x="508000" y="1657350"/>
            <a:ext cx="1828800" cy="1828800"/>
          </a:xfrm>
          <a:prstGeom prst="rect">
            <a:avLst/>
          </a:prstGeom>
          <a:noFill/>
          <a:ln>
            <a:noFill/>
          </a:ln>
        </p:spPr>
      </p:pic>
      <p:pic>
        <p:nvPicPr>
          <p:cNvPr id="139" name="Google Shape;139;p22" descr="logo-id">
            <a:hlinkClick r:id="rId5"/>
          </p:cNvPr>
          <p:cNvPicPr preferRelativeResize="0"/>
          <p:nvPr/>
        </p:nvPicPr>
        <p:blipFill>
          <a:blip r:embed="rId6">
            <a:alphaModFix/>
          </a:blip>
          <a:stretch>
            <a:fillRect/>
          </a:stretch>
        </p:blipFill>
        <p:spPr>
          <a:xfrm>
            <a:off x="2612020" y="508000"/>
            <a:ext cx="874500" cy="382594"/>
          </a:xfrm>
          <a:prstGeom prst="rect">
            <a:avLst/>
          </a:prstGeom>
          <a:noFill/>
          <a:ln>
            <a:noFill/>
          </a:ln>
        </p:spPr>
      </p:pic>
      <p:sp>
        <p:nvSpPr>
          <p:cNvPr id="140" name="Google Shape;140;p22" descr="title-id"/>
          <p:cNvSpPr txBox="1"/>
          <p:nvPr/>
        </p:nvSpPr>
        <p:spPr>
          <a:xfrm>
            <a:off x="2590800" y="1928813"/>
            <a:ext cx="6045300" cy="1285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3600" b="1">
                <a:solidFill>
                  <a:srgbClr val="5B5B5B"/>
                </a:solidFill>
                <a:latin typeface="Roboto"/>
                <a:ea typeface="Roboto"/>
                <a:cs typeface="Roboto"/>
                <a:sym typeface="Roboto"/>
              </a:rPr>
              <a:t>What experience do you have of global health? </a:t>
            </a:r>
            <a:endParaRPr sz="3600" b="1">
              <a:solidFill>
                <a:srgbClr val="5B5B5B"/>
              </a:solidFill>
              <a:latin typeface="Roboto"/>
              <a:ea typeface="Roboto"/>
              <a:cs typeface="Roboto"/>
              <a:sym typeface="Roboto"/>
            </a:endParaRPr>
          </a:p>
        </p:txBody>
      </p:sp>
      <p:sp>
        <p:nvSpPr>
          <p:cNvPr id="141" name="Google Shape;141;p22" descr="footer-id"/>
          <p:cNvSpPr txBox="1"/>
          <p:nvPr/>
        </p:nvSpPr>
        <p:spPr>
          <a:xfrm>
            <a:off x="2286000" y="4381500"/>
            <a:ext cx="3048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1300" b="1">
                <a:solidFill>
                  <a:srgbClr val="5B5B5B"/>
                </a:solidFill>
                <a:latin typeface="Roboto"/>
                <a:ea typeface="Roboto"/>
                <a:cs typeface="Roboto"/>
                <a:sym typeface="Roboto"/>
              </a:rPr>
              <a:t>ⓘ</a:t>
            </a:r>
            <a:endParaRPr sz="1300" b="1">
              <a:solidFill>
                <a:srgbClr val="5B5B5B"/>
              </a:solidFill>
              <a:latin typeface="Roboto"/>
              <a:ea typeface="Roboto"/>
              <a:cs typeface="Roboto"/>
              <a:sym typeface="Roboto"/>
            </a:endParaRPr>
          </a:p>
        </p:txBody>
      </p:sp>
      <p:sp>
        <p:nvSpPr>
          <p:cNvPr id="142" name="Google Shape;142;p22" descr="footer-id"/>
          <p:cNvSpPr txBox="1"/>
          <p:nvPr/>
        </p:nvSpPr>
        <p:spPr>
          <a:xfrm>
            <a:off x="2590800" y="4381500"/>
            <a:ext cx="6045300" cy="382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a:solidFill>
                  <a:srgbClr val="5B5B5B"/>
                </a:solidFill>
                <a:latin typeface="Roboto"/>
                <a:ea typeface="Roboto"/>
                <a:cs typeface="Roboto"/>
                <a:sym typeface="Roboto"/>
              </a:rPr>
              <a:t>Click </a:t>
            </a:r>
            <a:r>
              <a:rPr lang="en-GB" b="1">
                <a:solidFill>
                  <a:srgbClr val="5B5B5B"/>
                </a:solidFill>
                <a:latin typeface="Roboto"/>
                <a:ea typeface="Roboto"/>
                <a:cs typeface="Roboto"/>
                <a:sym typeface="Roboto"/>
              </a:rPr>
              <a:t>Present with Slido</a:t>
            </a:r>
            <a:r>
              <a:rPr lang="en-GB">
                <a:solidFill>
                  <a:srgbClr val="5B5B5B"/>
                </a:solidFill>
                <a:latin typeface="Roboto"/>
                <a:ea typeface="Roboto"/>
                <a:cs typeface="Roboto"/>
                <a:sym typeface="Roboto"/>
              </a:rPr>
              <a:t> or install our </a:t>
            </a:r>
            <a:r>
              <a:rPr lang="en-GB" u="sng">
                <a:solidFill>
                  <a:schemeClr val="hlink"/>
                </a:solidFill>
                <a:latin typeface="Roboto"/>
                <a:ea typeface="Roboto"/>
                <a:cs typeface="Roboto"/>
                <a:sym typeface="Roboto"/>
                <a:hlinkClick r:id="rId7"/>
              </a:rPr>
              <a:t>Chrome extension</a:t>
            </a:r>
            <a:r>
              <a:rPr lang="en-GB">
                <a:solidFill>
                  <a:srgbClr val="5B5B5B"/>
                </a:solidFill>
                <a:latin typeface="Roboto"/>
                <a:ea typeface="Roboto"/>
                <a:cs typeface="Roboto"/>
                <a:sym typeface="Roboto"/>
              </a:rPr>
              <a:t> to activate this poll while presenting.</a:t>
            </a:r>
            <a:endParaRPr>
              <a:solidFill>
                <a:srgbClr val="5B5B5B"/>
              </a:solidFill>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a:latin typeface="Nunito"/>
                <a:ea typeface="Nunito"/>
                <a:cs typeface="Nunito"/>
                <a:sym typeface="Nunito"/>
              </a:rPr>
              <a:t>Overview of EuroNET </a:t>
            </a:r>
            <a:endParaRPr>
              <a:latin typeface="Nunito"/>
              <a:ea typeface="Nunito"/>
              <a:cs typeface="Nunito"/>
              <a:sym typeface="Nunito"/>
            </a:endParaRPr>
          </a:p>
        </p:txBody>
      </p:sp>
      <p:sp>
        <p:nvSpPr>
          <p:cNvPr id="148" name="Google Shape;148;p23"/>
          <p:cNvSpPr txBox="1">
            <a:spLocks noGrp="1"/>
          </p:cNvSpPr>
          <p:nvPr>
            <p:ph type="body" idx="1"/>
          </p:nvPr>
        </p:nvSpPr>
        <p:spPr>
          <a:xfrm>
            <a:off x="311700" y="1225225"/>
            <a:ext cx="6859200" cy="3652800"/>
          </a:xfrm>
          <a:prstGeom prst="rect">
            <a:avLst/>
          </a:prstGeom>
        </p:spPr>
        <p:txBody>
          <a:bodyPr spcFirstLastPara="1" wrap="square" lIns="91425" tIns="91425" rIns="91425" bIns="91425" anchor="t" anchorCtr="0">
            <a:normAutofit/>
          </a:bodyPr>
          <a:lstStyle/>
          <a:p>
            <a:pPr marL="457200" lvl="0"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Founded as European Network of Medical Residents in Public Health in 2011</a:t>
            </a:r>
            <a:endParaRPr sz="1600">
              <a:latin typeface="Nunito"/>
              <a:ea typeface="Nunito"/>
              <a:cs typeface="Nunito"/>
              <a:sym typeface="Nunito"/>
            </a:endParaRPr>
          </a:p>
          <a:p>
            <a:pPr marL="457200" lvl="0"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Has always been open for all registrars - UK FPH joined in 2011, shortly after established </a:t>
            </a:r>
            <a:endParaRPr sz="1600">
              <a:latin typeface="Nunito"/>
              <a:ea typeface="Nunito"/>
              <a:cs typeface="Nunito"/>
              <a:sym typeface="Nunito"/>
            </a:endParaRPr>
          </a:p>
          <a:p>
            <a:pPr marL="457200" lvl="0" indent="-330200" algn="l" rtl="0">
              <a:lnSpc>
                <a:spcPct val="95000"/>
              </a:lnSpc>
              <a:spcBef>
                <a:spcPts val="0"/>
              </a:spcBef>
              <a:spcAft>
                <a:spcPts val="0"/>
              </a:spcAft>
              <a:buSzPts val="1600"/>
              <a:buFont typeface="Economica"/>
              <a:buChar char="●"/>
            </a:pPr>
            <a:r>
              <a:rPr lang="en-GB" sz="1600">
                <a:solidFill>
                  <a:srgbClr val="5A5D60"/>
                </a:solidFill>
                <a:highlight>
                  <a:srgbClr val="FFFFFF"/>
                </a:highlight>
                <a:latin typeface="Nunito"/>
                <a:ea typeface="Nunito"/>
                <a:cs typeface="Nunito"/>
                <a:sym typeface="Nunito"/>
              </a:rPr>
              <a:t>Aims to “</a:t>
            </a:r>
            <a:r>
              <a:rPr lang="en-GB" sz="1600">
                <a:solidFill>
                  <a:srgbClr val="5A5D60"/>
                </a:solidFill>
                <a:latin typeface="Nunito"/>
                <a:ea typeface="Nunito"/>
                <a:cs typeface="Nunito"/>
                <a:sym typeface="Nunito"/>
              </a:rPr>
              <a:t>create a professional network among European residents in Public Health”</a:t>
            </a:r>
            <a:endParaRPr sz="1600">
              <a:latin typeface="Nunito"/>
              <a:ea typeface="Nunito"/>
              <a:cs typeface="Nunito"/>
              <a:sym typeface="Nunito"/>
            </a:endParaRPr>
          </a:p>
          <a:p>
            <a:pPr marL="457200" lvl="0"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Focuses on:</a:t>
            </a:r>
            <a:endParaRPr sz="1600">
              <a:latin typeface="Nunito"/>
              <a:ea typeface="Nunito"/>
              <a:cs typeface="Nunito"/>
              <a:sym typeface="Nunito"/>
            </a:endParaRPr>
          </a:p>
          <a:p>
            <a:pPr marL="914400" lvl="1"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Facilitating placements/internships across countries</a:t>
            </a:r>
            <a:endParaRPr sz="1600">
              <a:latin typeface="Nunito"/>
              <a:ea typeface="Nunito"/>
              <a:cs typeface="Nunito"/>
              <a:sym typeface="Nunito"/>
            </a:endParaRPr>
          </a:p>
          <a:p>
            <a:pPr marL="914400" lvl="1"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Meetings/networks for registrars to collaborate </a:t>
            </a:r>
            <a:endParaRPr sz="1600">
              <a:latin typeface="Nunito"/>
              <a:ea typeface="Nunito"/>
              <a:cs typeface="Nunito"/>
              <a:sym typeface="Nunito"/>
            </a:endParaRPr>
          </a:p>
          <a:p>
            <a:pPr marL="914400" lvl="1"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Supporting research projects across network</a:t>
            </a:r>
            <a:endParaRPr sz="1600">
              <a:latin typeface="Nunito"/>
              <a:ea typeface="Nunito"/>
              <a:cs typeface="Nunito"/>
              <a:sym typeface="Nunito"/>
            </a:endParaRPr>
          </a:p>
          <a:p>
            <a:pPr marL="914400" lvl="1"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Advocacy &amp; partnership work</a:t>
            </a:r>
            <a:endParaRPr sz="1600">
              <a:latin typeface="Nunito"/>
              <a:ea typeface="Nunito"/>
              <a:cs typeface="Nunito"/>
              <a:sym typeface="Nunito"/>
            </a:endParaRPr>
          </a:p>
          <a:p>
            <a:pPr marL="457200" lvl="0" indent="-330200" algn="l" rtl="0">
              <a:lnSpc>
                <a:spcPct val="95000"/>
              </a:lnSpc>
              <a:spcBef>
                <a:spcPts val="0"/>
              </a:spcBef>
              <a:spcAft>
                <a:spcPts val="0"/>
              </a:spcAft>
              <a:buSzPts val="1600"/>
              <a:buFont typeface="Nunito"/>
              <a:buChar char="●"/>
            </a:pPr>
            <a:r>
              <a:rPr lang="en-GB" sz="1600">
                <a:latin typeface="Nunito"/>
                <a:ea typeface="Nunito"/>
                <a:cs typeface="Nunito"/>
                <a:sym typeface="Nunito"/>
              </a:rPr>
              <a:t>Currently 10 national members + individual members from other countries</a:t>
            </a:r>
            <a:endParaRPr sz="1600">
              <a:latin typeface="Nunito"/>
              <a:ea typeface="Nunito"/>
              <a:cs typeface="Nunito"/>
              <a:sym typeface="Nunito"/>
            </a:endParaRPr>
          </a:p>
        </p:txBody>
      </p:sp>
      <p:pic>
        <p:nvPicPr>
          <p:cNvPr id="149" name="Google Shape;149;p23"/>
          <p:cNvPicPr preferRelativeResize="0"/>
          <p:nvPr/>
        </p:nvPicPr>
        <p:blipFill>
          <a:blip r:embed="rId3">
            <a:alphaModFix/>
          </a:blip>
          <a:stretch>
            <a:fillRect/>
          </a:stretch>
        </p:blipFill>
        <p:spPr>
          <a:xfrm>
            <a:off x="6740575" y="144356"/>
            <a:ext cx="625175" cy="417001"/>
          </a:xfrm>
          <a:prstGeom prst="rect">
            <a:avLst/>
          </a:prstGeom>
          <a:noFill/>
          <a:ln>
            <a:noFill/>
          </a:ln>
        </p:spPr>
      </p:pic>
      <p:pic>
        <p:nvPicPr>
          <p:cNvPr id="150" name="Google Shape;150;p23"/>
          <p:cNvPicPr preferRelativeResize="0"/>
          <p:nvPr/>
        </p:nvPicPr>
        <p:blipFill>
          <a:blip r:embed="rId4">
            <a:alphaModFix/>
          </a:blip>
          <a:stretch>
            <a:fillRect/>
          </a:stretch>
        </p:blipFill>
        <p:spPr>
          <a:xfrm>
            <a:off x="7422643" y="144419"/>
            <a:ext cx="625184" cy="416849"/>
          </a:xfrm>
          <a:prstGeom prst="rect">
            <a:avLst/>
          </a:prstGeom>
          <a:noFill/>
          <a:ln>
            <a:noFill/>
          </a:ln>
        </p:spPr>
      </p:pic>
      <p:pic>
        <p:nvPicPr>
          <p:cNvPr id="151" name="Google Shape;151;p23"/>
          <p:cNvPicPr preferRelativeResize="0"/>
          <p:nvPr/>
        </p:nvPicPr>
        <p:blipFill>
          <a:blip r:embed="rId5">
            <a:alphaModFix/>
          </a:blip>
          <a:stretch>
            <a:fillRect/>
          </a:stretch>
        </p:blipFill>
        <p:spPr>
          <a:xfrm>
            <a:off x="8150225" y="144425"/>
            <a:ext cx="625165" cy="416849"/>
          </a:xfrm>
          <a:prstGeom prst="rect">
            <a:avLst/>
          </a:prstGeom>
          <a:noFill/>
          <a:ln>
            <a:noFill/>
          </a:ln>
        </p:spPr>
      </p:pic>
      <p:pic>
        <p:nvPicPr>
          <p:cNvPr id="152" name="Google Shape;152;p23"/>
          <p:cNvPicPr preferRelativeResize="0"/>
          <p:nvPr/>
        </p:nvPicPr>
        <p:blipFill>
          <a:blip r:embed="rId6">
            <a:alphaModFix/>
          </a:blip>
          <a:stretch>
            <a:fillRect/>
          </a:stretch>
        </p:blipFill>
        <p:spPr>
          <a:xfrm>
            <a:off x="7481600" y="627513"/>
            <a:ext cx="625178" cy="416858"/>
          </a:xfrm>
          <a:prstGeom prst="rect">
            <a:avLst/>
          </a:prstGeom>
          <a:noFill/>
          <a:ln>
            <a:noFill/>
          </a:ln>
        </p:spPr>
      </p:pic>
      <p:pic>
        <p:nvPicPr>
          <p:cNvPr id="153" name="Google Shape;153;p23"/>
          <p:cNvPicPr preferRelativeResize="0"/>
          <p:nvPr/>
        </p:nvPicPr>
        <p:blipFill>
          <a:blip r:embed="rId7">
            <a:alphaModFix/>
          </a:blip>
          <a:stretch>
            <a:fillRect/>
          </a:stretch>
        </p:blipFill>
        <p:spPr>
          <a:xfrm>
            <a:off x="8106774" y="1075325"/>
            <a:ext cx="625178" cy="416862"/>
          </a:xfrm>
          <a:prstGeom prst="rect">
            <a:avLst/>
          </a:prstGeom>
          <a:noFill/>
          <a:ln>
            <a:noFill/>
          </a:ln>
        </p:spPr>
      </p:pic>
      <p:pic>
        <p:nvPicPr>
          <p:cNvPr id="154" name="Google Shape;154;p23"/>
          <p:cNvPicPr preferRelativeResize="0"/>
          <p:nvPr/>
        </p:nvPicPr>
        <p:blipFill>
          <a:blip r:embed="rId8">
            <a:alphaModFix/>
          </a:blip>
          <a:stretch>
            <a:fillRect/>
          </a:stretch>
        </p:blipFill>
        <p:spPr>
          <a:xfrm>
            <a:off x="8322723" y="645125"/>
            <a:ext cx="763251" cy="381626"/>
          </a:xfrm>
          <a:prstGeom prst="rect">
            <a:avLst/>
          </a:prstGeom>
          <a:noFill/>
          <a:ln>
            <a:noFill/>
          </a:ln>
        </p:spPr>
      </p:pic>
      <p:pic>
        <p:nvPicPr>
          <p:cNvPr id="155" name="Google Shape;155;p23"/>
          <p:cNvPicPr preferRelativeResize="0"/>
          <p:nvPr/>
        </p:nvPicPr>
        <p:blipFill>
          <a:blip r:embed="rId9">
            <a:alphaModFix/>
          </a:blip>
          <a:stretch>
            <a:fillRect/>
          </a:stretch>
        </p:blipFill>
        <p:spPr>
          <a:xfrm>
            <a:off x="7190164" y="1110625"/>
            <a:ext cx="763238" cy="381626"/>
          </a:xfrm>
          <a:prstGeom prst="rect">
            <a:avLst/>
          </a:prstGeom>
          <a:noFill/>
          <a:ln>
            <a:noFill/>
          </a:ln>
        </p:spPr>
      </p:pic>
      <p:pic>
        <p:nvPicPr>
          <p:cNvPr id="156" name="Google Shape;156;p23"/>
          <p:cNvPicPr preferRelativeResize="0"/>
          <p:nvPr/>
        </p:nvPicPr>
        <p:blipFill>
          <a:blip r:embed="rId10">
            <a:alphaModFix/>
          </a:blip>
          <a:stretch>
            <a:fillRect/>
          </a:stretch>
        </p:blipFill>
        <p:spPr>
          <a:xfrm>
            <a:off x="8199552" y="2041319"/>
            <a:ext cx="763226" cy="381606"/>
          </a:xfrm>
          <a:prstGeom prst="rect">
            <a:avLst/>
          </a:prstGeom>
          <a:noFill/>
          <a:ln>
            <a:noFill/>
          </a:ln>
        </p:spPr>
      </p:pic>
      <p:pic>
        <p:nvPicPr>
          <p:cNvPr id="157" name="Google Shape;157;p23"/>
          <p:cNvPicPr preferRelativeResize="0"/>
          <p:nvPr/>
        </p:nvPicPr>
        <p:blipFill>
          <a:blip r:embed="rId11">
            <a:alphaModFix/>
          </a:blip>
          <a:stretch>
            <a:fillRect/>
          </a:stretch>
        </p:blipFill>
        <p:spPr>
          <a:xfrm>
            <a:off x="7687930" y="1558499"/>
            <a:ext cx="624723" cy="416572"/>
          </a:xfrm>
          <a:prstGeom prst="rect">
            <a:avLst/>
          </a:prstGeom>
          <a:noFill/>
          <a:ln>
            <a:noFill/>
          </a:ln>
        </p:spPr>
      </p:pic>
      <p:pic>
        <p:nvPicPr>
          <p:cNvPr id="158" name="Google Shape;158;p23"/>
          <p:cNvPicPr preferRelativeResize="0"/>
          <p:nvPr/>
        </p:nvPicPr>
        <p:blipFill>
          <a:blip r:embed="rId12">
            <a:alphaModFix/>
          </a:blip>
          <a:stretch>
            <a:fillRect/>
          </a:stretch>
        </p:blipFill>
        <p:spPr>
          <a:xfrm>
            <a:off x="8461258" y="1540750"/>
            <a:ext cx="624718" cy="417001"/>
          </a:xfrm>
          <a:prstGeom prst="rect">
            <a:avLst/>
          </a:prstGeom>
          <a:noFill/>
          <a:ln>
            <a:noFill/>
          </a:ln>
        </p:spPr>
      </p:pic>
      <p:pic>
        <p:nvPicPr>
          <p:cNvPr id="159" name="Google Shape;159;p23"/>
          <p:cNvPicPr preferRelativeResize="0"/>
          <p:nvPr/>
        </p:nvPicPr>
        <p:blipFill>
          <a:blip r:embed="rId13">
            <a:alphaModFix/>
          </a:blip>
          <a:stretch>
            <a:fillRect/>
          </a:stretch>
        </p:blipFill>
        <p:spPr>
          <a:xfrm>
            <a:off x="7331800" y="2972075"/>
            <a:ext cx="1668300" cy="1668300"/>
          </a:xfrm>
          <a:prstGeom prst="rect">
            <a:avLst/>
          </a:prstGeom>
          <a:noFill/>
          <a:ln>
            <a:noFill/>
          </a:ln>
        </p:spPr>
      </p:pic>
      <p:sp>
        <p:nvSpPr>
          <p:cNvPr id="160" name="Google Shape;160;p23"/>
          <p:cNvSpPr txBox="1"/>
          <p:nvPr/>
        </p:nvSpPr>
        <p:spPr>
          <a:xfrm>
            <a:off x="6435875" y="4684950"/>
            <a:ext cx="2675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GB">
                <a:latin typeface="Nunito"/>
                <a:ea typeface="Nunito"/>
                <a:cs typeface="Nunito"/>
                <a:sym typeface="Nunito"/>
              </a:rPr>
              <a:t>euronetmrphuk@gmail.com</a:t>
            </a:r>
            <a:endParaRPr>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4"/>
          <p:cNvSpPr txBox="1">
            <a:spLocks noGrp="1"/>
          </p:cNvSpPr>
          <p:nvPr>
            <p:ph type="title"/>
          </p:nvPr>
        </p:nvSpPr>
        <p:spPr>
          <a:xfrm>
            <a:off x="311700" y="315925"/>
            <a:ext cx="8520600" cy="8313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en-GB" sz="3400">
                <a:latin typeface="Nunito"/>
                <a:ea typeface="Nunito"/>
                <a:cs typeface="Nunito"/>
                <a:sym typeface="Nunito"/>
              </a:rPr>
              <a:t>EuroNET Board/Leads</a:t>
            </a:r>
            <a:endParaRPr sz="3400">
              <a:latin typeface="Nunito"/>
              <a:ea typeface="Nunito"/>
              <a:cs typeface="Nunito"/>
              <a:sym typeface="Nunito"/>
            </a:endParaRPr>
          </a:p>
        </p:txBody>
      </p:sp>
      <p:sp>
        <p:nvSpPr>
          <p:cNvPr id="166" name="Google Shape;166;p24"/>
          <p:cNvSpPr txBox="1">
            <a:spLocks noGrp="1"/>
          </p:cNvSpPr>
          <p:nvPr>
            <p:ph type="body" idx="1"/>
          </p:nvPr>
        </p:nvSpPr>
        <p:spPr>
          <a:xfrm>
            <a:off x="311700" y="1225225"/>
            <a:ext cx="8520600" cy="3354000"/>
          </a:xfrm>
          <a:prstGeom prst="rect">
            <a:avLst/>
          </a:prstGeom>
        </p:spPr>
        <p:txBody>
          <a:bodyPr spcFirstLastPara="1" wrap="square" lIns="91425" tIns="91425" rIns="91425" bIns="91425" anchor="t" anchorCtr="0">
            <a:normAutofit/>
          </a:bodyPr>
          <a:lstStyle/>
          <a:p>
            <a:pPr marL="457200" lvl="0" indent="-317500" algn="l" rtl="0">
              <a:spcBef>
                <a:spcPts val="0"/>
              </a:spcBef>
              <a:spcAft>
                <a:spcPts val="0"/>
              </a:spcAft>
              <a:buSzPts val="1400"/>
              <a:buFont typeface="Nunito"/>
              <a:buChar char="●"/>
            </a:pPr>
            <a:r>
              <a:rPr lang="en-GB" sz="1400">
                <a:latin typeface="Nunito"/>
                <a:ea typeface="Nunito"/>
                <a:cs typeface="Nunito"/>
                <a:sym typeface="Nunito"/>
              </a:rPr>
              <a:t>Elected at Winter Meeting</a:t>
            </a:r>
            <a:endParaRPr sz="1400">
              <a:latin typeface="Nunito"/>
              <a:ea typeface="Nunito"/>
              <a:cs typeface="Nunito"/>
              <a:sym typeface="Nunito"/>
            </a:endParaRPr>
          </a:p>
          <a:p>
            <a:pPr marL="457200" lvl="0" indent="-317500" algn="l" rtl="0">
              <a:spcBef>
                <a:spcPts val="0"/>
              </a:spcBef>
              <a:spcAft>
                <a:spcPts val="0"/>
              </a:spcAft>
              <a:buSzPts val="1400"/>
              <a:buFont typeface="Nunito"/>
              <a:buChar char="●"/>
            </a:pPr>
            <a:r>
              <a:rPr lang="en-GB" sz="1400">
                <a:latin typeface="Nunito"/>
                <a:ea typeface="Nunito"/>
                <a:cs typeface="Nunito"/>
                <a:sym typeface="Nunito"/>
              </a:rPr>
              <a:t>Currently 4 Lead roles (can vary):</a:t>
            </a:r>
            <a:endParaRPr sz="1400">
              <a:latin typeface="Nunito"/>
              <a:ea typeface="Nunito"/>
              <a:cs typeface="Nunito"/>
              <a:sym typeface="Nunito"/>
            </a:endParaRPr>
          </a:p>
          <a:p>
            <a:pPr marL="914400" lvl="1" indent="-317500" algn="l" rtl="0">
              <a:spcBef>
                <a:spcPts val="0"/>
              </a:spcBef>
              <a:spcAft>
                <a:spcPts val="0"/>
              </a:spcAft>
              <a:buSzPts val="1400"/>
              <a:buFont typeface="Nunito"/>
              <a:buChar char="○"/>
            </a:pPr>
            <a:r>
              <a:rPr lang="en-GB">
                <a:latin typeface="Nunito"/>
                <a:ea typeface="Nunito"/>
                <a:cs typeface="Nunito"/>
                <a:sym typeface="Nunito"/>
              </a:rPr>
              <a:t>Research</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GB">
                <a:latin typeface="Nunito"/>
                <a:ea typeface="Nunito"/>
                <a:cs typeface="Nunito"/>
                <a:sym typeface="Nunito"/>
              </a:rPr>
              <a:t>Internships </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GB">
                <a:latin typeface="Nunito"/>
                <a:ea typeface="Nunito"/>
                <a:cs typeface="Nunito"/>
                <a:sym typeface="Nunito"/>
              </a:rPr>
              <a:t>Communication </a:t>
            </a:r>
            <a:endParaRPr>
              <a:latin typeface="Nunito"/>
              <a:ea typeface="Nunito"/>
              <a:cs typeface="Nunito"/>
              <a:sym typeface="Nunito"/>
            </a:endParaRPr>
          </a:p>
          <a:p>
            <a:pPr marL="914400" lvl="1" indent="-317500" algn="l" rtl="0">
              <a:spcBef>
                <a:spcPts val="0"/>
              </a:spcBef>
              <a:spcAft>
                <a:spcPts val="0"/>
              </a:spcAft>
              <a:buSzPts val="1400"/>
              <a:buFont typeface="Nunito"/>
              <a:buChar char="○"/>
            </a:pPr>
            <a:r>
              <a:rPr lang="en-GB">
                <a:latin typeface="Nunito"/>
                <a:ea typeface="Nunito"/>
                <a:cs typeface="Nunito"/>
                <a:sym typeface="Nunito"/>
              </a:rPr>
              <a:t>Website</a:t>
            </a:r>
            <a:endParaRPr>
              <a:latin typeface="Nunito"/>
              <a:ea typeface="Nunito"/>
              <a:cs typeface="Nunito"/>
              <a:sym typeface="Nunito"/>
            </a:endParaRPr>
          </a:p>
          <a:p>
            <a:pPr marL="457200" lvl="0" indent="-317500" algn="l" rtl="0">
              <a:spcBef>
                <a:spcPts val="0"/>
              </a:spcBef>
              <a:spcAft>
                <a:spcPts val="0"/>
              </a:spcAft>
              <a:buSzPts val="1400"/>
              <a:buFont typeface="Nunito"/>
              <a:buChar char="●"/>
            </a:pPr>
            <a:r>
              <a:rPr lang="en-GB" sz="1400">
                <a:latin typeface="Nunito"/>
                <a:ea typeface="Nunito"/>
                <a:cs typeface="Nunito"/>
                <a:sym typeface="Nunito"/>
              </a:rPr>
              <a:t>Voting is 1 vote per national organisation as set out in statutes</a:t>
            </a:r>
            <a:endParaRPr sz="1400">
              <a:latin typeface="Nunito"/>
              <a:ea typeface="Nunito"/>
              <a:cs typeface="Nunito"/>
              <a:sym typeface="Nunito"/>
            </a:endParaRPr>
          </a:p>
          <a:p>
            <a:pPr marL="457200" lvl="0" indent="-317500" algn="l" rtl="0">
              <a:spcBef>
                <a:spcPts val="0"/>
              </a:spcBef>
              <a:spcAft>
                <a:spcPts val="0"/>
              </a:spcAft>
              <a:buSzPts val="1400"/>
              <a:buFont typeface="Nunito"/>
              <a:buChar char="●"/>
            </a:pPr>
            <a:r>
              <a:rPr lang="en-GB" sz="1400">
                <a:latin typeface="Nunito"/>
                <a:ea typeface="Nunito"/>
                <a:cs typeface="Nunito"/>
                <a:sym typeface="Nunito"/>
              </a:rPr>
              <a:t>Lots of links to external partners:</a:t>
            </a:r>
            <a:endParaRPr sz="1400">
              <a:latin typeface="Nunito"/>
              <a:ea typeface="Nunito"/>
              <a:cs typeface="Nunito"/>
              <a:sym typeface="Nunito"/>
            </a:endParaRPr>
          </a:p>
          <a:p>
            <a:pPr marL="0" lvl="0" indent="0" algn="l" rtl="0">
              <a:spcBef>
                <a:spcPts val="1200"/>
              </a:spcBef>
              <a:spcAft>
                <a:spcPts val="1200"/>
              </a:spcAft>
              <a:buNone/>
            </a:pPr>
            <a:endParaRPr sz="1400">
              <a:latin typeface="Nunito"/>
              <a:ea typeface="Nunito"/>
              <a:cs typeface="Nunito"/>
              <a:sym typeface="Nunito"/>
            </a:endParaRPr>
          </a:p>
        </p:txBody>
      </p:sp>
      <p:pic>
        <p:nvPicPr>
          <p:cNvPr id="167" name="Google Shape;167;p24"/>
          <p:cNvPicPr preferRelativeResize="0"/>
          <p:nvPr/>
        </p:nvPicPr>
        <p:blipFill>
          <a:blip r:embed="rId3">
            <a:alphaModFix/>
          </a:blip>
          <a:stretch>
            <a:fillRect/>
          </a:stretch>
        </p:blipFill>
        <p:spPr>
          <a:xfrm>
            <a:off x="311700" y="4036600"/>
            <a:ext cx="1697249" cy="875150"/>
          </a:xfrm>
          <a:prstGeom prst="rect">
            <a:avLst/>
          </a:prstGeom>
          <a:noFill/>
          <a:ln>
            <a:noFill/>
          </a:ln>
        </p:spPr>
      </p:pic>
      <p:pic>
        <p:nvPicPr>
          <p:cNvPr id="168" name="Google Shape;168;p24"/>
          <p:cNvPicPr preferRelativeResize="0"/>
          <p:nvPr/>
        </p:nvPicPr>
        <p:blipFill>
          <a:blip r:embed="rId4">
            <a:alphaModFix/>
          </a:blip>
          <a:stretch>
            <a:fillRect/>
          </a:stretch>
        </p:blipFill>
        <p:spPr>
          <a:xfrm>
            <a:off x="2384963" y="3928338"/>
            <a:ext cx="1113975" cy="1091675"/>
          </a:xfrm>
          <a:prstGeom prst="rect">
            <a:avLst/>
          </a:prstGeom>
          <a:noFill/>
          <a:ln>
            <a:noFill/>
          </a:ln>
        </p:spPr>
      </p:pic>
      <p:pic>
        <p:nvPicPr>
          <p:cNvPr id="169" name="Google Shape;169;p24"/>
          <p:cNvPicPr preferRelativeResize="0"/>
          <p:nvPr/>
        </p:nvPicPr>
        <p:blipFill>
          <a:blip r:embed="rId5">
            <a:alphaModFix/>
          </a:blip>
          <a:stretch>
            <a:fillRect/>
          </a:stretch>
        </p:blipFill>
        <p:spPr>
          <a:xfrm>
            <a:off x="3770838" y="3791875"/>
            <a:ext cx="2406776" cy="1262925"/>
          </a:xfrm>
          <a:prstGeom prst="rect">
            <a:avLst/>
          </a:prstGeom>
          <a:noFill/>
          <a:ln>
            <a:noFill/>
          </a:ln>
        </p:spPr>
      </p:pic>
      <p:pic>
        <p:nvPicPr>
          <p:cNvPr id="170" name="Google Shape;170;p24"/>
          <p:cNvPicPr preferRelativeResize="0"/>
          <p:nvPr/>
        </p:nvPicPr>
        <p:blipFill>
          <a:blip r:embed="rId6">
            <a:alphaModFix/>
          </a:blip>
          <a:stretch>
            <a:fillRect/>
          </a:stretch>
        </p:blipFill>
        <p:spPr>
          <a:xfrm>
            <a:off x="6381575" y="4010025"/>
            <a:ext cx="2245875" cy="928300"/>
          </a:xfrm>
          <a:prstGeom prst="rect">
            <a:avLst/>
          </a:prstGeom>
          <a:noFill/>
          <a:ln>
            <a:noFill/>
          </a:ln>
        </p:spPr>
      </p:pic>
      <p:pic>
        <p:nvPicPr>
          <p:cNvPr id="171" name="Google Shape;171;p24"/>
          <p:cNvPicPr preferRelativeResize="0"/>
          <p:nvPr/>
        </p:nvPicPr>
        <p:blipFill>
          <a:blip r:embed="rId7">
            <a:alphaModFix/>
          </a:blip>
          <a:stretch>
            <a:fillRect/>
          </a:stretch>
        </p:blipFill>
        <p:spPr>
          <a:xfrm>
            <a:off x="6381576" y="2859456"/>
            <a:ext cx="2381727" cy="1339718"/>
          </a:xfrm>
          <a:prstGeom prst="rect">
            <a:avLst/>
          </a:prstGeom>
          <a:noFill/>
          <a:ln>
            <a:noFill/>
          </a:ln>
        </p:spPr>
      </p:pic>
      <p:pic>
        <p:nvPicPr>
          <p:cNvPr id="172" name="Google Shape;172;p24"/>
          <p:cNvPicPr preferRelativeResize="0"/>
          <p:nvPr/>
        </p:nvPicPr>
        <p:blipFill>
          <a:blip r:embed="rId8">
            <a:alphaModFix/>
          </a:blip>
          <a:stretch>
            <a:fillRect/>
          </a:stretch>
        </p:blipFill>
        <p:spPr>
          <a:xfrm>
            <a:off x="4661500" y="208125"/>
            <a:ext cx="4482499" cy="2492025"/>
          </a:xfrm>
          <a:prstGeom prst="rect">
            <a:avLst/>
          </a:prstGeom>
          <a:noFill/>
          <a:ln>
            <a:noFill/>
          </a:ln>
        </p:spPr>
      </p:pic>
    </p:spTree>
  </p:cSld>
  <p:clrMapOvr>
    <a:masterClrMapping/>
  </p:clrMapOvr>
</p:sld>
</file>

<file path=ppt/theme/theme1.xml><?xml version="1.0" encoding="utf-8"?>
<a:theme xmlns:a="http://schemas.openxmlformats.org/drawingml/2006/main" name="Luxe">
  <a:themeElements>
    <a:clrScheme name="Luxe">
      <a:dk1>
        <a:srgbClr val="000000"/>
      </a:dk1>
      <a:lt1>
        <a:srgbClr val="FFFFFF"/>
      </a:lt1>
      <a:dk2>
        <a:srgbClr val="B7B7B7"/>
      </a:dk2>
      <a:lt2>
        <a:srgbClr val="CCA677"/>
      </a:lt2>
      <a:accent1>
        <a:srgbClr val="5D4037"/>
      </a:accent1>
      <a:accent2>
        <a:srgbClr val="455A64"/>
      </a:accent2>
      <a:accent3>
        <a:srgbClr val="57BB8A"/>
      </a:accent3>
      <a:accent4>
        <a:srgbClr val="78909C"/>
      </a:accent4>
      <a:accent5>
        <a:srgbClr val="607D8B"/>
      </a:accent5>
      <a:accent6>
        <a:srgbClr val="DCE755"/>
      </a:accent6>
      <a:hlink>
        <a:srgbClr val="607D8B"/>
      </a:hlink>
      <a:folHlink>
        <a:srgbClr val="607D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1820</Words>
  <Application>Microsoft Office PowerPoint</Application>
  <PresentationFormat>On-screen Show (16:9)</PresentationFormat>
  <Paragraphs>196</Paragraphs>
  <Slides>24</Slides>
  <Notes>24</Notes>
  <HiddenSlides>1</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Arial</vt:lpstr>
      <vt:lpstr>Calibri</vt:lpstr>
      <vt:lpstr>Economica</vt:lpstr>
      <vt:lpstr>Nunito</vt:lpstr>
      <vt:lpstr>Nunito ExtraLight</vt:lpstr>
      <vt:lpstr>Open Sans</vt:lpstr>
      <vt:lpstr>Roboto</vt:lpstr>
      <vt:lpstr>Times New Roman</vt:lpstr>
      <vt:lpstr>Luxe</vt:lpstr>
      <vt:lpstr>Office Theme</vt:lpstr>
      <vt:lpstr>Global Opportunities in Public Health training </vt:lpstr>
      <vt:lpstr>Global Opportunities in Public Health training</vt:lpstr>
      <vt:lpstr>Outline</vt:lpstr>
      <vt:lpstr>Blurb</vt:lpstr>
      <vt:lpstr>PowerPoint Presentation</vt:lpstr>
      <vt:lpstr>PowerPoint Presentation</vt:lpstr>
      <vt:lpstr>PowerPoint Presentation</vt:lpstr>
      <vt:lpstr>Overview of EuroNET </vt:lpstr>
      <vt:lpstr>EuroNET Board/Leads</vt:lpstr>
      <vt:lpstr>UK Involvement in EuroNET</vt:lpstr>
      <vt:lpstr>Recent Meeting:</vt:lpstr>
      <vt:lpstr>Conference Theme: Health in a Changing World   </vt:lpstr>
      <vt:lpstr>Speakers </vt:lpstr>
      <vt:lpstr>Conference key findings: Climate Change is a present health emergency </vt:lpstr>
      <vt:lpstr>Conference key findings: Climate Change is widening health inequalities</vt:lpstr>
      <vt:lpstr>Conference key findings: Climate change is impacting emerging diseases and changing vector ecology</vt:lpstr>
      <vt:lpstr>Poster Presentations: An opportunity to learn and share research and interventions </vt:lpstr>
      <vt:lpstr>Upcoming meetings: EUPHA 2023 Pre-conference (Dublin) </vt:lpstr>
      <vt:lpstr>Workplan for 2022-23</vt:lpstr>
      <vt:lpstr>Global Health Placements &amp; Projects</vt:lpstr>
      <vt:lpstr>Project opportunity </vt:lpstr>
      <vt:lpstr>Other networks:</vt:lpstr>
      <vt:lpstr>What’s next?</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Global Opportunities in Public Health training </dc:title>
  <dc:creator>Nwankpa, Ugonna</dc:creator>
  <cp:lastModifiedBy>Nwankpa, Ugonna</cp:lastModifiedBy>
  <cp:revision>1</cp:revision>
  <dcterms:modified xsi:type="dcterms:W3CDTF">2023-10-20T10:43:21Z</dcterms:modified>
</cp:coreProperties>
</file>