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0" r:id="rId3"/>
    <p:sldId id="369" r:id="rId4"/>
    <p:sldId id="257" r:id="rId5"/>
    <p:sldId id="422" r:id="rId6"/>
    <p:sldId id="421" r:id="rId7"/>
    <p:sldId id="423" r:id="rId8"/>
    <p:sldId id="370" r:id="rId9"/>
    <p:sldId id="333" r:id="rId10"/>
    <p:sldId id="267" r:id="rId11"/>
    <p:sldId id="330" r:id="rId12"/>
    <p:sldId id="327" r:id="rId13"/>
    <p:sldId id="415" r:id="rId14"/>
    <p:sldId id="363" r:id="rId15"/>
    <p:sldId id="348" r:id="rId16"/>
    <p:sldId id="334" r:id="rId17"/>
    <p:sldId id="356" r:id="rId18"/>
    <p:sldId id="313" r:id="rId19"/>
    <p:sldId id="357" r:id="rId20"/>
    <p:sldId id="354" r:id="rId21"/>
    <p:sldId id="355" r:id="rId22"/>
    <p:sldId id="273" r:id="rId23"/>
    <p:sldId id="416" r:id="rId24"/>
    <p:sldId id="417" r:id="rId25"/>
    <p:sldId id="418" r:id="rId26"/>
    <p:sldId id="335" r:id="rId27"/>
    <p:sldId id="411" r:id="rId28"/>
    <p:sldId id="362" r:id="rId29"/>
    <p:sldId id="393" r:id="rId30"/>
    <p:sldId id="403" r:id="rId31"/>
    <p:sldId id="326" r:id="rId32"/>
    <p:sldId id="424" r:id="rId33"/>
    <p:sldId id="399" r:id="rId34"/>
    <p:sldId id="375" r:id="rId35"/>
    <p:sldId id="271" r:id="rId36"/>
    <p:sldId id="414" r:id="rId37"/>
    <p:sldId id="302" r:id="rId38"/>
    <p:sldId id="33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4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D96E5-4171-7060-A4EC-DF4081C8F41D}" v="20" dt="2023-09-20T09:54:59.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13" autoAdjust="0"/>
    <p:restoredTop sz="61692" autoAdjust="0"/>
  </p:normalViewPr>
  <p:slideViewPr>
    <p:cSldViewPr snapToGrid="0" showGuides="1">
      <p:cViewPr varScale="1">
        <p:scale>
          <a:sx n="70" d="100"/>
          <a:sy n="70" d="100"/>
        </p:scale>
        <p:origin x="1356" y="66"/>
      </p:cViewPr>
      <p:guideLst>
        <p:guide orient="horz" pos="2115"/>
        <p:guide pos="4838"/>
      </p:guideLst>
    </p:cSldViewPr>
  </p:slideViewPr>
  <p:notesTextViewPr>
    <p:cViewPr>
      <p:scale>
        <a:sx n="1" d="1"/>
        <a:sy n="1" d="1"/>
      </p:scale>
      <p:origin x="0" y="0"/>
    </p:cViewPr>
  </p:notesTextViewPr>
  <p:sorterViewPr>
    <p:cViewPr varScale="1">
      <p:scale>
        <a:sx n="1" d="1"/>
        <a:sy n="1" d="1"/>
      </p:scale>
      <p:origin x="0" y="-4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gorani, Aroon" userId="S::rmhaarh@ucl.ac.uk::438cea6a-6f81-4d4b-b9c8-e9094c31eba3" providerId="AD" clId="Web-{3ECD96E5-4171-7060-A4EC-DF4081C8F41D}"/>
    <pc:docChg chg="modSld">
      <pc:chgData name="Hingorani, Aroon" userId="S::rmhaarh@ucl.ac.uk::438cea6a-6f81-4d4b-b9c8-e9094c31eba3" providerId="AD" clId="Web-{3ECD96E5-4171-7060-A4EC-DF4081C8F41D}" dt="2023-09-20T09:54:59.845" v="12" actId="20577"/>
      <pc:docMkLst>
        <pc:docMk/>
      </pc:docMkLst>
      <pc:sldChg chg="modSp">
        <pc:chgData name="Hingorani, Aroon" userId="S::rmhaarh@ucl.ac.uk::438cea6a-6f81-4d4b-b9c8-e9094c31eba3" providerId="AD" clId="Web-{3ECD96E5-4171-7060-A4EC-DF4081C8F41D}" dt="2023-09-20T09:54:07.281" v="7" actId="20577"/>
        <pc:sldMkLst>
          <pc:docMk/>
          <pc:sldMk cId="1585772815" sldId="256"/>
        </pc:sldMkLst>
        <pc:spChg chg="mod">
          <ac:chgData name="Hingorani, Aroon" userId="S::rmhaarh@ucl.ac.uk::438cea6a-6f81-4d4b-b9c8-e9094c31eba3" providerId="AD" clId="Web-{3ECD96E5-4171-7060-A4EC-DF4081C8F41D}" dt="2023-09-20T09:54:07.281" v="7" actId="20577"/>
          <ac:spMkLst>
            <pc:docMk/>
            <pc:sldMk cId="1585772815" sldId="256"/>
            <ac:spMk id="7" creationId="{600E22DC-87BA-CDC5-D904-7C5F226ADB5A}"/>
          </ac:spMkLst>
        </pc:spChg>
      </pc:sldChg>
      <pc:sldChg chg="modSp">
        <pc:chgData name="Hingorani, Aroon" userId="S::rmhaarh@ucl.ac.uk::438cea6a-6f81-4d4b-b9c8-e9094c31eba3" providerId="AD" clId="Web-{3ECD96E5-4171-7060-A4EC-DF4081C8F41D}" dt="2023-09-20T09:54:59.845" v="12" actId="20577"/>
        <pc:sldMkLst>
          <pc:docMk/>
          <pc:sldMk cId="3816451164" sldId="257"/>
        </pc:sldMkLst>
        <pc:spChg chg="mod">
          <ac:chgData name="Hingorani, Aroon" userId="S::rmhaarh@ucl.ac.uk::438cea6a-6f81-4d4b-b9c8-e9094c31eba3" providerId="AD" clId="Web-{3ECD96E5-4171-7060-A4EC-DF4081C8F41D}" dt="2023-09-20T09:54:59.845" v="12" actId="20577"/>
          <ac:spMkLst>
            <pc:docMk/>
            <pc:sldMk cId="3816451164" sldId="257"/>
            <ac:spMk id="4" creationId="{2A7080EB-AF22-CFA4-4826-500BDB3475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55830620942788"/>
          <c:y val="0.11860272666414701"/>
          <c:w val="0.7827951620786715"/>
          <c:h val="0.71511398977809726"/>
        </c:manualLayout>
      </c:layout>
      <c:scatterChart>
        <c:scatterStyle val="smoothMarker"/>
        <c:varyColors val="0"/>
        <c:ser>
          <c:idx val="0"/>
          <c:order val="0"/>
          <c:spPr>
            <a:ln w="19050" cap="rnd">
              <a:solidFill>
                <a:schemeClr val="tx1"/>
              </a:solidFill>
              <a:round/>
            </a:ln>
            <a:effectLst/>
          </c:spPr>
          <c:marker>
            <c:symbol val="circle"/>
            <c:size val="9"/>
            <c:spPr>
              <a:solidFill>
                <a:srgbClr val="C00000"/>
              </a:solidFill>
              <a:ln w="9525">
                <a:solidFill>
                  <a:srgbClr val="C00000"/>
                </a:solidFill>
              </a:ln>
              <a:effectLst/>
            </c:spPr>
          </c:marker>
          <c:xVal>
            <c:numRef>
              <c:f>'PTV_normal distribution2'!$AG$28:$AG$37</c:f>
              <c:numCache>
                <c:formatCode>General</c:formatCode>
                <c:ptCount val="10"/>
                <c:pt idx="0">
                  <c:v>1</c:v>
                </c:pt>
                <c:pt idx="1">
                  <c:v>5</c:v>
                </c:pt>
                <c:pt idx="2">
                  <c:v>10</c:v>
                </c:pt>
                <c:pt idx="3">
                  <c:v>20</c:v>
                </c:pt>
                <c:pt idx="4">
                  <c:v>30</c:v>
                </c:pt>
                <c:pt idx="5">
                  <c:v>40</c:v>
                </c:pt>
                <c:pt idx="6">
                  <c:v>50</c:v>
                </c:pt>
                <c:pt idx="7">
                  <c:v>60</c:v>
                </c:pt>
                <c:pt idx="8">
                  <c:v>70</c:v>
                </c:pt>
                <c:pt idx="9">
                  <c:v>80</c:v>
                </c:pt>
              </c:numCache>
            </c:numRef>
          </c:xVal>
          <c:yVal>
            <c:numRef>
              <c:f>'PTV_normal distribution2'!$AH$28:$AH$37</c:f>
              <c:numCache>
                <c:formatCode>General</c:formatCode>
                <c:ptCount val="10"/>
                <c:pt idx="0">
                  <c:v>9</c:v>
                </c:pt>
                <c:pt idx="1">
                  <c:v>26</c:v>
                </c:pt>
                <c:pt idx="2">
                  <c:v>39</c:v>
                </c:pt>
                <c:pt idx="3">
                  <c:v>56</c:v>
                </c:pt>
                <c:pt idx="4">
                  <c:v>68</c:v>
                </c:pt>
                <c:pt idx="5">
                  <c:v>77</c:v>
                </c:pt>
                <c:pt idx="6">
                  <c:v>84</c:v>
                </c:pt>
                <c:pt idx="7">
                  <c:v>89</c:v>
                </c:pt>
                <c:pt idx="8">
                  <c:v>94</c:v>
                </c:pt>
                <c:pt idx="9">
                  <c:v>97</c:v>
                </c:pt>
              </c:numCache>
            </c:numRef>
          </c:yVal>
          <c:smooth val="1"/>
          <c:extLst>
            <c:ext xmlns:c16="http://schemas.microsoft.com/office/drawing/2014/chart" uri="{C3380CC4-5D6E-409C-BE32-E72D297353CC}">
              <c16:uniqueId val="{00000000-4352-4591-B646-0B27B2312E27}"/>
            </c:ext>
          </c:extLst>
        </c:ser>
        <c:dLbls>
          <c:showLegendKey val="0"/>
          <c:showVal val="0"/>
          <c:showCatName val="0"/>
          <c:showSerName val="0"/>
          <c:showPercent val="0"/>
          <c:showBubbleSize val="0"/>
        </c:dLbls>
        <c:axId val="637102720"/>
        <c:axId val="637096480"/>
      </c:scatterChart>
      <c:valAx>
        <c:axId val="63710272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FPR (%)</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637096480"/>
        <c:crosses val="autoZero"/>
        <c:crossBetween val="midCat"/>
        <c:majorUnit val="10"/>
      </c:valAx>
      <c:valAx>
        <c:axId val="6370964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DR (%)</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371027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4C491-535E-4021-941E-971A532E2F28}"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4A52E-6AD5-4319-B8FA-39CADAD3676E}" type="slidenum">
              <a:rPr lang="en-GB" smtClean="0"/>
              <a:t>‹#›</a:t>
            </a:fld>
            <a:endParaRPr lang="en-GB"/>
          </a:p>
        </p:txBody>
      </p:sp>
    </p:spTree>
    <p:extLst>
      <p:ext uri="{BB962C8B-B14F-4D97-AF65-F5344CB8AC3E}">
        <p14:creationId xmlns:p14="http://schemas.microsoft.com/office/powerpoint/2010/main" val="125404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1</a:t>
            </a:fld>
            <a:endParaRPr lang="en-GB"/>
          </a:p>
        </p:txBody>
      </p:sp>
    </p:spTree>
    <p:extLst>
      <p:ext uri="{BB962C8B-B14F-4D97-AF65-F5344CB8AC3E}">
        <p14:creationId xmlns:p14="http://schemas.microsoft.com/office/powerpoint/2010/main" val="407047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C00000"/>
                </a:solidFill>
                <a:latin typeface="Arial" panose="020B0604020202020204" pitchFamily="34" charset="0"/>
                <a:cs typeface="Arial" panose="020B0604020202020204" pitchFamily="34" charset="0"/>
              </a:rPr>
              <a:t>BUT CONVENTIONAL RISK FACTORS (DESPITE BEING CAUSAL) ARE POOR SCREENING TESTS, SO THIS IS SIMPLY TO BENCHMARKING ONE POOR SCREENING TEST AGAINST ANOTHER. </a:t>
            </a:r>
          </a:p>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14</a:t>
            </a:fld>
            <a:endParaRPr lang="en-GB"/>
          </a:p>
        </p:txBody>
      </p:sp>
    </p:spTree>
    <p:extLst>
      <p:ext uri="{BB962C8B-B14F-4D97-AF65-F5344CB8AC3E}">
        <p14:creationId xmlns:p14="http://schemas.microsoft.com/office/powerpoint/2010/main" val="210398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RATIO OF THE DR / FPR GIVES THE LR</a:t>
            </a:r>
          </a:p>
          <a:p>
            <a:endParaRPr lang="en-GB" dirty="0"/>
          </a:p>
          <a:p>
            <a:r>
              <a:rPr lang="en-GB" dirty="0"/>
              <a:t>LR MULTIPLED BY THE BACKGROUND ODDS GIVES THE OAPR</a:t>
            </a:r>
          </a:p>
        </p:txBody>
      </p:sp>
      <p:sp>
        <p:nvSpPr>
          <p:cNvPr id="4" name="Slide Number Placeholder 3"/>
          <p:cNvSpPr>
            <a:spLocks noGrp="1"/>
          </p:cNvSpPr>
          <p:nvPr>
            <p:ph type="sldNum" sz="quarter" idx="5"/>
          </p:nvPr>
        </p:nvSpPr>
        <p:spPr/>
        <p:txBody>
          <a:bodyPr/>
          <a:lstStyle/>
          <a:p>
            <a:fld id="{5BE4A52E-6AD5-4319-B8FA-39CADAD3676E}" type="slidenum">
              <a:rPr lang="en-GB" smtClean="0"/>
              <a:t>15</a:t>
            </a:fld>
            <a:endParaRPr lang="en-GB"/>
          </a:p>
        </p:txBody>
      </p:sp>
    </p:spTree>
    <p:extLst>
      <p:ext uri="{BB962C8B-B14F-4D97-AF65-F5344CB8AC3E}">
        <p14:creationId xmlns:p14="http://schemas.microsoft.com/office/powerpoint/2010/main" val="135784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16</a:t>
            </a:fld>
            <a:endParaRPr lang="en-GB"/>
          </a:p>
        </p:txBody>
      </p:sp>
    </p:spTree>
    <p:extLst>
      <p:ext uri="{BB962C8B-B14F-4D97-AF65-F5344CB8AC3E}">
        <p14:creationId xmlns:p14="http://schemas.microsoft.com/office/powerpoint/2010/main" val="261597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INTERPRETATION OF A POLYGENIC RISK SCORE RESULT FOR AN INDIVIDUAL.</a:t>
            </a:r>
          </a:p>
          <a:p>
            <a:endParaRPr lang="en-GB" dirty="0"/>
          </a:p>
          <a:p>
            <a:r>
              <a:rPr lang="en-GB" dirty="0"/>
              <a:t>SOME COMPANIES ARE OR ARE AIMING TO PROVIDE SUCH INFORMATION TO CONSUMERS.</a:t>
            </a:r>
          </a:p>
          <a:p>
            <a:endParaRPr lang="en-GB" dirty="0"/>
          </a:p>
          <a:p>
            <a:r>
              <a:rPr lang="en-GB" dirty="0">
                <a:effectLst/>
              </a:rPr>
              <a:t>SOME MATERIALS INDICATE A PERSON’S POLYGENIC RISK SCORE IN RELATION TO THE POPULATION DISTRIBUTION,</a:t>
            </a:r>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17</a:t>
            </a:fld>
            <a:endParaRPr lang="en-GB"/>
          </a:p>
        </p:txBody>
      </p:sp>
    </p:spTree>
    <p:extLst>
      <p:ext uri="{BB962C8B-B14F-4D97-AF65-F5344CB8AC3E}">
        <p14:creationId xmlns:p14="http://schemas.microsoft.com/office/powerpoint/2010/main" val="125288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THE RELEVANT METRIC IS THE INDIVIDUAL’S ABSOLUTE RISK OR ODDSS ARISING GIVEN THE POLYGENIC SCORE RESULT.</a:t>
            </a:r>
          </a:p>
          <a:p>
            <a:endParaRPr lang="en-GB" dirty="0"/>
          </a:p>
          <a:p>
            <a:r>
              <a:rPr lang="en-GB" dirty="0"/>
              <a:t>FOR THIS WE NEED THE PRS DISTRIBUTIONS FOR AFFECTED AND UNAFFECTED INDIVIDUALS SEPARATELY.</a:t>
            </a:r>
          </a:p>
        </p:txBody>
      </p:sp>
      <p:sp>
        <p:nvSpPr>
          <p:cNvPr id="4" name="Slide Number Placeholder 3"/>
          <p:cNvSpPr>
            <a:spLocks noGrp="1"/>
          </p:cNvSpPr>
          <p:nvPr>
            <p:ph type="sldNum" sz="quarter" idx="5"/>
          </p:nvPr>
        </p:nvSpPr>
        <p:spPr/>
        <p:txBody>
          <a:bodyPr/>
          <a:lstStyle/>
          <a:p>
            <a:fld id="{5BE4A52E-6AD5-4319-B8FA-39CADAD3676E}" type="slidenum">
              <a:rPr lang="en-GB" smtClean="0"/>
              <a:t>18</a:t>
            </a:fld>
            <a:endParaRPr lang="en-GB"/>
          </a:p>
        </p:txBody>
      </p:sp>
    </p:spTree>
    <p:extLst>
      <p:ext uri="{BB962C8B-B14F-4D97-AF65-F5344CB8AC3E}">
        <p14:creationId xmlns:p14="http://schemas.microsoft.com/office/powerpoint/2010/main" val="153660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THE PRS RESULT, IN THIS CASE AT THE 90</a:t>
            </a:r>
            <a:r>
              <a:rPr lang="en-GB" baseline="30000" dirty="0"/>
              <a:t>TH</a:t>
            </a:r>
            <a:r>
              <a:rPr lang="en-GB" dirty="0"/>
              <a:t> CENTILE FOR THE UNAFFECTED DISTRIBUTION, WE CAN CALCULATE THE LR AS THE RATIO OF THE HEIGHTS (RATHER THAN AREAS) OF THE TWO CURVES AT THIS POINT, WHICH IN THIS CASE GIVES A LR OF 1.64</a:t>
            </a:r>
          </a:p>
        </p:txBody>
      </p:sp>
      <p:sp>
        <p:nvSpPr>
          <p:cNvPr id="4" name="Slide Number Placeholder 3"/>
          <p:cNvSpPr>
            <a:spLocks noGrp="1"/>
          </p:cNvSpPr>
          <p:nvPr>
            <p:ph type="sldNum" sz="quarter" idx="5"/>
          </p:nvPr>
        </p:nvSpPr>
        <p:spPr/>
        <p:txBody>
          <a:bodyPr/>
          <a:lstStyle/>
          <a:p>
            <a:fld id="{5BE4A52E-6AD5-4319-B8FA-39CADAD3676E}" type="slidenum">
              <a:rPr lang="en-GB" smtClean="0"/>
              <a:t>19</a:t>
            </a:fld>
            <a:endParaRPr lang="en-GB"/>
          </a:p>
        </p:txBody>
      </p:sp>
    </p:spTree>
    <p:extLst>
      <p:ext uri="{BB962C8B-B14F-4D97-AF65-F5344CB8AC3E}">
        <p14:creationId xmlns:p14="http://schemas.microsoft.com/office/powerpoint/2010/main" val="302576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BEFORE THE LR PROVIDES THE CORRECT MULTIPLIER FOR THE BACKGROUND ODDS OF DISEASE (IN THIS EXAMPLE 1: 9) TO GIVE THE ODDS OF BEING AFFECTED GIVEN THE INDIVIDUAL PRS RESULT.</a:t>
            </a:r>
          </a:p>
          <a:p>
            <a:r>
              <a:rPr lang="en-GB" dirty="0"/>
              <a:t>IN THIS CASE THE ODDS INCREASES FROM 1: 9 TO 1: 6..</a:t>
            </a:r>
          </a:p>
        </p:txBody>
      </p:sp>
      <p:sp>
        <p:nvSpPr>
          <p:cNvPr id="4" name="Slide Number Placeholder 3"/>
          <p:cNvSpPr>
            <a:spLocks noGrp="1"/>
          </p:cNvSpPr>
          <p:nvPr>
            <p:ph type="sldNum" sz="quarter" idx="5"/>
          </p:nvPr>
        </p:nvSpPr>
        <p:spPr/>
        <p:txBody>
          <a:bodyPr/>
          <a:lstStyle/>
          <a:p>
            <a:fld id="{5BE4A52E-6AD5-4319-B8FA-39CADAD3676E}" type="slidenum">
              <a:rPr lang="en-GB" smtClean="0"/>
              <a:t>20</a:t>
            </a:fld>
            <a:endParaRPr lang="en-GB"/>
          </a:p>
        </p:txBody>
      </p:sp>
    </p:spTree>
    <p:extLst>
      <p:ext uri="{BB962C8B-B14F-4D97-AF65-F5344CB8AC3E}">
        <p14:creationId xmlns:p14="http://schemas.microsoft.com/office/powerpoint/2010/main" val="2548241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CHANGES ARE BIGGER FOR THOSE WITH MORE EXTREME VALUES.</a:t>
            </a:r>
          </a:p>
          <a:p>
            <a:endParaRPr lang="en-GB" dirty="0"/>
          </a:p>
          <a:p>
            <a:r>
              <a:rPr lang="en-GB" dirty="0"/>
              <a:t>FOR EXAMPLE THE ODDS FOR AN INDIVIDUAL WITH A PRS AT THE UNAFFECTED 97.5</a:t>
            </a:r>
            <a:r>
              <a:rPr lang="en-GB" baseline="30000" dirty="0"/>
              <a:t>TH</a:t>
            </a:r>
            <a:r>
              <a:rPr lang="en-GB" dirty="0"/>
              <a:t> CENTILE IS 1: 4</a:t>
            </a:r>
          </a:p>
        </p:txBody>
      </p:sp>
      <p:sp>
        <p:nvSpPr>
          <p:cNvPr id="4" name="Slide Number Placeholder 3"/>
          <p:cNvSpPr>
            <a:spLocks noGrp="1"/>
          </p:cNvSpPr>
          <p:nvPr>
            <p:ph type="sldNum" sz="quarter" idx="5"/>
          </p:nvPr>
        </p:nvSpPr>
        <p:spPr/>
        <p:txBody>
          <a:bodyPr/>
          <a:lstStyle/>
          <a:p>
            <a:fld id="{5BE4A52E-6AD5-4319-B8FA-39CADAD3676E}" type="slidenum">
              <a:rPr lang="en-GB" smtClean="0"/>
              <a:t>21</a:t>
            </a:fld>
            <a:endParaRPr lang="en-GB"/>
          </a:p>
        </p:txBody>
      </p:sp>
    </p:spTree>
    <p:extLst>
      <p:ext uri="{BB962C8B-B14F-4D97-AF65-F5344CB8AC3E}">
        <p14:creationId xmlns:p14="http://schemas.microsoft.com/office/powerpoint/2010/main" val="284651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LED SOME AUTHORS TO FOCUS ON RISK IN THE TAILS OF THE DISTRIBUTION.</a:t>
            </a:r>
          </a:p>
          <a:p>
            <a:endParaRPr lang="en-GB" dirty="0"/>
          </a:p>
          <a:p>
            <a:r>
              <a:rPr lang="en-GB" dirty="0"/>
              <a:t>FOR EXAMPLE, IN A PAPER IN NATURE GENETICS IN 2018 WHICH REINVIGORATED INTEREST IN POLYGENIC RISK SCORES, THE AUTHORS HEADLINE WAS THAT POLYGENIC RISK SCORES FOR CORONARY ARTERY DISEASE IDENTIFY INDIVIDUALS WITH A RISK EQUIVALENT TO A MONOGENIC MUTATION (IN THIS CASE MONOGENIC MUTATIONS THAT CAUSE FH). </a:t>
            </a:r>
          </a:p>
          <a:p>
            <a:endParaRPr lang="en-GB" dirty="0"/>
          </a:p>
          <a:p>
            <a:r>
              <a:rPr lang="en-GB" dirty="0"/>
              <a:t>FOR EXAMPLE, THEY SHOWED THAT THOSE IN THE TOP 2.3% OF THE PRS DISTRIBUTION FOR CAD HAD A RISK 4-FOLD HIGHER THAN THE REST OF THE POPULATION.</a:t>
            </a:r>
          </a:p>
          <a:p>
            <a:endParaRPr lang="en-GB" dirty="0"/>
          </a:p>
          <a:p>
            <a:r>
              <a:rPr lang="en-GB" dirty="0"/>
              <a:t>RISK IN PEOPLE WITH AN FH MUTATION AT A YOUNG AGE IS IN FACT MUCH HIGHER THAN THIS.</a:t>
            </a:r>
          </a:p>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22</a:t>
            </a:fld>
            <a:endParaRPr lang="en-GB"/>
          </a:p>
        </p:txBody>
      </p:sp>
    </p:spTree>
    <p:extLst>
      <p:ext uri="{BB962C8B-B14F-4D97-AF65-F5344CB8AC3E}">
        <p14:creationId xmlns:p14="http://schemas.microsoft.com/office/powerpoint/2010/main" val="22826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26</a:t>
            </a:fld>
            <a:endParaRPr lang="en-GB"/>
          </a:p>
        </p:txBody>
      </p:sp>
    </p:spTree>
    <p:extLst>
      <p:ext uri="{BB962C8B-B14F-4D97-AF65-F5344CB8AC3E}">
        <p14:creationId xmlns:p14="http://schemas.microsoft.com/office/powerpoint/2010/main" val="26820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STATINS AND BLOOD PRESSURE LOWERING MEDICINES ARE EFFECTIVE, SAFE, AFFORDABLE, AND CONVENIENT</a:t>
            </a:r>
          </a:p>
          <a:p>
            <a:endParaRPr lang="en-GB" dirty="0"/>
          </a:p>
          <a:p>
            <a:r>
              <a:rPr lang="en-GB" dirty="0"/>
              <a:t>– JUSTIFIES THEIR USE IN EVERYONE BEYOND A CERTAIN AGE REGARDLESS OF ESTIMATED CVD RISK.</a:t>
            </a:r>
          </a:p>
        </p:txBody>
      </p:sp>
      <p:sp>
        <p:nvSpPr>
          <p:cNvPr id="4" name="Slide Number Placeholder 3"/>
          <p:cNvSpPr>
            <a:spLocks noGrp="1"/>
          </p:cNvSpPr>
          <p:nvPr>
            <p:ph type="sldNum" sz="quarter" idx="5"/>
          </p:nvPr>
        </p:nvSpPr>
        <p:spPr/>
        <p:txBody>
          <a:bodyPr/>
          <a:lstStyle/>
          <a:p>
            <a:fld id="{5BE4A52E-6AD5-4319-B8FA-39CADAD3676E}" type="slidenum">
              <a:rPr lang="en-GB" smtClean="0"/>
              <a:t>2</a:t>
            </a:fld>
            <a:endParaRPr lang="en-GB"/>
          </a:p>
        </p:txBody>
      </p:sp>
    </p:spTree>
    <p:extLst>
      <p:ext uri="{BB962C8B-B14F-4D97-AF65-F5344CB8AC3E}">
        <p14:creationId xmlns:p14="http://schemas.microsoft.com/office/powerpoint/2010/main" val="23833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I’VE USED THE SAME PRS FOR CAD BUT DIVIDED THE POPULATION INTO 5THS BASED ON THE UNAFFECTED DISTRIBUTION.</a:t>
            </a:r>
          </a:p>
          <a:p>
            <a:endParaRPr lang="en-GB" dirty="0"/>
          </a:p>
          <a:p>
            <a:r>
              <a:rPr lang="en-GB" dirty="0"/>
              <a:t>THE GRAPH SHOWS THE LR RATIO, 10-YEAR ODDS AND THE NUMBER OF EVENTS FOR A HYPOTHETICAL POPULATION OF 100,000 PEOPLE WITH A BACKGROUND ODDS OF CAD OF 1: 9</a:t>
            </a:r>
          </a:p>
          <a:p>
            <a:endParaRPr lang="en-GB" dirty="0"/>
          </a:p>
          <a:p>
            <a:r>
              <a:rPr lang="en-GB" dirty="0"/>
              <a:t>WHILE THERE IS A GRADIENT OF RISK, IT IS NOT SO SUBSTANTIAL THAT THE UPPER 5</a:t>
            </a:r>
            <a:r>
              <a:rPr lang="en-GB" baseline="30000" dirty="0"/>
              <a:t>TH</a:t>
            </a:r>
            <a:r>
              <a:rPr lang="en-GB" dirty="0"/>
              <a:t> OF THE DISTRIBUTION WOULD BE TREATED ANY DIFFERENTLY FROM THE MIDDLE OR SECOND FIFTH.</a:t>
            </a:r>
          </a:p>
          <a:p>
            <a:endParaRPr lang="en-GB" dirty="0"/>
          </a:p>
          <a:p>
            <a:r>
              <a:rPr lang="en-GB" dirty="0"/>
              <a:t>.. SOME HAVE ARGUED THAT PRS WOULD NOT BE USED ALONE BUT INTEGRATED WITH OTHER CAD RISK FACTORS IN A MULTIVARIATE RISK MODEL</a:t>
            </a:r>
          </a:p>
          <a:p>
            <a:endParaRPr lang="en-GB" dirty="0"/>
          </a:p>
          <a:p>
            <a:r>
              <a:rPr lang="en-GB" dirty="0"/>
              <a:t>.. SO HOW DO MULTIVARIABLE MODELS THAT COMBINE WEAK RISK FACTORD PERFORM?</a:t>
            </a:r>
          </a:p>
        </p:txBody>
      </p:sp>
      <p:sp>
        <p:nvSpPr>
          <p:cNvPr id="4" name="Slide Number Placeholder 3"/>
          <p:cNvSpPr>
            <a:spLocks noGrp="1"/>
          </p:cNvSpPr>
          <p:nvPr>
            <p:ph type="sldNum" sz="quarter" idx="5"/>
          </p:nvPr>
        </p:nvSpPr>
        <p:spPr/>
        <p:txBody>
          <a:bodyPr/>
          <a:lstStyle/>
          <a:p>
            <a:fld id="{5BE4A52E-6AD5-4319-B8FA-39CADAD3676E}" type="slidenum">
              <a:rPr lang="en-GB" smtClean="0"/>
              <a:t>27</a:t>
            </a:fld>
            <a:endParaRPr lang="en-GB"/>
          </a:p>
        </p:txBody>
      </p:sp>
    </p:spTree>
    <p:extLst>
      <p:ext uri="{BB962C8B-B14F-4D97-AF65-F5344CB8AC3E}">
        <p14:creationId xmlns:p14="http://schemas.microsoft.com/office/powerpoint/2010/main" val="82585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28</a:t>
            </a:fld>
            <a:endParaRPr lang="en-GB"/>
          </a:p>
        </p:txBody>
      </p:sp>
    </p:spTree>
    <p:extLst>
      <p:ext uri="{BB962C8B-B14F-4D97-AF65-F5344CB8AC3E}">
        <p14:creationId xmlns:p14="http://schemas.microsoft.com/office/powerpoint/2010/main" val="266106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ASSUMING ALL THOSE OFFERED A STATIN TAKE IT AND THAT STATINS REDUCE CVD EVENTS BY 20%, THE MODEL WITH THE PRS WITH PREVENT AN ADDITIONAL 17 EVENTS GIVING A NUMBER NEEDED TO GENOTYPE TO PREVENT ONE ADDITIONAL EVENT OF 5882.</a:t>
            </a:r>
          </a:p>
          <a:p>
            <a:endParaRPr lang="en-GB" dirty="0"/>
          </a:p>
          <a:p>
            <a:r>
              <a:rPr lang="en-GB" dirty="0"/>
              <a:t>THE 10-YEAR NNT IS 27</a:t>
            </a:r>
          </a:p>
        </p:txBody>
      </p:sp>
      <p:sp>
        <p:nvSpPr>
          <p:cNvPr id="4" name="Slide Number Placeholder 3"/>
          <p:cNvSpPr>
            <a:spLocks noGrp="1"/>
          </p:cNvSpPr>
          <p:nvPr>
            <p:ph type="sldNum" sz="quarter" idx="5"/>
          </p:nvPr>
        </p:nvSpPr>
        <p:spPr/>
        <p:txBody>
          <a:bodyPr/>
          <a:lstStyle/>
          <a:p>
            <a:fld id="{5BE4A52E-6AD5-4319-B8FA-39CADAD3676E}" type="slidenum">
              <a:rPr lang="en-GB" smtClean="0"/>
              <a:t>29</a:t>
            </a:fld>
            <a:endParaRPr lang="en-GB"/>
          </a:p>
        </p:txBody>
      </p:sp>
    </p:spTree>
    <p:extLst>
      <p:ext uri="{BB962C8B-B14F-4D97-AF65-F5344CB8AC3E}">
        <p14:creationId xmlns:p14="http://schemas.microsoft.com/office/powerpoint/2010/main" val="48530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CONSIDER AN ALTERNATIVE APPROACH.</a:t>
            </a:r>
          </a:p>
          <a:p>
            <a:endParaRPr lang="en-GB" dirty="0"/>
          </a:p>
          <a:p>
            <a:r>
              <a:rPr lang="en-GB" dirty="0"/>
              <a:t>THE AVERAGE 10-YEAR BASELINE RISK IN THIS COHORT IS 8% (JUST UNDER THE RISK THRESHOLD CURRENTLY RECOMMENDED BY NICE FOR STATIN PRESCRIPTION AND JUST OVER THAT RECOMMENDED BY US GUIDELINES.</a:t>
            </a:r>
          </a:p>
          <a:p>
            <a:endParaRPr lang="en-GB" dirty="0"/>
          </a:p>
          <a:p>
            <a:r>
              <a:rPr lang="en-GB" dirty="0"/>
              <a:t>IF ALL 100,000 WERE OFFERED A STATIN (IN EFFECT USING AGE AS THE RISK CUT OFF) 1600 EVENTS WOULD BE PREVENTED. THE DETECTION RATE WOULD BE 100% BUT THE FPR WOULD BE 92% BUT THIS IS NOT AN ISSUE BECAUSE STATINS ARE SAFE AND INEXPENSIVE. THE NNG IS 0, AND THE 10-YEAR NNT IS 63.</a:t>
            </a:r>
          </a:p>
        </p:txBody>
      </p:sp>
      <p:sp>
        <p:nvSpPr>
          <p:cNvPr id="4" name="Slide Number Placeholder 3"/>
          <p:cNvSpPr>
            <a:spLocks noGrp="1"/>
          </p:cNvSpPr>
          <p:nvPr>
            <p:ph type="sldNum" sz="quarter" idx="5"/>
          </p:nvPr>
        </p:nvSpPr>
        <p:spPr/>
        <p:txBody>
          <a:bodyPr/>
          <a:lstStyle/>
          <a:p>
            <a:fld id="{5BE4A52E-6AD5-4319-B8FA-39CADAD3676E}" type="slidenum">
              <a:rPr lang="en-GB" smtClean="0"/>
              <a:t>30</a:t>
            </a:fld>
            <a:endParaRPr lang="en-GB"/>
          </a:p>
        </p:txBody>
      </p:sp>
    </p:spTree>
    <p:extLst>
      <p:ext uri="{BB962C8B-B14F-4D97-AF65-F5344CB8AC3E}">
        <p14:creationId xmlns:p14="http://schemas.microsoft.com/office/powerpoint/2010/main" val="416861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POLYGENIC RISK SCORES HAVE A GAUSSIAN DISTRIBUTION.</a:t>
            </a:r>
          </a:p>
          <a:p>
            <a:endParaRPr lang="en-GB" dirty="0"/>
          </a:p>
          <a:p>
            <a:r>
              <a:rPr lang="en-GB" dirty="0"/>
              <a:t>THE RISK SCORE DISTRIBUTION AMONG THOSE LATER AFFECTED IS SHIFTED TO THE RIGHT.</a:t>
            </a:r>
          </a:p>
          <a:p>
            <a:endParaRPr lang="en-GB" dirty="0"/>
          </a:p>
          <a:p>
            <a:r>
              <a:rPr lang="en-GB" dirty="0"/>
              <a:t>BOTH DISTRIBUTIONS HAVE THE SAME SD</a:t>
            </a:r>
          </a:p>
          <a:p>
            <a:endParaRPr lang="en-GB" dirty="0"/>
          </a:p>
          <a:p>
            <a:r>
              <a:rPr lang="en-GB" dirty="0"/>
              <a:t>THERFORE THE PERFORMANCE OF POLYGENIC RISK SCORES IN ANY OF THEIR INTENDED APPLICATIONS IS DETERMINED BY THE DIFFERENCE IN THE MEAN VALUES OF THE POLYGENIC RISK SCORE BETWEEN THOSE AFFECTED OR NOT.</a:t>
            </a:r>
          </a:p>
          <a:p>
            <a:endParaRPr lang="en-GB" dirty="0"/>
          </a:p>
          <a:p>
            <a:r>
              <a:rPr lang="en-GB" dirty="0"/>
              <a:t>CONSIDER A POLYGENIC RISK SCORE WHERE THE MEAN OF THE DISTRIBUTION AMONG THE AFFECTED IS 1 SD TO THE RIGHT OF THOSE WHO REMAIN UNAFFECTED. </a:t>
            </a:r>
          </a:p>
        </p:txBody>
      </p:sp>
      <p:sp>
        <p:nvSpPr>
          <p:cNvPr id="4" name="Slide Number Placeholder 3"/>
          <p:cNvSpPr>
            <a:spLocks noGrp="1"/>
          </p:cNvSpPr>
          <p:nvPr>
            <p:ph type="sldNum" sz="quarter" idx="5"/>
          </p:nvPr>
        </p:nvSpPr>
        <p:spPr/>
        <p:txBody>
          <a:bodyPr/>
          <a:lstStyle/>
          <a:p>
            <a:fld id="{5BE4A52E-6AD5-4319-B8FA-39CADAD3676E}" type="slidenum">
              <a:rPr lang="en-GB" smtClean="0"/>
              <a:t>37</a:t>
            </a:fld>
            <a:endParaRPr lang="en-GB"/>
          </a:p>
        </p:txBody>
      </p:sp>
    </p:spTree>
    <p:extLst>
      <p:ext uri="{BB962C8B-B14F-4D97-AF65-F5344CB8AC3E}">
        <p14:creationId xmlns:p14="http://schemas.microsoft.com/office/powerpoint/2010/main" val="3366137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SET THE TEST CUT OFF TO GIVE A 5% FPR, THE DETECTION RATE IS 26%.</a:t>
            </a:r>
          </a:p>
          <a:p>
            <a:r>
              <a:rPr lang="en-GB" dirty="0"/>
              <a:t>WE REFER TO THE DR FOR A 5% FPR AS THE DR5.</a:t>
            </a:r>
          </a:p>
          <a:p>
            <a:endParaRPr lang="en-GB" dirty="0"/>
          </a:p>
          <a:p>
            <a:r>
              <a:rPr lang="en-GB" dirty="0"/>
              <a:t>AS THE GRAPH SHOWS THERE IS A TRADE OFF BETWEEN THE DR AND FPR: A HIGHER DR IS ACCOMPANIUED BY A HIGHER FPR AND VICE VERSA.</a:t>
            </a:r>
          </a:p>
          <a:p>
            <a:endParaRPr lang="en-GB" dirty="0"/>
          </a:p>
          <a:p>
            <a:r>
              <a:rPr lang="en-GB" dirty="0"/>
              <a:t>THIS IS A HYPOTHETICAL EXAMPLE, WHAT ABOUT PERFORMANCE IN PRACTICE</a:t>
            </a:r>
          </a:p>
          <a:p>
            <a:endParaRPr lang="en-GB" dirty="0"/>
          </a:p>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38</a:t>
            </a:fld>
            <a:endParaRPr lang="en-GB"/>
          </a:p>
        </p:txBody>
      </p:sp>
    </p:spTree>
    <p:extLst>
      <p:ext uri="{BB962C8B-B14F-4D97-AF65-F5344CB8AC3E}">
        <p14:creationId xmlns:p14="http://schemas.microsoft.com/office/powerpoint/2010/main" val="151043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AGAINST THIS BACK DROP, SOME STRIDENT CLAIMS HAVE BEEN MADE THAT POLYGENIC RISK CORES ARE SET TO TRANSFORM HEALTHCARE </a:t>
            </a:r>
          </a:p>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3</a:t>
            </a:fld>
            <a:endParaRPr lang="en-GB"/>
          </a:p>
        </p:txBody>
      </p:sp>
    </p:spTree>
    <p:extLst>
      <p:ext uri="{BB962C8B-B14F-4D97-AF65-F5344CB8AC3E}">
        <p14:creationId xmlns:p14="http://schemas.microsoft.com/office/powerpoint/2010/main" val="133963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YET, RECENTLY, OTHERS HAVE VOICED CONCERNS THAT THE PERFORMANCE AND ROLE OF POLYGENIC RISK SCORES IN DISESASE PREDICTION AND PREVENTION HAVE BEEN OVERSTATED.</a:t>
            </a:r>
          </a:p>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4</a:t>
            </a:fld>
            <a:endParaRPr lang="en-GB"/>
          </a:p>
        </p:txBody>
      </p:sp>
    </p:spTree>
    <p:extLst>
      <p:ext uri="{BB962C8B-B14F-4D97-AF65-F5344CB8AC3E}">
        <p14:creationId xmlns:p14="http://schemas.microsoft.com/office/powerpoint/2010/main" val="271051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UNFORTUNATELY, FEW IF ANY PRIMARY RESEARCH PUBLICATIONS NOR THE COMPREHENSIVE POLYGENIC RISK SCORE CATALOG REPORT THESE METRICS.</a:t>
            </a:r>
          </a:p>
          <a:p>
            <a:endParaRPr lang="en-GB" dirty="0"/>
          </a:p>
          <a:p>
            <a:r>
              <a:rPr lang="en-GB" dirty="0"/>
              <a:t>THE METRICS REPORTED ARE THE OR </a:t>
            </a:r>
            <a:r>
              <a:rPr lang="en-GB" dirty="0" err="1"/>
              <a:t>OR</a:t>
            </a:r>
            <a:r>
              <a:rPr lang="en-GB" dirty="0"/>
              <a:t> HR PER SD OR THE AUC</a:t>
            </a:r>
          </a:p>
          <a:p>
            <a:endParaRPr lang="en-GB" dirty="0"/>
          </a:p>
          <a:p>
            <a:r>
              <a:rPr lang="en-GB" dirty="0"/>
              <a:t>HOWEVER, THE RELEVANT METRICS CAN BE DERIVED MATHEMATICALLY FROM ANY OF THOSE REPORTED IN THE PGS CATALOG AS WE HAVE SHOWN IN A RECENT PRE-PRINT.</a:t>
            </a:r>
          </a:p>
          <a:p>
            <a:endParaRPr lang="en-GB" dirty="0"/>
          </a:p>
          <a:p>
            <a:r>
              <a:rPr lang="en-GB" dirty="0"/>
              <a:t>THIS ALLOWS US TO EVALUATE POLYGENIC RISK SCORE PERFORMANCE USING THE APPROPRIATE METRICS, </a:t>
            </a:r>
          </a:p>
          <a:p>
            <a:endParaRPr lang="en-GB" dirty="0"/>
          </a:p>
          <a:p>
            <a:r>
              <a:rPr lang="en-GB" dirty="0"/>
              <a:t>ALLOWS COMPARISON BETWEEN POLYGENIC RISK SCORES ON THE SAME SCALE, </a:t>
            </a:r>
          </a:p>
          <a:p>
            <a:endParaRPr lang="en-GB" dirty="0"/>
          </a:p>
          <a:p>
            <a:r>
              <a:rPr lang="en-GB" dirty="0"/>
              <a:t>AND ALLOWS BENCHMARKING OF THE PERFORMANCE OF POLYGENIC RISK SCORES AGAINST NON-GENETIC TESTS.</a:t>
            </a:r>
          </a:p>
        </p:txBody>
      </p:sp>
      <p:sp>
        <p:nvSpPr>
          <p:cNvPr id="4" name="Slide Number Placeholder 3"/>
          <p:cNvSpPr>
            <a:spLocks noGrp="1"/>
          </p:cNvSpPr>
          <p:nvPr>
            <p:ph type="sldNum" sz="quarter" idx="5"/>
          </p:nvPr>
        </p:nvSpPr>
        <p:spPr/>
        <p:txBody>
          <a:bodyPr/>
          <a:lstStyle/>
          <a:p>
            <a:fld id="{5BE4A52E-6AD5-4319-B8FA-39CADAD3676E}" type="slidenum">
              <a:rPr lang="en-GB" smtClean="0"/>
              <a:t>8</a:t>
            </a:fld>
            <a:endParaRPr lang="en-GB"/>
          </a:p>
        </p:txBody>
      </p:sp>
    </p:spTree>
    <p:extLst>
      <p:ext uri="{BB962C8B-B14F-4D97-AF65-F5344CB8AC3E}">
        <p14:creationId xmlns:p14="http://schemas.microsoft.com/office/powerpoint/2010/main" val="331691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9</a:t>
            </a:fld>
            <a:endParaRPr lang="en-GB"/>
          </a:p>
        </p:txBody>
      </p:sp>
    </p:spTree>
    <p:extLst>
      <p:ext uri="{BB962C8B-B14F-4D97-AF65-F5344CB8AC3E}">
        <p14:creationId xmlns:p14="http://schemas.microsoft.com/office/powerpoint/2010/main" val="17402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EXAMINING ALL 926 POLYGENIC RISK SCORES IN THE PGS CATALOG (REPORTED AS OF APRIL 2022), THE MEDIAN DR5 VALUE (THE DETECTION RATE FOR A 5% FPR) WAS JUST 11%.</a:t>
            </a:r>
          </a:p>
          <a:p>
            <a:endParaRPr lang="en-GB" dirty="0"/>
          </a:p>
          <a:p>
            <a:endParaRPr lang="en-GB" dirty="0"/>
          </a:p>
        </p:txBody>
      </p:sp>
      <p:sp>
        <p:nvSpPr>
          <p:cNvPr id="4" name="Slide Number Placeholder 3"/>
          <p:cNvSpPr>
            <a:spLocks noGrp="1"/>
          </p:cNvSpPr>
          <p:nvPr>
            <p:ph type="sldNum" sz="quarter" idx="5"/>
          </p:nvPr>
        </p:nvSpPr>
        <p:spPr/>
        <p:txBody>
          <a:bodyPr/>
          <a:lstStyle/>
          <a:p>
            <a:fld id="{5BE4A52E-6AD5-4319-B8FA-39CADAD3676E}" type="slidenum">
              <a:rPr lang="en-GB" smtClean="0"/>
              <a:t>10</a:t>
            </a:fld>
            <a:endParaRPr lang="en-GB"/>
          </a:p>
        </p:txBody>
      </p:sp>
    </p:spTree>
    <p:extLst>
      <p:ext uri="{BB962C8B-B14F-4D97-AF65-F5344CB8AC3E}">
        <p14:creationId xmlns:p14="http://schemas.microsoft.com/office/powerpoint/2010/main" val="114546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CORONARY ARTERY DISEASE, THE DR5 WAS 12%.</a:t>
            </a:r>
          </a:p>
          <a:p>
            <a:endParaRPr lang="en-GB" dirty="0"/>
          </a:p>
          <a:p>
            <a:r>
              <a:rPr lang="en-GB" dirty="0"/>
              <a:t>THIS MEANS FOR A 5% FPR, 12% OF THOSE AFFECTED ARE DETECTED, BUT 88% ARE MISSED.</a:t>
            </a:r>
          </a:p>
        </p:txBody>
      </p:sp>
      <p:sp>
        <p:nvSpPr>
          <p:cNvPr id="4" name="Slide Number Placeholder 3"/>
          <p:cNvSpPr>
            <a:spLocks noGrp="1"/>
          </p:cNvSpPr>
          <p:nvPr>
            <p:ph type="sldNum" sz="quarter" idx="5"/>
          </p:nvPr>
        </p:nvSpPr>
        <p:spPr/>
        <p:txBody>
          <a:bodyPr/>
          <a:lstStyle/>
          <a:p>
            <a:fld id="{5BE4A52E-6AD5-4319-B8FA-39CADAD3676E}" type="slidenum">
              <a:rPr lang="en-GB" smtClean="0"/>
              <a:t>11</a:t>
            </a:fld>
            <a:endParaRPr lang="en-GB"/>
          </a:p>
        </p:txBody>
      </p:sp>
    </p:spTree>
    <p:extLst>
      <p:ext uri="{BB962C8B-B14F-4D97-AF65-F5344CB8AC3E}">
        <p14:creationId xmlns:p14="http://schemas.microsoft.com/office/powerpoint/2010/main" val="142534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OR THE PROPORTION OF CASES MISSED..</a:t>
            </a:r>
          </a:p>
          <a:p>
            <a:endParaRPr lang="en-GB" dirty="0"/>
          </a:p>
          <a:p>
            <a:r>
              <a:rPr lang="en-GB" dirty="0"/>
              <a:t>SHOWS THE ‘IMPROVEMENT’ IN SCREENING IS NEGLIGIBLE. </a:t>
            </a:r>
          </a:p>
        </p:txBody>
      </p:sp>
      <p:sp>
        <p:nvSpPr>
          <p:cNvPr id="4" name="Slide Number Placeholder 3"/>
          <p:cNvSpPr>
            <a:spLocks noGrp="1"/>
          </p:cNvSpPr>
          <p:nvPr>
            <p:ph type="sldNum" sz="quarter" idx="5"/>
          </p:nvPr>
        </p:nvSpPr>
        <p:spPr/>
        <p:txBody>
          <a:bodyPr/>
          <a:lstStyle/>
          <a:p>
            <a:fld id="{5BE4A52E-6AD5-4319-B8FA-39CADAD3676E}" type="slidenum">
              <a:rPr lang="en-GB" smtClean="0"/>
              <a:t>12</a:t>
            </a:fld>
            <a:endParaRPr lang="en-GB"/>
          </a:p>
        </p:txBody>
      </p:sp>
    </p:spTree>
    <p:extLst>
      <p:ext uri="{BB962C8B-B14F-4D97-AF65-F5344CB8AC3E}">
        <p14:creationId xmlns:p14="http://schemas.microsoft.com/office/powerpoint/2010/main" val="35863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73A8-09A4-7431-1A07-5CF5BF90B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41A12B-F12B-3AE7-7419-4CD0ECB86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23D11C-F6E2-AAB4-ADB5-8983EE58B482}"/>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5" name="Footer Placeholder 4">
            <a:extLst>
              <a:ext uri="{FF2B5EF4-FFF2-40B4-BE49-F238E27FC236}">
                <a16:creationId xmlns:a16="http://schemas.microsoft.com/office/drawing/2014/main" id="{B608FA74-7787-0F45-0297-3E62FAF88E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8A085-69B8-9A05-6A07-324457E18C70}"/>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45010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1F3D-FCB5-0F60-DEF3-B37619691A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0B6A2F-0683-4A74-FECB-FDEC498D2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976360-786F-AEF3-4BFF-84FFE8D39E53}"/>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5" name="Footer Placeholder 4">
            <a:extLst>
              <a:ext uri="{FF2B5EF4-FFF2-40B4-BE49-F238E27FC236}">
                <a16:creationId xmlns:a16="http://schemas.microsoft.com/office/drawing/2014/main" id="{0FE448E4-555F-7FCD-DF13-C959AC6AA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0CE12-C61B-D96B-5C64-265ECC2FF882}"/>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93649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D52F2-608F-1513-A0DF-2C75C01E7B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0E214B-AD9A-93FB-73B6-7116345144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F5DD95-58AB-F7A5-AF49-09FD8404CDC0}"/>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5" name="Footer Placeholder 4">
            <a:extLst>
              <a:ext uri="{FF2B5EF4-FFF2-40B4-BE49-F238E27FC236}">
                <a16:creationId xmlns:a16="http://schemas.microsoft.com/office/drawing/2014/main" id="{51CEF9A2-86E6-2E92-D8DE-FD7FBA686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813602-0908-13C1-A0AE-863947D303A5}"/>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191768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9B5E-3D7D-D625-C1E4-EC5F77F43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D1A8A-9F75-F1D3-1C35-08661D366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95D0D-18FE-9CFB-30D5-29446BD32009}"/>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5" name="Footer Placeholder 4">
            <a:extLst>
              <a:ext uri="{FF2B5EF4-FFF2-40B4-BE49-F238E27FC236}">
                <a16:creationId xmlns:a16="http://schemas.microsoft.com/office/drawing/2014/main" id="{9731E9F6-38D7-7DEA-5DDE-FC6EF71F2E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0B187-B6DA-2B4B-33BC-392895CF1E36}"/>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123449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4E84-52EF-A129-9159-015C046B8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422897-546A-A252-8FF5-A24139FBB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BBBDC-890D-6269-8A2B-7BB01A1E41DC}"/>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5" name="Footer Placeholder 4">
            <a:extLst>
              <a:ext uri="{FF2B5EF4-FFF2-40B4-BE49-F238E27FC236}">
                <a16:creationId xmlns:a16="http://schemas.microsoft.com/office/drawing/2014/main" id="{ADA00F46-4210-8A8E-B862-42E047947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82C48C-5AA8-56C0-79A9-4EF9AF22BAC9}"/>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347956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2119-CD92-4B8D-F9A3-3B84B87257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22DAE-EE95-26A6-7232-9103E610C8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903C5A-B2F6-8D3C-BCB4-64D5C1734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AF589E-EE21-8B29-7AB8-702216CC613C}"/>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6" name="Footer Placeholder 5">
            <a:extLst>
              <a:ext uri="{FF2B5EF4-FFF2-40B4-BE49-F238E27FC236}">
                <a16:creationId xmlns:a16="http://schemas.microsoft.com/office/drawing/2014/main" id="{95DF49EB-9302-6106-43BF-6EA994EFB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095615-30E9-843C-2458-3D7592E9F409}"/>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168113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5865-2CA9-3C9D-C456-D417909E3A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37D277-F61E-1F3D-E315-996271CCC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77E29C-7F5D-3599-E1AF-621DC85B5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53F8E4-48C0-6D3F-CE44-EC3FAAED3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83C9A-91E7-BE87-BC88-C92F42454E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D9C121-ADFF-0730-11C1-D55333E5C5C9}"/>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8" name="Footer Placeholder 7">
            <a:extLst>
              <a:ext uri="{FF2B5EF4-FFF2-40B4-BE49-F238E27FC236}">
                <a16:creationId xmlns:a16="http://schemas.microsoft.com/office/drawing/2014/main" id="{95CC0129-7269-1A0E-34CB-07D4CAE35B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C9A860-F536-4BF8-4BA4-CB0C9BE588B7}"/>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104112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3275-0971-4C2D-484D-664787E1AC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DB1AC8-0D97-3630-8ED2-B95BDBA78A57}"/>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4" name="Footer Placeholder 3">
            <a:extLst>
              <a:ext uri="{FF2B5EF4-FFF2-40B4-BE49-F238E27FC236}">
                <a16:creationId xmlns:a16="http://schemas.microsoft.com/office/drawing/2014/main" id="{3DB7B663-5617-B740-5A89-67C11734AC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AB2870-9EBB-3595-1070-34113D04B6D6}"/>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407538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39FFF-CF60-33FA-6332-F227BB1FFFA9}"/>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3" name="Footer Placeholder 2">
            <a:extLst>
              <a:ext uri="{FF2B5EF4-FFF2-40B4-BE49-F238E27FC236}">
                <a16:creationId xmlns:a16="http://schemas.microsoft.com/office/drawing/2014/main" id="{1B30A2ED-E951-7891-2F12-87CB9110B4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CB6213-6BBB-C3A0-B0BA-C11A2F9919EA}"/>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60700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2B23-E14F-7502-8E06-781CAE946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44B952-DFB5-805F-7B68-018886364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E0F913-0973-BF9D-303C-5F158D5F0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DFEBC-6028-A13E-E61E-59A3AF12EEFA}"/>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6" name="Footer Placeholder 5">
            <a:extLst>
              <a:ext uri="{FF2B5EF4-FFF2-40B4-BE49-F238E27FC236}">
                <a16:creationId xmlns:a16="http://schemas.microsoft.com/office/drawing/2014/main" id="{905E5F53-2D48-E687-45DC-8A27A6D200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354793-B83E-E7D5-0878-A0D88557E744}"/>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138698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6840-830E-00B2-4FE7-F6306638B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70F821-C647-0E23-F81B-254D71809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E7F5C3-B351-CF27-DD3D-3C4FB1631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22129-DC32-651D-D945-0D8A8A2E9C44}"/>
              </a:ext>
            </a:extLst>
          </p:cNvPr>
          <p:cNvSpPr>
            <a:spLocks noGrp="1"/>
          </p:cNvSpPr>
          <p:nvPr>
            <p:ph type="dt" sz="half" idx="10"/>
          </p:nvPr>
        </p:nvSpPr>
        <p:spPr/>
        <p:txBody>
          <a:bodyPr/>
          <a:lstStyle/>
          <a:p>
            <a:fld id="{12F1F0E7-A0EA-4F52-B9CF-B730B570C32D}" type="datetimeFigureOut">
              <a:rPr lang="en-GB" smtClean="0"/>
              <a:t>28/09/2023</a:t>
            </a:fld>
            <a:endParaRPr lang="en-GB"/>
          </a:p>
        </p:txBody>
      </p:sp>
      <p:sp>
        <p:nvSpPr>
          <p:cNvPr id="6" name="Footer Placeholder 5">
            <a:extLst>
              <a:ext uri="{FF2B5EF4-FFF2-40B4-BE49-F238E27FC236}">
                <a16:creationId xmlns:a16="http://schemas.microsoft.com/office/drawing/2014/main" id="{0767ED96-C9BE-8AB0-52D4-2D50C66F3A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9F3D87-3212-3BDE-36A9-F7AFEC828C8A}"/>
              </a:ext>
            </a:extLst>
          </p:cNvPr>
          <p:cNvSpPr>
            <a:spLocks noGrp="1"/>
          </p:cNvSpPr>
          <p:nvPr>
            <p:ph type="sldNum" sz="quarter" idx="12"/>
          </p:nvPr>
        </p:nvSpPr>
        <p:spPr/>
        <p:txBody>
          <a:bodyPr/>
          <a:lstStyle/>
          <a:p>
            <a:fld id="{B80825A4-CB6C-430B-AA0A-0663C6B76E49}" type="slidenum">
              <a:rPr lang="en-GB" smtClean="0"/>
              <a:t>‹#›</a:t>
            </a:fld>
            <a:endParaRPr lang="en-GB"/>
          </a:p>
        </p:txBody>
      </p:sp>
    </p:spTree>
    <p:extLst>
      <p:ext uri="{BB962C8B-B14F-4D97-AF65-F5344CB8AC3E}">
        <p14:creationId xmlns:p14="http://schemas.microsoft.com/office/powerpoint/2010/main" val="35959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EB0085-5C4B-9CA6-29B7-09A5F3F1A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74D683-3D5A-F7D7-0CCB-5799881127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D90D5-DCCD-EC06-9900-AA1E98A3A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1F0E7-A0EA-4F52-B9CF-B730B570C32D}" type="datetimeFigureOut">
              <a:rPr lang="en-GB" smtClean="0"/>
              <a:t>28/09/2023</a:t>
            </a:fld>
            <a:endParaRPr lang="en-GB"/>
          </a:p>
        </p:txBody>
      </p:sp>
      <p:sp>
        <p:nvSpPr>
          <p:cNvPr id="5" name="Footer Placeholder 4">
            <a:extLst>
              <a:ext uri="{FF2B5EF4-FFF2-40B4-BE49-F238E27FC236}">
                <a16:creationId xmlns:a16="http://schemas.microsoft.com/office/drawing/2014/main" id="{EF9DF23A-725E-FAF9-D620-9D937C68C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A50C49-DB2F-DA67-DC8E-608F3BD13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825A4-CB6C-430B-AA0A-0663C6B76E49}" type="slidenum">
              <a:rPr lang="en-GB" smtClean="0"/>
              <a:t>‹#›</a:t>
            </a:fld>
            <a:endParaRPr lang="en-GB"/>
          </a:p>
        </p:txBody>
      </p:sp>
    </p:spTree>
    <p:extLst>
      <p:ext uri="{BB962C8B-B14F-4D97-AF65-F5344CB8AC3E}">
        <p14:creationId xmlns:p14="http://schemas.microsoft.com/office/powerpoint/2010/main" val="378661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F74AC-965D-79A9-AE9E-C03DBCB6D07F}"/>
              </a:ext>
            </a:extLst>
          </p:cNvPr>
          <p:cNvSpPr txBox="1"/>
          <p:nvPr/>
        </p:nvSpPr>
        <p:spPr>
          <a:xfrm>
            <a:off x="5944259" y="1582675"/>
            <a:ext cx="184731" cy="461665"/>
          </a:xfrm>
          <a:prstGeom prst="rect">
            <a:avLst/>
          </a:prstGeom>
          <a:noFill/>
        </p:spPr>
        <p:txBody>
          <a:bodyPr wrap="none" rtlCol="0">
            <a:spAutoFit/>
          </a:bodyPr>
          <a:lstStyle/>
          <a:p>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522BD1-0918-537A-5F78-E053F7FDEED8}"/>
              </a:ext>
            </a:extLst>
          </p:cNvPr>
          <p:cNvSpPr txBox="1"/>
          <p:nvPr/>
        </p:nvSpPr>
        <p:spPr>
          <a:xfrm>
            <a:off x="2987395" y="567012"/>
            <a:ext cx="6098458" cy="1200329"/>
          </a:xfrm>
          <a:prstGeom prst="rect">
            <a:avLst/>
          </a:prstGeom>
          <a:noFill/>
        </p:spPr>
        <p:txBody>
          <a:bodyPr wrap="square">
            <a:spAutoFit/>
          </a:bodyPr>
          <a:lstStyle/>
          <a:p>
            <a:pPr algn="ctr"/>
            <a:r>
              <a:rPr lang="en-GB" sz="2400" b="1" i="0" dirty="0">
                <a:solidFill>
                  <a:srgbClr val="002060"/>
                </a:solidFill>
                <a:effectLst/>
                <a:latin typeface="Arial" panose="020B0604020202020204" pitchFamily="34" charset="0"/>
                <a:ea typeface="Lato" panose="020F0502020204030203" pitchFamily="34" charset="0"/>
                <a:cs typeface="Arial" panose="020B0604020202020204" pitchFamily="34" charset="0"/>
              </a:rPr>
              <a:t>Performance of polygenic risk scores in screening, individual risk prediction and population risk stratification</a:t>
            </a:r>
            <a:endParaRPr lang="en-GB" sz="2400" dirty="0">
              <a:solidFill>
                <a:srgbClr val="002060"/>
              </a:solidFill>
              <a:latin typeface="Arial" panose="020B0604020202020204" pitchFamily="34" charset="0"/>
              <a:ea typeface="Lato" panose="020F0502020204030203" pitchFamily="34" charset="0"/>
              <a:cs typeface="Arial" panose="020B0604020202020204" pitchFamily="34" charset="0"/>
            </a:endParaRPr>
          </a:p>
        </p:txBody>
      </p:sp>
      <p:sp>
        <p:nvSpPr>
          <p:cNvPr id="7" name="TextBox 6">
            <a:extLst>
              <a:ext uri="{FF2B5EF4-FFF2-40B4-BE49-F238E27FC236}">
                <a16:creationId xmlns:a16="http://schemas.microsoft.com/office/drawing/2014/main" id="{600E22DC-87BA-CDC5-D904-7C5F226ADB5A}"/>
              </a:ext>
            </a:extLst>
          </p:cNvPr>
          <p:cNvSpPr txBox="1"/>
          <p:nvPr/>
        </p:nvSpPr>
        <p:spPr>
          <a:xfrm>
            <a:off x="2683118" y="5663966"/>
            <a:ext cx="5686237" cy="369332"/>
          </a:xfrm>
          <a:prstGeom prst="rect">
            <a:avLst/>
          </a:prstGeom>
          <a:noFill/>
        </p:spPr>
        <p:txBody>
          <a:bodyPr wrap="none" lIns="91440" tIns="45720" rIns="91440" bIns="45720" rtlCol="0" anchor="t">
            <a:spAutoFit/>
          </a:bodyPr>
          <a:lstStyle/>
          <a:p>
            <a:r>
              <a:rPr lang="en-GB" dirty="0">
                <a:latin typeface="Arial"/>
                <a:ea typeface="Lato"/>
                <a:cs typeface="Arial"/>
              </a:rPr>
              <a:t>FPH Registrar Conference, London, September 2023</a:t>
            </a:r>
          </a:p>
        </p:txBody>
      </p:sp>
      <p:sp>
        <p:nvSpPr>
          <p:cNvPr id="8" name="TextBox 7">
            <a:extLst>
              <a:ext uri="{FF2B5EF4-FFF2-40B4-BE49-F238E27FC236}">
                <a16:creationId xmlns:a16="http://schemas.microsoft.com/office/drawing/2014/main" id="{05DB5219-E6E6-2877-7C1B-FFC3A2A07FFB}"/>
              </a:ext>
            </a:extLst>
          </p:cNvPr>
          <p:cNvSpPr txBox="1"/>
          <p:nvPr/>
        </p:nvSpPr>
        <p:spPr>
          <a:xfrm>
            <a:off x="4206636" y="2349082"/>
            <a:ext cx="3659976" cy="461665"/>
          </a:xfrm>
          <a:prstGeom prst="rect">
            <a:avLst/>
          </a:prstGeom>
          <a:noFill/>
        </p:spPr>
        <p:txBody>
          <a:bodyPr wrap="none" rtlCol="0">
            <a:spAutoFit/>
          </a:bodyPr>
          <a:lstStyle/>
          <a:p>
            <a:pPr algn="ctr"/>
            <a:r>
              <a:rPr lang="en-GB" sz="2400" b="1" dirty="0">
                <a:solidFill>
                  <a:srgbClr val="C00000"/>
                </a:solidFill>
                <a:latin typeface="Arial" panose="020B0604020202020204" pitchFamily="34" charset="0"/>
                <a:ea typeface="Lato" panose="020F0502020204030203" pitchFamily="34" charset="0"/>
                <a:cs typeface="Arial" panose="020B0604020202020204" pitchFamily="34" charset="0"/>
              </a:rPr>
              <a:t>Cardiovascular Disease</a:t>
            </a:r>
          </a:p>
        </p:txBody>
      </p:sp>
      <p:sp>
        <p:nvSpPr>
          <p:cNvPr id="9" name="TextBox 8">
            <a:extLst>
              <a:ext uri="{FF2B5EF4-FFF2-40B4-BE49-F238E27FC236}">
                <a16:creationId xmlns:a16="http://schemas.microsoft.com/office/drawing/2014/main" id="{1368399C-3D4D-E76B-28B7-04C396365ED5}"/>
              </a:ext>
            </a:extLst>
          </p:cNvPr>
          <p:cNvSpPr txBox="1"/>
          <p:nvPr/>
        </p:nvSpPr>
        <p:spPr>
          <a:xfrm>
            <a:off x="3996643" y="3392488"/>
            <a:ext cx="4079963" cy="830997"/>
          </a:xfrm>
          <a:prstGeom prst="rect">
            <a:avLst/>
          </a:prstGeom>
          <a:noFill/>
        </p:spPr>
        <p:txBody>
          <a:bodyPr wrap="none" rtlCol="0">
            <a:spAutoFit/>
          </a:bodyPr>
          <a:lstStyle/>
          <a:p>
            <a:pPr algn="ctr"/>
            <a:r>
              <a:rPr lang="en-GB" sz="2400" b="1" dirty="0">
                <a:latin typeface="Arial" panose="020B0604020202020204" pitchFamily="34" charset="0"/>
                <a:ea typeface="Lato" panose="020F0502020204030203" pitchFamily="34" charset="0"/>
                <a:cs typeface="Arial" panose="020B0604020202020204" pitchFamily="34" charset="0"/>
              </a:rPr>
              <a:t>Aroon Hingorani</a:t>
            </a:r>
          </a:p>
          <a:p>
            <a:pPr algn="ctr"/>
            <a:r>
              <a:rPr lang="en-GB" sz="2400" b="1" dirty="0">
                <a:latin typeface="Arial" panose="020B0604020202020204" pitchFamily="34" charset="0"/>
                <a:ea typeface="Lato" panose="020F0502020204030203" pitchFamily="34" charset="0"/>
                <a:cs typeface="Arial" panose="020B0604020202020204" pitchFamily="34" charset="0"/>
              </a:rPr>
              <a:t>University College London</a:t>
            </a:r>
          </a:p>
        </p:txBody>
      </p:sp>
    </p:spTree>
    <p:extLst>
      <p:ext uri="{BB962C8B-B14F-4D97-AF65-F5344CB8AC3E}">
        <p14:creationId xmlns:p14="http://schemas.microsoft.com/office/powerpoint/2010/main" val="158577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A68EC7-9DF1-FD0F-D460-58FAFC0EC36B}"/>
              </a:ext>
            </a:extLst>
          </p:cNvPr>
          <p:cNvPicPr>
            <a:picLocks noChangeAspect="1"/>
          </p:cNvPicPr>
          <p:nvPr/>
        </p:nvPicPr>
        <p:blipFill>
          <a:blip r:embed="rId3"/>
          <a:stretch>
            <a:fillRect/>
          </a:stretch>
        </p:blipFill>
        <p:spPr>
          <a:xfrm>
            <a:off x="3179779" y="946960"/>
            <a:ext cx="5905468" cy="5911040"/>
          </a:xfrm>
          <a:prstGeom prst="rect">
            <a:avLst/>
          </a:prstGeom>
        </p:spPr>
      </p:pic>
      <p:sp>
        <p:nvSpPr>
          <p:cNvPr id="4" name="TextBox 3">
            <a:extLst>
              <a:ext uri="{FF2B5EF4-FFF2-40B4-BE49-F238E27FC236}">
                <a16:creationId xmlns:a16="http://schemas.microsoft.com/office/drawing/2014/main" id="{A971A965-E66D-C522-B506-998066056E27}"/>
              </a:ext>
            </a:extLst>
          </p:cNvPr>
          <p:cNvSpPr txBox="1"/>
          <p:nvPr/>
        </p:nvSpPr>
        <p:spPr>
          <a:xfrm>
            <a:off x="1795347" y="115963"/>
            <a:ext cx="9534292" cy="830997"/>
          </a:xfrm>
          <a:prstGeom prst="rect">
            <a:avLst/>
          </a:prstGeom>
          <a:noFill/>
        </p:spPr>
        <p:txBody>
          <a:bodyPr wrap="square">
            <a:spAutoFit/>
          </a:bodyPr>
          <a:lstStyle/>
          <a:p>
            <a:pPr algn="ctr"/>
            <a:r>
              <a:rPr lang="en-GB" sz="2400" b="1" dirty="0">
                <a:solidFill>
                  <a:srgbClr val="002060"/>
                </a:solidFill>
                <a:effectLst/>
                <a:latin typeface="Arial" panose="020B0604020202020204" pitchFamily="34" charset="0"/>
                <a:ea typeface="+mn-ea"/>
              </a:rPr>
              <a:t>Performance in screening estimated for polygenic risk scores included in the PGS </a:t>
            </a:r>
            <a:r>
              <a:rPr lang="en-GB" sz="2400" b="1" dirty="0" err="1">
                <a:solidFill>
                  <a:srgbClr val="002060"/>
                </a:solidFill>
                <a:effectLst/>
                <a:latin typeface="Arial" panose="020B0604020202020204" pitchFamily="34" charset="0"/>
                <a:ea typeface="+mn-ea"/>
              </a:rPr>
              <a:t>Catalog</a:t>
            </a:r>
            <a:r>
              <a:rPr lang="en-GB" sz="2400" b="1" dirty="0">
                <a:solidFill>
                  <a:srgbClr val="002060"/>
                </a:solidFill>
                <a:effectLst/>
                <a:latin typeface="Arial" panose="020B0604020202020204" pitchFamily="34" charset="0"/>
                <a:ea typeface="+mn-ea"/>
              </a:rPr>
              <a:t> as of April 2022</a:t>
            </a:r>
            <a:endParaRPr lang="en-GB" sz="2400" b="1" dirty="0">
              <a:solidFill>
                <a:srgbClr val="002060"/>
              </a:solidFill>
            </a:endParaRPr>
          </a:p>
        </p:txBody>
      </p:sp>
      <p:sp>
        <p:nvSpPr>
          <p:cNvPr id="3" name="Arrow: Right 2">
            <a:extLst>
              <a:ext uri="{FF2B5EF4-FFF2-40B4-BE49-F238E27FC236}">
                <a16:creationId xmlns:a16="http://schemas.microsoft.com/office/drawing/2014/main" id="{3A217357-0338-EEAC-3990-A2D1AEAB6086}"/>
              </a:ext>
            </a:extLst>
          </p:cNvPr>
          <p:cNvSpPr/>
          <p:nvPr/>
        </p:nvSpPr>
        <p:spPr>
          <a:xfrm rot="10800000">
            <a:off x="9009047" y="4007933"/>
            <a:ext cx="868378" cy="34568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221553C-098D-5AD4-709B-A9725AF01A2B}"/>
              </a:ext>
            </a:extLst>
          </p:cNvPr>
          <p:cNvSpPr txBox="1"/>
          <p:nvPr/>
        </p:nvSpPr>
        <p:spPr>
          <a:xfrm>
            <a:off x="9953625" y="3888388"/>
            <a:ext cx="2129141" cy="584775"/>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1600" b="1" dirty="0">
                <a:solidFill>
                  <a:srgbClr val="002060"/>
                </a:solidFill>
                <a:latin typeface="Arial" panose="020B0604020202020204" pitchFamily="34" charset="0"/>
                <a:cs typeface="Arial" panose="020B0604020202020204" pitchFamily="34" charset="0"/>
              </a:rPr>
              <a:t>All PRS </a:t>
            </a:r>
          </a:p>
          <a:p>
            <a:pPr algn="ctr"/>
            <a:r>
              <a:rPr lang="en-GB" sz="1600" b="1" dirty="0">
                <a:solidFill>
                  <a:srgbClr val="002060"/>
                </a:solidFill>
                <a:latin typeface="Arial" panose="020B0604020202020204" pitchFamily="34" charset="0"/>
                <a:cs typeface="Arial" panose="020B0604020202020204" pitchFamily="34" charset="0"/>
              </a:rPr>
              <a:t>median DR5 = 11%</a:t>
            </a:r>
          </a:p>
        </p:txBody>
      </p:sp>
      <p:sp>
        <p:nvSpPr>
          <p:cNvPr id="5" name="TextBox 4">
            <a:extLst>
              <a:ext uri="{FF2B5EF4-FFF2-40B4-BE49-F238E27FC236}">
                <a16:creationId xmlns:a16="http://schemas.microsoft.com/office/drawing/2014/main" id="{9A8F58C2-7B75-0252-0FBA-1117A60DB53F}"/>
              </a:ext>
            </a:extLst>
          </p:cNvPr>
          <p:cNvSpPr txBox="1"/>
          <p:nvPr/>
        </p:nvSpPr>
        <p:spPr>
          <a:xfrm>
            <a:off x="9667875" y="5356181"/>
            <a:ext cx="2524125" cy="1015663"/>
          </a:xfrm>
          <a:prstGeom prst="rect">
            <a:avLst/>
          </a:prstGeom>
          <a:noFill/>
        </p:spPr>
        <p:txBody>
          <a:bodyPr wrap="square">
            <a:spAutoFit/>
          </a:bodyPr>
          <a:lstStyle/>
          <a:p>
            <a:r>
              <a:rPr lang="en-GB" sz="1200" b="0" i="0" dirty="0">
                <a:effectLst/>
                <a:latin typeface="Arial" panose="020B0604020202020204" pitchFamily="34" charset="0"/>
                <a:cs typeface="Arial" panose="020B0604020202020204" pitchFamily="34" charset="0"/>
              </a:rPr>
              <a:t>Hingorani AD, Gratton J, Finan C, et al. Performance of polygenic risk scores in screening, prediction, and risk stratification. </a:t>
            </a:r>
            <a:r>
              <a:rPr lang="en-GB" sz="1200" b="0" i="1" dirty="0">
                <a:effectLst/>
                <a:latin typeface="Arial" panose="020B0604020202020204" pitchFamily="34" charset="0"/>
                <a:cs typeface="Arial" panose="020B0604020202020204" pitchFamily="34" charset="0"/>
              </a:rPr>
              <a:t>medRxiv</a:t>
            </a:r>
            <a:r>
              <a:rPr lang="en-GB" sz="1200"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283635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A68EC7-9DF1-FD0F-D460-58FAFC0EC36B}"/>
              </a:ext>
            </a:extLst>
          </p:cNvPr>
          <p:cNvPicPr>
            <a:picLocks noChangeAspect="1"/>
          </p:cNvPicPr>
          <p:nvPr/>
        </p:nvPicPr>
        <p:blipFill>
          <a:blip r:embed="rId3"/>
          <a:stretch>
            <a:fillRect/>
          </a:stretch>
        </p:blipFill>
        <p:spPr>
          <a:xfrm>
            <a:off x="3179779" y="946960"/>
            <a:ext cx="5905468" cy="5911040"/>
          </a:xfrm>
          <a:prstGeom prst="rect">
            <a:avLst/>
          </a:prstGeom>
        </p:spPr>
      </p:pic>
      <p:sp>
        <p:nvSpPr>
          <p:cNvPr id="4" name="TextBox 3">
            <a:extLst>
              <a:ext uri="{FF2B5EF4-FFF2-40B4-BE49-F238E27FC236}">
                <a16:creationId xmlns:a16="http://schemas.microsoft.com/office/drawing/2014/main" id="{A971A965-E66D-C522-B506-998066056E27}"/>
              </a:ext>
            </a:extLst>
          </p:cNvPr>
          <p:cNvSpPr txBox="1"/>
          <p:nvPr/>
        </p:nvSpPr>
        <p:spPr>
          <a:xfrm>
            <a:off x="1795347" y="115963"/>
            <a:ext cx="9534292" cy="830997"/>
          </a:xfrm>
          <a:prstGeom prst="rect">
            <a:avLst/>
          </a:prstGeom>
          <a:noFill/>
        </p:spPr>
        <p:txBody>
          <a:bodyPr wrap="square">
            <a:spAutoFit/>
          </a:bodyPr>
          <a:lstStyle/>
          <a:p>
            <a:pPr algn="ctr"/>
            <a:r>
              <a:rPr lang="en-GB" sz="2400" b="1" dirty="0">
                <a:solidFill>
                  <a:srgbClr val="002060"/>
                </a:solidFill>
                <a:effectLst/>
                <a:latin typeface="Arial" panose="020B0604020202020204" pitchFamily="34" charset="0"/>
                <a:ea typeface="+mn-ea"/>
              </a:rPr>
              <a:t>Performance in screening estimated for polygenic risk scores included in the PGS </a:t>
            </a:r>
            <a:r>
              <a:rPr lang="en-GB" sz="2400" b="1" dirty="0" err="1">
                <a:solidFill>
                  <a:srgbClr val="002060"/>
                </a:solidFill>
                <a:effectLst/>
                <a:latin typeface="Arial" panose="020B0604020202020204" pitchFamily="34" charset="0"/>
                <a:ea typeface="+mn-ea"/>
              </a:rPr>
              <a:t>Catalog</a:t>
            </a:r>
            <a:r>
              <a:rPr lang="en-GB" sz="2400" b="1" dirty="0">
                <a:solidFill>
                  <a:srgbClr val="002060"/>
                </a:solidFill>
                <a:effectLst/>
                <a:latin typeface="Arial" panose="020B0604020202020204" pitchFamily="34" charset="0"/>
                <a:ea typeface="+mn-ea"/>
              </a:rPr>
              <a:t> as of April 2022</a:t>
            </a:r>
            <a:endParaRPr lang="en-GB" sz="2400" b="1" dirty="0">
              <a:solidFill>
                <a:srgbClr val="002060"/>
              </a:solidFill>
            </a:endParaRPr>
          </a:p>
        </p:txBody>
      </p:sp>
      <p:sp>
        <p:nvSpPr>
          <p:cNvPr id="3" name="Arrow: Right 2">
            <a:extLst>
              <a:ext uri="{FF2B5EF4-FFF2-40B4-BE49-F238E27FC236}">
                <a16:creationId xmlns:a16="http://schemas.microsoft.com/office/drawing/2014/main" id="{D792E6B5-3F26-40F7-1630-47B7C4E201DB}"/>
              </a:ext>
            </a:extLst>
          </p:cNvPr>
          <p:cNvSpPr/>
          <p:nvPr/>
        </p:nvSpPr>
        <p:spPr>
          <a:xfrm rot="5400000">
            <a:off x="4796883" y="3055434"/>
            <a:ext cx="1103970" cy="34568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A44EAE6-666A-17A3-F35A-B1555CF53D6B}"/>
              </a:ext>
            </a:extLst>
          </p:cNvPr>
          <p:cNvSpPr txBox="1"/>
          <p:nvPr/>
        </p:nvSpPr>
        <p:spPr>
          <a:xfrm>
            <a:off x="4255179" y="2053184"/>
            <a:ext cx="2533066" cy="584775"/>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ctr"/>
            <a:r>
              <a:rPr lang="en-GB" sz="1600" b="1" dirty="0">
                <a:solidFill>
                  <a:srgbClr val="002060"/>
                </a:solidFill>
                <a:latin typeface="Arial" panose="020B0604020202020204" pitchFamily="34" charset="0"/>
                <a:cs typeface="Arial" panose="020B0604020202020204" pitchFamily="34" charset="0"/>
              </a:rPr>
              <a:t>Coronary artery disease</a:t>
            </a:r>
          </a:p>
          <a:p>
            <a:pPr algn="ctr"/>
            <a:r>
              <a:rPr lang="en-GB" sz="1600" b="1" dirty="0">
                <a:solidFill>
                  <a:srgbClr val="002060"/>
                </a:solidFill>
                <a:latin typeface="Arial" panose="020B0604020202020204" pitchFamily="34" charset="0"/>
                <a:cs typeface="Arial" panose="020B0604020202020204" pitchFamily="34" charset="0"/>
              </a:rPr>
              <a:t>median DR5 = 12%</a:t>
            </a:r>
          </a:p>
        </p:txBody>
      </p:sp>
    </p:spTree>
    <p:extLst>
      <p:ext uri="{BB962C8B-B14F-4D97-AF65-F5344CB8AC3E}">
        <p14:creationId xmlns:p14="http://schemas.microsoft.com/office/powerpoint/2010/main" val="109390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A00C170-4651-4269-7FAD-B0EC3AE4BAC3}"/>
              </a:ext>
            </a:extLst>
          </p:cNvPr>
          <p:cNvGraphicFramePr>
            <a:graphicFrameLocks noGrp="1"/>
          </p:cNvGraphicFramePr>
          <p:nvPr>
            <p:extLst>
              <p:ext uri="{D42A27DB-BD31-4B8C-83A1-F6EECF244321}">
                <p14:modId xmlns:p14="http://schemas.microsoft.com/office/powerpoint/2010/main" val="1140741196"/>
              </p:ext>
            </p:extLst>
          </p:nvPr>
        </p:nvGraphicFramePr>
        <p:xfrm>
          <a:off x="73579" y="1906017"/>
          <a:ext cx="12044841" cy="3045966"/>
        </p:xfrm>
        <a:graphic>
          <a:graphicData uri="http://schemas.openxmlformats.org/drawingml/2006/table">
            <a:tbl>
              <a:tblPr firstRow="1" bandRow="1">
                <a:tableStyleId>{9D7B26C5-4107-4FEC-AEDC-1716B250A1EF}</a:tableStyleId>
              </a:tblPr>
              <a:tblGrid>
                <a:gridCol w="6197704">
                  <a:extLst>
                    <a:ext uri="{9D8B030D-6E8A-4147-A177-3AD203B41FA5}">
                      <a16:colId xmlns:a16="http://schemas.microsoft.com/office/drawing/2014/main" val="1832005842"/>
                    </a:ext>
                  </a:extLst>
                </a:gridCol>
                <a:gridCol w="1600257">
                  <a:extLst>
                    <a:ext uri="{9D8B030D-6E8A-4147-A177-3AD203B41FA5}">
                      <a16:colId xmlns:a16="http://schemas.microsoft.com/office/drawing/2014/main" val="1988669407"/>
                    </a:ext>
                  </a:extLst>
                </a:gridCol>
                <a:gridCol w="1332230">
                  <a:extLst>
                    <a:ext uri="{9D8B030D-6E8A-4147-A177-3AD203B41FA5}">
                      <a16:colId xmlns:a16="http://schemas.microsoft.com/office/drawing/2014/main" val="3034205189"/>
                    </a:ext>
                  </a:extLst>
                </a:gridCol>
                <a:gridCol w="2914650">
                  <a:extLst>
                    <a:ext uri="{9D8B030D-6E8A-4147-A177-3AD203B41FA5}">
                      <a16:colId xmlns:a16="http://schemas.microsoft.com/office/drawing/2014/main" val="2222998635"/>
                    </a:ext>
                  </a:extLst>
                </a:gridCol>
              </a:tblGrid>
              <a:tr h="723691">
                <a:tc>
                  <a:txBody>
                    <a:bodyPr/>
                    <a:lstStyle/>
                    <a:p>
                      <a:pPr algn="ctr"/>
                      <a:r>
                        <a:rPr lang="en-GB" sz="2200" dirty="0">
                          <a:latin typeface="Arial" panose="020B0604020202020204" pitchFamily="34" charset="0"/>
                          <a:cs typeface="Arial" panose="020B0604020202020204" pitchFamily="34" charset="0"/>
                        </a:rPr>
                        <a:t>CAD polygenic score</a:t>
                      </a:r>
                    </a:p>
                  </a:txBody>
                  <a:tcPr/>
                </a:tc>
                <a:tc>
                  <a:txBody>
                    <a:bodyPr/>
                    <a:lstStyle/>
                    <a:p>
                      <a:pPr algn="ctr"/>
                      <a:r>
                        <a:rPr lang="en-GB" sz="2200" dirty="0">
                          <a:latin typeface="Arial" panose="020B0604020202020204" pitchFamily="34" charset="0"/>
                          <a:cs typeface="Arial" panose="020B0604020202020204" pitchFamily="34" charset="0"/>
                        </a:rPr>
                        <a:t>AUC value</a:t>
                      </a:r>
                    </a:p>
                  </a:txBody>
                  <a:tcPr/>
                </a:tc>
                <a:tc>
                  <a:txBody>
                    <a:bodyPr/>
                    <a:lstStyle/>
                    <a:p>
                      <a:pPr algn="ctr"/>
                      <a:r>
                        <a:rPr lang="en-GB" sz="2200" dirty="0">
                          <a:latin typeface="Arial" panose="020B0604020202020204" pitchFamily="34" charset="0"/>
                          <a:cs typeface="Arial" panose="020B0604020202020204" pitchFamily="34" charset="0"/>
                        </a:rPr>
                        <a:t>DR5 (%)</a:t>
                      </a:r>
                    </a:p>
                  </a:txBody>
                  <a:tcPr/>
                </a:tc>
                <a:tc>
                  <a:txBody>
                    <a:bodyPr/>
                    <a:lstStyle/>
                    <a:p>
                      <a:pPr algn="ctr"/>
                      <a:r>
                        <a:rPr lang="en-GB" sz="2200" dirty="0">
                          <a:latin typeface="Arial" panose="020B0604020202020204" pitchFamily="34" charset="0"/>
                          <a:cs typeface="Arial" panose="020B0604020202020204" pitchFamily="34" charset="0"/>
                        </a:rPr>
                        <a:t>Cases missed (%)</a:t>
                      </a:r>
                    </a:p>
                  </a:txBody>
                  <a:tcPr/>
                </a:tc>
                <a:extLst>
                  <a:ext uri="{0D108BD9-81ED-4DB2-BD59-A6C34878D82A}">
                    <a16:rowId xmlns:a16="http://schemas.microsoft.com/office/drawing/2014/main" val="3680124251"/>
                  </a:ext>
                </a:extLst>
              </a:tr>
              <a:tr h="405267">
                <a:tc>
                  <a:txBody>
                    <a:bodyPr/>
                    <a:lstStyle/>
                    <a:p>
                      <a:pPr algn="ctr"/>
                      <a:r>
                        <a:rPr lang="en-GB" sz="2000" dirty="0">
                          <a:latin typeface="Arial" panose="020B0604020202020204" pitchFamily="34" charset="0"/>
                          <a:cs typeface="Arial" panose="020B0604020202020204" pitchFamily="34" charset="0"/>
                        </a:rPr>
                        <a:t>Elliot, </a:t>
                      </a:r>
                      <a:r>
                        <a:rPr lang="en-GB" sz="2000" i="1" dirty="0">
                          <a:latin typeface="Arial" panose="020B0604020202020204" pitchFamily="34" charset="0"/>
                          <a:cs typeface="Arial" panose="020B0604020202020204" pitchFamily="34" charset="0"/>
                        </a:rPr>
                        <a:t>JAMA</a:t>
                      </a:r>
                      <a:r>
                        <a:rPr lang="en-GB" sz="2000" dirty="0">
                          <a:latin typeface="Arial" panose="020B0604020202020204" pitchFamily="34" charset="0"/>
                          <a:cs typeface="Arial" panose="020B0604020202020204" pitchFamily="34" charset="0"/>
                        </a:rPr>
                        <a:t> 2021</a:t>
                      </a:r>
                    </a:p>
                  </a:txBody>
                  <a:tcPr/>
                </a:tc>
                <a:tc>
                  <a:txBody>
                    <a:bodyPr/>
                    <a:lstStyle/>
                    <a:p>
                      <a:pPr algn="ctr"/>
                      <a:r>
                        <a:rPr lang="en-GB" sz="2200" dirty="0">
                          <a:latin typeface="Arial" panose="020B0604020202020204" pitchFamily="34" charset="0"/>
                          <a:cs typeface="Arial" panose="020B0604020202020204" pitchFamily="34" charset="0"/>
                        </a:rPr>
                        <a:t>0.598</a:t>
                      </a:r>
                    </a:p>
                  </a:txBody>
                  <a:tcPr/>
                </a:tc>
                <a:tc>
                  <a:txBody>
                    <a:bodyPr/>
                    <a:lstStyle/>
                    <a:p>
                      <a:pPr algn="ctr"/>
                      <a:r>
                        <a:rPr lang="en-GB" sz="2200" dirty="0">
                          <a:latin typeface="Arial" panose="020B0604020202020204" pitchFamily="34" charset="0"/>
                          <a:cs typeface="Arial" panose="020B0604020202020204" pitchFamily="34" charset="0"/>
                        </a:rPr>
                        <a:t>10</a:t>
                      </a:r>
                    </a:p>
                  </a:txBody>
                  <a:tcPr/>
                </a:tc>
                <a:tc>
                  <a:txBody>
                    <a:bodyPr/>
                    <a:lstStyle/>
                    <a:p>
                      <a:pPr algn="ctr"/>
                      <a:r>
                        <a:rPr lang="en-GB" sz="2200" dirty="0">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1903638091"/>
                  </a:ext>
                </a:extLst>
              </a:tr>
              <a:tr h="405267">
                <a:tc>
                  <a:txBody>
                    <a:bodyPr/>
                    <a:lstStyle/>
                    <a:p>
                      <a:pPr algn="ctr"/>
                      <a:r>
                        <a:rPr lang="en-GB" sz="2000" dirty="0" err="1">
                          <a:latin typeface="Arial" panose="020B0604020202020204" pitchFamily="34" charset="0"/>
                          <a:cs typeface="Arial" panose="020B0604020202020204" pitchFamily="34" charset="0"/>
                        </a:rPr>
                        <a:t>Khera</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Nat Genetics</a:t>
                      </a:r>
                      <a:r>
                        <a:rPr lang="en-GB" sz="2000" dirty="0">
                          <a:latin typeface="Arial" panose="020B0604020202020204" pitchFamily="34" charset="0"/>
                          <a:cs typeface="Arial" panose="020B0604020202020204" pitchFamily="34" charset="0"/>
                        </a:rPr>
                        <a:t>, 2018</a:t>
                      </a:r>
                    </a:p>
                  </a:txBody>
                  <a:tcPr/>
                </a:tc>
                <a:tc>
                  <a:txBody>
                    <a:bodyPr/>
                    <a:lstStyle/>
                    <a:p>
                      <a:pPr algn="ctr"/>
                      <a:r>
                        <a:rPr lang="en-GB" sz="2200" dirty="0">
                          <a:latin typeface="Arial" panose="020B0604020202020204" pitchFamily="34" charset="0"/>
                          <a:cs typeface="Arial" panose="020B0604020202020204" pitchFamily="34" charset="0"/>
                        </a:rPr>
                        <a:t>0.615</a:t>
                      </a:r>
                    </a:p>
                  </a:txBody>
                  <a:tcPr/>
                </a:tc>
                <a:tc>
                  <a:txBody>
                    <a:bodyPr/>
                    <a:lstStyle/>
                    <a:p>
                      <a:pPr algn="ctr"/>
                      <a:r>
                        <a:rPr lang="en-GB" sz="2200" dirty="0">
                          <a:latin typeface="Arial" panose="020B0604020202020204" pitchFamily="34" charset="0"/>
                          <a:cs typeface="Arial" panose="020B0604020202020204" pitchFamily="34" charset="0"/>
                        </a:rPr>
                        <a:t>11</a:t>
                      </a:r>
                    </a:p>
                  </a:txBody>
                  <a:tcPr/>
                </a:tc>
                <a:tc>
                  <a:txBody>
                    <a:bodyPr/>
                    <a:lstStyle/>
                    <a:p>
                      <a:pPr algn="ctr"/>
                      <a:r>
                        <a:rPr lang="en-GB" sz="2200" dirty="0">
                          <a:latin typeface="Arial" panose="020B0604020202020204" pitchFamily="34" charset="0"/>
                          <a:cs typeface="Arial" panose="020B0604020202020204" pitchFamily="34" charset="0"/>
                        </a:rPr>
                        <a:t>89</a:t>
                      </a:r>
                    </a:p>
                  </a:txBody>
                  <a:tcPr/>
                </a:tc>
                <a:extLst>
                  <a:ext uri="{0D108BD9-81ED-4DB2-BD59-A6C34878D82A}">
                    <a16:rowId xmlns:a16="http://schemas.microsoft.com/office/drawing/2014/main" val="21113130"/>
                  </a:ext>
                </a:extLst>
              </a:tr>
              <a:tr h="405267">
                <a:tc>
                  <a:txBody>
                    <a:bodyPr/>
                    <a:lstStyle/>
                    <a:p>
                      <a:pPr algn="ctr"/>
                      <a:r>
                        <a:rPr lang="en-GB" sz="2000" dirty="0">
                          <a:latin typeface="Arial" panose="020B0604020202020204" pitchFamily="34" charset="0"/>
                          <a:cs typeface="Arial" panose="020B0604020202020204" pitchFamily="34" charset="0"/>
                        </a:rPr>
                        <a:t>Abraham, </a:t>
                      </a:r>
                      <a:r>
                        <a:rPr lang="en-GB" sz="2000" i="1" dirty="0">
                          <a:latin typeface="Arial" panose="020B0604020202020204" pitchFamily="34" charset="0"/>
                          <a:cs typeface="Arial" panose="020B0604020202020204" pitchFamily="34" charset="0"/>
                        </a:rPr>
                        <a:t>JACC</a:t>
                      </a:r>
                      <a:r>
                        <a:rPr lang="en-GB" sz="2000" dirty="0">
                          <a:latin typeface="Arial" panose="020B0604020202020204" pitchFamily="34" charset="0"/>
                          <a:cs typeface="Arial" panose="020B0604020202020204" pitchFamily="34" charset="0"/>
                        </a:rPr>
                        <a:t> 2018</a:t>
                      </a:r>
                    </a:p>
                  </a:txBody>
                  <a:tcPr/>
                </a:tc>
                <a:tc>
                  <a:txBody>
                    <a:bodyPr/>
                    <a:lstStyle/>
                    <a:p>
                      <a:pPr algn="ctr"/>
                      <a:r>
                        <a:rPr lang="en-GB" sz="2200" dirty="0">
                          <a:latin typeface="Arial" panose="020B0604020202020204" pitchFamily="34" charset="0"/>
                          <a:cs typeface="Arial" panose="020B0604020202020204" pitchFamily="34" charset="0"/>
                        </a:rPr>
                        <a:t>0.618</a:t>
                      </a:r>
                    </a:p>
                  </a:txBody>
                  <a:tcPr/>
                </a:tc>
                <a:tc>
                  <a:txBody>
                    <a:bodyPr/>
                    <a:lstStyle/>
                    <a:p>
                      <a:pPr algn="ctr"/>
                      <a:r>
                        <a:rPr lang="en-GB" sz="2200" dirty="0">
                          <a:latin typeface="Arial" panose="020B0604020202020204" pitchFamily="34" charset="0"/>
                          <a:cs typeface="Arial" panose="020B0604020202020204" pitchFamily="34" charset="0"/>
                        </a:rPr>
                        <a:t>11</a:t>
                      </a:r>
                    </a:p>
                  </a:txBody>
                  <a:tcPr/>
                </a:tc>
                <a:tc>
                  <a:txBody>
                    <a:bodyPr/>
                    <a:lstStyle/>
                    <a:p>
                      <a:pPr algn="ctr"/>
                      <a:r>
                        <a:rPr lang="en-GB" sz="2200" dirty="0">
                          <a:latin typeface="Arial" panose="020B0604020202020204" pitchFamily="34" charset="0"/>
                          <a:cs typeface="Arial" panose="020B0604020202020204" pitchFamily="34" charset="0"/>
                        </a:rPr>
                        <a:t>89</a:t>
                      </a:r>
                    </a:p>
                  </a:txBody>
                  <a:tcPr/>
                </a:tc>
                <a:extLst>
                  <a:ext uri="{0D108BD9-81ED-4DB2-BD59-A6C34878D82A}">
                    <a16:rowId xmlns:a16="http://schemas.microsoft.com/office/drawing/2014/main" val="3151733139"/>
                  </a:ext>
                </a:extLst>
              </a:tr>
              <a:tr h="1042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latin typeface="Arial" panose="020B0604020202020204" pitchFamily="34" charset="0"/>
                          <a:cs typeface="Arial" panose="020B0604020202020204" pitchFamily="34" charset="0"/>
                        </a:rPr>
                        <a:t>Riveros</a:t>
                      </a:r>
                      <a:r>
                        <a:rPr lang="en-GB" sz="2000" dirty="0">
                          <a:latin typeface="Arial" panose="020B0604020202020204" pitchFamily="34" charset="0"/>
                          <a:cs typeface="Arial" panose="020B0604020202020204" pitchFamily="34" charset="0"/>
                        </a:rPr>
                        <a:t>-Mackay, </a:t>
                      </a:r>
                      <a:r>
                        <a:rPr lang="en-GB" sz="2000" i="1" dirty="0" err="1">
                          <a:latin typeface="Arial" panose="020B0604020202020204" pitchFamily="34" charset="0"/>
                          <a:cs typeface="Arial" panose="020B0604020202020204" pitchFamily="34" charset="0"/>
                        </a:rPr>
                        <a:t>Circ</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Genom</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Prec</a:t>
                      </a:r>
                      <a:r>
                        <a:rPr lang="en-GB" sz="2000" i="1" dirty="0">
                          <a:latin typeface="Arial" panose="020B0604020202020204" pitchFamily="34" charset="0"/>
                          <a:cs typeface="Arial" panose="020B0604020202020204" pitchFamily="34" charset="0"/>
                        </a:rPr>
                        <a:t> Med</a:t>
                      </a:r>
                      <a:r>
                        <a:rPr lang="en-GB" sz="2000" dirty="0">
                          <a:latin typeface="Arial" panose="020B0604020202020204" pitchFamily="34" charset="0"/>
                          <a:cs typeface="Arial" panose="020B0604020202020204" pitchFamily="34" charset="0"/>
                        </a:rPr>
                        <a:t>, 2021 </a:t>
                      </a:r>
                    </a:p>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200" dirty="0">
                          <a:latin typeface="Arial" panose="020B0604020202020204" pitchFamily="34" charset="0"/>
                          <a:cs typeface="Arial" panose="020B0604020202020204" pitchFamily="34" charset="0"/>
                        </a:rPr>
                        <a:t>0.633</a:t>
                      </a:r>
                    </a:p>
                  </a:txBody>
                  <a:tcPr/>
                </a:tc>
                <a:tc>
                  <a:txBody>
                    <a:bodyPr/>
                    <a:lstStyle/>
                    <a:p>
                      <a:pPr algn="ctr"/>
                      <a:r>
                        <a:rPr lang="en-GB" sz="2200" dirty="0">
                          <a:latin typeface="Arial" panose="020B0604020202020204" pitchFamily="34" charset="0"/>
                          <a:cs typeface="Arial" panose="020B0604020202020204" pitchFamily="34" charset="0"/>
                        </a:rPr>
                        <a:t>12</a:t>
                      </a:r>
                    </a:p>
                  </a:txBody>
                  <a:tcPr/>
                </a:tc>
                <a:tc>
                  <a:txBody>
                    <a:bodyPr/>
                    <a:lstStyle/>
                    <a:p>
                      <a:pPr algn="ctr"/>
                      <a:r>
                        <a:rPr lang="en-GB" sz="2200" dirty="0">
                          <a:latin typeface="Arial" panose="020B0604020202020204" pitchFamily="34" charset="0"/>
                          <a:cs typeface="Arial" panose="020B0604020202020204" pitchFamily="34" charset="0"/>
                        </a:rPr>
                        <a:t>88</a:t>
                      </a:r>
                    </a:p>
                  </a:txBody>
                  <a:tcPr/>
                </a:tc>
                <a:extLst>
                  <a:ext uri="{0D108BD9-81ED-4DB2-BD59-A6C34878D82A}">
                    <a16:rowId xmlns:a16="http://schemas.microsoft.com/office/drawing/2014/main" val="2904166853"/>
                  </a:ext>
                </a:extLst>
              </a:tr>
            </a:tbl>
          </a:graphicData>
        </a:graphic>
      </p:graphicFrame>
      <p:sp>
        <p:nvSpPr>
          <p:cNvPr id="4" name="TextBox 3">
            <a:extLst>
              <a:ext uri="{FF2B5EF4-FFF2-40B4-BE49-F238E27FC236}">
                <a16:creationId xmlns:a16="http://schemas.microsoft.com/office/drawing/2014/main" id="{2AD3F691-CBFE-AE66-F1C6-3B60F5B72EA5}"/>
              </a:ext>
            </a:extLst>
          </p:cNvPr>
          <p:cNvSpPr txBox="1"/>
          <p:nvPr/>
        </p:nvSpPr>
        <p:spPr>
          <a:xfrm>
            <a:off x="2417249" y="270375"/>
            <a:ext cx="8044831" cy="830997"/>
          </a:xfrm>
          <a:prstGeom prst="rect">
            <a:avLst/>
          </a:prstGeom>
          <a:noFill/>
        </p:spPr>
        <p:txBody>
          <a:bodyPr wrap="none" rtlCol="0">
            <a:spAutoFit/>
          </a:bodyPr>
          <a:lstStyle/>
          <a:p>
            <a:pPr algn="ctr"/>
            <a:r>
              <a:rPr lang="en-GB" sz="2400" b="1" dirty="0">
                <a:solidFill>
                  <a:srgbClr val="002060"/>
                </a:solidFill>
                <a:latin typeface="Arial" panose="020B0604020202020204" pitchFamily="34" charset="0"/>
                <a:cs typeface="Arial" panose="020B0604020202020204" pitchFamily="34" charset="0"/>
              </a:rPr>
              <a:t>Negligible impact of ‘improved’ polygenic risk scores </a:t>
            </a:r>
          </a:p>
          <a:p>
            <a:pPr algn="ctr"/>
            <a:r>
              <a:rPr lang="en-GB" sz="2400" b="1" dirty="0">
                <a:solidFill>
                  <a:srgbClr val="002060"/>
                </a:solidFill>
                <a:latin typeface="Arial" panose="020B0604020202020204" pitchFamily="34" charset="0"/>
                <a:cs typeface="Arial" panose="020B0604020202020204" pitchFamily="34" charset="0"/>
              </a:rPr>
              <a:t>for coronary artery disease</a:t>
            </a:r>
          </a:p>
        </p:txBody>
      </p:sp>
    </p:spTree>
    <p:extLst>
      <p:ext uri="{BB962C8B-B14F-4D97-AF65-F5344CB8AC3E}">
        <p14:creationId xmlns:p14="http://schemas.microsoft.com/office/powerpoint/2010/main" val="24835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ormal distribution&#10;&#10;Description automatically generated">
            <a:extLst>
              <a:ext uri="{FF2B5EF4-FFF2-40B4-BE49-F238E27FC236}">
                <a16:creationId xmlns:a16="http://schemas.microsoft.com/office/drawing/2014/main" id="{ECD652F9-912C-8A8F-780F-43D91D943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8FF3BD8-6B46-B1B9-D45B-E041F410F247}"/>
              </a:ext>
            </a:extLst>
          </p:cNvPr>
          <p:cNvSpPr txBox="1"/>
          <p:nvPr/>
        </p:nvSpPr>
        <p:spPr>
          <a:xfrm>
            <a:off x="4091625" y="5884383"/>
            <a:ext cx="7629319" cy="830997"/>
          </a:xfrm>
          <a:prstGeom prst="rect">
            <a:avLst/>
          </a:prstGeom>
          <a:noFill/>
        </p:spPr>
        <p:txBody>
          <a:bodyPr wrap="square">
            <a:spAutoFit/>
          </a:bodyPr>
          <a:lstStyle/>
          <a:p>
            <a:r>
              <a:rPr lang="en-GB" sz="1600" dirty="0">
                <a:solidFill>
                  <a:srgbClr val="222222"/>
                </a:solidFill>
                <a:effectLst/>
                <a:latin typeface="Calibri" panose="020F0502020204030204" pitchFamily="34" charset="0"/>
                <a:ea typeface="Calibri" panose="020F0502020204030204" pitchFamily="34" charset="0"/>
              </a:rPr>
              <a:t>Calculated using data from: Patel, A.P., Wang, M., </a:t>
            </a:r>
            <a:r>
              <a:rPr lang="en-GB" sz="1600" dirty="0" err="1">
                <a:solidFill>
                  <a:srgbClr val="222222"/>
                </a:solidFill>
                <a:effectLst/>
                <a:latin typeface="Calibri" panose="020F0502020204030204" pitchFamily="34" charset="0"/>
                <a:ea typeface="Calibri" panose="020F0502020204030204" pitchFamily="34" charset="0"/>
              </a:rPr>
              <a:t>Ruan</a:t>
            </a:r>
            <a:r>
              <a:rPr lang="en-GB" sz="1600" dirty="0">
                <a:solidFill>
                  <a:srgbClr val="222222"/>
                </a:solidFill>
                <a:effectLst/>
                <a:latin typeface="Calibri" panose="020F0502020204030204" pitchFamily="34" charset="0"/>
                <a:ea typeface="Calibri" panose="020F0502020204030204" pitchFamily="34" charset="0"/>
              </a:rPr>
              <a:t>, Y. </a:t>
            </a:r>
            <a:r>
              <a:rPr lang="en-GB" sz="1600" i="1" dirty="0">
                <a:solidFill>
                  <a:srgbClr val="222222"/>
                </a:solidFill>
                <a:effectLst/>
                <a:latin typeface="Calibri" panose="020F0502020204030204" pitchFamily="34" charset="0"/>
                <a:ea typeface="Calibri" panose="020F0502020204030204" pitchFamily="34" charset="0"/>
              </a:rPr>
              <a:t>et al.</a:t>
            </a:r>
            <a:r>
              <a:rPr lang="en-GB" sz="1600" dirty="0">
                <a:solidFill>
                  <a:srgbClr val="222222"/>
                </a:solidFill>
                <a:effectLst/>
                <a:latin typeface="Calibri" panose="020F0502020204030204" pitchFamily="34" charset="0"/>
                <a:ea typeface="Calibri" panose="020F0502020204030204" pitchFamily="34" charset="0"/>
              </a:rPr>
              <a:t>  A multi-ancestry polygenic risk score improves risk prediction for coronary artery disease. </a:t>
            </a:r>
            <a:r>
              <a:rPr lang="en-GB" sz="1600" i="1" dirty="0">
                <a:solidFill>
                  <a:srgbClr val="222222"/>
                </a:solidFill>
                <a:effectLst/>
                <a:latin typeface="Calibri" panose="020F0502020204030204" pitchFamily="34" charset="0"/>
                <a:ea typeface="Calibri" panose="020F0502020204030204" pitchFamily="34" charset="0"/>
              </a:rPr>
              <a:t>Nat Med</a:t>
            </a:r>
            <a:r>
              <a:rPr lang="en-GB" sz="1600" dirty="0">
                <a:solidFill>
                  <a:srgbClr val="222222"/>
                </a:solidFill>
                <a:effectLst/>
                <a:latin typeface="Calibri" panose="020F0502020204030204" pitchFamily="34" charset="0"/>
                <a:ea typeface="Calibri" panose="020F0502020204030204" pitchFamily="34" charset="0"/>
              </a:rPr>
              <a:t> </a:t>
            </a:r>
            <a:r>
              <a:rPr lang="en-GB" sz="1600" b="1" dirty="0">
                <a:solidFill>
                  <a:srgbClr val="222222"/>
                </a:solidFill>
                <a:effectLst/>
                <a:latin typeface="Calibri" panose="020F0502020204030204" pitchFamily="34" charset="0"/>
                <a:ea typeface="Calibri" panose="020F0502020204030204" pitchFamily="34" charset="0"/>
              </a:rPr>
              <a:t>29</a:t>
            </a:r>
            <a:r>
              <a:rPr lang="en-GB" sz="1600" dirty="0">
                <a:solidFill>
                  <a:srgbClr val="222222"/>
                </a:solidFill>
                <a:effectLst/>
                <a:latin typeface="Calibri" panose="020F0502020204030204" pitchFamily="34" charset="0"/>
                <a:ea typeface="Calibri" panose="020F0502020204030204" pitchFamily="34" charset="0"/>
              </a:rPr>
              <a:t>, 1793–1803 (2023). https://doi.org/10.1038/s41591-023-02429-x</a:t>
            </a:r>
            <a:endParaRPr lang="en-GB" sz="1600" dirty="0"/>
          </a:p>
        </p:txBody>
      </p:sp>
      <p:sp>
        <p:nvSpPr>
          <p:cNvPr id="2" name="TextBox 1">
            <a:extLst>
              <a:ext uri="{FF2B5EF4-FFF2-40B4-BE49-F238E27FC236}">
                <a16:creationId xmlns:a16="http://schemas.microsoft.com/office/drawing/2014/main" id="{AB2F3DBB-8FC6-9618-91A7-7ABB8DA6F3E5}"/>
              </a:ext>
            </a:extLst>
          </p:cNvPr>
          <p:cNvSpPr txBox="1"/>
          <p:nvPr/>
        </p:nvSpPr>
        <p:spPr>
          <a:xfrm>
            <a:off x="3443845" y="249382"/>
            <a:ext cx="6746527" cy="400110"/>
          </a:xfrm>
          <a:prstGeom prst="rect">
            <a:avLst/>
          </a:prstGeom>
          <a:noFill/>
        </p:spPr>
        <p:txBody>
          <a:bodyPr wrap="none" rtlCol="0">
            <a:spAutoFit/>
          </a:bodyPr>
          <a:lstStyle/>
          <a:p>
            <a:r>
              <a:rPr lang="en-GB" sz="2000" b="1" dirty="0">
                <a:solidFill>
                  <a:srgbClr val="002060"/>
                </a:solidFill>
              </a:rPr>
              <a:t>An ‘improved’ polygenic risk score for coronary artery disease</a:t>
            </a:r>
          </a:p>
        </p:txBody>
      </p:sp>
    </p:spTree>
    <p:extLst>
      <p:ext uri="{BB962C8B-B14F-4D97-AF65-F5344CB8AC3E}">
        <p14:creationId xmlns:p14="http://schemas.microsoft.com/office/powerpoint/2010/main" val="78942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FDD8255-6FA1-16AE-E4FE-CA39EBC58AD7}"/>
              </a:ext>
            </a:extLst>
          </p:cNvPr>
          <p:cNvPicPr>
            <a:picLocks noChangeAspect="1"/>
          </p:cNvPicPr>
          <p:nvPr/>
        </p:nvPicPr>
        <p:blipFill rotWithShape="1">
          <a:blip r:embed="rId3"/>
          <a:srcRect l="2319" t="15347" r="2361" b="7761"/>
          <a:stretch/>
        </p:blipFill>
        <p:spPr>
          <a:xfrm>
            <a:off x="691734" y="676851"/>
            <a:ext cx="4428553" cy="2754786"/>
          </a:xfrm>
          <a:prstGeom prst="rect">
            <a:avLst/>
          </a:prstGeom>
        </p:spPr>
      </p:pic>
      <p:cxnSp>
        <p:nvCxnSpPr>
          <p:cNvPr id="15" name="Straight Arrow Connector 14">
            <a:extLst>
              <a:ext uri="{FF2B5EF4-FFF2-40B4-BE49-F238E27FC236}">
                <a16:creationId xmlns:a16="http://schemas.microsoft.com/office/drawing/2014/main" id="{E4363AF4-9015-D312-71F2-C2761BCDCAEC}"/>
              </a:ext>
            </a:extLst>
          </p:cNvPr>
          <p:cNvCxnSpPr>
            <a:cxnSpLocks/>
          </p:cNvCxnSpPr>
          <p:nvPr/>
        </p:nvCxnSpPr>
        <p:spPr>
          <a:xfrm flipH="1">
            <a:off x="3786019" y="2399000"/>
            <a:ext cx="273042" cy="29287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35B9D67-3CCC-B5BC-0429-C52F2F5201C5}"/>
              </a:ext>
            </a:extLst>
          </p:cNvPr>
          <p:cNvCxnSpPr>
            <a:cxnSpLocks/>
          </p:cNvCxnSpPr>
          <p:nvPr/>
        </p:nvCxnSpPr>
        <p:spPr>
          <a:xfrm flipH="1">
            <a:off x="3782270" y="2660287"/>
            <a:ext cx="464698" cy="30356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D14615-1B4A-6D54-0DDE-1FF63520FB67}"/>
              </a:ext>
            </a:extLst>
          </p:cNvPr>
          <p:cNvSpPr txBox="1"/>
          <p:nvPr/>
        </p:nvSpPr>
        <p:spPr>
          <a:xfrm>
            <a:off x="1584920" y="1147461"/>
            <a:ext cx="107898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Unaffected</a:t>
            </a:r>
          </a:p>
        </p:txBody>
      </p:sp>
      <p:sp>
        <p:nvSpPr>
          <p:cNvPr id="22" name="TextBox 21">
            <a:extLst>
              <a:ext uri="{FF2B5EF4-FFF2-40B4-BE49-F238E27FC236}">
                <a16:creationId xmlns:a16="http://schemas.microsoft.com/office/drawing/2014/main" id="{648BD048-E4DA-A47B-4CB6-6F7DA3CF5813}"/>
              </a:ext>
            </a:extLst>
          </p:cNvPr>
          <p:cNvSpPr txBox="1"/>
          <p:nvPr/>
        </p:nvSpPr>
        <p:spPr>
          <a:xfrm>
            <a:off x="3405113" y="1141015"/>
            <a:ext cx="8186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Calibri" panose="020F0502020204030204"/>
                <a:ea typeface="+mn-ea"/>
                <a:cs typeface="+mn-cs"/>
              </a:rPr>
              <a:t>Affected</a:t>
            </a:r>
          </a:p>
        </p:txBody>
      </p:sp>
      <p:cxnSp>
        <p:nvCxnSpPr>
          <p:cNvPr id="25" name="Straight Connector 24">
            <a:extLst>
              <a:ext uri="{FF2B5EF4-FFF2-40B4-BE49-F238E27FC236}">
                <a16:creationId xmlns:a16="http://schemas.microsoft.com/office/drawing/2014/main" id="{8A6878E9-EA66-4B74-A1C1-0A362FCEBE03}"/>
              </a:ext>
            </a:extLst>
          </p:cNvPr>
          <p:cNvCxnSpPr>
            <a:cxnSpLocks/>
          </p:cNvCxnSpPr>
          <p:nvPr/>
        </p:nvCxnSpPr>
        <p:spPr>
          <a:xfrm>
            <a:off x="3630392" y="2046883"/>
            <a:ext cx="0" cy="1022060"/>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4A3693C7-84A1-38E1-EC26-352A4F145FDC}"/>
              </a:ext>
            </a:extLst>
          </p:cNvPr>
          <p:cNvSpPr txBox="1"/>
          <p:nvPr/>
        </p:nvSpPr>
        <p:spPr>
          <a:xfrm>
            <a:off x="4014619" y="2149515"/>
            <a:ext cx="966931" cy="369332"/>
          </a:xfrm>
          <a:prstGeom prst="rect">
            <a:avLst/>
          </a:prstGeom>
          <a:noFill/>
        </p:spPr>
        <p:txBody>
          <a:bodyPr wrap="none" rtlCol="0">
            <a:spAutoFit/>
          </a:bodyPr>
          <a:lstStyle/>
          <a:p>
            <a:r>
              <a:rPr lang="en-GB" dirty="0">
                <a:solidFill>
                  <a:srgbClr val="C00000"/>
                </a:solidFill>
              </a:rPr>
              <a:t>DR=12%</a:t>
            </a:r>
          </a:p>
        </p:txBody>
      </p:sp>
      <p:sp>
        <p:nvSpPr>
          <p:cNvPr id="56" name="TextBox 55">
            <a:extLst>
              <a:ext uri="{FF2B5EF4-FFF2-40B4-BE49-F238E27FC236}">
                <a16:creationId xmlns:a16="http://schemas.microsoft.com/office/drawing/2014/main" id="{FDC8B87A-25BD-0277-8DB1-76319061930E}"/>
              </a:ext>
            </a:extLst>
          </p:cNvPr>
          <p:cNvSpPr txBox="1"/>
          <p:nvPr/>
        </p:nvSpPr>
        <p:spPr>
          <a:xfrm>
            <a:off x="4211869" y="2442736"/>
            <a:ext cx="931665" cy="369332"/>
          </a:xfrm>
          <a:prstGeom prst="rect">
            <a:avLst/>
          </a:prstGeom>
          <a:noFill/>
        </p:spPr>
        <p:txBody>
          <a:bodyPr wrap="none" rtlCol="0">
            <a:spAutoFit/>
          </a:bodyPr>
          <a:lstStyle/>
          <a:p>
            <a:r>
              <a:rPr lang="en-GB" dirty="0">
                <a:solidFill>
                  <a:srgbClr val="002060"/>
                </a:solidFill>
              </a:rPr>
              <a:t>FPR=5%</a:t>
            </a:r>
          </a:p>
        </p:txBody>
      </p:sp>
      <p:sp>
        <p:nvSpPr>
          <p:cNvPr id="8" name="TextBox 7">
            <a:extLst>
              <a:ext uri="{FF2B5EF4-FFF2-40B4-BE49-F238E27FC236}">
                <a16:creationId xmlns:a16="http://schemas.microsoft.com/office/drawing/2014/main" id="{5BCD9A83-33A0-D66A-9496-922C0B30F676}"/>
              </a:ext>
            </a:extLst>
          </p:cNvPr>
          <p:cNvSpPr txBox="1"/>
          <p:nvPr/>
        </p:nvSpPr>
        <p:spPr>
          <a:xfrm>
            <a:off x="691734" y="165655"/>
            <a:ext cx="109263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rial" panose="020B0604020202020204" pitchFamily="34" charset="0"/>
                <a:cs typeface="Arial" panose="020B0604020202020204" pitchFamily="34" charset="0"/>
              </a:rPr>
              <a:t>Polygenic risk scores perform ‘about as well as conventional risk factors’</a:t>
            </a:r>
            <a:endPar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71004A7-0434-A3FD-6DE5-9AEFA799917F}"/>
              </a:ext>
            </a:extLst>
          </p:cNvPr>
          <p:cNvPicPr>
            <a:picLocks noChangeAspect="1"/>
          </p:cNvPicPr>
          <p:nvPr/>
        </p:nvPicPr>
        <p:blipFill rotWithShape="1">
          <a:blip r:embed="rId4"/>
          <a:srcRect t="975" b="48466"/>
          <a:stretch/>
        </p:blipFill>
        <p:spPr>
          <a:xfrm>
            <a:off x="7071715" y="1107376"/>
            <a:ext cx="4143817" cy="5138376"/>
          </a:xfrm>
          <a:prstGeom prst="rect">
            <a:avLst/>
          </a:prstGeom>
        </p:spPr>
      </p:pic>
      <p:sp>
        <p:nvSpPr>
          <p:cNvPr id="11" name="TextBox 10">
            <a:extLst>
              <a:ext uri="{FF2B5EF4-FFF2-40B4-BE49-F238E27FC236}">
                <a16:creationId xmlns:a16="http://schemas.microsoft.com/office/drawing/2014/main" id="{C3D9537D-1008-AE9A-91CB-8180E6538888}"/>
              </a:ext>
            </a:extLst>
          </p:cNvPr>
          <p:cNvSpPr txBox="1"/>
          <p:nvPr/>
        </p:nvSpPr>
        <p:spPr>
          <a:xfrm>
            <a:off x="691734" y="4045933"/>
            <a:ext cx="5325979" cy="1200329"/>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dirty="0">
                <a:solidFill>
                  <a:srgbClr val="002060"/>
                </a:solidFill>
                <a:latin typeface="Arial" panose="020B0604020202020204" pitchFamily="34" charset="0"/>
                <a:cs typeface="Arial" panose="020B0604020202020204" pitchFamily="34" charset="0"/>
              </a:rPr>
              <a:t>‘Polygenic risk scores perform</a:t>
            </a:r>
          </a:p>
          <a:p>
            <a:pPr algn="ctr"/>
            <a:r>
              <a:rPr lang="en-GB" dirty="0">
                <a:solidFill>
                  <a:srgbClr val="002060"/>
                </a:solidFill>
                <a:latin typeface="Arial" panose="020B0604020202020204" pitchFamily="34" charset="0"/>
                <a:cs typeface="Arial" panose="020B0604020202020204" pitchFamily="34" charset="0"/>
              </a:rPr>
              <a:t>about as well as conventional risk factors’ </a:t>
            </a:r>
          </a:p>
          <a:p>
            <a:pPr algn="ctr"/>
            <a:r>
              <a:rPr lang="en-GB" dirty="0">
                <a:solidFill>
                  <a:srgbClr val="C00000"/>
                </a:solidFill>
                <a:latin typeface="Arial" panose="020B0604020202020204" pitchFamily="34" charset="0"/>
                <a:cs typeface="Arial" panose="020B0604020202020204" pitchFamily="34" charset="0"/>
              </a:rPr>
              <a:t>BUT conventional risk factors are </a:t>
            </a:r>
          </a:p>
          <a:p>
            <a:pPr algn="ctr"/>
            <a:r>
              <a:rPr lang="en-GB" dirty="0">
                <a:solidFill>
                  <a:srgbClr val="C00000"/>
                </a:solidFill>
                <a:latin typeface="Arial" panose="020B0604020202020204" pitchFamily="34" charset="0"/>
                <a:cs typeface="Arial" panose="020B0604020202020204" pitchFamily="34" charset="0"/>
              </a:rPr>
              <a:t>poor screening tests</a:t>
            </a:r>
          </a:p>
        </p:txBody>
      </p:sp>
      <p:sp>
        <p:nvSpPr>
          <p:cNvPr id="13" name="TextBox 12">
            <a:extLst>
              <a:ext uri="{FF2B5EF4-FFF2-40B4-BE49-F238E27FC236}">
                <a16:creationId xmlns:a16="http://schemas.microsoft.com/office/drawing/2014/main" id="{0D268CAA-A5DA-5F5F-FD9B-A567E2D38DD4}"/>
              </a:ext>
            </a:extLst>
          </p:cNvPr>
          <p:cNvSpPr txBox="1"/>
          <p:nvPr/>
        </p:nvSpPr>
        <p:spPr>
          <a:xfrm>
            <a:off x="8858250" y="6357576"/>
            <a:ext cx="2258439"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Wald and Law, </a:t>
            </a:r>
            <a:r>
              <a:rPr lang="en-GB" sz="1400" i="1" dirty="0">
                <a:latin typeface="Arial" panose="020B0604020202020204" pitchFamily="34" charset="0"/>
                <a:cs typeface="Arial" panose="020B0604020202020204" pitchFamily="34" charset="0"/>
              </a:rPr>
              <a:t>BMJ</a:t>
            </a:r>
            <a:r>
              <a:rPr lang="en-GB" sz="1400" dirty="0">
                <a:latin typeface="Arial" panose="020B0604020202020204" pitchFamily="34" charset="0"/>
                <a:cs typeface="Arial" panose="020B0604020202020204" pitchFamily="34" charset="0"/>
              </a:rPr>
              <a:t>, 2003</a:t>
            </a:r>
          </a:p>
        </p:txBody>
      </p:sp>
      <p:sp>
        <p:nvSpPr>
          <p:cNvPr id="2" name="TextBox 1">
            <a:extLst>
              <a:ext uri="{FF2B5EF4-FFF2-40B4-BE49-F238E27FC236}">
                <a16:creationId xmlns:a16="http://schemas.microsoft.com/office/drawing/2014/main" id="{E010DAEA-D389-D959-56CE-12F1F05745D4}"/>
              </a:ext>
            </a:extLst>
          </p:cNvPr>
          <p:cNvSpPr txBox="1"/>
          <p:nvPr/>
        </p:nvSpPr>
        <p:spPr>
          <a:xfrm>
            <a:off x="7071715" y="1079460"/>
            <a:ext cx="1148776" cy="338554"/>
          </a:xfrm>
          <a:prstGeom prst="rect">
            <a:avLst/>
          </a:prstGeom>
          <a:noFill/>
        </p:spPr>
        <p:txBody>
          <a:bodyPr wrap="none" rtlCol="0">
            <a:spAutoFit/>
          </a:bodyPr>
          <a:lstStyle/>
          <a:p>
            <a:r>
              <a:rPr lang="en-GB" sz="1600" b="1" dirty="0">
                <a:solidFill>
                  <a:srgbClr val="002060"/>
                </a:solidFill>
              </a:rPr>
              <a:t>Cholesterol</a:t>
            </a:r>
          </a:p>
        </p:txBody>
      </p:sp>
      <p:sp>
        <p:nvSpPr>
          <p:cNvPr id="3" name="TextBox 2">
            <a:extLst>
              <a:ext uri="{FF2B5EF4-FFF2-40B4-BE49-F238E27FC236}">
                <a16:creationId xmlns:a16="http://schemas.microsoft.com/office/drawing/2014/main" id="{11249EE1-E1A6-9A9D-1A15-2D725172A294}"/>
              </a:ext>
            </a:extLst>
          </p:cNvPr>
          <p:cNvSpPr txBox="1"/>
          <p:nvPr/>
        </p:nvSpPr>
        <p:spPr>
          <a:xfrm>
            <a:off x="6950128" y="3477940"/>
            <a:ext cx="2227597" cy="338554"/>
          </a:xfrm>
          <a:prstGeom prst="rect">
            <a:avLst/>
          </a:prstGeom>
          <a:noFill/>
        </p:spPr>
        <p:txBody>
          <a:bodyPr wrap="none" rtlCol="0">
            <a:spAutoFit/>
          </a:bodyPr>
          <a:lstStyle/>
          <a:p>
            <a:r>
              <a:rPr lang="en-GB" sz="1600" b="1" dirty="0">
                <a:solidFill>
                  <a:srgbClr val="002060"/>
                </a:solidFill>
              </a:rPr>
              <a:t>Diastolic blood pressure</a:t>
            </a:r>
          </a:p>
        </p:txBody>
      </p:sp>
    </p:spTree>
    <p:extLst>
      <p:ext uri="{BB962C8B-B14F-4D97-AF65-F5344CB8AC3E}">
        <p14:creationId xmlns:p14="http://schemas.microsoft.com/office/powerpoint/2010/main" val="34038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F538B-BCE5-4CF1-A106-57BFD5E7C666}"/>
              </a:ext>
            </a:extLst>
          </p:cNvPr>
          <p:cNvSpPr txBox="1"/>
          <p:nvPr/>
        </p:nvSpPr>
        <p:spPr>
          <a:xfrm>
            <a:off x="10060155" y="4392712"/>
            <a:ext cx="1183337"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Odds= 1:9</a:t>
            </a:r>
          </a:p>
        </p:txBody>
      </p:sp>
      <p:sp>
        <p:nvSpPr>
          <p:cNvPr id="4" name="TextBox 3">
            <a:extLst>
              <a:ext uri="{FF2B5EF4-FFF2-40B4-BE49-F238E27FC236}">
                <a16:creationId xmlns:a16="http://schemas.microsoft.com/office/drawing/2014/main" id="{F787A56C-2284-4293-9EEA-F1CB8087139F}"/>
              </a:ext>
            </a:extLst>
          </p:cNvPr>
          <p:cNvSpPr txBox="1"/>
          <p:nvPr/>
        </p:nvSpPr>
        <p:spPr>
          <a:xfrm>
            <a:off x="10060155" y="3411791"/>
            <a:ext cx="1308371" cy="338554"/>
          </a:xfrm>
          <a:prstGeom prst="rect">
            <a:avLst/>
          </a:prstGeom>
          <a:noFill/>
        </p:spPr>
        <p:txBody>
          <a:bodyPr wrap="none" rtlCol="0">
            <a:spAutoFit/>
          </a:bodyPr>
          <a:lstStyle/>
          <a:p>
            <a:r>
              <a:rPr lang="en-GB" sz="1600" b="1" dirty="0">
                <a:solidFill>
                  <a:srgbClr val="C00000"/>
                </a:solidFill>
                <a:latin typeface="Arial" panose="020B0604020202020204" pitchFamily="34" charset="0"/>
                <a:cs typeface="Arial" panose="020B0604020202020204" pitchFamily="34" charset="0"/>
              </a:rPr>
              <a:t>OAPR= 1: 4</a:t>
            </a:r>
          </a:p>
        </p:txBody>
      </p:sp>
      <p:sp>
        <p:nvSpPr>
          <p:cNvPr id="5" name="TextBox 4">
            <a:extLst>
              <a:ext uri="{FF2B5EF4-FFF2-40B4-BE49-F238E27FC236}">
                <a16:creationId xmlns:a16="http://schemas.microsoft.com/office/drawing/2014/main" id="{5F4B6C67-C273-491E-9B43-EBD9A2B50AFF}"/>
              </a:ext>
            </a:extLst>
          </p:cNvPr>
          <p:cNvSpPr txBox="1"/>
          <p:nvPr/>
        </p:nvSpPr>
        <p:spPr>
          <a:xfrm>
            <a:off x="6116274" y="1835211"/>
            <a:ext cx="3409908" cy="646331"/>
          </a:xfrm>
          <a:prstGeom prst="rect">
            <a:avLst/>
          </a:prstGeom>
          <a:solidFill>
            <a:schemeClr val="bg1">
              <a:lumMod val="95000"/>
            </a:schemeClr>
          </a:solidFill>
        </p:spPr>
        <p:txBody>
          <a:bodyPr wrap="none" rtlCol="0">
            <a:spAutoFit/>
          </a:bodyPr>
          <a:lstStyle/>
          <a:p>
            <a:pPr algn="ctr"/>
            <a:r>
              <a:rPr lang="en-GB" b="1" dirty="0">
                <a:solidFill>
                  <a:srgbClr val="002060"/>
                </a:solidFill>
                <a:latin typeface="Arial" panose="020B0604020202020204" pitchFamily="34" charset="0"/>
                <a:cs typeface="Arial" panose="020B0604020202020204" pitchFamily="34" charset="0"/>
              </a:rPr>
              <a:t>10,000 people</a:t>
            </a:r>
          </a:p>
          <a:p>
            <a:pPr algn="ctr"/>
            <a:r>
              <a:rPr lang="en-GB" b="1" dirty="0">
                <a:solidFill>
                  <a:srgbClr val="002060"/>
                </a:solidFill>
                <a:latin typeface="Arial" panose="020B0604020202020204" pitchFamily="34" charset="0"/>
                <a:cs typeface="Arial" panose="020B0604020202020204" pitchFamily="34" charset="0"/>
              </a:rPr>
              <a:t>10-year CAD incidence = 10%</a:t>
            </a:r>
          </a:p>
        </p:txBody>
      </p:sp>
      <p:pic>
        <p:nvPicPr>
          <p:cNvPr id="7" name="Picture 6">
            <a:extLst>
              <a:ext uri="{FF2B5EF4-FFF2-40B4-BE49-F238E27FC236}">
                <a16:creationId xmlns:a16="http://schemas.microsoft.com/office/drawing/2014/main" id="{DDE3A333-265A-39D9-8198-4B7565FF9578}"/>
              </a:ext>
            </a:extLst>
          </p:cNvPr>
          <p:cNvPicPr>
            <a:picLocks noChangeAspect="1"/>
          </p:cNvPicPr>
          <p:nvPr/>
        </p:nvPicPr>
        <p:blipFill rotWithShape="1">
          <a:blip r:embed="rId3"/>
          <a:srcRect l="2319" t="15347" r="2361" b="7761"/>
          <a:stretch/>
        </p:blipFill>
        <p:spPr>
          <a:xfrm>
            <a:off x="291684" y="2330588"/>
            <a:ext cx="4428553" cy="2754786"/>
          </a:xfrm>
          <a:prstGeom prst="rect">
            <a:avLst/>
          </a:prstGeom>
        </p:spPr>
      </p:pic>
      <p:cxnSp>
        <p:nvCxnSpPr>
          <p:cNvPr id="8" name="Straight Arrow Connector 7">
            <a:extLst>
              <a:ext uri="{FF2B5EF4-FFF2-40B4-BE49-F238E27FC236}">
                <a16:creationId xmlns:a16="http://schemas.microsoft.com/office/drawing/2014/main" id="{74FB7647-9C01-FDE0-6D7C-42AF0D00BD0B}"/>
              </a:ext>
            </a:extLst>
          </p:cNvPr>
          <p:cNvCxnSpPr>
            <a:cxnSpLocks/>
          </p:cNvCxnSpPr>
          <p:nvPr/>
        </p:nvCxnSpPr>
        <p:spPr>
          <a:xfrm flipH="1">
            <a:off x="3385969" y="4052737"/>
            <a:ext cx="273042" cy="29287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8CCA33-2327-FE37-A1C2-757D0C490F42}"/>
              </a:ext>
            </a:extLst>
          </p:cNvPr>
          <p:cNvCxnSpPr>
            <a:cxnSpLocks/>
          </p:cNvCxnSpPr>
          <p:nvPr/>
        </p:nvCxnSpPr>
        <p:spPr>
          <a:xfrm flipH="1">
            <a:off x="3382220" y="4314024"/>
            <a:ext cx="464698" cy="30356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5D3A79-86DA-BFA5-09C9-7CFDD7FC7801}"/>
              </a:ext>
            </a:extLst>
          </p:cNvPr>
          <p:cNvSpPr txBox="1"/>
          <p:nvPr/>
        </p:nvSpPr>
        <p:spPr>
          <a:xfrm>
            <a:off x="1184870" y="2801198"/>
            <a:ext cx="107898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Unaffected</a:t>
            </a:r>
          </a:p>
        </p:txBody>
      </p:sp>
      <p:sp>
        <p:nvSpPr>
          <p:cNvPr id="11" name="TextBox 10">
            <a:extLst>
              <a:ext uri="{FF2B5EF4-FFF2-40B4-BE49-F238E27FC236}">
                <a16:creationId xmlns:a16="http://schemas.microsoft.com/office/drawing/2014/main" id="{B1709CF4-2E0A-95A8-E422-A21CA717CA7F}"/>
              </a:ext>
            </a:extLst>
          </p:cNvPr>
          <p:cNvSpPr txBox="1"/>
          <p:nvPr/>
        </p:nvSpPr>
        <p:spPr>
          <a:xfrm>
            <a:off x="3005063" y="2794752"/>
            <a:ext cx="8186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Calibri" panose="020F0502020204030204"/>
                <a:ea typeface="+mn-ea"/>
                <a:cs typeface="+mn-cs"/>
              </a:rPr>
              <a:t>Affected</a:t>
            </a:r>
          </a:p>
        </p:txBody>
      </p:sp>
      <p:cxnSp>
        <p:nvCxnSpPr>
          <p:cNvPr id="12" name="Straight Connector 11">
            <a:extLst>
              <a:ext uri="{FF2B5EF4-FFF2-40B4-BE49-F238E27FC236}">
                <a16:creationId xmlns:a16="http://schemas.microsoft.com/office/drawing/2014/main" id="{CAEEE2B6-2C3B-09D5-6CC6-12FA2F41D689}"/>
              </a:ext>
            </a:extLst>
          </p:cNvPr>
          <p:cNvCxnSpPr>
            <a:cxnSpLocks/>
          </p:cNvCxnSpPr>
          <p:nvPr/>
        </p:nvCxnSpPr>
        <p:spPr>
          <a:xfrm>
            <a:off x="3230342" y="3700620"/>
            <a:ext cx="0" cy="102206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188C8AE-9ABB-A4D8-9310-5DA95AB53B60}"/>
              </a:ext>
            </a:extLst>
          </p:cNvPr>
          <p:cNvSpPr txBox="1"/>
          <p:nvPr/>
        </p:nvSpPr>
        <p:spPr>
          <a:xfrm>
            <a:off x="2267010" y="4770433"/>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Calibri Light" panose="020F0302020204030204"/>
                <a:ea typeface="+mn-ea"/>
                <a:cs typeface="+mn-cs"/>
              </a:rPr>
              <a:t>0.48 SD</a:t>
            </a:r>
          </a:p>
        </p:txBody>
      </p:sp>
      <p:cxnSp>
        <p:nvCxnSpPr>
          <p:cNvPr id="14" name="Straight Connector 13">
            <a:extLst>
              <a:ext uri="{FF2B5EF4-FFF2-40B4-BE49-F238E27FC236}">
                <a16:creationId xmlns:a16="http://schemas.microsoft.com/office/drawing/2014/main" id="{119EB9E4-0C54-62AF-7DAC-65E0AB4E6373}"/>
              </a:ext>
            </a:extLst>
          </p:cNvPr>
          <p:cNvCxnSpPr>
            <a:cxnSpLocks/>
          </p:cNvCxnSpPr>
          <p:nvPr/>
        </p:nvCxnSpPr>
        <p:spPr>
          <a:xfrm>
            <a:off x="2694157" y="2673159"/>
            <a:ext cx="12141" cy="2077562"/>
          </a:xfrm>
          <a:prstGeom prst="line">
            <a:avLst/>
          </a:prstGeom>
          <a:ln>
            <a:solidFill>
              <a:srgbClr val="C00000"/>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017D5F-66B6-594B-5626-CA8A6B4347E7}"/>
              </a:ext>
            </a:extLst>
          </p:cNvPr>
          <p:cNvCxnSpPr>
            <a:cxnSpLocks/>
          </p:cNvCxnSpPr>
          <p:nvPr/>
        </p:nvCxnSpPr>
        <p:spPr>
          <a:xfrm>
            <a:off x="2483120" y="2673159"/>
            <a:ext cx="0" cy="2058107"/>
          </a:xfrm>
          <a:prstGeom prst="line">
            <a:avLst/>
          </a:prstGeom>
          <a:ln>
            <a:solidFill>
              <a:srgbClr val="002060"/>
            </a:solidFill>
            <a:prstDash val="dashDot"/>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148D226-7197-4DEE-82DC-499504944918}"/>
              </a:ext>
            </a:extLst>
          </p:cNvPr>
          <p:cNvSpPr txBox="1"/>
          <p:nvPr/>
        </p:nvSpPr>
        <p:spPr>
          <a:xfrm>
            <a:off x="3614569" y="3803252"/>
            <a:ext cx="966931" cy="369332"/>
          </a:xfrm>
          <a:prstGeom prst="rect">
            <a:avLst/>
          </a:prstGeom>
          <a:noFill/>
        </p:spPr>
        <p:txBody>
          <a:bodyPr wrap="none" rtlCol="0">
            <a:spAutoFit/>
          </a:bodyPr>
          <a:lstStyle/>
          <a:p>
            <a:r>
              <a:rPr lang="en-GB" dirty="0">
                <a:solidFill>
                  <a:srgbClr val="C00000"/>
                </a:solidFill>
              </a:rPr>
              <a:t>DR=12%</a:t>
            </a:r>
          </a:p>
        </p:txBody>
      </p:sp>
      <p:sp>
        <p:nvSpPr>
          <p:cNvPr id="17" name="TextBox 16">
            <a:extLst>
              <a:ext uri="{FF2B5EF4-FFF2-40B4-BE49-F238E27FC236}">
                <a16:creationId xmlns:a16="http://schemas.microsoft.com/office/drawing/2014/main" id="{C9357CCF-B99F-0839-7425-74D67C7C392A}"/>
              </a:ext>
            </a:extLst>
          </p:cNvPr>
          <p:cNvSpPr txBox="1"/>
          <p:nvPr/>
        </p:nvSpPr>
        <p:spPr>
          <a:xfrm>
            <a:off x="3811819" y="4096473"/>
            <a:ext cx="931665" cy="369332"/>
          </a:xfrm>
          <a:prstGeom prst="rect">
            <a:avLst/>
          </a:prstGeom>
          <a:noFill/>
        </p:spPr>
        <p:txBody>
          <a:bodyPr wrap="none" rtlCol="0">
            <a:spAutoFit/>
          </a:bodyPr>
          <a:lstStyle/>
          <a:p>
            <a:r>
              <a:rPr lang="en-GB" dirty="0">
                <a:solidFill>
                  <a:srgbClr val="002060"/>
                </a:solidFill>
              </a:rPr>
              <a:t>FPR=5%</a:t>
            </a:r>
          </a:p>
        </p:txBody>
      </p:sp>
      <p:graphicFrame>
        <p:nvGraphicFramePr>
          <p:cNvPr id="19" name="Table 19">
            <a:extLst>
              <a:ext uri="{FF2B5EF4-FFF2-40B4-BE49-F238E27FC236}">
                <a16:creationId xmlns:a16="http://schemas.microsoft.com/office/drawing/2014/main" id="{11C5DEA3-495B-44C8-D107-027284F0B591}"/>
              </a:ext>
            </a:extLst>
          </p:cNvPr>
          <p:cNvGraphicFramePr>
            <a:graphicFrameLocks noGrp="1"/>
          </p:cNvGraphicFramePr>
          <p:nvPr/>
        </p:nvGraphicFramePr>
        <p:xfrm>
          <a:off x="5416764" y="2953266"/>
          <a:ext cx="4527121" cy="1778000"/>
        </p:xfrm>
        <a:graphic>
          <a:graphicData uri="http://schemas.openxmlformats.org/drawingml/2006/table">
            <a:tbl>
              <a:tblPr firstRow="1" bandRow="1">
                <a:tableStyleId>{9D7B26C5-4107-4FEC-AEDC-1716B250A1EF}</a:tableStyleId>
              </a:tblPr>
              <a:tblGrid>
                <a:gridCol w="1070831">
                  <a:extLst>
                    <a:ext uri="{9D8B030D-6E8A-4147-A177-3AD203B41FA5}">
                      <a16:colId xmlns:a16="http://schemas.microsoft.com/office/drawing/2014/main" val="3887574374"/>
                    </a:ext>
                  </a:extLst>
                </a:gridCol>
                <a:gridCol w="932166">
                  <a:extLst>
                    <a:ext uri="{9D8B030D-6E8A-4147-A177-3AD203B41FA5}">
                      <a16:colId xmlns:a16="http://schemas.microsoft.com/office/drawing/2014/main" val="200244356"/>
                    </a:ext>
                  </a:extLst>
                </a:gridCol>
                <a:gridCol w="1162050">
                  <a:extLst>
                    <a:ext uri="{9D8B030D-6E8A-4147-A177-3AD203B41FA5}">
                      <a16:colId xmlns:a16="http://schemas.microsoft.com/office/drawing/2014/main" val="414717527"/>
                    </a:ext>
                  </a:extLst>
                </a:gridCol>
                <a:gridCol w="1362074">
                  <a:extLst>
                    <a:ext uri="{9D8B030D-6E8A-4147-A177-3AD203B41FA5}">
                      <a16:colId xmlns:a16="http://schemas.microsoft.com/office/drawing/2014/main" val="356908406"/>
                    </a:ext>
                  </a:extLst>
                </a:gridCol>
              </a:tblGrid>
              <a:tr h="370840">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Affected</a:t>
                      </a:r>
                    </a:p>
                  </a:txBody>
                  <a:tcPr/>
                </a:tc>
                <a:tc>
                  <a:txBody>
                    <a:bodyPr/>
                    <a:lstStyle/>
                    <a:p>
                      <a:r>
                        <a:rPr lang="en-GB" sz="1400" dirty="0">
                          <a:latin typeface="Arial" panose="020B0604020202020204" pitchFamily="34" charset="0"/>
                          <a:cs typeface="Arial" panose="020B0604020202020204" pitchFamily="34" charset="0"/>
                        </a:rPr>
                        <a:t>Unaffected</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0263243"/>
                  </a:ext>
                </a:extLst>
              </a:tr>
              <a:tr h="370840">
                <a:tc>
                  <a:txBody>
                    <a:bodyPr/>
                    <a:lstStyle/>
                    <a:p>
                      <a:r>
                        <a:rPr lang="en-GB" sz="1400" b="1" dirty="0">
                          <a:latin typeface="Arial" panose="020B0604020202020204" pitchFamily="34" charset="0"/>
                          <a:cs typeface="Arial" panose="020B0604020202020204" pitchFamily="34" charset="0"/>
                        </a:rPr>
                        <a:t>Test positive</a:t>
                      </a:r>
                    </a:p>
                  </a:txBody>
                  <a:tcPr/>
                </a:tc>
                <a:tc>
                  <a:txBody>
                    <a:bodyPr/>
                    <a:lstStyle/>
                    <a:p>
                      <a:r>
                        <a:rPr lang="en-GB" sz="1400" dirty="0">
                          <a:latin typeface="Arial" panose="020B0604020202020204" pitchFamily="34" charset="0"/>
                          <a:cs typeface="Arial" panose="020B0604020202020204" pitchFamily="34" charset="0"/>
                        </a:rPr>
                        <a:t>120</a:t>
                      </a:r>
                    </a:p>
                  </a:txBody>
                  <a:tcPr/>
                </a:tc>
                <a:tc>
                  <a:txBody>
                    <a:bodyPr/>
                    <a:lstStyle/>
                    <a:p>
                      <a:r>
                        <a:rPr lang="en-GB" sz="1400" dirty="0">
                          <a:latin typeface="Arial" panose="020B0604020202020204" pitchFamily="34" charset="0"/>
                          <a:cs typeface="Arial" panose="020B0604020202020204" pitchFamily="34" charset="0"/>
                        </a:rPr>
                        <a:t>450</a:t>
                      </a:r>
                    </a:p>
                  </a:txBody>
                  <a:tcPr/>
                </a:tc>
                <a:tc>
                  <a:txBody>
                    <a:bodyPr/>
                    <a:lstStyle/>
                    <a:p>
                      <a:r>
                        <a:rPr lang="en-GB" sz="1400" dirty="0">
                          <a:latin typeface="Arial" panose="020B0604020202020204" pitchFamily="34" charset="0"/>
                          <a:cs typeface="Arial" panose="020B0604020202020204" pitchFamily="34" charset="0"/>
                        </a:rPr>
                        <a:t>570</a:t>
                      </a:r>
                    </a:p>
                  </a:txBody>
                  <a:tcPr/>
                </a:tc>
                <a:extLst>
                  <a:ext uri="{0D108BD9-81ED-4DB2-BD59-A6C34878D82A}">
                    <a16:rowId xmlns:a16="http://schemas.microsoft.com/office/drawing/2014/main" val="778605826"/>
                  </a:ext>
                </a:extLst>
              </a:tr>
              <a:tr h="370840">
                <a:tc>
                  <a:txBody>
                    <a:bodyPr/>
                    <a:lstStyle/>
                    <a:p>
                      <a:r>
                        <a:rPr lang="en-GB" sz="1400" b="1" dirty="0">
                          <a:latin typeface="Arial" panose="020B0604020202020204" pitchFamily="34" charset="0"/>
                          <a:cs typeface="Arial" panose="020B0604020202020204" pitchFamily="34" charset="0"/>
                        </a:rPr>
                        <a:t>Test negative</a:t>
                      </a:r>
                    </a:p>
                  </a:txBody>
                  <a:tcPr/>
                </a:tc>
                <a:tc>
                  <a:txBody>
                    <a:bodyPr/>
                    <a:lstStyle/>
                    <a:p>
                      <a:r>
                        <a:rPr lang="en-GB" sz="1400" dirty="0">
                          <a:latin typeface="Arial" panose="020B0604020202020204" pitchFamily="34" charset="0"/>
                          <a:cs typeface="Arial" panose="020B0604020202020204" pitchFamily="34" charset="0"/>
                        </a:rPr>
                        <a:t>880</a:t>
                      </a:r>
                    </a:p>
                  </a:txBody>
                  <a:tcPr/>
                </a:tc>
                <a:tc>
                  <a:txBody>
                    <a:bodyPr/>
                    <a:lstStyle/>
                    <a:p>
                      <a:r>
                        <a:rPr lang="en-GB" sz="1400" dirty="0">
                          <a:latin typeface="Arial" panose="020B0604020202020204" pitchFamily="34" charset="0"/>
                          <a:cs typeface="Arial" panose="020B0604020202020204" pitchFamily="34" charset="0"/>
                        </a:rPr>
                        <a:t>8550</a:t>
                      </a:r>
                    </a:p>
                  </a:txBody>
                  <a:tcPr/>
                </a:tc>
                <a:tc>
                  <a:txBody>
                    <a:bodyPr/>
                    <a:lstStyle/>
                    <a:p>
                      <a:r>
                        <a:rPr lang="en-GB" sz="1400" dirty="0">
                          <a:latin typeface="Arial" panose="020B0604020202020204" pitchFamily="34" charset="0"/>
                          <a:cs typeface="Arial" panose="020B0604020202020204" pitchFamily="34" charset="0"/>
                        </a:rPr>
                        <a:t>9430</a:t>
                      </a:r>
                    </a:p>
                  </a:txBody>
                  <a:tcPr/>
                </a:tc>
                <a:extLst>
                  <a:ext uri="{0D108BD9-81ED-4DB2-BD59-A6C34878D82A}">
                    <a16:rowId xmlns:a16="http://schemas.microsoft.com/office/drawing/2014/main" val="1153831171"/>
                  </a:ext>
                </a:extLst>
              </a:tr>
              <a:tr h="370840">
                <a:tc>
                  <a:txBody>
                    <a:bodyPr/>
                    <a:lstStyle/>
                    <a:p>
                      <a:endParaRPr lang="en-GB" sz="140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1000</a:t>
                      </a:r>
                    </a:p>
                  </a:txBody>
                  <a:tcPr/>
                </a:tc>
                <a:tc>
                  <a:txBody>
                    <a:bodyPr/>
                    <a:lstStyle/>
                    <a:p>
                      <a:r>
                        <a:rPr lang="en-GB" sz="1400" dirty="0">
                          <a:latin typeface="Arial" panose="020B0604020202020204" pitchFamily="34" charset="0"/>
                          <a:cs typeface="Arial" panose="020B0604020202020204" pitchFamily="34" charset="0"/>
                        </a:rPr>
                        <a:t>9000</a:t>
                      </a:r>
                    </a:p>
                  </a:txBody>
                  <a:tcPr/>
                </a:tc>
                <a:tc>
                  <a:txBody>
                    <a:bodyPr/>
                    <a:lstStyle/>
                    <a:p>
                      <a:r>
                        <a:rPr lang="en-GB" sz="1400" dirty="0">
                          <a:latin typeface="Arial" panose="020B0604020202020204" pitchFamily="34" charset="0"/>
                          <a:cs typeface="Arial" panose="020B0604020202020204" pitchFamily="34" charset="0"/>
                        </a:rPr>
                        <a:t>10,000</a:t>
                      </a:r>
                    </a:p>
                  </a:txBody>
                  <a:tcPr/>
                </a:tc>
                <a:extLst>
                  <a:ext uri="{0D108BD9-81ED-4DB2-BD59-A6C34878D82A}">
                    <a16:rowId xmlns:a16="http://schemas.microsoft.com/office/drawing/2014/main" val="4019235784"/>
                  </a:ext>
                </a:extLst>
              </a:tr>
            </a:tbl>
          </a:graphicData>
        </a:graphic>
      </p:graphicFrame>
      <p:sp>
        <p:nvSpPr>
          <p:cNvPr id="21" name="TextBox 20">
            <a:extLst>
              <a:ext uri="{FF2B5EF4-FFF2-40B4-BE49-F238E27FC236}">
                <a16:creationId xmlns:a16="http://schemas.microsoft.com/office/drawing/2014/main" id="{FC18B9FE-D9C6-BC92-5ADF-417198BE95AE}"/>
              </a:ext>
            </a:extLst>
          </p:cNvPr>
          <p:cNvSpPr txBox="1"/>
          <p:nvPr/>
        </p:nvSpPr>
        <p:spPr>
          <a:xfrm>
            <a:off x="2105025" y="1835211"/>
            <a:ext cx="1277195" cy="369332"/>
          </a:xfrm>
          <a:prstGeom prst="rect">
            <a:avLst/>
          </a:prstGeom>
          <a:noFill/>
        </p:spPr>
        <p:txBody>
          <a:bodyPr wrap="square">
            <a:spAutoFit/>
          </a:bodyPr>
          <a:lstStyle/>
          <a:p>
            <a:r>
              <a:rPr lang="en-GB" b="1" dirty="0">
                <a:solidFill>
                  <a:srgbClr val="002060"/>
                </a:solidFill>
                <a:latin typeface="Arial" panose="020B0604020202020204" pitchFamily="34" charset="0"/>
                <a:cs typeface="Arial" panose="020B0604020202020204" pitchFamily="34" charset="0"/>
              </a:rPr>
              <a:t>DR5=12%</a:t>
            </a:r>
          </a:p>
        </p:txBody>
      </p:sp>
      <p:sp>
        <p:nvSpPr>
          <p:cNvPr id="2" name="TextBox 1">
            <a:extLst>
              <a:ext uri="{FF2B5EF4-FFF2-40B4-BE49-F238E27FC236}">
                <a16:creationId xmlns:a16="http://schemas.microsoft.com/office/drawing/2014/main" id="{269329E0-86AB-CBD9-7491-C609F14B6318}"/>
              </a:ext>
            </a:extLst>
          </p:cNvPr>
          <p:cNvSpPr txBox="1"/>
          <p:nvPr/>
        </p:nvSpPr>
        <p:spPr>
          <a:xfrm>
            <a:off x="1535009" y="271671"/>
            <a:ext cx="100030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rial" panose="020B0604020202020204" pitchFamily="34" charset="0"/>
                <a:cs typeface="Arial" panose="020B0604020202020204" pitchFamily="34" charset="0"/>
              </a:rPr>
              <a:t>Screening performance of a typical PRS for c</a:t>
            </a:r>
            <a:r>
              <a:rPr kumimoji="0" lang="en-GB" sz="24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oronary</a:t>
            </a: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artery disease</a:t>
            </a:r>
          </a:p>
        </p:txBody>
      </p:sp>
      <p:sp>
        <p:nvSpPr>
          <p:cNvPr id="6" name="TextBox 5">
            <a:extLst>
              <a:ext uri="{FF2B5EF4-FFF2-40B4-BE49-F238E27FC236}">
                <a16:creationId xmlns:a16="http://schemas.microsoft.com/office/drawing/2014/main" id="{3A49F7A8-83DF-0FB9-6D4B-9EE09A5DE14F}"/>
              </a:ext>
            </a:extLst>
          </p:cNvPr>
          <p:cNvSpPr txBox="1"/>
          <p:nvPr/>
        </p:nvSpPr>
        <p:spPr>
          <a:xfrm>
            <a:off x="2960819" y="5684690"/>
            <a:ext cx="2402160" cy="369332"/>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solidFill>
                  <a:srgbClr val="C00000"/>
                </a:solidFill>
              </a:rPr>
              <a:t>LR=</a:t>
            </a:r>
            <a:r>
              <a:rPr lang="en-GB" dirty="0">
                <a:solidFill>
                  <a:srgbClr val="002060"/>
                </a:solidFill>
              </a:rPr>
              <a:t> </a:t>
            </a:r>
            <a:r>
              <a:rPr lang="en-GB" dirty="0">
                <a:solidFill>
                  <a:srgbClr val="C00000"/>
                </a:solidFill>
              </a:rPr>
              <a:t>12</a:t>
            </a:r>
            <a:r>
              <a:rPr lang="en-GB" dirty="0">
                <a:solidFill>
                  <a:srgbClr val="002060"/>
                </a:solidFill>
              </a:rPr>
              <a:t>/5</a:t>
            </a:r>
            <a:r>
              <a:rPr lang="en-GB" dirty="0">
                <a:solidFill>
                  <a:srgbClr val="C00000"/>
                </a:solidFill>
              </a:rPr>
              <a:t> = 2.4</a:t>
            </a:r>
          </a:p>
        </p:txBody>
      </p:sp>
      <p:sp>
        <p:nvSpPr>
          <p:cNvPr id="20" name="TextBox 19">
            <a:extLst>
              <a:ext uri="{FF2B5EF4-FFF2-40B4-BE49-F238E27FC236}">
                <a16:creationId xmlns:a16="http://schemas.microsoft.com/office/drawing/2014/main" id="{A48136EF-F03B-515D-77F6-B9B9D8724CE5}"/>
              </a:ext>
            </a:extLst>
          </p:cNvPr>
          <p:cNvSpPr txBox="1"/>
          <p:nvPr/>
        </p:nvSpPr>
        <p:spPr>
          <a:xfrm>
            <a:off x="5676684" y="5339833"/>
            <a:ext cx="4267201" cy="1015663"/>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2000" dirty="0">
                <a:solidFill>
                  <a:srgbClr val="C00000"/>
                </a:solidFill>
              </a:rPr>
              <a:t> LR</a:t>
            </a:r>
            <a:r>
              <a:rPr lang="en-GB" sz="2000" dirty="0">
                <a:solidFill>
                  <a:srgbClr val="002060"/>
                </a:solidFill>
              </a:rPr>
              <a:t> </a:t>
            </a:r>
            <a:r>
              <a:rPr lang="en-GB" sz="2000" dirty="0"/>
              <a:t>x background odds </a:t>
            </a:r>
            <a:r>
              <a:rPr lang="en-GB" sz="2000" dirty="0">
                <a:solidFill>
                  <a:srgbClr val="C00000"/>
                </a:solidFill>
              </a:rPr>
              <a:t>= OAPR</a:t>
            </a:r>
          </a:p>
          <a:p>
            <a:pPr algn="ctr"/>
            <a:r>
              <a:rPr lang="en-GB" sz="2000" dirty="0">
                <a:solidFill>
                  <a:srgbClr val="C00000"/>
                </a:solidFill>
              </a:rPr>
              <a:t>                        2.4 </a:t>
            </a:r>
            <a:r>
              <a:rPr lang="en-GB" sz="2000" dirty="0"/>
              <a:t>x 1: 9 </a:t>
            </a:r>
            <a:r>
              <a:rPr lang="en-GB" sz="2000" dirty="0">
                <a:solidFill>
                  <a:srgbClr val="C00000"/>
                </a:solidFill>
              </a:rPr>
              <a:t>= 2.4: 9</a:t>
            </a:r>
          </a:p>
          <a:p>
            <a:pPr algn="ctr"/>
            <a:r>
              <a:rPr lang="en-GB" sz="2000" dirty="0">
                <a:solidFill>
                  <a:srgbClr val="C00000"/>
                </a:solidFill>
              </a:rPr>
              <a:t>                              OAPR =   1: 4</a:t>
            </a:r>
          </a:p>
        </p:txBody>
      </p:sp>
      <p:sp>
        <p:nvSpPr>
          <p:cNvPr id="18" name="Right Brace 17">
            <a:extLst>
              <a:ext uri="{FF2B5EF4-FFF2-40B4-BE49-F238E27FC236}">
                <a16:creationId xmlns:a16="http://schemas.microsoft.com/office/drawing/2014/main" id="{BAA7877F-22F5-F26D-4533-0C823B553C99}"/>
              </a:ext>
            </a:extLst>
          </p:cNvPr>
          <p:cNvSpPr/>
          <p:nvPr/>
        </p:nvSpPr>
        <p:spPr>
          <a:xfrm>
            <a:off x="4581500" y="3841087"/>
            <a:ext cx="228600" cy="62471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6AF517F7-A922-5066-A244-3AC87D2B5140}"/>
              </a:ext>
            </a:extLst>
          </p:cNvPr>
          <p:cNvCxnSpPr>
            <a:stCxn id="18" idx="1"/>
          </p:cNvCxnSpPr>
          <p:nvPr/>
        </p:nvCxnSpPr>
        <p:spPr>
          <a:xfrm>
            <a:off x="4810100" y="4153446"/>
            <a:ext cx="0" cy="13887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1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53A9B5-4D64-5A90-0E6C-705C0392728B}"/>
              </a:ext>
            </a:extLst>
          </p:cNvPr>
          <p:cNvSpPr txBox="1"/>
          <p:nvPr/>
        </p:nvSpPr>
        <p:spPr>
          <a:xfrm>
            <a:off x="2352568" y="3161655"/>
            <a:ext cx="7559890" cy="461665"/>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r>
              <a:rPr lang="en-GB" sz="2400" dirty="0">
                <a:solidFill>
                  <a:srgbClr val="002060"/>
                </a:solidFill>
                <a:latin typeface="Arial" panose="020B0604020202020204" pitchFamily="34" charset="0"/>
                <a:cs typeface="Arial" panose="020B0604020202020204" pitchFamily="34" charset="0"/>
              </a:rPr>
              <a:t>PERFORMANCE IN INDIVIDUAL RISK PREDICTION</a:t>
            </a:r>
          </a:p>
        </p:txBody>
      </p:sp>
    </p:spTree>
    <p:extLst>
      <p:ext uri="{BB962C8B-B14F-4D97-AF65-F5344CB8AC3E}">
        <p14:creationId xmlns:p14="http://schemas.microsoft.com/office/powerpoint/2010/main" val="98232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04D7F8-F3F9-8139-0808-CC391BB6AF98}"/>
              </a:ext>
            </a:extLst>
          </p:cNvPr>
          <p:cNvPicPr>
            <a:picLocks noChangeAspect="1"/>
          </p:cNvPicPr>
          <p:nvPr/>
        </p:nvPicPr>
        <p:blipFill rotWithShape="1">
          <a:blip r:embed="rId3"/>
          <a:srcRect l="8808" t="12540" r="8583" b="10485"/>
          <a:stretch/>
        </p:blipFill>
        <p:spPr>
          <a:xfrm>
            <a:off x="600075" y="1619250"/>
            <a:ext cx="4467225" cy="3209925"/>
          </a:xfrm>
          <a:prstGeom prst="rect">
            <a:avLst/>
          </a:prstGeom>
        </p:spPr>
      </p:pic>
      <p:sp>
        <p:nvSpPr>
          <p:cNvPr id="26" name="TextBox 25">
            <a:extLst>
              <a:ext uri="{FF2B5EF4-FFF2-40B4-BE49-F238E27FC236}">
                <a16:creationId xmlns:a16="http://schemas.microsoft.com/office/drawing/2014/main" id="{ABD6FC13-E370-45BC-8027-2D62DF50D8D6}"/>
              </a:ext>
            </a:extLst>
          </p:cNvPr>
          <p:cNvSpPr txBox="1"/>
          <p:nvPr/>
        </p:nvSpPr>
        <p:spPr>
          <a:xfrm>
            <a:off x="2022609" y="260003"/>
            <a:ext cx="81467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Interpreting an individual polygenic score result - CAD</a:t>
            </a:r>
          </a:p>
        </p:txBody>
      </p:sp>
      <p:cxnSp>
        <p:nvCxnSpPr>
          <p:cNvPr id="4" name="Straight Connector 3">
            <a:extLst>
              <a:ext uri="{FF2B5EF4-FFF2-40B4-BE49-F238E27FC236}">
                <a16:creationId xmlns:a16="http://schemas.microsoft.com/office/drawing/2014/main" id="{F583B92B-559E-0D2B-AF98-CA001D7046FB}"/>
              </a:ext>
            </a:extLst>
          </p:cNvPr>
          <p:cNvCxnSpPr/>
          <p:nvPr/>
        </p:nvCxnSpPr>
        <p:spPr>
          <a:xfrm>
            <a:off x="3400425" y="2952750"/>
            <a:ext cx="0" cy="120015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71326A-504E-A8BB-C332-0219D313CFE3}"/>
              </a:ext>
            </a:extLst>
          </p:cNvPr>
          <p:cNvCxnSpPr/>
          <p:nvPr/>
        </p:nvCxnSpPr>
        <p:spPr>
          <a:xfrm>
            <a:off x="600075" y="4152900"/>
            <a:ext cx="432435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4A6FC3-BACD-87BB-F465-5CBF696DCFF2}"/>
              </a:ext>
            </a:extLst>
          </p:cNvPr>
          <p:cNvSpPr txBox="1"/>
          <p:nvPr/>
        </p:nvSpPr>
        <p:spPr>
          <a:xfrm>
            <a:off x="2833687" y="4275178"/>
            <a:ext cx="1234120" cy="369332"/>
          </a:xfrm>
          <a:prstGeom prst="rect">
            <a:avLst/>
          </a:prstGeom>
          <a:noFill/>
        </p:spPr>
        <p:txBody>
          <a:bodyPr wrap="none" rtlCol="0">
            <a:spAutoFit/>
          </a:bodyPr>
          <a:lstStyle/>
          <a:p>
            <a:r>
              <a:rPr lang="en-GB" dirty="0">
                <a:solidFill>
                  <a:srgbClr val="002060"/>
                </a:solidFill>
              </a:rPr>
              <a:t>90</a:t>
            </a:r>
            <a:r>
              <a:rPr lang="en-GB" baseline="30000" dirty="0">
                <a:solidFill>
                  <a:srgbClr val="002060"/>
                </a:solidFill>
              </a:rPr>
              <a:t>th</a:t>
            </a:r>
            <a:r>
              <a:rPr lang="en-GB" dirty="0">
                <a:solidFill>
                  <a:srgbClr val="002060"/>
                </a:solidFill>
              </a:rPr>
              <a:t> centile</a:t>
            </a:r>
          </a:p>
        </p:txBody>
      </p:sp>
    </p:spTree>
    <p:extLst>
      <p:ext uri="{BB962C8B-B14F-4D97-AF65-F5344CB8AC3E}">
        <p14:creationId xmlns:p14="http://schemas.microsoft.com/office/powerpoint/2010/main" val="261358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04D7F8-F3F9-8139-0808-CC391BB6AF98}"/>
              </a:ext>
            </a:extLst>
          </p:cNvPr>
          <p:cNvPicPr>
            <a:picLocks noChangeAspect="1"/>
          </p:cNvPicPr>
          <p:nvPr/>
        </p:nvPicPr>
        <p:blipFill rotWithShape="1">
          <a:blip r:embed="rId3"/>
          <a:srcRect l="8808" t="12540" r="8583" b="10485"/>
          <a:stretch/>
        </p:blipFill>
        <p:spPr>
          <a:xfrm>
            <a:off x="600075" y="1619250"/>
            <a:ext cx="4467225" cy="3209925"/>
          </a:xfrm>
          <a:prstGeom prst="rect">
            <a:avLst/>
          </a:prstGeom>
        </p:spPr>
      </p:pic>
      <p:cxnSp>
        <p:nvCxnSpPr>
          <p:cNvPr id="4" name="Straight Connector 3">
            <a:extLst>
              <a:ext uri="{FF2B5EF4-FFF2-40B4-BE49-F238E27FC236}">
                <a16:creationId xmlns:a16="http://schemas.microsoft.com/office/drawing/2014/main" id="{F583B92B-559E-0D2B-AF98-CA001D7046FB}"/>
              </a:ext>
            </a:extLst>
          </p:cNvPr>
          <p:cNvCxnSpPr/>
          <p:nvPr/>
        </p:nvCxnSpPr>
        <p:spPr>
          <a:xfrm>
            <a:off x="3400425" y="2952750"/>
            <a:ext cx="0" cy="120015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71326A-504E-A8BB-C332-0219D313CFE3}"/>
              </a:ext>
            </a:extLst>
          </p:cNvPr>
          <p:cNvCxnSpPr/>
          <p:nvPr/>
        </p:nvCxnSpPr>
        <p:spPr>
          <a:xfrm>
            <a:off x="600075" y="4152900"/>
            <a:ext cx="432435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73E979-E5AA-9329-F02B-F9887FEF291A}"/>
              </a:ext>
            </a:extLst>
          </p:cNvPr>
          <p:cNvPicPr>
            <a:picLocks noChangeAspect="1"/>
          </p:cNvPicPr>
          <p:nvPr/>
        </p:nvPicPr>
        <p:blipFill rotWithShape="1">
          <a:blip r:embed="rId4"/>
          <a:srcRect l="7902" t="10026" r="4556" b="10256"/>
          <a:stretch/>
        </p:blipFill>
        <p:spPr>
          <a:xfrm>
            <a:off x="6343653" y="1504954"/>
            <a:ext cx="4733922" cy="3324221"/>
          </a:xfrm>
          <a:prstGeom prst="rect">
            <a:avLst/>
          </a:prstGeom>
        </p:spPr>
      </p:pic>
      <p:sp>
        <p:nvSpPr>
          <p:cNvPr id="22" name="TextBox 21">
            <a:extLst>
              <a:ext uri="{FF2B5EF4-FFF2-40B4-BE49-F238E27FC236}">
                <a16:creationId xmlns:a16="http://schemas.microsoft.com/office/drawing/2014/main" id="{0C4A6FC3-BACD-87BB-F465-5CBF696DCFF2}"/>
              </a:ext>
            </a:extLst>
          </p:cNvPr>
          <p:cNvSpPr txBox="1"/>
          <p:nvPr/>
        </p:nvSpPr>
        <p:spPr>
          <a:xfrm>
            <a:off x="2833687" y="4275178"/>
            <a:ext cx="1234120" cy="369332"/>
          </a:xfrm>
          <a:prstGeom prst="rect">
            <a:avLst/>
          </a:prstGeom>
          <a:noFill/>
        </p:spPr>
        <p:txBody>
          <a:bodyPr wrap="none" rtlCol="0">
            <a:spAutoFit/>
          </a:bodyPr>
          <a:lstStyle/>
          <a:p>
            <a:r>
              <a:rPr lang="en-GB" dirty="0">
                <a:solidFill>
                  <a:srgbClr val="002060"/>
                </a:solidFill>
              </a:rPr>
              <a:t>90</a:t>
            </a:r>
            <a:r>
              <a:rPr lang="en-GB" baseline="30000" dirty="0">
                <a:solidFill>
                  <a:srgbClr val="002060"/>
                </a:solidFill>
              </a:rPr>
              <a:t>th</a:t>
            </a:r>
            <a:r>
              <a:rPr lang="en-GB" dirty="0">
                <a:solidFill>
                  <a:srgbClr val="002060"/>
                </a:solidFill>
              </a:rPr>
              <a:t> centile</a:t>
            </a:r>
          </a:p>
        </p:txBody>
      </p:sp>
      <p:sp>
        <p:nvSpPr>
          <p:cNvPr id="24" name="TextBox 23">
            <a:extLst>
              <a:ext uri="{FF2B5EF4-FFF2-40B4-BE49-F238E27FC236}">
                <a16:creationId xmlns:a16="http://schemas.microsoft.com/office/drawing/2014/main" id="{7092F916-8ADA-4FEA-99D4-A8DA5E7A9E3F}"/>
              </a:ext>
            </a:extLst>
          </p:cNvPr>
          <p:cNvSpPr txBox="1"/>
          <p:nvPr/>
        </p:nvSpPr>
        <p:spPr>
          <a:xfrm>
            <a:off x="8449603" y="4439333"/>
            <a:ext cx="61266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Calibri Light" panose="020F0302020204030204"/>
                <a:ea typeface="+mn-ea"/>
                <a:cs typeface="+mn-cs"/>
              </a:rPr>
              <a:t>0.48SD</a:t>
            </a:r>
          </a:p>
        </p:txBody>
      </p:sp>
      <p:cxnSp>
        <p:nvCxnSpPr>
          <p:cNvPr id="25" name="Straight Connector 24">
            <a:extLst>
              <a:ext uri="{FF2B5EF4-FFF2-40B4-BE49-F238E27FC236}">
                <a16:creationId xmlns:a16="http://schemas.microsoft.com/office/drawing/2014/main" id="{C4F22AB5-FADD-2221-E458-E84B0ACC7983}"/>
              </a:ext>
            </a:extLst>
          </p:cNvPr>
          <p:cNvCxnSpPr>
            <a:cxnSpLocks/>
          </p:cNvCxnSpPr>
          <p:nvPr/>
        </p:nvCxnSpPr>
        <p:spPr>
          <a:xfrm>
            <a:off x="8795318" y="1748180"/>
            <a:ext cx="0" cy="2419785"/>
          </a:xfrm>
          <a:prstGeom prst="line">
            <a:avLst/>
          </a:prstGeom>
          <a:ln>
            <a:solidFill>
              <a:srgbClr val="C00000"/>
            </a:solidFill>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E35AC75-58AC-FC89-6698-DA578AD91FBA}"/>
              </a:ext>
            </a:extLst>
          </p:cNvPr>
          <p:cNvCxnSpPr>
            <a:cxnSpLocks/>
          </p:cNvCxnSpPr>
          <p:nvPr/>
        </p:nvCxnSpPr>
        <p:spPr>
          <a:xfrm>
            <a:off x="8540505" y="1695672"/>
            <a:ext cx="0" cy="2493482"/>
          </a:xfrm>
          <a:prstGeom prst="line">
            <a:avLst/>
          </a:prstGeom>
          <a:ln>
            <a:solidFill>
              <a:srgbClr val="002060"/>
            </a:solidFill>
            <a:prstDash val="dashDot"/>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BC5CBD7-5FF1-0ABA-5322-971FD2239323}"/>
              </a:ext>
            </a:extLst>
          </p:cNvPr>
          <p:cNvSpPr txBox="1"/>
          <p:nvPr/>
        </p:nvSpPr>
        <p:spPr>
          <a:xfrm>
            <a:off x="2022609" y="260003"/>
            <a:ext cx="81467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Interpreting an individual polygenic score result - CAD</a:t>
            </a:r>
          </a:p>
        </p:txBody>
      </p:sp>
    </p:spTree>
    <p:extLst>
      <p:ext uri="{BB962C8B-B14F-4D97-AF65-F5344CB8AC3E}">
        <p14:creationId xmlns:p14="http://schemas.microsoft.com/office/powerpoint/2010/main" val="347874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73E979-E5AA-9329-F02B-F9887FEF291A}"/>
              </a:ext>
            </a:extLst>
          </p:cNvPr>
          <p:cNvPicPr>
            <a:picLocks noChangeAspect="1"/>
          </p:cNvPicPr>
          <p:nvPr/>
        </p:nvPicPr>
        <p:blipFill rotWithShape="1">
          <a:blip r:embed="rId3"/>
          <a:srcRect l="7902" t="10026" r="4556" b="10256"/>
          <a:stretch/>
        </p:blipFill>
        <p:spPr>
          <a:xfrm>
            <a:off x="6343653" y="1504954"/>
            <a:ext cx="4733922" cy="3324221"/>
          </a:xfrm>
          <a:prstGeom prst="rect">
            <a:avLst/>
          </a:prstGeom>
        </p:spPr>
      </p:pic>
      <p:sp>
        <p:nvSpPr>
          <p:cNvPr id="12" name="Left Brace 11">
            <a:extLst>
              <a:ext uri="{FF2B5EF4-FFF2-40B4-BE49-F238E27FC236}">
                <a16:creationId xmlns:a16="http://schemas.microsoft.com/office/drawing/2014/main" id="{1EBA5C3B-EE3D-B4AE-E6D0-67B011D024A4}"/>
              </a:ext>
            </a:extLst>
          </p:cNvPr>
          <p:cNvSpPr/>
          <p:nvPr/>
        </p:nvSpPr>
        <p:spPr>
          <a:xfrm>
            <a:off x="9062271" y="3314700"/>
            <a:ext cx="219891" cy="838200"/>
          </a:xfrm>
          <a:prstGeom prst="leftBrace">
            <a:avLst/>
          </a:prstGeom>
          <a:ln w="222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8471F25-8741-EB6C-2EB2-EADA16C55196}"/>
              </a:ext>
            </a:extLst>
          </p:cNvPr>
          <p:cNvSpPr txBox="1"/>
          <p:nvPr/>
        </p:nvSpPr>
        <p:spPr>
          <a:xfrm>
            <a:off x="8689198" y="3549134"/>
            <a:ext cx="301686" cy="369332"/>
          </a:xfrm>
          <a:prstGeom prst="rect">
            <a:avLst/>
          </a:prstGeom>
          <a:noFill/>
        </p:spPr>
        <p:txBody>
          <a:bodyPr wrap="none" rtlCol="0">
            <a:spAutoFit/>
          </a:bodyPr>
          <a:lstStyle/>
          <a:p>
            <a:r>
              <a:rPr lang="en-GB" b="1" dirty="0">
                <a:solidFill>
                  <a:srgbClr val="002060"/>
                </a:solidFill>
              </a:rPr>
              <a:t>1</a:t>
            </a:r>
          </a:p>
        </p:txBody>
      </p:sp>
      <p:sp>
        <p:nvSpPr>
          <p:cNvPr id="17" name="Right Brace 16">
            <a:extLst>
              <a:ext uri="{FF2B5EF4-FFF2-40B4-BE49-F238E27FC236}">
                <a16:creationId xmlns:a16="http://schemas.microsoft.com/office/drawing/2014/main" id="{BCEC0A32-E3F3-445E-9B33-C5B5E271EF06}"/>
              </a:ext>
            </a:extLst>
          </p:cNvPr>
          <p:cNvSpPr/>
          <p:nvPr/>
        </p:nvSpPr>
        <p:spPr>
          <a:xfrm>
            <a:off x="9395978" y="2542104"/>
            <a:ext cx="287374" cy="160603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CDC6ACC6-FE25-8108-EDA5-62920F8CFF78}"/>
              </a:ext>
            </a:extLst>
          </p:cNvPr>
          <p:cNvCxnSpPr>
            <a:cxnSpLocks/>
          </p:cNvCxnSpPr>
          <p:nvPr/>
        </p:nvCxnSpPr>
        <p:spPr>
          <a:xfrm>
            <a:off x="9301212" y="2543175"/>
            <a:ext cx="0" cy="160603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A898216-87AF-3D57-13B7-E6B214255E55}"/>
              </a:ext>
            </a:extLst>
          </p:cNvPr>
          <p:cNvSpPr txBox="1"/>
          <p:nvPr/>
        </p:nvSpPr>
        <p:spPr>
          <a:xfrm>
            <a:off x="9696638" y="3160455"/>
            <a:ext cx="596638" cy="369332"/>
          </a:xfrm>
          <a:prstGeom prst="rect">
            <a:avLst/>
          </a:prstGeom>
          <a:noFill/>
        </p:spPr>
        <p:txBody>
          <a:bodyPr wrap="none" rtlCol="0">
            <a:spAutoFit/>
          </a:bodyPr>
          <a:lstStyle/>
          <a:p>
            <a:r>
              <a:rPr lang="en-GB" b="1" dirty="0">
                <a:solidFill>
                  <a:srgbClr val="C00000"/>
                </a:solidFill>
              </a:rPr>
              <a:t>1.64</a:t>
            </a:r>
          </a:p>
        </p:txBody>
      </p:sp>
      <p:sp>
        <p:nvSpPr>
          <p:cNvPr id="21" name="TextBox 20">
            <a:extLst>
              <a:ext uri="{FF2B5EF4-FFF2-40B4-BE49-F238E27FC236}">
                <a16:creationId xmlns:a16="http://schemas.microsoft.com/office/drawing/2014/main" id="{23A8283D-3CB2-1930-4361-AA8363DE67BB}"/>
              </a:ext>
            </a:extLst>
          </p:cNvPr>
          <p:cNvSpPr txBox="1"/>
          <p:nvPr/>
        </p:nvSpPr>
        <p:spPr>
          <a:xfrm>
            <a:off x="8930145" y="1255455"/>
            <a:ext cx="931665" cy="369332"/>
          </a:xfrm>
          <a:prstGeom prst="rect">
            <a:avLst/>
          </a:prstGeom>
          <a:solidFill>
            <a:schemeClr val="bg1">
              <a:lumMod val="85000"/>
            </a:schemeClr>
          </a:solidFill>
        </p:spPr>
        <p:txBody>
          <a:bodyPr wrap="none" rtlCol="0">
            <a:spAutoFit/>
          </a:bodyPr>
          <a:lstStyle/>
          <a:p>
            <a:r>
              <a:rPr lang="en-GB" b="1" dirty="0">
                <a:solidFill>
                  <a:srgbClr val="C00000"/>
                </a:solidFill>
              </a:rPr>
              <a:t>LR=1.64</a:t>
            </a:r>
          </a:p>
        </p:txBody>
      </p:sp>
      <p:sp>
        <p:nvSpPr>
          <p:cNvPr id="23" name="TextBox 22">
            <a:extLst>
              <a:ext uri="{FF2B5EF4-FFF2-40B4-BE49-F238E27FC236}">
                <a16:creationId xmlns:a16="http://schemas.microsoft.com/office/drawing/2014/main" id="{884DF37A-F56B-E174-6A4D-C89F479A9E0D}"/>
              </a:ext>
            </a:extLst>
          </p:cNvPr>
          <p:cNvSpPr txBox="1"/>
          <p:nvPr/>
        </p:nvSpPr>
        <p:spPr>
          <a:xfrm>
            <a:off x="8684152" y="4189154"/>
            <a:ext cx="1234120" cy="369332"/>
          </a:xfrm>
          <a:prstGeom prst="rect">
            <a:avLst/>
          </a:prstGeom>
          <a:noFill/>
        </p:spPr>
        <p:txBody>
          <a:bodyPr wrap="none" rtlCol="0">
            <a:spAutoFit/>
          </a:bodyPr>
          <a:lstStyle/>
          <a:p>
            <a:r>
              <a:rPr lang="en-GB" dirty="0">
                <a:solidFill>
                  <a:srgbClr val="002060"/>
                </a:solidFill>
              </a:rPr>
              <a:t>90</a:t>
            </a:r>
            <a:r>
              <a:rPr lang="en-GB" baseline="30000" dirty="0">
                <a:solidFill>
                  <a:srgbClr val="002060"/>
                </a:solidFill>
              </a:rPr>
              <a:t>th</a:t>
            </a:r>
            <a:r>
              <a:rPr lang="en-GB" dirty="0">
                <a:solidFill>
                  <a:srgbClr val="002060"/>
                </a:solidFill>
              </a:rPr>
              <a:t> centile</a:t>
            </a:r>
          </a:p>
        </p:txBody>
      </p:sp>
      <p:sp>
        <p:nvSpPr>
          <p:cNvPr id="4" name="TextBox 3">
            <a:extLst>
              <a:ext uri="{FF2B5EF4-FFF2-40B4-BE49-F238E27FC236}">
                <a16:creationId xmlns:a16="http://schemas.microsoft.com/office/drawing/2014/main" id="{D807FF89-A679-564A-50D7-257D0FA339DF}"/>
              </a:ext>
            </a:extLst>
          </p:cNvPr>
          <p:cNvSpPr txBox="1"/>
          <p:nvPr/>
        </p:nvSpPr>
        <p:spPr>
          <a:xfrm>
            <a:off x="2022609" y="260003"/>
            <a:ext cx="81467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Interpreting an individual polygenic score result - CAD</a:t>
            </a:r>
          </a:p>
        </p:txBody>
      </p:sp>
    </p:spTree>
    <p:extLst>
      <p:ext uri="{BB962C8B-B14F-4D97-AF65-F5344CB8AC3E}">
        <p14:creationId xmlns:p14="http://schemas.microsoft.com/office/powerpoint/2010/main" val="346257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3AE64AE-3356-3554-C6E8-6C89ED80F207}"/>
              </a:ext>
            </a:extLst>
          </p:cNvPr>
          <p:cNvGraphicFramePr>
            <a:graphicFrameLocks noGrp="1"/>
          </p:cNvGraphicFramePr>
          <p:nvPr>
            <p:extLst>
              <p:ext uri="{D42A27DB-BD31-4B8C-83A1-F6EECF244321}">
                <p14:modId xmlns:p14="http://schemas.microsoft.com/office/powerpoint/2010/main" val="130599128"/>
              </p:ext>
            </p:extLst>
          </p:nvPr>
        </p:nvGraphicFramePr>
        <p:xfrm>
          <a:off x="579911" y="1569720"/>
          <a:ext cx="11032178" cy="3718560"/>
        </p:xfrm>
        <a:graphic>
          <a:graphicData uri="http://schemas.openxmlformats.org/drawingml/2006/table">
            <a:tbl>
              <a:tblPr firstRow="1" bandRow="1">
                <a:tableStyleId>{C083E6E3-FA7D-4D7B-A595-EF9225AFEA82}</a:tableStyleId>
              </a:tblPr>
              <a:tblGrid>
                <a:gridCol w="5516089">
                  <a:extLst>
                    <a:ext uri="{9D8B030D-6E8A-4147-A177-3AD203B41FA5}">
                      <a16:colId xmlns:a16="http://schemas.microsoft.com/office/drawing/2014/main" val="2187154598"/>
                    </a:ext>
                  </a:extLst>
                </a:gridCol>
                <a:gridCol w="5516089">
                  <a:extLst>
                    <a:ext uri="{9D8B030D-6E8A-4147-A177-3AD203B41FA5}">
                      <a16:colId xmlns:a16="http://schemas.microsoft.com/office/drawing/2014/main" val="883775002"/>
                    </a:ext>
                  </a:extLst>
                </a:gridCol>
              </a:tblGrid>
              <a:tr h="370840">
                <a:tc>
                  <a:txBody>
                    <a:bodyPr/>
                    <a:lstStyle/>
                    <a:p>
                      <a:pPr algn="ctr"/>
                      <a:r>
                        <a:rPr lang="en-GB" sz="2000" dirty="0"/>
                        <a:t>FACT</a:t>
                      </a:r>
                    </a:p>
                  </a:txBody>
                  <a:tcPr/>
                </a:tc>
                <a:tc>
                  <a:txBody>
                    <a:bodyPr/>
                    <a:lstStyle/>
                    <a:p>
                      <a:pPr algn="ctr"/>
                      <a:r>
                        <a:rPr lang="en-GB" sz="2000" dirty="0"/>
                        <a:t>CONSEQUENCE</a:t>
                      </a:r>
                    </a:p>
                  </a:txBody>
                  <a:tcPr/>
                </a:tc>
                <a:extLst>
                  <a:ext uri="{0D108BD9-81ED-4DB2-BD59-A6C34878D82A}">
                    <a16:rowId xmlns:a16="http://schemas.microsoft.com/office/drawing/2014/main" val="23365583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Cardiovascular disease affects 1 in 3 people</a:t>
                      </a:r>
                    </a:p>
                    <a:p>
                      <a:pPr>
                        <a:buFontTx/>
                        <a:buNone/>
                      </a:pP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Sufficiently common to justify preventative measures (if safe and affordable) in everyone </a:t>
                      </a:r>
                    </a:p>
                    <a:p>
                      <a:endParaRPr lang="en-GB" sz="2000" dirty="0"/>
                    </a:p>
                  </a:txBody>
                  <a:tcPr/>
                </a:tc>
                <a:extLst>
                  <a:ext uri="{0D108BD9-81ED-4DB2-BD59-A6C34878D82A}">
                    <a16:rowId xmlns:a16="http://schemas.microsoft.com/office/drawing/2014/main" val="145437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Cardiovascular risk factors are weak predictors: age is the most influential</a:t>
                      </a:r>
                    </a:p>
                    <a:p>
                      <a:pPr>
                        <a:buFontTx/>
                        <a:buNone/>
                      </a:pPr>
                      <a:endParaRPr lang="en-GB" sz="2000" dirty="0"/>
                    </a:p>
                  </a:txBody>
                  <a:tcPr/>
                </a:tc>
                <a:tc>
                  <a:txBody>
                    <a:bodyPr/>
                    <a:lstStyle/>
                    <a:p>
                      <a:r>
                        <a:rPr lang="en-GB" sz="2000" dirty="0">
                          <a:solidFill>
                            <a:srgbClr val="C00000"/>
                          </a:solidFill>
                          <a:latin typeface="Arial" panose="020B0604020202020204" pitchFamily="34" charset="0"/>
                          <a:cs typeface="Arial" panose="020B0604020202020204" pitchFamily="34" charset="0"/>
                        </a:rPr>
                        <a:t>Risk models based on multiple weak predictors will also be weak predictors</a:t>
                      </a:r>
                    </a:p>
                  </a:txBody>
                  <a:tcPr/>
                </a:tc>
                <a:extLst>
                  <a:ext uri="{0D108BD9-81ED-4DB2-BD59-A6C34878D82A}">
                    <a16:rowId xmlns:a16="http://schemas.microsoft.com/office/drawing/2014/main" val="60177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Statins and blood pressure lowering medicines are now inexpensive and have been proven to be safe</a:t>
                      </a:r>
                    </a:p>
                    <a:p>
                      <a:pPr>
                        <a:buFontTx/>
                        <a:buNone/>
                      </a:pPr>
                      <a:endParaRPr lang="en-GB"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Justifies offering statins and blood pressure lowering medicines to everyone beyond a certain age, regardless of estimated cardiovascular risk </a:t>
                      </a:r>
                      <a:endParaRPr lang="en-GB" sz="200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8615390"/>
                  </a:ext>
                </a:extLst>
              </a:tr>
            </a:tbl>
          </a:graphicData>
        </a:graphic>
      </p:graphicFrame>
      <p:sp>
        <p:nvSpPr>
          <p:cNvPr id="5" name="TextBox 4">
            <a:extLst>
              <a:ext uri="{FF2B5EF4-FFF2-40B4-BE49-F238E27FC236}">
                <a16:creationId xmlns:a16="http://schemas.microsoft.com/office/drawing/2014/main" id="{1A3B1B7C-B7C7-45A8-7004-B13DC5891A24}"/>
              </a:ext>
            </a:extLst>
          </p:cNvPr>
          <p:cNvSpPr txBox="1"/>
          <p:nvPr/>
        </p:nvSpPr>
        <p:spPr>
          <a:xfrm>
            <a:off x="8089409" y="5542625"/>
            <a:ext cx="3213316" cy="1384995"/>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Wald and Law, </a:t>
            </a:r>
            <a:r>
              <a:rPr lang="en-GB" sz="1400" i="1" dirty="0">
                <a:latin typeface="Arial" panose="020B0604020202020204" pitchFamily="34" charset="0"/>
                <a:cs typeface="Arial" panose="020B0604020202020204" pitchFamily="34" charset="0"/>
              </a:rPr>
              <a:t>BMJ</a:t>
            </a:r>
            <a:r>
              <a:rPr lang="en-GB" sz="1400" dirty="0">
                <a:latin typeface="Arial" panose="020B0604020202020204" pitchFamily="34" charset="0"/>
                <a:cs typeface="Arial" panose="020B0604020202020204" pitchFamily="34" charset="0"/>
              </a:rPr>
              <a:t>, 2003</a:t>
            </a:r>
          </a:p>
          <a:p>
            <a:r>
              <a:rPr lang="en-GB" sz="1400" dirty="0">
                <a:latin typeface="Arial" panose="020B0604020202020204" pitchFamily="34" charset="0"/>
                <a:cs typeface="Arial" panose="020B0604020202020204" pitchFamily="34" charset="0"/>
              </a:rPr>
              <a:t>Wald et al., </a:t>
            </a:r>
            <a:r>
              <a:rPr lang="en-GB" sz="1400" i="1" dirty="0">
                <a:latin typeface="Arial" panose="020B0604020202020204" pitchFamily="34" charset="0"/>
                <a:cs typeface="Arial" panose="020B0604020202020204" pitchFamily="34" charset="0"/>
              </a:rPr>
              <a:t>BMJ</a:t>
            </a:r>
            <a:r>
              <a:rPr lang="en-GB" sz="1400" dirty="0">
                <a:latin typeface="Arial" panose="020B0604020202020204" pitchFamily="34" charset="0"/>
                <a:cs typeface="Arial" panose="020B0604020202020204" pitchFamily="34" charset="0"/>
              </a:rPr>
              <a:t>, 1999</a:t>
            </a:r>
          </a:p>
          <a:p>
            <a:r>
              <a:rPr lang="en-GB" sz="1400" dirty="0">
                <a:latin typeface="Arial" panose="020B0604020202020204" pitchFamily="34" charset="0"/>
                <a:cs typeface="Arial" panose="020B0604020202020204" pitchFamily="34" charset="0"/>
              </a:rPr>
              <a:t>Wald et al., </a:t>
            </a:r>
            <a:r>
              <a:rPr lang="en-GB" sz="1400" i="1" dirty="0">
                <a:latin typeface="Arial" panose="020B0604020202020204" pitchFamily="34" charset="0"/>
                <a:cs typeface="Arial" panose="020B0604020202020204" pitchFamily="34" charset="0"/>
              </a:rPr>
              <a:t>J Med Screen</a:t>
            </a:r>
            <a:r>
              <a:rPr lang="en-GB" sz="1400" dirty="0">
                <a:latin typeface="Arial" panose="020B0604020202020204" pitchFamily="34" charset="0"/>
                <a:cs typeface="Arial" panose="020B0604020202020204" pitchFamily="34" charset="0"/>
              </a:rPr>
              <a:t>, 2005</a:t>
            </a:r>
          </a:p>
          <a:p>
            <a:r>
              <a:rPr lang="en-GB" sz="1400" dirty="0">
                <a:latin typeface="Arial" panose="020B0604020202020204" pitchFamily="34" charset="0"/>
                <a:cs typeface="Arial" panose="020B0604020202020204" pitchFamily="34" charset="0"/>
              </a:rPr>
              <a:t>Hingorani and Hemingway, </a:t>
            </a:r>
            <a:r>
              <a:rPr lang="en-GB" sz="1400" i="1" dirty="0">
                <a:latin typeface="Arial" panose="020B0604020202020204" pitchFamily="34" charset="0"/>
                <a:cs typeface="Arial" panose="020B0604020202020204" pitchFamily="34" charset="0"/>
              </a:rPr>
              <a:t>BMJ, </a:t>
            </a:r>
            <a:r>
              <a:rPr lang="en-GB" sz="1400" dirty="0">
                <a:latin typeface="Arial" panose="020B0604020202020204" pitchFamily="34" charset="0"/>
                <a:cs typeface="Arial" panose="020B0604020202020204" pitchFamily="34" charset="0"/>
              </a:rPr>
              <a:t>2011</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426005D-50FA-EF1D-303E-49076A29D5F1}"/>
              </a:ext>
            </a:extLst>
          </p:cNvPr>
          <p:cNvSpPr txBox="1"/>
          <p:nvPr/>
        </p:nvSpPr>
        <p:spPr>
          <a:xfrm>
            <a:off x="2674405" y="393748"/>
            <a:ext cx="7112845" cy="461665"/>
          </a:xfrm>
          <a:prstGeom prst="rect">
            <a:avLst/>
          </a:prstGeom>
          <a:noFill/>
        </p:spPr>
        <p:txBody>
          <a:bodyPr wrap="none" rtlCol="0">
            <a:spAutoFit/>
          </a:bodyPr>
          <a:lstStyle/>
          <a:p>
            <a:r>
              <a:rPr lang="en-GB" sz="2400" b="1" dirty="0">
                <a:solidFill>
                  <a:srgbClr val="002060"/>
                </a:solidFill>
                <a:latin typeface="Arial" panose="020B0604020202020204" pitchFamily="34" charset="0"/>
                <a:cs typeface="Arial" panose="020B0604020202020204" pitchFamily="34" charset="0"/>
              </a:rPr>
              <a:t>Cardiovascular risk prediction – three key facts</a:t>
            </a:r>
          </a:p>
        </p:txBody>
      </p:sp>
    </p:spTree>
    <p:extLst>
      <p:ext uri="{BB962C8B-B14F-4D97-AF65-F5344CB8AC3E}">
        <p14:creationId xmlns:p14="http://schemas.microsoft.com/office/powerpoint/2010/main" val="36441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73E979-E5AA-9329-F02B-F9887FEF291A}"/>
              </a:ext>
            </a:extLst>
          </p:cNvPr>
          <p:cNvPicPr>
            <a:picLocks noChangeAspect="1"/>
          </p:cNvPicPr>
          <p:nvPr/>
        </p:nvPicPr>
        <p:blipFill rotWithShape="1">
          <a:blip r:embed="rId3"/>
          <a:srcRect l="7902" t="10026" r="4556" b="10256"/>
          <a:stretch/>
        </p:blipFill>
        <p:spPr>
          <a:xfrm>
            <a:off x="6343653" y="1504954"/>
            <a:ext cx="4733922" cy="3324221"/>
          </a:xfrm>
          <a:prstGeom prst="rect">
            <a:avLst/>
          </a:prstGeom>
        </p:spPr>
      </p:pic>
      <p:sp>
        <p:nvSpPr>
          <p:cNvPr id="12" name="Left Brace 11">
            <a:extLst>
              <a:ext uri="{FF2B5EF4-FFF2-40B4-BE49-F238E27FC236}">
                <a16:creationId xmlns:a16="http://schemas.microsoft.com/office/drawing/2014/main" id="{1EBA5C3B-EE3D-B4AE-E6D0-67B011D024A4}"/>
              </a:ext>
            </a:extLst>
          </p:cNvPr>
          <p:cNvSpPr/>
          <p:nvPr/>
        </p:nvSpPr>
        <p:spPr>
          <a:xfrm>
            <a:off x="9062271" y="3314700"/>
            <a:ext cx="219891" cy="838200"/>
          </a:xfrm>
          <a:prstGeom prst="leftBrace">
            <a:avLst/>
          </a:prstGeom>
          <a:ln w="222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8471F25-8741-EB6C-2EB2-EADA16C55196}"/>
              </a:ext>
            </a:extLst>
          </p:cNvPr>
          <p:cNvSpPr txBox="1"/>
          <p:nvPr/>
        </p:nvSpPr>
        <p:spPr>
          <a:xfrm>
            <a:off x="8689198" y="3549134"/>
            <a:ext cx="301686" cy="369332"/>
          </a:xfrm>
          <a:prstGeom prst="rect">
            <a:avLst/>
          </a:prstGeom>
          <a:noFill/>
        </p:spPr>
        <p:txBody>
          <a:bodyPr wrap="none" rtlCol="0">
            <a:spAutoFit/>
          </a:bodyPr>
          <a:lstStyle/>
          <a:p>
            <a:r>
              <a:rPr lang="en-GB" b="1" dirty="0">
                <a:solidFill>
                  <a:srgbClr val="002060"/>
                </a:solidFill>
              </a:rPr>
              <a:t>1</a:t>
            </a:r>
          </a:p>
        </p:txBody>
      </p:sp>
      <p:sp>
        <p:nvSpPr>
          <p:cNvPr id="17" name="Right Brace 16">
            <a:extLst>
              <a:ext uri="{FF2B5EF4-FFF2-40B4-BE49-F238E27FC236}">
                <a16:creationId xmlns:a16="http://schemas.microsoft.com/office/drawing/2014/main" id="{BCEC0A32-E3F3-445E-9B33-C5B5E271EF06}"/>
              </a:ext>
            </a:extLst>
          </p:cNvPr>
          <p:cNvSpPr/>
          <p:nvPr/>
        </p:nvSpPr>
        <p:spPr>
          <a:xfrm>
            <a:off x="9395978" y="2542104"/>
            <a:ext cx="287374" cy="160603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CDC6ACC6-FE25-8108-EDA5-62920F8CFF78}"/>
              </a:ext>
            </a:extLst>
          </p:cNvPr>
          <p:cNvCxnSpPr>
            <a:cxnSpLocks/>
          </p:cNvCxnSpPr>
          <p:nvPr/>
        </p:nvCxnSpPr>
        <p:spPr>
          <a:xfrm>
            <a:off x="9301212" y="2543175"/>
            <a:ext cx="0" cy="160603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A898216-87AF-3D57-13B7-E6B214255E55}"/>
              </a:ext>
            </a:extLst>
          </p:cNvPr>
          <p:cNvSpPr txBox="1"/>
          <p:nvPr/>
        </p:nvSpPr>
        <p:spPr>
          <a:xfrm>
            <a:off x="9696638" y="3160455"/>
            <a:ext cx="596638" cy="369332"/>
          </a:xfrm>
          <a:prstGeom prst="rect">
            <a:avLst/>
          </a:prstGeom>
          <a:noFill/>
        </p:spPr>
        <p:txBody>
          <a:bodyPr wrap="none" rtlCol="0">
            <a:spAutoFit/>
          </a:bodyPr>
          <a:lstStyle/>
          <a:p>
            <a:r>
              <a:rPr lang="en-GB" b="1" dirty="0">
                <a:solidFill>
                  <a:srgbClr val="C00000"/>
                </a:solidFill>
              </a:rPr>
              <a:t>1.64</a:t>
            </a:r>
          </a:p>
        </p:txBody>
      </p:sp>
      <p:sp>
        <p:nvSpPr>
          <p:cNvPr id="21" name="TextBox 20">
            <a:extLst>
              <a:ext uri="{FF2B5EF4-FFF2-40B4-BE49-F238E27FC236}">
                <a16:creationId xmlns:a16="http://schemas.microsoft.com/office/drawing/2014/main" id="{23A8283D-3CB2-1930-4361-AA8363DE67BB}"/>
              </a:ext>
            </a:extLst>
          </p:cNvPr>
          <p:cNvSpPr txBox="1"/>
          <p:nvPr/>
        </p:nvSpPr>
        <p:spPr>
          <a:xfrm>
            <a:off x="8930145" y="1255455"/>
            <a:ext cx="931665" cy="369332"/>
          </a:xfrm>
          <a:prstGeom prst="rect">
            <a:avLst/>
          </a:prstGeom>
          <a:solidFill>
            <a:schemeClr val="bg1">
              <a:lumMod val="85000"/>
            </a:schemeClr>
          </a:solidFill>
        </p:spPr>
        <p:txBody>
          <a:bodyPr wrap="none" rtlCol="0">
            <a:spAutoFit/>
          </a:bodyPr>
          <a:lstStyle/>
          <a:p>
            <a:r>
              <a:rPr lang="en-GB" b="1" dirty="0">
                <a:solidFill>
                  <a:srgbClr val="C00000"/>
                </a:solidFill>
              </a:rPr>
              <a:t>LR=1.64</a:t>
            </a:r>
          </a:p>
        </p:txBody>
      </p:sp>
      <p:sp>
        <p:nvSpPr>
          <p:cNvPr id="23" name="TextBox 22">
            <a:extLst>
              <a:ext uri="{FF2B5EF4-FFF2-40B4-BE49-F238E27FC236}">
                <a16:creationId xmlns:a16="http://schemas.microsoft.com/office/drawing/2014/main" id="{884DF37A-F56B-E174-6A4D-C89F479A9E0D}"/>
              </a:ext>
            </a:extLst>
          </p:cNvPr>
          <p:cNvSpPr txBox="1"/>
          <p:nvPr/>
        </p:nvSpPr>
        <p:spPr>
          <a:xfrm>
            <a:off x="8684152" y="4189154"/>
            <a:ext cx="1234120" cy="369332"/>
          </a:xfrm>
          <a:prstGeom prst="rect">
            <a:avLst/>
          </a:prstGeom>
          <a:noFill/>
        </p:spPr>
        <p:txBody>
          <a:bodyPr wrap="none" rtlCol="0">
            <a:spAutoFit/>
          </a:bodyPr>
          <a:lstStyle/>
          <a:p>
            <a:r>
              <a:rPr lang="en-GB" dirty="0">
                <a:solidFill>
                  <a:srgbClr val="002060"/>
                </a:solidFill>
              </a:rPr>
              <a:t>90</a:t>
            </a:r>
            <a:r>
              <a:rPr lang="en-GB" baseline="30000" dirty="0">
                <a:solidFill>
                  <a:srgbClr val="002060"/>
                </a:solidFill>
              </a:rPr>
              <a:t>th</a:t>
            </a:r>
            <a:r>
              <a:rPr lang="en-GB" dirty="0">
                <a:solidFill>
                  <a:srgbClr val="002060"/>
                </a:solidFill>
              </a:rPr>
              <a:t> centile</a:t>
            </a:r>
          </a:p>
        </p:txBody>
      </p:sp>
      <p:cxnSp>
        <p:nvCxnSpPr>
          <p:cNvPr id="5" name="Straight Arrow Connector 4">
            <a:extLst>
              <a:ext uri="{FF2B5EF4-FFF2-40B4-BE49-F238E27FC236}">
                <a16:creationId xmlns:a16="http://schemas.microsoft.com/office/drawing/2014/main" id="{77932BD7-A6D6-0531-1E5F-C06E57F05649}"/>
              </a:ext>
            </a:extLst>
          </p:cNvPr>
          <p:cNvCxnSpPr>
            <a:cxnSpLocks/>
          </p:cNvCxnSpPr>
          <p:nvPr/>
        </p:nvCxnSpPr>
        <p:spPr>
          <a:xfrm>
            <a:off x="3021106" y="2572763"/>
            <a:ext cx="13829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C72AA64-7DF6-408A-020C-8F1BE5232F56}"/>
              </a:ext>
            </a:extLst>
          </p:cNvPr>
          <p:cNvSpPr txBox="1"/>
          <p:nvPr/>
        </p:nvSpPr>
        <p:spPr>
          <a:xfrm>
            <a:off x="3530792" y="3025072"/>
            <a:ext cx="2593437" cy="1569660"/>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1600" b="1" dirty="0">
                <a:solidFill>
                  <a:srgbClr val="002060"/>
                </a:solidFill>
                <a:latin typeface="Arial" panose="020B0604020202020204" pitchFamily="34" charset="0"/>
                <a:cs typeface="Arial" panose="020B0604020202020204" pitchFamily="34" charset="0"/>
              </a:rPr>
              <a:t>Odds of being affected given a polygenic risk score result</a:t>
            </a:r>
          </a:p>
          <a:p>
            <a:pPr algn="ctr"/>
            <a:r>
              <a:rPr lang="en-GB" sz="1600" b="1" dirty="0">
                <a:solidFill>
                  <a:srgbClr val="002060"/>
                </a:solidFill>
                <a:latin typeface="Arial" panose="020B0604020202020204" pitchFamily="34" charset="0"/>
                <a:cs typeface="Arial" panose="020B0604020202020204" pitchFamily="34" charset="0"/>
              </a:rPr>
              <a:t>at the unaffected 90</a:t>
            </a:r>
            <a:r>
              <a:rPr lang="en-GB" sz="1600" b="1" baseline="30000" dirty="0">
                <a:solidFill>
                  <a:srgbClr val="002060"/>
                </a:solidFill>
                <a:latin typeface="Arial" panose="020B0604020202020204" pitchFamily="34" charset="0"/>
                <a:cs typeface="Arial" panose="020B0604020202020204" pitchFamily="34" charset="0"/>
              </a:rPr>
              <a:t>th</a:t>
            </a:r>
            <a:r>
              <a:rPr lang="en-GB" sz="1600" b="1" dirty="0">
                <a:solidFill>
                  <a:srgbClr val="002060"/>
                </a:solidFill>
                <a:latin typeface="Arial" panose="020B0604020202020204" pitchFamily="34" charset="0"/>
                <a:cs typeface="Arial" panose="020B0604020202020204" pitchFamily="34" charset="0"/>
              </a:rPr>
              <a:t> centile </a:t>
            </a:r>
          </a:p>
          <a:p>
            <a:pPr algn="ctr"/>
            <a:r>
              <a:rPr lang="en-GB" sz="1600" b="1" dirty="0">
                <a:solidFill>
                  <a:srgbClr val="002060"/>
                </a:solidFill>
                <a:latin typeface="Arial" panose="020B0604020202020204" pitchFamily="34" charset="0"/>
                <a:cs typeface="Arial" panose="020B0604020202020204" pitchFamily="34" charset="0"/>
              </a:rPr>
              <a:t>=1: 6</a:t>
            </a:r>
          </a:p>
        </p:txBody>
      </p:sp>
      <p:sp>
        <p:nvSpPr>
          <p:cNvPr id="8" name="TextBox 7">
            <a:extLst>
              <a:ext uri="{FF2B5EF4-FFF2-40B4-BE49-F238E27FC236}">
                <a16:creationId xmlns:a16="http://schemas.microsoft.com/office/drawing/2014/main" id="{D8962C55-870A-116B-9702-AA963123317B}"/>
              </a:ext>
            </a:extLst>
          </p:cNvPr>
          <p:cNvSpPr txBox="1"/>
          <p:nvPr/>
        </p:nvSpPr>
        <p:spPr>
          <a:xfrm>
            <a:off x="1135337" y="2124236"/>
            <a:ext cx="1770418" cy="830997"/>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1600" b="1" dirty="0">
                <a:solidFill>
                  <a:srgbClr val="002060"/>
                </a:solidFill>
                <a:latin typeface="Arial" panose="020B0604020202020204" pitchFamily="34" charset="0"/>
                <a:cs typeface="Arial" panose="020B0604020202020204" pitchFamily="34" charset="0"/>
              </a:rPr>
              <a:t>Background odds</a:t>
            </a:r>
          </a:p>
          <a:p>
            <a:pPr algn="ctr"/>
            <a:r>
              <a:rPr lang="en-GB" sz="1600" b="1" dirty="0">
                <a:solidFill>
                  <a:srgbClr val="002060"/>
                </a:solidFill>
                <a:latin typeface="Arial" panose="020B0604020202020204" pitchFamily="34" charset="0"/>
                <a:cs typeface="Arial" panose="020B0604020202020204" pitchFamily="34" charset="0"/>
              </a:rPr>
              <a:t>1: 9</a:t>
            </a:r>
          </a:p>
        </p:txBody>
      </p:sp>
      <p:sp>
        <p:nvSpPr>
          <p:cNvPr id="15" name="TextBox 14">
            <a:extLst>
              <a:ext uri="{FF2B5EF4-FFF2-40B4-BE49-F238E27FC236}">
                <a16:creationId xmlns:a16="http://schemas.microsoft.com/office/drawing/2014/main" id="{0EE63C5A-4332-07F3-C437-B8F7CDFB4C56}"/>
              </a:ext>
            </a:extLst>
          </p:cNvPr>
          <p:cNvSpPr txBox="1"/>
          <p:nvPr/>
        </p:nvSpPr>
        <p:spPr>
          <a:xfrm>
            <a:off x="2022609" y="260003"/>
            <a:ext cx="81467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Interpreting an individual polygenic score result - CAD</a:t>
            </a:r>
          </a:p>
        </p:txBody>
      </p:sp>
      <p:sp>
        <p:nvSpPr>
          <p:cNvPr id="2" name="TextBox 1">
            <a:extLst>
              <a:ext uri="{FF2B5EF4-FFF2-40B4-BE49-F238E27FC236}">
                <a16:creationId xmlns:a16="http://schemas.microsoft.com/office/drawing/2014/main" id="{9AAFAB75-74EC-5FD8-28D7-D92CF8BD6D54}"/>
              </a:ext>
            </a:extLst>
          </p:cNvPr>
          <p:cNvSpPr txBox="1"/>
          <p:nvPr/>
        </p:nvSpPr>
        <p:spPr>
          <a:xfrm>
            <a:off x="270290" y="2355068"/>
            <a:ext cx="755335" cy="369332"/>
          </a:xfrm>
          <a:prstGeom prst="rect">
            <a:avLst/>
          </a:prstGeom>
          <a:noFill/>
        </p:spPr>
        <p:txBody>
          <a:bodyPr wrap="none" rtlCol="0">
            <a:spAutoFit/>
          </a:bodyPr>
          <a:lstStyle/>
          <a:p>
            <a:r>
              <a:rPr lang="en-GB" b="1" dirty="0">
                <a:solidFill>
                  <a:srgbClr val="C00000"/>
                </a:solidFill>
              </a:rPr>
              <a:t>1.64 x</a:t>
            </a:r>
          </a:p>
        </p:txBody>
      </p:sp>
      <p:sp>
        <p:nvSpPr>
          <p:cNvPr id="3" name="TextBox 2">
            <a:extLst>
              <a:ext uri="{FF2B5EF4-FFF2-40B4-BE49-F238E27FC236}">
                <a16:creationId xmlns:a16="http://schemas.microsoft.com/office/drawing/2014/main" id="{9EE0DF6E-55DE-CD6E-8591-8163C5356268}"/>
              </a:ext>
            </a:extLst>
          </p:cNvPr>
          <p:cNvSpPr txBox="1"/>
          <p:nvPr/>
        </p:nvSpPr>
        <p:spPr>
          <a:xfrm>
            <a:off x="4556642" y="2231957"/>
            <a:ext cx="853119" cy="646331"/>
          </a:xfrm>
          <a:prstGeom prst="rect">
            <a:avLst/>
          </a:prstGeom>
          <a:noFill/>
        </p:spPr>
        <p:txBody>
          <a:bodyPr wrap="none" rtlCol="0">
            <a:spAutoFit/>
          </a:bodyPr>
          <a:lstStyle/>
          <a:p>
            <a:r>
              <a:rPr lang="en-GB" b="1" dirty="0">
                <a:solidFill>
                  <a:srgbClr val="C00000"/>
                </a:solidFill>
              </a:rPr>
              <a:t>1.64: 9</a:t>
            </a:r>
          </a:p>
          <a:p>
            <a:r>
              <a:rPr lang="en-GB" b="1" dirty="0">
                <a:solidFill>
                  <a:srgbClr val="C00000"/>
                </a:solidFill>
              </a:rPr>
              <a:t>      1: 6</a:t>
            </a:r>
          </a:p>
        </p:txBody>
      </p:sp>
    </p:spTree>
    <p:extLst>
      <p:ext uri="{BB962C8B-B14F-4D97-AF65-F5344CB8AC3E}">
        <p14:creationId xmlns:p14="http://schemas.microsoft.com/office/powerpoint/2010/main" val="306224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BE006C-6FF1-6BBC-AB3E-6C68C50CB2ED}"/>
              </a:ext>
            </a:extLst>
          </p:cNvPr>
          <p:cNvPicPr>
            <a:picLocks noChangeAspect="1"/>
          </p:cNvPicPr>
          <p:nvPr/>
        </p:nvPicPr>
        <p:blipFill rotWithShape="1">
          <a:blip r:embed="rId3"/>
          <a:srcRect l="7902" t="10026" r="4556" b="10256"/>
          <a:stretch/>
        </p:blipFill>
        <p:spPr>
          <a:xfrm>
            <a:off x="157707" y="1685925"/>
            <a:ext cx="3106217" cy="2181226"/>
          </a:xfrm>
          <a:prstGeom prst="rect">
            <a:avLst/>
          </a:prstGeom>
        </p:spPr>
      </p:pic>
      <p:pic>
        <p:nvPicPr>
          <p:cNvPr id="3" name="Picture 2">
            <a:extLst>
              <a:ext uri="{FF2B5EF4-FFF2-40B4-BE49-F238E27FC236}">
                <a16:creationId xmlns:a16="http://schemas.microsoft.com/office/drawing/2014/main" id="{83515E9C-0392-F9C9-304D-D20C04202678}"/>
              </a:ext>
            </a:extLst>
          </p:cNvPr>
          <p:cNvPicPr>
            <a:picLocks noChangeAspect="1"/>
          </p:cNvPicPr>
          <p:nvPr/>
        </p:nvPicPr>
        <p:blipFill rotWithShape="1">
          <a:blip r:embed="rId3"/>
          <a:srcRect l="7902" t="10026" r="4556" b="10256"/>
          <a:stretch/>
        </p:blipFill>
        <p:spPr>
          <a:xfrm>
            <a:off x="3196844" y="1676401"/>
            <a:ext cx="3106217" cy="2181226"/>
          </a:xfrm>
          <a:prstGeom prst="rect">
            <a:avLst/>
          </a:prstGeom>
        </p:spPr>
      </p:pic>
      <p:pic>
        <p:nvPicPr>
          <p:cNvPr id="4" name="Picture 3">
            <a:extLst>
              <a:ext uri="{FF2B5EF4-FFF2-40B4-BE49-F238E27FC236}">
                <a16:creationId xmlns:a16="http://schemas.microsoft.com/office/drawing/2014/main" id="{EC8F4EAA-2889-4AB6-32B4-E929F52EA248}"/>
              </a:ext>
            </a:extLst>
          </p:cNvPr>
          <p:cNvPicPr>
            <a:picLocks noChangeAspect="1"/>
          </p:cNvPicPr>
          <p:nvPr/>
        </p:nvPicPr>
        <p:blipFill rotWithShape="1">
          <a:blip r:embed="rId3"/>
          <a:srcRect l="7902" t="10026" r="4556" b="10256"/>
          <a:stretch/>
        </p:blipFill>
        <p:spPr>
          <a:xfrm>
            <a:off x="6126288" y="1685925"/>
            <a:ext cx="3079092" cy="2162178"/>
          </a:xfrm>
          <a:prstGeom prst="rect">
            <a:avLst/>
          </a:prstGeom>
        </p:spPr>
      </p:pic>
      <p:pic>
        <p:nvPicPr>
          <p:cNvPr id="5" name="Picture 4">
            <a:extLst>
              <a:ext uri="{FF2B5EF4-FFF2-40B4-BE49-F238E27FC236}">
                <a16:creationId xmlns:a16="http://schemas.microsoft.com/office/drawing/2014/main" id="{0B4B6CB7-91A8-89F9-759C-48B99A620D90}"/>
              </a:ext>
            </a:extLst>
          </p:cNvPr>
          <p:cNvPicPr>
            <a:picLocks noChangeAspect="1"/>
          </p:cNvPicPr>
          <p:nvPr/>
        </p:nvPicPr>
        <p:blipFill rotWithShape="1">
          <a:blip r:embed="rId3"/>
          <a:srcRect l="7902" t="10026" r="4556" b="10256"/>
          <a:stretch/>
        </p:blipFill>
        <p:spPr>
          <a:xfrm>
            <a:off x="9112908" y="1676401"/>
            <a:ext cx="3079092" cy="2162178"/>
          </a:xfrm>
          <a:prstGeom prst="rect">
            <a:avLst/>
          </a:prstGeom>
        </p:spPr>
      </p:pic>
      <p:sp>
        <p:nvSpPr>
          <p:cNvPr id="6" name="TextBox 5">
            <a:extLst>
              <a:ext uri="{FF2B5EF4-FFF2-40B4-BE49-F238E27FC236}">
                <a16:creationId xmlns:a16="http://schemas.microsoft.com/office/drawing/2014/main" id="{AB6B7F32-7608-5600-D71B-8AB1C941D5D0}"/>
              </a:ext>
            </a:extLst>
          </p:cNvPr>
          <p:cNvSpPr txBox="1"/>
          <p:nvPr/>
        </p:nvSpPr>
        <p:spPr>
          <a:xfrm>
            <a:off x="1373222" y="1316593"/>
            <a:ext cx="675185" cy="369332"/>
          </a:xfrm>
          <a:prstGeom prst="rect">
            <a:avLst/>
          </a:prstGeom>
          <a:noFill/>
        </p:spPr>
        <p:txBody>
          <a:bodyPr wrap="none" rtlCol="0">
            <a:spAutoFit/>
          </a:bodyPr>
          <a:lstStyle/>
          <a:p>
            <a:r>
              <a:rPr lang="en-GB" dirty="0"/>
              <a:t>2.5th</a:t>
            </a:r>
          </a:p>
        </p:txBody>
      </p:sp>
      <p:sp>
        <p:nvSpPr>
          <p:cNvPr id="7" name="TextBox 6">
            <a:extLst>
              <a:ext uri="{FF2B5EF4-FFF2-40B4-BE49-F238E27FC236}">
                <a16:creationId xmlns:a16="http://schemas.microsoft.com/office/drawing/2014/main" id="{C19A8952-835A-F67B-758C-3C6C41379053}"/>
              </a:ext>
            </a:extLst>
          </p:cNvPr>
          <p:cNvSpPr txBox="1"/>
          <p:nvPr/>
        </p:nvSpPr>
        <p:spPr>
          <a:xfrm>
            <a:off x="4360374" y="1316593"/>
            <a:ext cx="617477" cy="369332"/>
          </a:xfrm>
          <a:prstGeom prst="rect">
            <a:avLst/>
          </a:prstGeom>
          <a:noFill/>
        </p:spPr>
        <p:txBody>
          <a:bodyPr wrap="none" rtlCol="0">
            <a:spAutoFit/>
          </a:bodyPr>
          <a:lstStyle/>
          <a:p>
            <a:r>
              <a:rPr lang="en-GB" dirty="0"/>
              <a:t>25th</a:t>
            </a:r>
          </a:p>
        </p:txBody>
      </p:sp>
      <p:sp>
        <p:nvSpPr>
          <p:cNvPr id="8" name="TextBox 7">
            <a:extLst>
              <a:ext uri="{FF2B5EF4-FFF2-40B4-BE49-F238E27FC236}">
                <a16:creationId xmlns:a16="http://schemas.microsoft.com/office/drawing/2014/main" id="{F2791ABC-3B36-26A5-14A8-9D3468B09DEE}"/>
              </a:ext>
            </a:extLst>
          </p:cNvPr>
          <p:cNvSpPr txBox="1"/>
          <p:nvPr/>
        </p:nvSpPr>
        <p:spPr>
          <a:xfrm>
            <a:off x="7289820" y="1316593"/>
            <a:ext cx="617477" cy="369332"/>
          </a:xfrm>
          <a:prstGeom prst="rect">
            <a:avLst/>
          </a:prstGeom>
          <a:noFill/>
        </p:spPr>
        <p:txBody>
          <a:bodyPr wrap="none" rtlCol="0">
            <a:spAutoFit/>
          </a:bodyPr>
          <a:lstStyle/>
          <a:p>
            <a:r>
              <a:rPr lang="en-GB" dirty="0"/>
              <a:t>75th</a:t>
            </a:r>
          </a:p>
        </p:txBody>
      </p:sp>
      <p:sp>
        <p:nvSpPr>
          <p:cNvPr id="9" name="TextBox 8">
            <a:extLst>
              <a:ext uri="{FF2B5EF4-FFF2-40B4-BE49-F238E27FC236}">
                <a16:creationId xmlns:a16="http://schemas.microsoft.com/office/drawing/2014/main" id="{D5CC5BFA-41C8-C06A-64D4-C27F1DA0D54E}"/>
              </a:ext>
            </a:extLst>
          </p:cNvPr>
          <p:cNvSpPr txBox="1"/>
          <p:nvPr/>
        </p:nvSpPr>
        <p:spPr>
          <a:xfrm>
            <a:off x="10353817" y="1316593"/>
            <a:ext cx="792205" cy="369332"/>
          </a:xfrm>
          <a:prstGeom prst="rect">
            <a:avLst/>
          </a:prstGeom>
          <a:noFill/>
        </p:spPr>
        <p:txBody>
          <a:bodyPr wrap="none" rtlCol="0">
            <a:spAutoFit/>
          </a:bodyPr>
          <a:lstStyle/>
          <a:p>
            <a:r>
              <a:rPr lang="en-GB" dirty="0"/>
              <a:t>97.5th</a:t>
            </a:r>
          </a:p>
        </p:txBody>
      </p:sp>
      <p:sp>
        <p:nvSpPr>
          <p:cNvPr id="10" name="TextBox 9">
            <a:extLst>
              <a:ext uri="{FF2B5EF4-FFF2-40B4-BE49-F238E27FC236}">
                <a16:creationId xmlns:a16="http://schemas.microsoft.com/office/drawing/2014/main" id="{36FE8BD5-D15E-C400-C717-ED4C52204478}"/>
              </a:ext>
            </a:extLst>
          </p:cNvPr>
          <p:cNvSpPr txBox="1"/>
          <p:nvPr/>
        </p:nvSpPr>
        <p:spPr>
          <a:xfrm>
            <a:off x="1144024" y="3497819"/>
            <a:ext cx="814647" cy="369332"/>
          </a:xfrm>
          <a:prstGeom prst="rect">
            <a:avLst/>
          </a:prstGeom>
          <a:noFill/>
        </p:spPr>
        <p:txBody>
          <a:bodyPr wrap="none" rtlCol="0">
            <a:spAutoFit/>
          </a:bodyPr>
          <a:lstStyle/>
          <a:p>
            <a:r>
              <a:rPr lang="en-GB" dirty="0"/>
              <a:t>LR=0.4</a:t>
            </a:r>
          </a:p>
        </p:txBody>
      </p:sp>
      <p:sp>
        <p:nvSpPr>
          <p:cNvPr id="11" name="TextBox 10">
            <a:extLst>
              <a:ext uri="{FF2B5EF4-FFF2-40B4-BE49-F238E27FC236}">
                <a16:creationId xmlns:a16="http://schemas.microsoft.com/office/drawing/2014/main" id="{928145FE-35A9-03FE-54A1-0B215CCD28AD}"/>
              </a:ext>
            </a:extLst>
          </p:cNvPr>
          <p:cNvSpPr txBox="1"/>
          <p:nvPr/>
        </p:nvSpPr>
        <p:spPr>
          <a:xfrm>
            <a:off x="4287782" y="3497819"/>
            <a:ext cx="814647" cy="369332"/>
          </a:xfrm>
          <a:prstGeom prst="rect">
            <a:avLst/>
          </a:prstGeom>
          <a:noFill/>
        </p:spPr>
        <p:txBody>
          <a:bodyPr wrap="none" rtlCol="0">
            <a:spAutoFit/>
          </a:bodyPr>
          <a:lstStyle/>
          <a:p>
            <a:r>
              <a:rPr lang="en-GB" dirty="0"/>
              <a:t>LR=0.7</a:t>
            </a:r>
          </a:p>
        </p:txBody>
      </p:sp>
      <p:sp>
        <p:nvSpPr>
          <p:cNvPr id="12" name="TextBox 11">
            <a:extLst>
              <a:ext uri="{FF2B5EF4-FFF2-40B4-BE49-F238E27FC236}">
                <a16:creationId xmlns:a16="http://schemas.microsoft.com/office/drawing/2014/main" id="{C7E9BFC3-411A-C7B5-B56C-15D197C31ABC}"/>
              </a:ext>
            </a:extLst>
          </p:cNvPr>
          <p:cNvSpPr txBox="1"/>
          <p:nvPr/>
        </p:nvSpPr>
        <p:spPr>
          <a:xfrm>
            <a:off x="7279089" y="3497819"/>
            <a:ext cx="814647" cy="369332"/>
          </a:xfrm>
          <a:prstGeom prst="rect">
            <a:avLst/>
          </a:prstGeom>
          <a:noFill/>
        </p:spPr>
        <p:txBody>
          <a:bodyPr wrap="none" rtlCol="0">
            <a:spAutoFit/>
          </a:bodyPr>
          <a:lstStyle/>
          <a:p>
            <a:r>
              <a:rPr lang="en-GB" dirty="0"/>
              <a:t>LR=1.2</a:t>
            </a:r>
          </a:p>
        </p:txBody>
      </p:sp>
      <p:sp>
        <p:nvSpPr>
          <p:cNvPr id="13" name="TextBox 12">
            <a:extLst>
              <a:ext uri="{FF2B5EF4-FFF2-40B4-BE49-F238E27FC236}">
                <a16:creationId xmlns:a16="http://schemas.microsoft.com/office/drawing/2014/main" id="{DEBEAB18-BA56-47E1-2472-F1457889171C}"/>
              </a:ext>
            </a:extLst>
          </p:cNvPr>
          <p:cNvSpPr txBox="1"/>
          <p:nvPr/>
        </p:nvSpPr>
        <p:spPr>
          <a:xfrm>
            <a:off x="10284086" y="3497819"/>
            <a:ext cx="814647" cy="369332"/>
          </a:xfrm>
          <a:prstGeom prst="rect">
            <a:avLst/>
          </a:prstGeom>
          <a:noFill/>
        </p:spPr>
        <p:txBody>
          <a:bodyPr wrap="none" rtlCol="0">
            <a:spAutoFit/>
          </a:bodyPr>
          <a:lstStyle/>
          <a:p>
            <a:r>
              <a:rPr lang="en-GB" dirty="0"/>
              <a:t>LR=2.3</a:t>
            </a:r>
          </a:p>
        </p:txBody>
      </p:sp>
      <p:sp>
        <p:nvSpPr>
          <p:cNvPr id="14" name="TextBox 13">
            <a:extLst>
              <a:ext uri="{FF2B5EF4-FFF2-40B4-BE49-F238E27FC236}">
                <a16:creationId xmlns:a16="http://schemas.microsoft.com/office/drawing/2014/main" id="{DDD74558-46D2-CC09-9F92-98722E179FA4}"/>
              </a:ext>
            </a:extLst>
          </p:cNvPr>
          <p:cNvSpPr txBox="1"/>
          <p:nvPr/>
        </p:nvSpPr>
        <p:spPr>
          <a:xfrm>
            <a:off x="1225777" y="4150758"/>
            <a:ext cx="651140" cy="369332"/>
          </a:xfrm>
          <a:prstGeom prst="rect">
            <a:avLst/>
          </a:prstGeom>
          <a:noFill/>
        </p:spPr>
        <p:txBody>
          <a:bodyPr wrap="none" rtlCol="0">
            <a:spAutoFit/>
          </a:bodyPr>
          <a:lstStyle/>
          <a:p>
            <a:r>
              <a:rPr lang="en-GB" dirty="0"/>
              <a:t>1: 23</a:t>
            </a:r>
          </a:p>
        </p:txBody>
      </p:sp>
      <p:sp>
        <p:nvSpPr>
          <p:cNvPr id="16" name="TextBox 15">
            <a:extLst>
              <a:ext uri="{FF2B5EF4-FFF2-40B4-BE49-F238E27FC236}">
                <a16:creationId xmlns:a16="http://schemas.microsoft.com/office/drawing/2014/main" id="{DAD3B234-2DA4-412C-07DD-86B0AD273DF9}"/>
              </a:ext>
            </a:extLst>
          </p:cNvPr>
          <p:cNvSpPr txBox="1"/>
          <p:nvPr/>
        </p:nvSpPr>
        <p:spPr>
          <a:xfrm>
            <a:off x="4343542" y="4150758"/>
            <a:ext cx="651140" cy="369332"/>
          </a:xfrm>
          <a:prstGeom prst="rect">
            <a:avLst/>
          </a:prstGeom>
          <a:noFill/>
        </p:spPr>
        <p:txBody>
          <a:bodyPr wrap="none" rtlCol="0">
            <a:spAutoFit/>
          </a:bodyPr>
          <a:lstStyle/>
          <a:p>
            <a:r>
              <a:rPr lang="en-GB" dirty="0"/>
              <a:t>1: 13</a:t>
            </a:r>
          </a:p>
        </p:txBody>
      </p:sp>
      <p:sp>
        <p:nvSpPr>
          <p:cNvPr id="17" name="TextBox 16">
            <a:extLst>
              <a:ext uri="{FF2B5EF4-FFF2-40B4-BE49-F238E27FC236}">
                <a16:creationId xmlns:a16="http://schemas.microsoft.com/office/drawing/2014/main" id="{B9A874A3-1476-06C6-F395-47AFF9143553}"/>
              </a:ext>
            </a:extLst>
          </p:cNvPr>
          <p:cNvSpPr txBox="1"/>
          <p:nvPr/>
        </p:nvSpPr>
        <p:spPr>
          <a:xfrm>
            <a:off x="7360842" y="4150758"/>
            <a:ext cx="534121" cy="369332"/>
          </a:xfrm>
          <a:prstGeom prst="rect">
            <a:avLst/>
          </a:prstGeom>
          <a:noFill/>
        </p:spPr>
        <p:txBody>
          <a:bodyPr wrap="none" rtlCol="0">
            <a:spAutoFit/>
          </a:bodyPr>
          <a:lstStyle/>
          <a:p>
            <a:r>
              <a:rPr lang="en-GB" dirty="0"/>
              <a:t>1: 8</a:t>
            </a:r>
          </a:p>
        </p:txBody>
      </p:sp>
      <p:sp>
        <p:nvSpPr>
          <p:cNvPr id="18" name="TextBox 17">
            <a:extLst>
              <a:ext uri="{FF2B5EF4-FFF2-40B4-BE49-F238E27FC236}">
                <a16:creationId xmlns:a16="http://schemas.microsoft.com/office/drawing/2014/main" id="{CF425DF4-00FB-A61F-8D0B-0A1B9407C99B}"/>
              </a:ext>
            </a:extLst>
          </p:cNvPr>
          <p:cNvSpPr txBox="1"/>
          <p:nvPr/>
        </p:nvSpPr>
        <p:spPr>
          <a:xfrm>
            <a:off x="10265528" y="4150758"/>
            <a:ext cx="534121" cy="369332"/>
          </a:xfrm>
          <a:prstGeom prst="rect">
            <a:avLst/>
          </a:prstGeom>
          <a:noFill/>
        </p:spPr>
        <p:txBody>
          <a:bodyPr wrap="none" rtlCol="0">
            <a:spAutoFit/>
          </a:bodyPr>
          <a:lstStyle/>
          <a:p>
            <a:r>
              <a:rPr lang="en-GB" dirty="0"/>
              <a:t>1: 4</a:t>
            </a:r>
          </a:p>
        </p:txBody>
      </p:sp>
      <p:sp>
        <p:nvSpPr>
          <p:cNvPr id="20" name="TextBox 19">
            <a:extLst>
              <a:ext uri="{FF2B5EF4-FFF2-40B4-BE49-F238E27FC236}">
                <a16:creationId xmlns:a16="http://schemas.microsoft.com/office/drawing/2014/main" id="{73F6F14F-9B1B-56C1-133E-48E3EA150CB2}"/>
              </a:ext>
            </a:extLst>
          </p:cNvPr>
          <p:cNvSpPr txBox="1"/>
          <p:nvPr/>
        </p:nvSpPr>
        <p:spPr>
          <a:xfrm>
            <a:off x="4188650" y="4848909"/>
            <a:ext cx="3409908" cy="646331"/>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ctr"/>
            <a:r>
              <a:rPr lang="en-GB" b="1" dirty="0">
                <a:solidFill>
                  <a:srgbClr val="002060"/>
                </a:solidFill>
                <a:latin typeface="Arial" panose="020B0604020202020204" pitchFamily="34" charset="0"/>
                <a:cs typeface="Arial" panose="020B0604020202020204" pitchFamily="34" charset="0"/>
              </a:rPr>
              <a:t>10-year CAD incidence = 10%</a:t>
            </a:r>
          </a:p>
          <a:p>
            <a:pPr algn="ctr"/>
            <a:r>
              <a:rPr lang="en-GB" b="1" dirty="0">
                <a:solidFill>
                  <a:srgbClr val="002060"/>
                </a:solidFill>
                <a:latin typeface="Arial" panose="020B0604020202020204" pitchFamily="34" charset="0"/>
                <a:cs typeface="Arial" panose="020B0604020202020204" pitchFamily="34" charset="0"/>
              </a:rPr>
              <a:t>Background odds = 1: 9</a:t>
            </a:r>
          </a:p>
        </p:txBody>
      </p:sp>
      <p:cxnSp>
        <p:nvCxnSpPr>
          <p:cNvPr id="22" name="Straight Connector 21">
            <a:extLst>
              <a:ext uri="{FF2B5EF4-FFF2-40B4-BE49-F238E27FC236}">
                <a16:creationId xmlns:a16="http://schemas.microsoft.com/office/drawing/2014/main" id="{52FACF05-4E13-6D88-C6F6-3ED693D0B7BB}"/>
              </a:ext>
            </a:extLst>
          </p:cNvPr>
          <p:cNvCxnSpPr/>
          <p:nvPr/>
        </p:nvCxnSpPr>
        <p:spPr>
          <a:xfrm flipV="1">
            <a:off x="923925" y="3171825"/>
            <a:ext cx="0" cy="2571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09D606-38EF-ECE6-8CDE-BBA74C921249}"/>
              </a:ext>
            </a:extLst>
          </p:cNvPr>
          <p:cNvCxnSpPr/>
          <p:nvPr/>
        </p:nvCxnSpPr>
        <p:spPr>
          <a:xfrm flipV="1">
            <a:off x="4360374" y="2228850"/>
            <a:ext cx="0" cy="116363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561B8-9581-C982-3665-71D60CA0436E}"/>
              </a:ext>
            </a:extLst>
          </p:cNvPr>
          <p:cNvCxnSpPr>
            <a:cxnSpLocks/>
          </p:cNvCxnSpPr>
          <p:nvPr/>
        </p:nvCxnSpPr>
        <p:spPr>
          <a:xfrm flipV="1">
            <a:off x="7817949" y="1870364"/>
            <a:ext cx="0" cy="150783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95335F-823F-5985-9F7C-C1563FD7124F}"/>
              </a:ext>
            </a:extLst>
          </p:cNvPr>
          <p:cNvCxnSpPr>
            <a:cxnSpLocks/>
          </p:cNvCxnSpPr>
          <p:nvPr/>
        </p:nvCxnSpPr>
        <p:spPr>
          <a:xfrm flipV="1">
            <a:off x="11229975" y="2826327"/>
            <a:ext cx="0" cy="5518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0DB71E-1860-AA23-689D-014AE8622981}"/>
              </a:ext>
            </a:extLst>
          </p:cNvPr>
          <p:cNvSpPr txBox="1"/>
          <p:nvPr/>
        </p:nvSpPr>
        <p:spPr>
          <a:xfrm>
            <a:off x="2022609" y="260003"/>
            <a:ext cx="81467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Interpreting an individual polygenic score result - CAD</a:t>
            </a:r>
          </a:p>
        </p:txBody>
      </p:sp>
      <p:sp>
        <p:nvSpPr>
          <p:cNvPr id="15" name="Rectangle 14">
            <a:extLst>
              <a:ext uri="{FF2B5EF4-FFF2-40B4-BE49-F238E27FC236}">
                <a16:creationId xmlns:a16="http://schemas.microsoft.com/office/drawing/2014/main" id="{171F1B68-F681-8618-CB88-72DCC947FB3D}"/>
              </a:ext>
            </a:extLst>
          </p:cNvPr>
          <p:cNvSpPr/>
          <p:nvPr/>
        </p:nvSpPr>
        <p:spPr>
          <a:xfrm>
            <a:off x="9069764" y="1111624"/>
            <a:ext cx="2997980" cy="3585882"/>
          </a:xfrm>
          <a:prstGeom prst="rect">
            <a:avLst/>
          </a:prstGeom>
          <a:solidFill>
            <a:schemeClr val="bg1">
              <a:lumMod val="95000"/>
              <a:alpha val="2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189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9E328-617A-0028-FFA8-8FBB3C9A36C2}"/>
              </a:ext>
            </a:extLst>
          </p:cNvPr>
          <p:cNvPicPr>
            <a:picLocks noChangeAspect="1"/>
          </p:cNvPicPr>
          <p:nvPr/>
        </p:nvPicPr>
        <p:blipFill>
          <a:blip r:embed="rId3"/>
          <a:stretch>
            <a:fillRect/>
          </a:stretch>
        </p:blipFill>
        <p:spPr>
          <a:xfrm>
            <a:off x="3149600" y="1061895"/>
            <a:ext cx="5473699" cy="5420035"/>
          </a:xfrm>
          <a:prstGeom prst="rect">
            <a:avLst/>
          </a:prstGeom>
        </p:spPr>
      </p:pic>
      <p:sp>
        <p:nvSpPr>
          <p:cNvPr id="3" name="TextBox 2">
            <a:extLst>
              <a:ext uri="{FF2B5EF4-FFF2-40B4-BE49-F238E27FC236}">
                <a16:creationId xmlns:a16="http://schemas.microsoft.com/office/drawing/2014/main" id="{CC842A25-F424-2326-44BA-C76EB8067B23}"/>
              </a:ext>
            </a:extLst>
          </p:cNvPr>
          <p:cNvSpPr txBox="1"/>
          <p:nvPr/>
        </p:nvSpPr>
        <p:spPr>
          <a:xfrm>
            <a:off x="665163" y="376070"/>
            <a:ext cx="10934700" cy="707886"/>
          </a:xfrm>
          <a:prstGeom prst="rect">
            <a:avLst/>
          </a:prstGeom>
          <a:noFill/>
        </p:spPr>
        <p:txBody>
          <a:bodyPr wrap="square">
            <a:spAutoFit/>
          </a:bodyPr>
          <a:lstStyle/>
          <a:p>
            <a:pPr algn="ctr"/>
            <a:r>
              <a:rPr lang="en-GB" sz="2000" b="1" i="0" u="none" strike="noStrike" baseline="0" dirty="0">
                <a:solidFill>
                  <a:srgbClr val="002060"/>
                </a:solidFill>
                <a:latin typeface="Arial" panose="020B0604020202020204" pitchFamily="34" charset="0"/>
                <a:cs typeface="Arial" panose="020B0604020202020204" pitchFamily="34" charset="0"/>
              </a:rPr>
              <a:t>Genome-wide polygenic scores for common diseases identify individuals with risk equivalent to monogenic mutations</a:t>
            </a:r>
            <a:endParaRPr lang="en-GB" sz="200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525AE10-3E92-6558-8090-C4E68BAE0549}"/>
              </a:ext>
            </a:extLst>
          </p:cNvPr>
          <p:cNvSpPr txBox="1"/>
          <p:nvPr/>
        </p:nvSpPr>
        <p:spPr>
          <a:xfrm>
            <a:off x="8623300" y="6297264"/>
            <a:ext cx="2731838" cy="307777"/>
          </a:xfrm>
          <a:prstGeom prst="rect">
            <a:avLst/>
          </a:prstGeom>
          <a:noFill/>
        </p:spPr>
        <p:txBody>
          <a:bodyPr wrap="none" rtlCol="0">
            <a:spAutoFit/>
          </a:bodyPr>
          <a:lstStyle/>
          <a:p>
            <a:r>
              <a:rPr lang="en-GB" sz="1400" dirty="0" err="1">
                <a:latin typeface="Arial" panose="020B0604020202020204" pitchFamily="34" charset="0"/>
                <a:cs typeface="Arial" panose="020B0604020202020204" pitchFamily="34" charset="0"/>
              </a:rPr>
              <a:t>Khera</a:t>
            </a:r>
            <a:r>
              <a:rPr lang="en-GB" sz="1400" dirty="0">
                <a:latin typeface="Arial" panose="020B0604020202020204" pitchFamily="34" charset="0"/>
                <a:cs typeface="Arial" panose="020B0604020202020204" pitchFamily="34" charset="0"/>
              </a:rPr>
              <a:t> et al., </a:t>
            </a:r>
            <a:r>
              <a:rPr lang="en-GB" sz="1400" i="1" dirty="0">
                <a:latin typeface="Arial" panose="020B0604020202020204" pitchFamily="34" charset="0"/>
                <a:cs typeface="Arial" panose="020B0604020202020204" pitchFamily="34" charset="0"/>
              </a:rPr>
              <a:t>Nat Genetics, </a:t>
            </a:r>
            <a:r>
              <a:rPr lang="en-GB" sz="1400" dirty="0">
                <a:latin typeface="Arial" panose="020B0604020202020204" pitchFamily="34" charset="0"/>
                <a:cs typeface="Arial" panose="020B0604020202020204" pitchFamily="34" charset="0"/>
              </a:rPr>
              <a:t>2018</a:t>
            </a:r>
          </a:p>
        </p:txBody>
      </p:sp>
      <p:sp>
        <p:nvSpPr>
          <p:cNvPr id="7" name="Rectangle 6">
            <a:extLst>
              <a:ext uri="{FF2B5EF4-FFF2-40B4-BE49-F238E27FC236}">
                <a16:creationId xmlns:a16="http://schemas.microsoft.com/office/drawing/2014/main" id="{5CF44233-FCF5-9323-B951-36698A82CCDB}"/>
              </a:ext>
            </a:extLst>
          </p:cNvPr>
          <p:cNvSpPr/>
          <p:nvPr/>
        </p:nvSpPr>
        <p:spPr>
          <a:xfrm>
            <a:off x="4326672" y="2085278"/>
            <a:ext cx="1650381" cy="234175"/>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B9634D2-4405-20C3-DDC8-1A7CAF18CD6E}"/>
              </a:ext>
            </a:extLst>
          </p:cNvPr>
          <p:cNvSpPr txBox="1"/>
          <p:nvPr/>
        </p:nvSpPr>
        <p:spPr>
          <a:xfrm>
            <a:off x="7913355" y="3228945"/>
            <a:ext cx="3427411" cy="923330"/>
          </a:xfrm>
          <a:prstGeom prst="rect">
            <a:avLst/>
          </a:prstGeom>
          <a:solidFill>
            <a:schemeClr val="bg1">
              <a:lumMod val="95000"/>
            </a:schemeClr>
          </a:solidFill>
        </p:spPr>
        <p:txBody>
          <a:bodyPr wrap="square">
            <a:spAutoFit/>
          </a:bodyPr>
          <a:lstStyle/>
          <a:p>
            <a:r>
              <a:rPr lang="en-GB" b="1" dirty="0">
                <a:solidFill>
                  <a:srgbClr val="002060"/>
                </a:solidFill>
              </a:rPr>
              <a:t>‘the empirical risk of coronary artery disease rising sharply in the right tail of the distribution’</a:t>
            </a:r>
          </a:p>
        </p:txBody>
      </p:sp>
    </p:spTree>
    <p:extLst>
      <p:ext uri="{BB962C8B-B14F-4D97-AF65-F5344CB8AC3E}">
        <p14:creationId xmlns:p14="http://schemas.microsoft.com/office/powerpoint/2010/main" val="366387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10E78-D632-F565-0A99-351BF500E794}"/>
              </a:ext>
            </a:extLst>
          </p:cNvPr>
          <p:cNvPicPr>
            <a:picLocks noChangeAspect="1"/>
          </p:cNvPicPr>
          <p:nvPr/>
        </p:nvPicPr>
        <p:blipFill>
          <a:blip r:embed="rId2"/>
          <a:stretch>
            <a:fillRect/>
          </a:stretch>
        </p:blipFill>
        <p:spPr>
          <a:xfrm>
            <a:off x="760020" y="798086"/>
            <a:ext cx="10913423" cy="5261828"/>
          </a:xfrm>
          <a:prstGeom prst="rect">
            <a:avLst/>
          </a:prstGeom>
        </p:spPr>
      </p:pic>
      <p:sp>
        <p:nvSpPr>
          <p:cNvPr id="4" name="TextBox 3">
            <a:extLst>
              <a:ext uri="{FF2B5EF4-FFF2-40B4-BE49-F238E27FC236}">
                <a16:creationId xmlns:a16="http://schemas.microsoft.com/office/drawing/2014/main" id="{FF33FED0-BA0D-FC98-925C-5279F866F7CA}"/>
              </a:ext>
            </a:extLst>
          </p:cNvPr>
          <p:cNvSpPr txBox="1"/>
          <p:nvPr/>
        </p:nvSpPr>
        <p:spPr>
          <a:xfrm>
            <a:off x="4436009" y="6027003"/>
            <a:ext cx="7629319" cy="830997"/>
          </a:xfrm>
          <a:prstGeom prst="rect">
            <a:avLst/>
          </a:prstGeom>
          <a:noFill/>
        </p:spPr>
        <p:txBody>
          <a:bodyPr wrap="square">
            <a:spAutoFit/>
          </a:bodyPr>
          <a:lstStyle/>
          <a:p>
            <a:r>
              <a:rPr lang="en-GB" sz="1600" dirty="0">
                <a:solidFill>
                  <a:srgbClr val="222222"/>
                </a:solidFill>
                <a:effectLst/>
                <a:latin typeface="Calibri" panose="020F0502020204030204" pitchFamily="34" charset="0"/>
                <a:ea typeface="Calibri" panose="020F0502020204030204" pitchFamily="34" charset="0"/>
              </a:rPr>
              <a:t>Patel, A.P., Wang, M., </a:t>
            </a:r>
            <a:r>
              <a:rPr lang="en-GB" sz="1600" dirty="0" err="1">
                <a:solidFill>
                  <a:srgbClr val="222222"/>
                </a:solidFill>
                <a:effectLst/>
                <a:latin typeface="Calibri" panose="020F0502020204030204" pitchFamily="34" charset="0"/>
                <a:ea typeface="Calibri" panose="020F0502020204030204" pitchFamily="34" charset="0"/>
              </a:rPr>
              <a:t>Ruan</a:t>
            </a:r>
            <a:r>
              <a:rPr lang="en-GB" sz="1600" dirty="0">
                <a:solidFill>
                  <a:srgbClr val="222222"/>
                </a:solidFill>
                <a:effectLst/>
                <a:latin typeface="Calibri" panose="020F0502020204030204" pitchFamily="34" charset="0"/>
                <a:ea typeface="Calibri" panose="020F0502020204030204" pitchFamily="34" charset="0"/>
              </a:rPr>
              <a:t>, Y. </a:t>
            </a:r>
            <a:r>
              <a:rPr lang="en-GB" sz="1600" i="1" dirty="0">
                <a:solidFill>
                  <a:srgbClr val="222222"/>
                </a:solidFill>
                <a:effectLst/>
                <a:latin typeface="Calibri" panose="020F0502020204030204" pitchFamily="34" charset="0"/>
                <a:ea typeface="Calibri" panose="020F0502020204030204" pitchFamily="34" charset="0"/>
              </a:rPr>
              <a:t>et al.</a:t>
            </a:r>
            <a:r>
              <a:rPr lang="en-GB" sz="1600" dirty="0">
                <a:solidFill>
                  <a:srgbClr val="222222"/>
                </a:solidFill>
                <a:effectLst/>
                <a:latin typeface="Calibri" panose="020F0502020204030204" pitchFamily="34" charset="0"/>
                <a:ea typeface="Calibri" panose="020F0502020204030204" pitchFamily="34" charset="0"/>
              </a:rPr>
              <a:t> A multi-ancestry polygenic risk score improves risk prediction for coronary artery disease. </a:t>
            </a:r>
            <a:r>
              <a:rPr lang="en-GB" sz="1600" i="1" dirty="0">
                <a:solidFill>
                  <a:srgbClr val="222222"/>
                </a:solidFill>
                <a:effectLst/>
                <a:latin typeface="Calibri" panose="020F0502020204030204" pitchFamily="34" charset="0"/>
                <a:ea typeface="Calibri" panose="020F0502020204030204" pitchFamily="34" charset="0"/>
              </a:rPr>
              <a:t>Nat Med</a:t>
            </a:r>
            <a:r>
              <a:rPr lang="en-GB" sz="1600" dirty="0">
                <a:solidFill>
                  <a:srgbClr val="222222"/>
                </a:solidFill>
                <a:effectLst/>
                <a:latin typeface="Calibri" panose="020F0502020204030204" pitchFamily="34" charset="0"/>
                <a:ea typeface="Calibri" panose="020F0502020204030204" pitchFamily="34" charset="0"/>
              </a:rPr>
              <a:t> </a:t>
            </a:r>
            <a:r>
              <a:rPr lang="en-GB" sz="1600" b="1" dirty="0">
                <a:solidFill>
                  <a:srgbClr val="222222"/>
                </a:solidFill>
                <a:effectLst/>
                <a:latin typeface="Calibri" panose="020F0502020204030204" pitchFamily="34" charset="0"/>
                <a:ea typeface="Calibri" panose="020F0502020204030204" pitchFamily="34" charset="0"/>
              </a:rPr>
              <a:t>29</a:t>
            </a:r>
            <a:r>
              <a:rPr lang="en-GB" sz="1600" dirty="0">
                <a:solidFill>
                  <a:srgbClr val="222222"/>
                </a:solidFill>
                <a:effectLst/>
                <a:latin typeface="Calibri" panose="020F0502020204030204" pitchFamily="34" charset="0"/>
                <a:ea typeface="Calibri" panose="020F0502020204030204" pitchFamily="34" charset="0"/>
              </a:rPr>
              <a:t>, 1793–1803 (2023). https://doi.org/10.1038/s41591-023-02429-x</a:t>
            </a:r>
            <a:endParaRPr lang="en-GB" sz="1600" dirty="0"/>
          </a:p>
        </p:txBody>
      </p:sp>
      <p:sp>
        <p:nvSpPr>
          <p:cNvPr id="6" name="TextBox 5">
            <a:extLst>
              <a:ext uri="{FF2B5EF4-FFF2-40B4-BE49-F238E27FC236}">
                <a16:creationId xmlns:a16="http://schemas.microsoft.com/office/drawing/2014/main" id="{2DFE9166-30EF-708D-2E5B-5F152883B105}"/>
              </a:ext>
            </a:extLst>
          </p:cNvPr>
          <p:cNvSpPr txBox="1"/>
          <p:nvPr/>
        </p:nvSpPr>
        <p:spPr>
          <a:xfrm>
            <a:off x="4552589" y="273133"/>
            <a:ext cx="4380366" cy="461665"/>
          </a:xfrm>
          <a:prstGeom prst="rect">
            <a:avLst/>
          </a:prstGeom>
          <a:noFill/>
        </p:spPr>
        <p:txBody>
          <a:bodyPr wrap="none" rtlCol="0">
            <a:spAutoFit/>
          </a:bodyPr>
          <a:lstStyle/>
          <a:p>
            <a:r>
              <a:rPr lang="en-GB" sz="2400" b="1" dirty="0">
                <a:solidFill>
                  <a:srgbClr val="002060"/>
                </a:solidFill>
              </a:rPr>
              <a:t>Prevalence of CAD by PRS centile</a:t>
            </a:r>
          </a:p>
        </p:txBody>
      </p:sp>
      <p:sp>
        <p:nvSpPr>
          <p:cNvPr id="7" name="TextBox 6">
            <a:extLst>
              <a:ext uri="{FF2B5EF4-FFF2-40B4-BE49-F238E27FC236}">
                <a16:creationId xmlns:a16="http://schemas.microsoft.com/office/drawing/2014/main" id="{A41CED27-AE99-7AA9-A4A4-FBB983A7A6BE}"/>
              </a:ext>
            </a:extLst>
          </p:cNvPr>
          <p:cNvSpPr txBox="1"/>
          <p:nvPr/>
        </p:nvSpPr>
        <p:spPr>
          <a:xfrm>
            <a:off x="3325091" y="1187532"/>
            <a:ext cx="1002197" cy="400110"/>
          </a:xfrm>
          <a:prstGeom prst="rect">
            <a:avLst/>
          </a:prstGeom>
          <a:noFill/>
        </p:spPr>
        <p:txBody>
          <a:bodyPr wrap="none" rtlCol="0">
            <a:spAutoFit/>
          </a:bodyPr>
          <a:lstStyle/>
          <a:p>
            <a:r>
              <a:rPr lang="en-GB" sz="2000" b="1" dirty="0"/>
              <a:t>GPS </a:t>
            </a:r>
            <a:r>
              <a:rPr lang="en-GB" sz="2000" b="1" baseline="-25000" dirty="0"/>
              <a:t>2018</a:t>
            </a:r>
          </a:p>
        </p:txBody>
      </p:sp>
      <p:sp>
        <p:nvSpPr>
          <p:cNvPr id="8" name="TextBox 7">
            <a:extLst>
              <a:ext uri="{FF2B5EF4-FFF2-40B4-BE49-F238E27FC236}">
                <a16:creationId xmlns:a16="http://schemas.microsoft.com/office/drawing/2014/main" id="{3A6E1F45-9464-43FD-52D2-1138C4E5A97C}"/>
              </a:ext>
            </a:extLst>
          </p:cNvPr>
          <p:cNvSpPr txBox="1"/>
          <p:nvPr/>
        </p:nvSpPr>
        <p:spPr>
          <a:xfrm>
            <a:off x="9008877" y="1187532"/>
            <a:ext cx="1005403" cy="400110"/>
          </a:xfrm>
          <a:prstGeom prst="rect">
            <a:avLst/>
          </a:prstGeom>
          <a:noFill/>
        </p:spPr>
        <p:txBody>
          <a:bodyPr wrap="none" rtlCol="0">
            <a:spAutoFit/>
          </a:bodyPr>
          <a:lstStyle/>
          <a:p>
            <a:r>
              <a:rPr lang="en-GB" sz="2000" b="1" dirty="0"/>
              <a:t>GPS </a:t>
            </a:r>
            <a:r>
              <a:rPr lang="en-GB" sz="2000" b="1" baseline="-25000" dirty="0"/>
              <a:t>Mult</a:t>
            </a:r>
          </a:p>
        </p:txBody>
      </p:sp>
    </p:spTree>
    <p:extLst>
      <p:ext uri="{BB962C8B-B14F-4D97-AF65-F5344CB8AC3E}">
        <p14:creationId xmlns:p14="http://schemas.microsoft.com/office/powerpoint/2010/main" val="9151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113C481-2A2C-E5D1-9E24-080D3D9FB128}"/>
              </a:ext>
            </a:extLst>
          </p:cNvPr>
          <p:cNvGrpSpPr/>
          <p:nvPr/>
        </p:nvGrpSpPr>
        <p:grpSpPr>
          <a:xfrm>
            <a:off x="900752" y="961901"/>
            <a:ext cx="10390496" cy="5501378"/>
            <a:chOff x="582304" y="450376"/>
            <a:chExt cx="11027392" cy="6202908"/>
          </a:xfrm>
        </p:grpSpPr>
        <p:pic>
          <p:nvPicPr>
            <p:cNvPr id="3" name="Picture 2" descr="A graph of a function&#10;&#10;Description automatically generated with medium confidence">
              <a:extLst>
                <a:ext uri="{FF2B5EF4-FFF2-40B4-BE49-F238E27FC236}">
                  <a16:creationId xmlns:a16="http://schemas.microsoft.com/office/drawing/2014/main" id="{D1D2D042-EA9C-1EF7-4C4E-B2C957AFF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04" y="450376"/>
              <a:ext cx="11027392" cy="6202908"/>
            </a:xfrm>
            <a:prstGeom prst="rect">
              <a:avLst/>
            </a:prstGeom>
          </p:spPr>
        </p:pic>
        <p:sp>
          <p:nvSpPr>
            <p:cNvPr id="4" name="TextBox 3">
              <a:extLst>
                <a:ext uri="{FF2B5EF4-FFF2-40B4-BE49-F238E27FC236}">
                  <a16:creationId xmlns:a16="http://schemas.microsoft.com/office/drawing/2014/main" id="{ED295649-CA57-672E-0300-1AD42F3AA793}"/>
                </a:ext>
              </a:extLst>
            </p:cNvPr>
            <p:cNvSpPr txBox="1"/>
            <p:nvPr/>
          </p:nvSpPr>
          <p:spPr>
            <a:xfrm>
              <a:off x="3289110" y="644004"/>
              <a:ext cx="1071319" cy="369332"/>
            </a:xfrm>
            <a:prstGeom prst="rect">
              <a:avLst/>
            </a:prstGeom>
            <a:solidFill>
              <a:schemeClr val="bg1">
                <a:lumMod val="95000"/>
              </a:schemeClr>
            </a:solidFill>
          </p:spPr>
          <p:txBody>
            <a:bodyPr wrap="none" rtlCol="0">
              <a:spAutoFit/>
            </a:bodyPr>
            <a:lstStyle/>
            <a:p>
              <a:r>
                <a:rPr lang="en-GB" b="1" dirty="0"/>
                <a:t>Reported</a:t>
              </a:r>
            </a:p>
          </p:txBody>
        </p:sp>
        <p:sp>
          <p:nvSpPr>
            <p:cNvPr id="5" name="TextBox 4">
              <a:extLst>
                <a:ext uri="{FF2B5EF4-FFF2-40B4-BE49-F238E27FC236}">
                  <a16:creationId xmlns:a16="http://schemas.microsoft.com/office/drawing/2014/main" id="{19A5D162-9AB4-DB78-918B-C7A5EEC043DF}"/>
                </a:ext>
              </a:extLst>
            </p:cNvPr>
            <p:cNvSpPr txBox="1"/>
            <p:nvPr/>
          </p:nvSpPr>
          <p:spPr>
            <a:xfrm>
              <a:off x="8668603" y="644004"/>
              <a:ext cx="1333507" cy="369332"/>
            </a:xfrm>
            <a:prstGeom prst="rect">
              <a:avLst/>
            </a:prstGeom>
            <a:solidFill>
              <a:schemeClr val="bg1">
                <a:lumMod val="95000"/>
              </a:schemeClr>
            </a:solidFill>
          </p:spPr>
          <p:txBody>
            <a:bodyPr wrap="none" rtlCol="0">
              <a:spAutoFit/>
            </a:bodyPr>
            <a:lstStyle/>
            <a:p>
              <a:r>
                <a:rPr lang="en-GB" b="1" dirty="0"/>
                <a:t>Derived - LR</a:t>
              </a:r>
            </a:p>
          </p:txBody>
        </p:sp>
        <p:sp>
          <p:nvSpPr>
            <p:cNvPr id="6" name="TextBox 5">
              <a:extLst>
                <a:ext uri="{FF2B5EF4-FFF2-40B4-BE49-F238E27FC236}">
                  <a16:creationId xmlns:a16="http://schemas.microsoft.com/office/drawing/2014/main" id="{D77956CA-4637-9D5E-FB5C-69A892B85A7D}"/>
                </a:ext>
              </a:extLst>
            </p:cNvPr>
            <p:cNvSpPr txBox="1"/>
            <p:nvPr/>
          </p:nvSpPr>
          <p:spPr>
            <a:xfrm>
              <a:off x="2454424" y="3522115"/>
              <a:ext cx="2244269" cy="369332"/>
            </a:xfrm>
            <a:prstGeom prst="rect">
              <a:avLst/>
            </a:prstGeom>
            <a:solidFill>
              <a:schemeClr val="bg1">
                <a:lumMod val="95000"/>
              </a:schemeClr>
            </a:solidFill>
          </p:spPr>
          <p:txBody>
            <a:bodyPr wrap="none" rtlCol="0">
              <a:spAutoFit/>
            </a:bodyPr>
            <a:lstStyle/>
            <a:p>
              <a:r>
                <a:rPr lang="en-GB" b="1" dirty="0"/>
                <a:t>Derived – LR log scale</a:t>
              </a:r>
            </a:p>
          </p:txBody>
        </p:sp>
        <p:sp>
          <p:nvSpPr>
            <p:cNvPr id="7" name="TextBox 6">
              <a:extLst>
                <a:ext uri="{FF2B5EF4-FFF2-40B4-BE49-F238E27FC236}">
                  <a16:creationId xmlns:a16="http://schemas.microsoft.com/office/drawing/2014/main" id="{13833F63-55D9-7BFE-4B3C-40085DE81FD3}"/>
                </a:ext>
              </a:extLst>
            </p:cNvPr>
            <p:cNvSpPr txBox="1"/>
            <p:nvPr/>
          </p:nvSpPr>
          <p:spPr>
            <a:xfrm>
              <a:off x="7972018" y="3522115"/>
              <a:ext cx="3396314" cy="369332"/>
            </a:xfrm>
            <a:prstGeom prst="rect">
              <a:avLst/>
            </a:prstGeom>
            <a:solidFill>
              <a:schemeClr val="bg1">
                <a:lumMod val="95000"/>
              </a:schemeClr>
            </a:solidFill>
          </p:spPr>
          <p:txBody>
            <a:bodyPr wrap="none" rtlCol="0">
              <a:spAutoFit/>
            </a:bodyPr>
            <a:lstStyle/>
            <a:p>
              <a:r>
                <a:rPr lang="en-GB" b="1" dirty="0"/>
                <a:t>Derived – LR log scale and Z-score</a:t>
              </a:r>
            </a:p>
          </p:txBody>
        </p:sp>
      </p:grpSp>
      <p:sp>
        <p:nvSpPr>
          <p:cNvPr id="9" name="TextBox 8">
            <a:extLst>
              <a:ext uri="{FF2B5EF4-FFF2-40B4-BE49-F238E27FC236}">
                <a16:creationId xmlns:a16="http://schemas.microsoft.com/office/drawing/2014/main" id="{D5913B72-08DD-748F-7910-BE4AE4EA9E31}"/>
              </a:ext>
            </a:extLst>
          </p:cNvPr>
          <p:cNvSpPr txBox="1"/>
          <p:nvPr/>
        </p:nvSpPr>
        <p:spPr>
          <a:xfrm>
            <a:off x="2110406" y="183539"/>
            <a:ext cx="8764259" cy="461665"/>
          </a:xfrm>
          <a:prstGeom prst="rect">
            <a:avLst/>
          </a:prstGeom>
          <a:noFill/>
        </p:spPr>
        <p:txBody>
          <a:bodyPr wrap="none" rtlCol="0">
            <a:spAutoFit/>
          </a:bodyPr>
          <a:lstStyle/>
          <a:p>
            <a:r>
              <a:rPr lang="en-GB" sz="2400" b="1" dirty="0">
                <a:solidFill>
                  <a:srgbClr val="002060"/>
                </a:solidFill>
              </a:rPr>
              <a:t>The tails of the PRS distribution are simply the ends of a continuum</a:t>
            </a:r>
          </a:p>
        </p:txBody>
      </p:sp>
    </p:spTree>
    <p:extLst>
      <p:ext uri="{BB962C8B-B14F-4D97-AF65-F5344CB8AC3E}">
        <p14:creationId xmlns:p14="http://schemas.microsoft.com/office/powerpoint/2010/main" val="7658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unction&#10;&#10;Description automatically generated with medium confidence">
            <a:extLst>
              <a:ext uri="{FF2B5EF4-FFF2-40B4-BE49-F238E27FC236}">
                <a16:creationId xmlns:a16="http://schemas.microsoft.com/office/drawing/2014/main" id="{DD7386E3-6019-8E88-3278-320AD3DC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621FD50-7DEF-DF31-09CA-47964E54A0D5}"/>
              </a:ext>
            </a:extLst>
          </p:cNvPr>
          <p:cNvSpPr txBox="1"/>
          <p:nvPr/>
        </p:nvSpPr>
        <p:spPr>
          <a:xfrm>
            <a:off x="3486150" y="257175"/>
            <a:ext cx="670376" cy="400110"/>
          </a:xfrm>
          <a:prstGeom prst="rect">
            <a:avLst/>
          </a:prstGeom>
          <a:noFill/>
        </p:spPr>
        <p:txBody>
          <a:bodyPr wrap="none" rtlCol="0">
            <a:spAutoFit/>
          </a:bodyPr>
          <a:lstStyle/>
          <a:p>
            <a:r>
              <a:rPr lang="en-GB" sz="2000" b="1" dirty="0">
                <a:solidFill>
                  <a:srgbClr val="002060"/>
                </a:solidFill>
              </a:rPr>
              <a:t>97th</a:t>
            </a:r>
          </a:p>
        </p:txBody>
      </p:sp>
      <p:sp>
        <p:nvSpPr>
          <p:cNvPr id="4" name="TextBox 3">
            <a:extLst>
              <a:ext uri="{FF2B5EF4-FFF2-40B4-BE49-F238E27FC236}">
                <a16:creationId xmlns:a16="http://schemas.microsoft.com/office/drawing/2014/main" id="{ECC3EA7C-07B9-75B7-5A0D-AF1F7362176A}"/>
              </a:ext>
            </a:extLst>
          </p:cNvPr>
          <p:cNvSpPr txBox="1"/>
          <p:nvPr/>
        </p:nvSpPr>
        <p:spPr>
          <a:xfrm>
            <a:off x="6877050" y="257175"/>
            <a:ext cx="670376" cy="400110"/>
          </a:xfrm>
          <a:prstGeom prst="rect">
            <a:avLst/>
          </a:prstGeom>
          <a:noFill/>
        </p:spPr>
        <p:txBody>
          <a:bodyPr wrap="none" rtlCol="0">
            <a:spAutoFit/>
          </a:bodyPr>
          <a:lstStyle/>
          <a:p>
            <a:r>
              <a:rPr lang="en-GB" sz="2000" b="1" dirty="0">
                <a:solidFill>
                  <a:srgbClr val="002060"/>
                </a:solidFill>
              </a:rPr>
              <a:t>98th</a:t>
            </a:r>
          </a:p>
        </p:txBody>
      </p:sp>
      <p:sp>
        <p:nvSpPr>
          <p:cNvPr id="5" name="TextBox 4">
            <a:extLst>
              <a:ext uri="{FF2B5EF4-FFF2-40B4-BE49-F238E27FC236}">
                <a16:creationId xmlns:a16="http://schemas.microsoft.com/office/drawing/2014/main" id="{09250C5D-8DBB-C768-1ABA-B168C7F257B7}"/>
              </a:ext>
            </a:extLst>
          </p:cNvPr>
          <p:cNvSpPr txBox="1"/>
          <p:nvPr/>
        </p:nvSpPr>
        <p:spPr>
          <a:xfrm>
            <a:off x="10300151" y="257175"/>
            <a:ext cx="670376" cy="400110"/>
          </a:xfrm>
          <a:prstGeom prst="rect">
            <a:avLst/>
          </a:prstGeom>
          <a:noFill/>
        </p:spPr>
        <p:txBody>
          <a:bodyPr wrap="none" rtlCol="0">
            <a:spAutoFit/>
          </a:bodyPr>
          <a:lstStyle/>
          <a:p>
            <a:r>
              <a:rPr lang="en-GB" sz="2000" b="1" dirty="0">
                <a:solidFill>
                  <a:srgbClr val="002060"/>
                </a:solidFill>
              </a:rPr>
              <a:t>99th</a:t>
            </a:r>
          </a:p>
        </p:txBody>
      </p:sp>
    </p:spTree>
    <p:extLst>
      <p:ext uri="{BB962C8B-B14F-4D97-AF65-F5344CB8AC3E}">
        <p14:creationId xmlns:p14="http://schemas.microsoft.com/office/powerpoint/2010/main" val="71569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53A9B5-4D64-5A90-0E6C-705C0392728B}"/>
              </a:ext>
            </a:extLst>
          </p:cNvPr>
          <p:cNvSpPr txBox="1"/>
          <p:nvPr/>
        </p:nvSpPr>
        <p:spPr>
          <a:xfrm>
            <a:off x="3086100" y="3198167"/>
            <a:ext cx="6342634" cy="461665"/>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r>
              <a:rPr lang="en-GB" sz="2400" dirty="0">
                <a:solidFill>
                  <a:srgbClr val="002060"/>
                </a:solidFill>
                <a:latin typeface="Arial" panose="020B0604020202020204" pitchFamily="34" charset="0"/>
                <a:cs typeface="Arial" panose="020B0604020202020204" pitchFamily="34" charset="0"/>
              </a:rPr>
              <a:t>PERFORMANCE IN RISK STRATIFICATION</a:t>
            </a:r>
          </a:p>
        </p:txBody>
      </p:sp>
    </p:spTree>
    <p:extLst>
      <p:ext uri="{BB962C8B-B14F-4D97-AF65-F5344CB8AC3E}">
        <p14:creationId xmlns:p14="http://schemas.microsoft.com/office/powerpoint/2010/main" val="173314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55EB14-0658-ECDB-9F24-C5C999BFC952}"/>
              </a:ext>
            </a:extLst>
          </p:cNvPr>
          <p:cNvPicPr>
            <a:picLocks noChangeAspect="1"/>
          </p:cNvPicPr>
          <p:nvPr/>
        </p:nvPicPr>
        <p:blipFill rotWithShape="1">
          <a:blip r:embed="rId3"/>
          <a:srcRect l="7902" t="10026" r="4556" b="10256"/>
          <a:stretch/>
        </p:blipFill>
        <p:spPr>
          <a:xfrm>
            <a:off x="2962514" y="1679447"/>
            <a:ext cx="6987907" cy="4906998"/>
          </a:xfrm>
          <a:prstGeom prst="rect">
            <a:avLst/>
          </a:prstGeom>
        </p:spPr>
      </p:pic>
      <p:grpSp>
        <p:nvGrpSpPr>
          <p:cNvPr id="41" name="Group 40">
            <a:extLst>
              <a:ext uri="{FF2B5EF4-FFF2-40B4-BE49-F238E27FC236}">
                <a16:creationId xmlns:a16="http://schemas.microsoft.com/office/drawing/2014/main" id="{1B689BB3-19A9-6B95-19E8-6EED988ED745}"/>
              </a:ext>
            </a:extLst>
          </p:cNvPr>
          <p:cNvGrpSpPr/>
          <p:nvPr/>
        </p:nvGrpSpPr>
        <p:grpSpPr>
          <a:xfrm>
            <a:off x="3000934" y="977095"/>
            <a:ext cx="4730845" cy="828596"/>
            <a:chOff x="3681097" y="1035517"/>
            <a:chExt cx="4730845" cy="828596"/>
          </a:xfrm>
        </p:grpSpPr>
        <p:sp>
          <p:nvSpPr>
            <p:cNvPr id="3" name="TextBox 2">
              <a:extLst>
                <a:ext uri="{FF2B5EF4-FFF2-40B4-BE49-F238E27FC236}">
                  <a16:creationId xmlns:a16="http://schemas.microsoft.com/office/drawing/2014/main" id="{2FBC4618-800B-4CAB-1393-9CCD8537FB9D}"/>
                </a:ext>
              </a:extLst>
            </p:cNvPr>
            <p:cNvSpPr txBox="1"/>
            <p:nvPr/>
          </p:nvSpPr>
          <p:spPr>
            <a:xfrm>
              <a:off x="5357430" y="1494781"/>
              <a:ext cx="476412" cy="369332"/>
            </a:xfrm>
            <a:prstGeom prst="rect">
              <a:avLst/>
            </a:prstGeom>
            <a:noFill/>
          </p:spPr>
          <p:txBody>
            <a:bodyPr wrap="none" rtlCol="0">
              <a:spAutoFit/>
            </a:bodyPr>
            <a:lstStyle/>
            <a:p>
              <a:r>
                <a:rPr lang="en-GB" b="1" dirty="0">
                  <a:solidFill>
                    <a:srgbClr val="002060"/>
                  </a:solidFill>
                </a:rPr>
                <a:t>0.5</a:t>
              </a:r>
            </a:p>
          </p:txBody>
        </p:sp>
        <p:sp>
          <p:nvSpPr>
            <p:cNvPr id="4" name="TextBox 3">
              <a:extLst>
                <a:ext uri="{FF2B5EF4-FFF2-40B4-BE49-F238E27FC236}">
                  <a16:creationId xmlns:a16="http://schemas.microsoft.com/office/drawing/2014/main" id="{E3A2EEB7-4A83-ADEC-4A57-673D37A4FDA9}"/>
                </a:ext>
              </a:extLst>
            </p:cNvPr>
            <p:cNvSpPr txBox="1"/>
            <p:nvPr/>
          </p:nvSpPr>
          <p:spPr>
            <a:xfrm>
              <a:off x="5980056" y="1494781"/>
              <a:ext cx="476412" cy="369332"/>
            </a:xfrm>
            <a:prstGeom prst="rect">
              <a:avLst/>
            </a:prstGeom>
            <a:noFill/>
          </p:spPr>
          <p:txBody>
            <a:bodyPr wrap="none" rtlCol="0">
              <a:spAutoFit/>
            </a:bodyPr>
            <a:lstStyle/>
            <a:p>
              <a:r>
                <a:rPr lang="en-GB" b="1" dirty="0">
                  <a:solidFill>
                    <a:srgbClr val="002060"/>
                  </a:solidFill>
                </a:rPr>
                <a:t>0.7</a:t>
              </a:r>
            </a:p>
          </p:txBody>
        </p:sp>
        <p:sp>
          <p:nvSpPr>
            <p:cNvPr id="5" name="TextBox 4">
              <a:extLst>
                <a:ext uri="{FF2B5EF4-FFF2-40B4-BE49-F238E27FC236}">
                  <a16:creationId xmlns:a16="http://schemas.microsoft.com/office/drawing/2014/main" id="{1C226ABF-C191-2FE4-5642-1B3FDAA6DA5B}"/>
                </a:ext>
              </a:extLst>
            </p:cNvPr>
            <p:cNvSpPr txBox="1"/>
            <p:nvPr/>
          </p:nvSpPr>
          <p:spPr>
            <a:xfrm>
              <a:off x="6626170" y="1494781"/>
              <a:ext cx="476412" cy="369332"/>
            </a:xfrm>
            <a:prstGeom prst="rect">
              <a:avLst/>
            </a:prstGeom>
            <a:noFill/>
          </p:spPr>
          <p:txBody>
            <a:bodyPr wrap="none" rtlCol="0">
              <a:spAutoFit/>
            </a:bodyPr>
            <a:lstStyle/>
            <a:p>
              <a:r>
                <a:rPr lang="en-GB" b="1" dirty="0">
                  <a:solidFill>
                    <a:srgbClr val="002060"/>
                  </a:solidFill>
                </a:rPr>
                <a:t>0.9</a:t>
              </a:r>
            </a:p>
          </p:txBody>
        </p:sp>
        <p:sp>
          <p:nvSpPr>
            <p:cNvPr id="6" name="TextBox 5">
              <a:extLst>
                <a:ext uri="{FF2B5EF4-FFF2-40B4-BE49-F238E27FC236}">
                  <a16:creationId xmlns:a16="http://schemas.microsoft.com/office/drawing/2014/main" id="{060CA5CA-7238-0B93-1E87-CDC61AE49F5C}"/>
                </a:ext>
              </a:extLst>
            </p:cNvPr>
            <p:cNvSpPr txBox="1"/>
            <p:nvPr/>
          </p:nvSpPr>
          <p:spPr>
            <a:xfrm>
              <a:off x="7214724" y="1494781"/>
              <a:ext cx="476412" cy="369332"/>
            </a:xfrm>
            <a:prstGeom prst="rect">
              <a:avLst/>
            </a:prstGeom>
            <a:noFill/>
          </p:spPr>
          <p:txBody>
            <a:bodyPr wrap="none" rtlCol="0">
              <a:spAutoFit/>
            </a:bodyPr>
            <a:lstStyle/>
            <a:p>
              <a:r>
                <a:rPr lang="en-GB" b="1" dirty="0">
                  <a:solidFill>
                    <a:srgbClr val="002060"/>
                  </a:solidFill>
                </a:rPr>
                <a:t>1.2</a:t>
              </a:r>
            </a:p>
          </p:txBody>
        </p:sp>
        <p:sp>
          <p:nvSpPr>
            <p:cNvPr id="7" name="TextBox 6">
              <a:extLst>
                <a:ext uri="{FF2B5EF4-FFF2-40B4-BE49-F238E27FC236}">
                  <a16:creationId xmlns:a16="http://schemas.microsoft.com/office/drawing/2014/main" id="{19066424-12BD-EFD5-35FC-4F822A77AE2C}"/>
                </a:ext>
              </a:extLst>
            </p:cNvPr>
            <p:cNvSpPr txBox="1"/>
            <p:nvPr/>
          </p:nvSpPr>
          <p:spPr>
            <a:xfrm>
              <a:off x="7935530" y="1494781"/>
              <a:ext cx="476412" cy="369332"/>
            </a:xfrm>
            <a:prstGeom prst="rect">
              <a:avLst/>
            </a:prstGeom>
            <a:noFill/>
          </p:spPr>
          <p:txBody>
            <a:bodyPr wrap="none" rtlCol="0">
              <a:spAutoFit/>
            </a:bodyPr>
            <a:lstStyle/>
            <a:p>
              <a:r>
                <a:rPr lang="en-GB" b="1" dirty="0">
                  <a:solidFill>
                    <a:srgbClr val="002060"/>
                  </a:solidFill>
                </a:rPr>
                <a:t>1.8</a:t>
              </a:r>
            </a:p>
          </p:txBody>
        </p:sp>
        <p:sp>
          <p:nvSpPr>
            <p:cNvPr id="8" name="TextBox 7">
              <a:extLst>
                <a:ext uri="{FF2B5EF4-FFF2-40B4-BE49-F238E27FC236}">
                  <a16:creationId xmlns:a16="http://schemas.microsoft.com/office/drawing/2014/main" id="{6584A180-4745-6C07-3722-3575028703CA}"/>
                </a:ext>
              </a:extLst>
            </p:cNvPr>
            <p:cNvSpPr txBox="1"/>
            <p:nvPr/>
          </p:nvSpPr>
          <p:spPr>
            <a:xfrm>
              <a:off x="4476855" y="1494781"/>
              <a:ext cx="412292" cy="369332"/>
            </a:xfrm>
            <a:prstGeom prst="rect">
              <a:avLst/>
            </a:prstGeom>
            <a:noFill/>
          </p:spPr>
          <p:txBody>
            <a:bodyPr wrap="none" rtlCol="0">
              <a:spAutoFit/>
            </a:bodyPr>
            <a:lstStyle/>
            <a:p>
              <a:r>
                <a:rPr lang="en-GB" b="1" dirty="0">
                  <a:solidFill>
                    <a:srgbClr val="002060"/>
                  </a:solidFill>
                </a:rPr>
                <a:t>LR</a:t>
              </a:r>
            </a:p>
          </p:txBody>
        </p:sp>
        <p:sp>
          <p:nvSpPr>
            <p:cNvPr id="9" name="TextBox 8">
              <a:extLst>
                <a:ext uri="{FF2B5EF4-FFF2-40B4-BE49-F238E27FC236}">
                  <a16:creationId xmlns:a16="http://schemas.microsoft.com/office/drawing/2014/main" id="{E14323A8-2A0D-F81B-B0B8-0C15E71AEA6A}"/>
                </a:ext>
              </a:extLst>
            </p:cNvPr>
            <p:cNvSpPr txBox="1"/>
            <p:nvPr/>
          </p:nvSpPr>
          <p:spPr>
            <a:xfrm>
              <a:off x="5532156" y="1036549"/>
              <a:ext cx="301686" cy="369332"/>
            </a:xfrm>
            <a:prstGeom prst="rect">
              <a:avLst/>
            </a:prstGeom>
            <a:noFill/>
          </p:spPr>
          <p:txBody>
            <a:bodyPr wrap="none" rtlCol="0">
              <a:spAutoFit/>
            </a:bodyPr>
            <a:lstStyle/>
            <a:p>
              <a:r>
                <a:rPr lang="en-GB" b="1" dirty="0">
                  <a:solidFill>
                    <a:srgbClr val="002060"/>
                  </a:solidFill>
                </a:rPr>
                <a:t>1</a:t>
              </a:r>
            </a:p>
          </p:txBody>
        </p:sp>
        <p:sp>
          <p:nvSpPr>
            <p:cNvPr id="10" name="TextBox 9">
              <a:extLst>
                <a:ext uri="{FF2B5EF4-FFF2-40B4-BE49-F238E27FC236}">
                  <a16:creationId xmlns:a16="http://schemas.microsoft.com/office/drawing/2014/main" id="{D26BF841-B947-9CDC-6F06-76A2C98D7565}"/>
                </a:ext>
              </a:extLst>
            </p:cNvPr>
            <p:cNvSpPr txBox="1"/>
            <p:nvPr/>
          </p:nvSpPr>
          <p:spPr>
            <a:xfrm>
              <a:off x="6154782" y="1036549"/>
              <a:ext cx="301686" cy="369332"/>
            </a:xfrm>
            <a:prstGeom prst="rect">
              <a:avLst/>
            </a:prstGeom>
            <a:noFill/>
          </p:spPr>
          <p:txBody>
            <a:bodyPr wrap="none" rtlCol="0">
              <a:spAutoFit/>
            </a:bodyPr>
            <a:lstStyle/>
            <a:p>
              <a:r>
                <a:rPr lang="en-GB" b="1" dirty="0">
                  <a:solidFill>
                    <a:srgbClr val="002060"/>
                  </a:solidFill>
                </a:rPr>
                <a:t>2</a:t>
              </a:r>
            </a:p>
          </p:txBody>
        </p:sp>
        <p:sp>
          <p:nvSpPr>
            <p:cNvPr id="11" name="TextBox 10">
              <a:extLst>
                <a:ext uri="{FF2B5EF4-FFF2-40B4-BE49-F238E27FC236}">
                  <a16:creationId xmlns:a16="http://schemas.microsoft.com/office/drawing/2014/main" id="{B4CB2504-6973-2E70-EE40-5AC4B12FE6BA}"/>
                </a:ext>
              </a:extLst>
            </p:cNvPr>
            <p:cNvSpPr txBox="1"/>
            <p:nvPr/>
          </p:nvSpPr>
          <p:spPr>
            <a:xfrm>
              <a:off x="6800896" y="1036549"/>
              <a:ext cx="301686" cy="369332"/>
            </a:xfrm>
            <a:prstGeom prst="rect">
              <a:avLst/>
            </a:prstGeom>
            <a:noFill/>
          </p:spPr>
          <p:txBody>
            <a:bodyPr wrap="none" rtlCol="0">
              <a:spAutoFit/>
            </a:bodyPr>
            <a:lstStyle/>
            <a:p>
              <a:r>
                <a:rPr lang="en-GB" b="1" dirty="0">
                  <a:solidFill>
                    <a:srgbClr val="002060"/>
                  </a:solidFill>
                </a:rPr>
                <a:t>3</a:t>
              </a:r>
            </a:p>
          </p:txBody>
        </p:sp>
        <p:sp>
          <p:nvSpPr>
            <p:cNvPr id="12" name="TextBox 11">
              <a:extLst>
                <a:ext uri="{FF2B5EF4-FFF2-40B4-BE49-F238E27FC236}">
                  <a16:creationId xmlns:a16="http://schemas.microsoft.com/office/drawing/2014/main" id="{3EE6919B-C9CC-1A95-B36E-E358D5BD87B3}"/>
                </a:ext>
              </a:extLst>
            </p:cNvPr>
            <p:cNvSpPr txBox="1"/>
            <p:nvPr/>
          </p:nvSpPr>
          <p:spPr>
            <a:xfrm>
              <a:off x="7389450" y="1036549"/>
              <a:ext cx="301686" cy="369332"/>
            </a:xfrm>
            <a:prstGeom prst="rect">
              <a:avLst/>
            </a:prstGeom>
            <a:noFill/>
          </p:spPr>
          <p:txBody>
            <a:bodyPr wrap="none" rtlCol="0">
              <a:spAutoFit/>
            </a:bodyPr>
            <a:lstStyle/>
            <a:p>
              <a:r>
                <a:rPr lang="en-GB" b="1" dirty="0">
                  <a:solidFill>
                    <a:srgbClr val="002060"/>
                  </a:solidFill>
                </a:rPr>
                <a:t>4</a:t>
              </a:r>
            </a:p>
          </p:txBody>
        </p:sp>
        <p:sp>
          <p:nvSpPr>
            <p:cNvPr id="13" name="TextBox 12">
              <a:extLst>
                <a:ext uri="{FF2B5EF4-FFF2-40B4-BE49-F238E27FC236}">
                  <a16:creationId xmlns:a16="http://schemas.microsoft.com/office/drawing/2014/main" id="{7AF02AE5-4AF3-BAB0-FF56-6BC356DA2EE7}"/>
                </a:ext>
              </a:extLst>
            </p:cNvPr>
            <p:cNvSpPr txBox="1"/>
            <p:nvPr/>
          </p:nvSpPr>
          <p:spPr>
            <a:xfrm>
              <a:off x="8110256" y="1036549"/>
              <a:ext cx="301686" cy="369332"/>
            </a:xfrm>
            <a:prstGeom prst="rect">
              <a:avLst/>
            </a:prstGeom>
            <a:noFill/>
          </p:spPr>
          <p:txBody>
            <a:bodyPr wrap="none" rtlCol="0">
              <a:spAutoFit/>
            </a:bodyPr>
            <a:lstStyle/>
            <a:p>
              <a:r>
                <a:rPr lang="en-GB" b="1" dirty="0">
                  <a:solidFill>
                    <a:srgbClr val="002060"/>
                  </a:solidFill>
                </a:rPr>
                <a:t>5</a:t>
              </a:r>
            </a:p>
          </p:txBody>
        </p:sp>
        <p:sp>
          <p:nvSpPr>
            <p:cNvPr id="14" name="TextBox 13">
              <a:extLst>
                <a:ext uri="{FF2B5EF4-FFF2-40B4-BE49-F238E27FC236}">
                  <a16:creationId xmlns:a16="http://schemas.microsoft.com/office/drawing/2014/main" id="{3BAB63D1-AF0C-07B1-CC84-52EE209E1BFE}"/>
                </a:ext>
              </a:extLst>
            </p:cNvPr>
            <p:cNvSpPr txBox="1"/>
            <p:nvPr/>
          </p:nvSpPr>
          <p:spPr>
            <a:xfrm>
              <a:off x="3681097" y="1035517"/>
              <a:ext cx="1563120" cy="369332"/>
            </a:xfrm>
            <a:prstGeom prst="rect">
              <a:avLst/>
            </a:prstGeom>
            <a:noFill/>
          </p:spPr>
          <p:txBody>
            <a:bodyPr wrap="none" rtlCol="0">
              <a:spAutoFit/>
            </a:bodyPr>
            <a:lstStyle/>
            <a:p>
              <a:r>
                <a:rPr lang="en-GB" b="1" dirty="0">
                  <a:solidFill>
                    <a:srgbClr val="002060"/>
                  </a:solidFill>
                </a:rPr>
                <a:t>Quintile group</a:t>
              </a:r>
            </a:p>
          </p:txBody>
        </p:sp>
      </p:grpSp>
      <p:sp>
        <p:nvSpPr>
          <p:cNvPr id="15" name="TextBox 14">
            <a:extLst>
              <a:ext uri="{FF2B5EF4-FFF2-40B4-BE49-F238E27FC236}">
                <a16:creationId xmlns:a16="http://schemas.microsoft.com/office/drawing/2014/main" id="{78DED884-F737-D9BE-4C44-3AF54B3ADBA2}"/>
              </a:ext>
            </a:extLst>
          </p:cNvPr>
          <p:cNvSpPr txBox="1"/>
          <p:nvPr/>
        </p:nvSpPr>
        <p:spPr>
          <a:xfrm>
            <a:off x="619300" y="2157234"/>
            <a:ext cx="2903231" cy="1200329"/>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r"/>
            <a:r>
              <a:rPr lang="en-GB" b="1" dirty="0">
                <a:solidFill>
                  <a:srgbClr val="002060"/>
                </a:solidFill>
              </a:rPr>
              <a:t>100,000 people</a:t>
            </a:r>
          </a:p>
          <a:p>
            <a:pPr algn="r"/>
            <a:r>
              <a:rPr lang="en-GB" b="1" dirty="0">
                <a:solidFill>
                  <a:srgbClr val="002060"/>
                </a:solidFill>
              </a:rPr>
              <a:t>Background odds 1:9</a:t>
            </a:r>
          </a:p>
          <a:p>
            <a:pPr algn="r"/>
            <a:r>
              <a:rPr lang="en-GB" b="1" dirty="0">
                <a:solidFill>
                  <a:srgbClr val="002060"/>
                </a:solidFill>
              </a:rPr>
              <a:t>10,000 CAD events</a:t>
            </a:r>
          </a:p>
          <a:p>
            <a:pPr algn="r"/>
            <a:r>
              <a:rPr lang="en-GB" b="1" dirty="0">
                <a:solidFill>
                  <a:srgbClr val="002060"/>
                </a:solidFill>
              </a:rPr>
              <a:t>Difference in means 0.48SD</a:t>
            </a:r>
          </a:p>
        </p:txBody>
      </p:sp>
      <p:grpSp>
        <p:nvGrpSpPr>
          <p:cNvPr id="42" name="Group 41">
            <a:extLst>
              <a:ext uri="{FF2B5EF4-FFF2-40B4-BE49-F238E27FC236}">
                <a16:creationId xmlns:a16="http://schemas.microsoft.com/office/drawing/2014/main" id="{C3935CCB-CC19-2F54-A98A-BED8E9CB1ED2}"/>
              </a:ext>
            </a:extLst>
          </p:cNvPr>
          <p:cNvGrpSpPr/>
          <p:nvPr/>
        </p:nvGrpSpPr>
        <p:grpSpPr>
          <a:xfrm>
            <a:off x="3041117" y="5735287"/>
            <a:ext cx="4677636" cy="804684"/>
            <a:chOff x="3331742" y="5772666"/>
            <a:chExt cx="4677636" cy="804684"/>
          </a:xfrm>
        </p:grpSpPr>
        <p:sp>
          <p:nvSpPr>
            <p:cNvPr id="16" name="TextBox 15">
              <a:extLst>
                <a:ext uri="{FF2B5EF4-FFF2-40B4-BE49-F238E27FC236}">
                  <a16:creationId xmlns:a16="http://schemas.microsoft.com/office/drawing/2014/main" id="{8393E104-1DE0-2688-55FD-4BCDE62289A1}"/>
                </a:ext>
              </a:extLst>
            </p:cNvPr>
            <p:cNvSpPr txBox="1"/>
            <p:nvPr/>
          </p:nvSpPr>
          <p:spPr>
            <a:xfrm>
              <a:off x="4869105" y="5772666"/>
              <a:ext cx="497252" cy="338554"/>
            </a:xfrm>
            <a:prstGeom prst="rect">
              <a:avLst/>
            </a:prstGeom>
            <a:noFill/>
          </p:spPr>
          <p:txBody>
            <a:bodyPr wrap="none" rtlCol="0">
              <a:spAutoFit/>
            </a:bodyPr>
            <a:lstStyle/>
            <a:p>
              <a:r>
                <a:rPr lang="en-GB" sz="1600" b="1" dirty="0">
                  <a:solidFill>
                    <a:srgbClr val="002060"/>
                  </a:solidFill>
                </a:rPr>
                <a:t>938</a:t>
              </a:r>
            </a:p>
          </p:txBody>
        </p:sp>
        <p:sp>
          <p:nvSpPr>
            <p:cNvPr id="17" name="TextBox 16">
              <a:extLst>
                <a:ext uri="{FF2B5EF4-FFF2-40B4-BE49-F238E27FC236}">
                  <a16:creationId xmlns:a16="http://schemas.microsoft.com/office/drawing/2014/main" id="{B424A581-9C99-EED9-00D4-77205623BEAF}"/>
                </a:ext>
              </a:extLst>
            </p:cNvPr>
            <p:cNvSpPr txBox="1"/>
            <p:nvPr/>
          </p:nvSpPr>
          <p:spPr>
            <a:xfrm>
              <a:off x="5484487" y="5772666"/>
              <a:ext cx="601447" cy="338554"/>
            </a:xfrm>
            <a:prstGeom prst="rect">
              <a:avLst/>
            </a:prstGeom>
            <a:noFill/>
          </p:spPr>
          <p:txBody>
            <a:bodyPr wrap="none" rtlCol="0">
              <a:spAutoFit/>
            </a:bodyPr>
            <a:lstStyle/>
            <a:p>
              <a:r>
                <a:rPr lang="en-GB" sz="1600" b="1" dirty="0">
                  <a:solidFill>
                    <a:srgbClr val="002060"/>
                  </a:solidFill>
                </a:rPr>
                <a:t>1390</a:t>
              </a:r>
            </a:p>
          </p:txBody>
        </p:sp>
        <p:sp>
          <p:nvSpPr>
            <p:cNvPr id="18" name="TextBox 17">
              <a:extLst>
                <a:ext uri="{FF2B5EF4-FFF2-40B4-BE49-F238E27FC236}">
                  <a16:creationId xmlns:a16="http://schemas.microsoft.com/office/drawing/2014/main" id="{713F9356-0A42-AA2D-598F-ADCF3FE01B15}"/>
                </a:ext>
              </a:extLst>
            </p:cNvPr>
            <p:cNvSpPr txBox="1"/>
            <p:nvPr/>
          </p:nvSpPr>
          <p:spPr>
            <a:xfrm>
              <a:off x="6062174" y="5772666"/>
              <a:ext cx="601447" cy="338554"/>
            </a:xfrm>
            <a:prstGeom prst="rect">
              <a:avLst/>
            </a:prstGeom>
            <a:noFill/>
          </p:spPr>
          <p:txBody>
            <a:bodyPr wrap="none" rtlCol="0">
              <a:spAutoFit/>
            </a:bodyPr>
            <a:lstStyle/>
            <a:p>
              <a:r>
                <a:rPr lang="en-GB" sz="1600" b="1" dirty="0">
                  <a:solidFill>
                    <a:srgbClr val="002060"/>
                  </a:solidFill>
                </a:rPr>
                <a:t>1790</a:t>
              </a:r>
            </a:p>
          </p:txBody>
        </p:sp>
        <p:sp>
          <p:nvSpPr>
            <p:cNvPr id="19" name="TextBox 18">
              <a:extLst>
                <a:ext uri="{FF2B5EF4-FFF2-40B4-BE49-F238E27FC236}">
                  <a16:creationId xmlns:a16="http://schemas.microsoft.com/office/drawing/2014/main" id="{F3FB54B7-B13A-2F2E-879D-E74605AB3EBB}"/>
                </a:ext>
              </a:extLst>
            </p:cNvPr>
            <p:cNvSpPr txBox="1"/>
            <p:nvPr/>
          </p:nvSpPr>
          <p:spPr>
            <a:xfrm>
              <a:off x="6677205" y="5772666"/>
              <a:ext cx="601447" cy="338554"/>
            </a:xfrm>
            <a:prstGeom prst="rect">
              <a:avLst/>
            </a:prstGeom>
            <a:noFill/>
          </p:spPr>
          <p:txBody>
            <a:bodyPr wrap="none" rtlCol="0">
              <a:spAutoFit/>
            </a:bodyPr>
            <a:lstStyle/>
            <a:p>
              <a:r>
                <a:rPr lang="en-GB" sz="1600" b="1" dirty="0">
                  <a:solidFill>
                    <a:srgbClr val="002060"/>
                  </a:solidFill>
                </a:rPr>
                <a:t>2308</a:t>
              </a:r>
            </a:p>
          </p:txBody>
        </p:sp>
        <p:sp>
          <p:nvSpPr>
            <p:cNvPr id="20" name="TextBox 19">
              <a:extLst>
                <a:ext uri="{FF2B5EF4-FFF2-40B4-BE49-F238E27FC236}">
                  <a16:creationId xmlns:a16="http://schemas.microsoft.com/office/drawing/2014/main" id="{E1A5E35A-C027-66A2-7C98-2555B0638EF0}"/>
                </a:ext>
              </a:extLst>
            </p:cNvPr>
            <p:cNvSpPr txBox="1"/>
            <p:nvPr/>
          </p:nvSpPr>
          <p:spPr>
            <a:xfrm>
              <a:off x="7407931" y="5772666"/>
              <a:ext cx="601447" cy="338554"/>
            </a:xfrm>
            <a:prstGeom prst="rect">
              <a:avLst/>
            </a:prstGeom>
            <a:noFill/>
          </p:spPr>
          <p:txBody>
            <a:bodyPr wrap="none" rtlCol="0">
              <a:spAutoFit/>
            </a:bodyPr>
            <a:lstStyle/>
            <a:p>
              <a:r>
                <a:rPr lang="en-GB" sz="1600" b="1" dirty="0">
                  <a:solidFill>
                    <a:srgbClr val="002060"/>
                  </a:solidFill>
                </a:rPr>
                <a:t>3574</a:t>
              </a:r>
            </a:p>
          </p:txBody>
        </p:sp>
        <p:sp>
          <p:nvSpPr>
            <p:cNvPr id="21" name="TextBox 20">
              <a:extLst>
                <a:ext uri="{FF2B5EF4-FFF2-40B4-BE49-F238E27FC236}">
                  <a16:creationId xmlns:a16="http://schemas.microsoft.com/office/drawing/2014/main" id="{9FAB5D3B-6A0E-54F3-D214-9912ECC94240}"/>
                </a:ext>
              </a:extLst>
            </p:cNvPr>
            <p:cNvSpPr txBox="1"/>
            <p:nvPr/>
          </p:nvSpPr>
          <p:spPr>
            <a:xfrm>
              <a:off x="3331742" y="5772666"/>
              <a:ext cx="837665" cy="338554"/>
            </a:xfrm>
            <a:prstGeom prst="rect">
              <a:avLst/>
            </a:prstGeom>
            <a:noFill/>
          </p:spPr>
          <p:txBody>
            <a:bodyPr wrap="none" rtlCol="0">
              <a:spAutoFit/>
            </a:bodyPr>
            <a:lstStyle/>
            <a:p>
              <a:r>
                <a:rPr lang="en-GB" sz="1600" b="1" dirty="0">
                  <a:solidFill>
                    <a:srgbClr val="002060"/>
                  </a:solidFill>
                </a:rPr>
                <a:t>EVENTS</a:t>
              </a:r>
            </a:p>
          </p:txBody>
        </p:sp>
        <p:sp>
          <p:nvSpPr>
            <p:cNvPr id="22" name="TextBox 21">
              <a:extLst>
                <a:ext uri="{FF2B5EF4-FFF2-40B4-BE49-F238E27FC236}">
                  <a16:creationId xmlns:a16="http://schemas.microsoft.com/office/drawing/2014/main" id="{6DD786A2-D403-60D4-29F9-8C99B596F803}"/>
                </a:ext>
              </a:extLst>
            </p:cNvPr>
            <p:cNvSpPr txBox="1"/>
            <p:nvPr/>
          </p:nvSpPr>
          <p:spPr>
            <a:xfrm>
              <a:off x="3331742" y="6238796"/>
              <a:ext cx="681597" cy="338554"/>
            </a:xfrm>
            <a:prstGeom prst="rect">
              <a:avLst/>
            </a:prstGeom>
            <a:noFill/>
          </p:spPr>
          <p:txBody>
            <a:bodyPr wrap="none" rtlCol="0">
              <a:spAutoFit/>
            </a:bodyPr>
            <a:lstStyle/>
            <a:p>
              <a:r>
                <a:rPr lang="en-GB" sz="1600" b="1" dirty="0">
                  <a:solidFill>
                    <a:srgbClr val="002060"/>
                  </a:solidFill>
                </a:rPr>
                <a:t>ODDS</a:t>
              </a:r>
            </a:p>
          </p:txBody>
        </p:sp>
        <p:sp>
          <p:nvSpPr>
            <p:cNvPr id="23" name="TextBox 22">
              <a:extLst>
                <a:ext uri="{FF2B5EF4-FFF2-40B4-BE49-F238E27FC236}">
                  <a16:creationId xmlns:a16="http://schemas.microsoft.com/office/drawing/2014/main" id="{D678D181-4AF2-2F63-A3EA-F045A63E6A11}"/>
                </a:ext>
              </a:extLst>
            </p:cNvPr>
            <p:cNvSpPr txBox="1"/>
            <p:nvPr/>
          </p:nvSpPr>
          <p:spPr>
            <a:xfrm>
              <a:off x="4795055" y="6238122"/>
              <a:ext cx="553357" cy="338554"/>
            </a:xfrm>
            <a:prstGeom prst="rect">
              <a:avLst/>
            </a:prstGeom>
            <a:noFill/>
          </p:spPr>
          <p:txBody>
            <a:bodyPr wrap="none" rtlCol="0">
              <a:spAutoFit/>
            </a:bodyPr>
            <a:lstStyle/>
            <a:p>
              <a:r>
                <a:rPr lang="en-GB" sz="1600" b="1" dirty="0">
                  <a:solidFill>
                    <a:srgbClr val="002060"/>
                  </a:solidFill>
                </a:rPr>
                <a:t>1:19</a:t>
              </a:r>
            </a:p>
          </p:txBody>
        </p:sp>
        <p:sp>
          <p:nvSpPr>
            <p:cNvPr id="24" name="TextBox 23">
              <a:extLst>
                <a:ext uri="{FF2B5EF4-FFF2-40B4-BE49-F238E27FC236}">
                  <a16:creationId xmlns:a16="http://schemas.microsoft.com/office/drawing/2014/main" id="{E450D278-EA83-DA80-ADB0-51EC8C21E331}"/>
                </a:ext>
              </a:extLst>
            </p:cNvPr>
            <p:cNvSpPr txBox="1"/>
            <p:nvPr/>
          </p:nvSpPr>
          <p:spPr>
            <a:xfrm>
              <a:off x="5561585" y="6238122"/>
              <a:ext cx="553357" cy="338554"/>
            </a:xfrm>
            <a:prstGeom prst="rect">
              <a:avLst/>
            </a:prstGeom>
            <a:noFill/>
          </p:spPr>
          <p:txBody>
            <a:bodyPr wrap="none" rtlCol="0">
              <a:spAutoFit/>
            </a:bodyPr>
            <a:lstStyle/>
            <a:p>
              <a:r>
                <a:rPr lang="en-GB" sz="1600" b="1" dirty="0">
                  <a:solidFill>
                    <a:srgbClr val="002060"/>
                  </a:solidFill>
                </a:rPr>
                <a:t>1:13</a:t>
              </a:r>
            </a:p>
          </p:txBody>
        </p:sp>
        <p:sp>
          <p:nvSpPr>
            <p:cNvPr id="25" name="TextBox 24">
              <a:extLst>
                <a:ext uri="{FF2B5EF4-FFF2-40B4-BE49-F238E27FC236}">
                  <a16:creationId xmlns:a16="http://schemas.microsoft.com/office/drawing/2014/main" id="{2071BC82-27BA-B129-AA80-60699BB5ABDF}"/>
                </a:ext>
              </a:extLst>
            </p:cNvPr>
            <p:cNvSpPr txBox="1"/>
            <p:nvPr/>
          </p:nvSpPr>
          <p:spPr>
            <a:xfrm>
              <a:off x="6131721" y="6238122"/>
              <a:ext cx="553357" cy="338554"/>
            </a:xfrm>
            <a:prstGeom prst="rect">
              <a:avLst/>
            </a:prstGeom>
            <a:noFill/>
          </p:spPr>
          <p:txBody>
            <a:bodyPr wrap="none" rtlCol="0">
              <a:spAutoFit/>
            </a:bodyPr>
            <a:lstStyle/>
            <a:p>
              <a:r>
                <a:rPr lang="en-GB" sz="1600" b="1" dirty="0">
                  <a:solidFill>
                    <a:srgbClr val="002060"/>
                  </a:solidFill>
                </a:rPr>
                <a:t>1:10</a:t>
              </a:r>
            </a:p>
          </p:txBody>
        </p:sp>
        <p:sp>
          <p:nvSpPr>
            <p:cNvPr id="26" name="TextBox 25">
              <a:extLst>
                <a:ext uri="{FF2B5EF4-FFF2-40B4-BE49-F238E27FC236}">
                  <a16:creationId xmlns:a16="http://schemas.microsoft.com/office/drawing/2014/main" id="{BFEE3CA3-6438-021F-2C4A-8A26EE22DE7C}"/>
                </a:ext>
              </a:extLst>
            </p:cNvPr>
            <p:cNvSpPr txBox="1"/>
            <p:nvPr/>
          </p:nvSpPr>
          <p:spPr>
            <a:xfrm>
              <a:off x="6720414" y="6238122"/>
              <a:ext cx="449162" cy="338554"/>
            </a:xfrm>
            <a:prstGeom prst="rect">
              <a:avLst/>
            </a:prstGeom>
            <a:noFill/>
          </p:spPr>
          <p:txBody>
            <a:bodyPr wrap="none" rtlCol="0">
              <a:spAutoFit/>
            </a:bodyPr>
            <a:lstStyle/>
            <a:p>
              <a:r>
                <a:rPr lang="en-GB" sz="1600" b="1" dirty="0">
                  <a:solidFill>
                    <a:srgbClr val="002060"/>
                  </a:solidFill>
                </a:rPr>
                <a:t>1:8</a:t>
              </a:r>
            </a:p>
          </p:txBody>
        </p:sp>
        <p:sp>
          <p:nvSpPr>
            <p:cNvPr id="27" name="TextBox 26">
              <a:extLst>
                <a:ext uri="{FF2B5EF4-FFF2-40B4-BE49-F238E27FC236}">
                  <a16:creationId xmlns:a16="http://schemas.microsoft.com/office/drawing/2014/main" id="{BB8DF269-6441-BDEA-51A5-BF46A82B4363}"/>
                </a:ext>
              </a:extLst>
            </p:cNvPr>
            <p:cNvSpPr txBox="1"/>
            <p:nvPr/>
          </p:nvSpPr>
          <p:spPr>
            <a:xfrm>
              <a:off x="7407931" y="6238122"/>
              <a:ext cx="449162" cy="338554"/>
            </a:xfrm>
            <a:prstGeom prst="rect">
              <a:avLst/>
            </a:prstGeom>
            <a:noFill/>
          </p:spPr>
          <p:txBody>
            <a:bodyPr wrap="none" rtlCol="0">
              <a:spAutoFit/>
            </a:bodyPr>
            <a:lstStyle/>
            <a:p>
              <a:r>
                <a:rPr lang="en-GB" sz="1600" b="1" dirty="0">
                  <a:solidFill>
                    <a:srgbClr val="002060"/>
                  </a:solidFill>
                </a:rPr>
                <a:t>1:5</a:t>
              </a:r>
            </a:p>
          </p:txBody>
        </p:sp>
      </p:grpSp>
      <p:cxnSp>
        <p:nvCxnSpPr>
          <p:cNvPr id="28" name="Straight Connector 27">
            <a:extLst>
              <a:ext uri="{FF2B5EF4-FFF2-40B4-BE49-F238E27FC236}">
                <a16:creationId xmlns:a16="http://schemas.microsoft.com/office/drawing/2014/main" id="{7E3F83FB-0B8D-7F7E-2759-70CEFEC07F14}"/>
              </a:ext>
            </a:extLst>
          </p:cNvPr>
          <p:cNvCxnSpPr>
            <a:cxnSpLocks/>
          </p:cNvCxnSpPr>
          <p:nvPr/>
        </p:nvCxnSpPr>
        <p:spPr>
          <a:xfrm flipH="1">
            <a:off x="6957207" y="1989498"/>
            <a:ext cx="6432" cy="3619566"/>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CB4A41A-4805-0D67-5166-624632144F89}"/>
              </a:ext>
            </a:extLst>
          </p:cNvPr>
          <p:cNvCxnSpPr>
            <a:cxnSpLocks/>
          </p:cNvCxnSpPr>
          <p:nvPr/>
        </p:nvCxnSpPr>
        <p:spPr>
          <a:xfrm>
            <a:off x="6386580" y="1989498"/>
            <a:ext cx="0" cy="3619566"/>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E2C2F1-2E69-DE6A-0BCA-B410F6556E8E}"/>
              </a:ext>
            </a:extLst>
          </p:cNvPr>
          <p:cNvCxnSpPr>
            <a:cxnSpLocks/>
          </p:cNvCxnSpPr>
          <p:nvPr/>
        </p:nvCxnSpPr>
        <p:spPr>
          <a:xfrm flipH="1">
            <a:off x="5819790" y="2007927"/>
            <a:ext cx="39529" cy="3600458"/>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2ACA9D-6AB2-0D6C-C087-C7E29DCD28E2}"/>
              </a:ext>
            </a:extLst>
          </p:cNvPr>
          <p:cNvCxnSpPr>
            <a:cxnSpLocks/>
          </p:cNvCxnSpPr>
          <p:nvPr/>
        </p:nvCxnSpPr>
        <p:spPr>
          <a:xfrm flipH="1">
            <a:off x="5244217" y="1969293"/>
            <a:ext cx="57483" cy="3639771"/>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58418D6-11D4-3940-9A6C-102284351AEB}"/>
              </a:ext>
            </a:extLst>
          </p:cNvPr>
          <p:cNvSpPr txBox="1"/>
          <p:nvPr/>
        </p:nvSpPr>
        <p:spPr>
          <a:xfrm>
            <a:off x="3033194" y="144502"/>
            <a:ext cx="6237605" cy="369332"/>
          </a:xfrm>
          <a:prstGeom prst="rect">
            <a:avLst/>
          </a:prstGeom>
          <a:noFill/>
        </p:spPr>
        <p:txBody>
          <a:bodyPr wrap="none" rtlCol="0">
            <a:spAutoFit/>
          </a:bodyPr>
          <a:lstStyle/>
          <a:p>
            <a:r>
              <a:rPr lang="en-GB" b="1" dirty="0">
                <a:solidFill>
                  <a:srgbClr val="002060"/>
                </a:solidFill>
                <a:latin typeface="Arial" panose="020B0604020202020204" pitchFamily="34" charset="0"/>
                <a:cs typeface="Arial" panose="020B0604020202020204" pitchFamily="34" charset="0"/>
              </a:rPr>
              <a:t>Polygenic risk stratification for coronary artery disease</a:t>
            </a:r>
          </a:p>
        </p:txBody>
      </p:sp>
    </p:spTree>
    <p:extLst>
      <p:ext uri="{BB962C8B-B14F-4D97-AF65-F5344CB8AC3E}">
        <p14:creationId xmlns:p14="http://schemas.microsoft.com/office/powerpoint/2010/main" val="99769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53A9B5-4D64-5A90-0E6C-705C0392728B}"/>
              </a:ext>
            </a:extLst>
          </p:cNvPr>
          <p:cNvSpPr txBox="1"/>
          <p:nvPr/>
        </p:nvSpPr>
        <p:spPr>
          <a:xfrm>
            <a:off x="2514600" y="3161655"/>
            <a:ext cx="7349576" cy="461665"/>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r>
              <a:rPr lang="en-GB" sz="2400" dirty="0">
                <a:solidFill>
                  <a:srgbClr val="002060"/>
                </a:solidFill>
                <a:latin typeface="Arial" panose="020B0604020202020204" pitchFamily="34" charset="0"/>
                <a:cs typeface="Arial" panose="020B0604020202020204" pitchFamily="34" charset="0"/>
              </a:rPr>
              <a:t>INTEGRATING PRS WITH OTHER RISK FACTORS</a:t>
            </a:r>
          </a:p>
        </p:txBody>
      </p:sp>
    </p:spTree>
    <p:extLst>
      <p:ext uri="{BB962C8B-B14F-4D97-AF65-F5344CB8AC3E}">
        <p14:creationId xmlns:p14="http://schemas.microsoft.com/office/powerpoint/2010/main" val="238955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09A8BE-EFB3-465F-06B5-07C513725E59}"/>
              </a:ext>
            </a:extLst>
          </p:cNvPr>
          <p:cNvGraphicFramePr>
            <a:graphicFrameLocks noGrp="1"/>
          </p:cNvGraphicFramePr>
          <p:nvPr/>
        </p:nvGraphicFramePr>
        <p:xfrm>
          <a:off x="131960" y="1010975"/>
          <a:ext cx="11711013" cy="1772920"/>
        </p:xfrm>
        <a:graphic>
          <a:graphicData uri="http://schemas.openxmlformats.org/drawingml/2006/table">
            <a:tbl>
              <a:tblPr firstRow="1" bandRow="1">
                <a:tableStyleId>{9D7B26C5-4107-4FEC-AEDC-1716B250A1EF}</a:tableStyleId>
              </a:tblPr>
              <a:tblGrid>
                <a:gridCol w="2043011">
                  <a:extLst>
                    <a:ext uri="{9D8B030D-6E8A-4147-A177-3AD203B41FA5}">
                      <a16:colId xmlns:a16="http://schemas.microsoft.com/office/drawing/2014/main" val="618807379"/>
                    </a:ext>
                  </a:extLst>
                </a:gridCol>
                <a:gridCol w="2791090">
                  <a:extLst>
                    <a:ext uri="{9D8B030D-6E8A-4147-A177-3AD203B41FA5}">
                      <a16:colId xmlns:a16="http://schemas.microsoft.com/office/drawing/2014/main" val="3697935010"/>
                    </a:ext>
                  </a:extLst>
                </a:gridCol>
                <a:gridCol w="1765617">
                  <a:extLst>
                    <a:ext uri="{9D8B030D-6E8A-4147-A177-3AD203B41FA5}">
                      <a16:colId xmlns:a16="http://schemas.microsoft.com/office/drawing/2014/main" val="701469263"/>
                    </a:ext>
                  </a:extLst>
                </a:gridCol>
                <a:gridCol w="538153">
                  <a:extLst>
                    <a:ext uri="{9D8B030D-6E8A-4147-A177-3AD203B41FA5}">
                      <a16:colId xmlns:a16="http://schemas.microsoft.com/office/drawing/2014/main" val="236739055"/>
                    </a:ext>
                  </a:extLst>
                </a:gridCol>
                <a:gridCol w="641087">
                  <a:extLst>
                    <a:ext uri="{9D8B030D-6E8A-4147-A177-3AD203B41FA5}">
                      <a16:colId xmlns:a16="http://schemas.microsoft.com/office/drawing/2014/main" val="1777286814"/>
                    </a:ext>
                  </a:extLst>
                </a:gridCol>
                <a:gridCol w="1384817">
                  <a:extLst>
                    <a:ext uri="{9D8B030D-6E8A-4147-A177-3AD203B41FA5}">
                      <a16:colId xmlns:a16="http://schemas.microsoft.com/office/drawing/2014/main" val="1922276766"/>
                    </a:ext>
                  </a:extLst>
                </a:gridCol>
                <a:gridCol w="1384817">
                  <a:extLst>
                    <a:ext uri="{9D8B030D-6E8A-4147-A177-3AD203B41FA5}">
                      <a16:colId xmlns:a16="http://schemas.microsoft.com/office/drawing/2014/main" val="2733005053"/>
                    </a:ext>
                  </a:extLst>
                </a:gridCol>
                <a:gridCol w="1162421">
                  <a:extLst>
                    <a:ext uri="{9D8B030D-6E8A-4147-A177-3AD203B41FA5}">
                      <a16:colId xmlns:a16="http://schemas.microsoft.com/office/drawing/2014/main" val="868181142"/>
                    </a:ext>
                  </a:extLst>
                </a:gridCol>
              </a:tblGrid>
              <a:tr h="370840">
                <a:tc>
                  <a:txBody>
                    <a:bodyPr/>
                    <a:lstStyle/>
                    <a:p>
                      <a:pPr algn="ctr"/>
                      <a:r>
                        <a:rPr lang="en-GB" sz="1600" dirty="0">
                          <a:latin typeface="Arial" panose="020B0604020202020204" pitchFamily="34" charset="0"/>
                          <a:cs typeface="Arial" panose="020B0604020202020204" pitchFamily="34" charset="0"/>
                        </a:rPr>
                        <a:t>Population screened</a:t>
                      </a:r>
                    </a:p>
                    <a:p>
                      <a:pPr algn="ctr"/>
                      <a:r>
                        <a:rPr lang="en-GB" sz="1600" dirty="0">
                          <a:latin typeface="Arial" panose="020B0604020202020204" pitchFamily="34" charset="0"/>
                          <a:cs typeface="Arial" panose="020B0604020202020204" pitchFamily="34" charset="0"/>
                        </a:rPr>
                        <a:t>(CVD events)</a:t>
                      </a:r>
                    </a:p>
                  </a:txBody>
                  <a:tcPr/>
                </a:tc>
                <a:tc>
                  <a:txBody>
                    <a:bodyPr/>
                    <a:lstStyle/>
                    <a:p>
                      <a:pPr algn="ctr"/>
                      <a:r>
                        <a:rPr lang="en-GB" sz="1600" dirty="0">
                          <a:latin typeface="Arial" panose="020B0604020202020204" pitchFamily="34" charset="0"/>
                          <a:cs typeface="Arial" panose="020B0604020202020204" pitchFamily="34" charset="0"/>
                        </a:rPr>
                        <a:t>Risk assessment</a:t>
                      </a:r>
                    </a:p>
                  </a:txBody>
                  <a:tcPr/>
                </a:tc>
                <a:tc>
                  <a:txBody>
                    <a:bodyPr/>
                    <a:lstStyle/>
                    <a:p>
                      <a:pPr algn="ctr"/>
                      <a:r>
                        <a:rPr lang="en-GB" sz="1600" dirty="0">
                          <a:latin typeface="Arial" panose="020B0604020202020204" pitchFamily="34" charset="0"/>
                          <a:cs typeface="Arial" panose="020B0604020202020204" pitchFamily="34" charset="0"/>
                        </a:rPr>
                        <a:t>Risk </a:t>
                      </a:r>
                    </a:p>
                    <a:p>
                      <a:pPr algn="ctr"/>
                      <a:r>
                        <a:rPr lang="en-GB" sz="1600" dirty="0">
                          <a:latin typeface="Arial" panose="020B0604020202020204" pitchFamily="34" charset="0"/>
                          <a:cs typeface="Arial" panose="020B0604020202020204" pitchFamily="34" charset="0"/>
                        </a:rPr>
                        <a:t>cut-off</a:t>
                      </a:r>
                    </a:p>
                  </a:txBody>
                  <a:tcPr/>
                </a:tc>
                <a:tc>
                  <a:txBody>
                    <a:bodyPr/>
                    <a:lstStyle/>
                    <a:p>
                      <a:pPr algn="ctr"/>
                      <a:r>
                        <a:rPr lang="en-GB" sz="1600" dirty="0">
                          <a:latin typeface="Arial" panose="020B0604020202020204" pitchFamily="34" charset="0"/>
                          <a:cs typeface="Arial" panose="020B0604020202020204" pitchFamily="34" charset="0"/>
                        </a:rPr>
                        <a:t>DR </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FPR </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Offered </a:t>
                      </a:r>
                    </a:p>
                    <a:p>
                      <a:pPr algn="ctr"/>
                      <a:r>
                        <a:rPr lang="en-GB" sz="1600" dirty="0">
                          <a:latin typeface="Arial" panose="020B0604020202020204" pitchFamily="34" charset="0"/>
                          <a:cs typeface="Arial" panose="020B0604020202020204" pitchFamily="34" charset="0"/>
                        </a:rPr>
                        <a:t>statin</a:t>
                      </a:r>
                    </a:p>
                  </a:txBody>
                  <a:tcPr/>
                </a:tc>
                <a:tc>
                  <a:txBody>
                    <a:bodyPr/>
                    <a:lstStyle/>
                    <a:p>
                      <a:pPr algn="ctr"/>
                      <a:r>
                        <a:rPr lang="en-GB" sz="1600" dirty="0">
                          <a:latin typeface="Arial" panose="020B0604020202020204" pitchFamily="34" charset="0"/>
                          <a:cs typeface="Arial" panose="020B0604020202020204" pitchFamily="34" charset="0"/>
                        </a:rPr>
                        <a:t>CVD events </a:t>
                      </a:r>
                    </a:p>
                    <a:p>
                      <a:pPr algn="ctr"/>
                      <a:r>
                        <a:rPr lang="en-GB" sz="1600" dirty="0">
                          <a:latin typeface="Arial" panose="020B0604020202020204" pitchFamily="34" charset="0"/>
                          <a:cs typeface="Arial" panose="020B0604020202020204" pitchFamily="34" charset="0"/>
                        </a:rPr>
                        <a:t>above cut-off</a:t>
                      </a:r>
                    </a:p>
                  </a:txBody>
                  <a:tcPr/>
                </a:tc>
                <a:tc>
                  <a:txBody>
                    <a:bodyPr/>
                    <a:lstStyle/>
                    <a:p>
                      <a:pPr algn="ctr"/>
                      <a:r>
                        <a:rPr lang="en-GB" sz="1600" dirty="0">
                          <a:latin typeface="Arial" panose="020B0604020202020204" pitchFamily="34" charset="0"/>
                          <a:cs typeface="Arial" panose="020B0604020202020204" pitchFamily="34" charset="0"/>
                        </a:rPr>
                        <a:t>Events prevented</a:t>
                      </a:r>
                    </a:p>
                  </a:txBody>
                  <a:tcPr/>
                </a:tc>
                <a:extLst>
                  <a:ext uri="{0D108BD9-81ED-4DB2-BD59-A6C34878D82A}">
                    <a16:rowId xmlns:a16="http://schemas.microsoft.com/office/drawing/2014/main" val="330970016"/>
                  </a:ext>
                </a:extLst>
              </a:tr>
              <a:tr h="370840">
                <a:tc>
                  <a:txBody>
                    <a:bodyPr/>
                    <a:lstStyle/>
                    <a:p>
                      <a:r>
                        <a:rPr lang="en-GB" sz="1600" dirty="0">
                          <a:latin typeface="Arial" panose="020B0604020202020204" pitchFamily="34" charset="0"/>
                          <a:cs typeface="Arial" panose="020B0604020202020204" pitchFamily="34" charset="0"/>
                        </a:rPr>
                        <a:t>100,000 (7997)</a:t>
                      </a:r>
                    </a:p>
                  </a:txBody>
                  <a:tcPr/>
                </a:tc>
                <a:tc>
                  <a:txBody>
                    <a:bodyPr/>
                    <a:lstStyle/>
                    <a:p>
                      <a:r>
                        <a:rPr lang="en-GB" sz="1600" dirty="0">
                          <a:latin typeface="Arial" panose="020B0604020202020204" pitchFamily="34" charset="0"/>
                          <a:cs typeface="Arial" panose="020B0604020202020204" pitchFamily="34" charset="0"/>
                        </a:rPr>
                        <a:t>Conventional risk factors</a:t>
                      </a:r>
                    </a:p>
                  </a:txBody>
                  <a:tcPr/>
                </a:tc>
                <a:tc>
                  <a:txBody>
                    <a:bodyPr/>
                    <a:lstStyle/>
                    <a:p>
                      <a:pPr algn="ctr"/>
                      <a:r>
                        <a:rPr lang="en-GB" sz="1600" dirty="0">
                          <a:latin typeface="Arial" panose="020B0604020202020204" pitchFamily="34" charset="0"/>
                          <a:cs typeface="Arial" panose="020B0604020202020204" pitchFamily="34" charset="0"/>
                        </a:rPr>
                        <a:t>10% 10-year risk</a:t>
                      </a:r>
                    </a:p>
                  </a:txBody>
                  <a:tcPr/>
                </a:tc>
                <a:tc>
                  <a:txBody>
                    <a:bodyPr/>
                    <a:lstStyle/>
                    <a:p>
                      <a:pPr algn="ctr"/>
                      <a:r>
                        <a:rPr lang="en-GB" sz="1600" dirty="0">
                          <a:latin typeface="Arial" panose="020B0604020202020204" pitchFamily="34" charset="0"/>
                          <a:cs typeface="Arial" panose="020B0604020202020204" pitchFamily="34" charset="0"/>
                        </a:rPr>
                        <a:t>60</a:t>
                      </a:r>
                    </a:p>
                  </a:txBody>
                  <a:tcPr/>
                </a:tc>
                <a:tc>
                  <a:txBody>
                    <a:bodyPr/>
                    <a:lstStyle/>
                    <a:p>
                      <a:pPr algn="ctr"/>
                      <a:r>
                        <a:rPr lang="en-GB" sz="1600" dirty="0">
                          <a:latin typeface="Arial" panose="020B0604020202020204" pitchFamily="34" charset="0"/>
                          <a:cs typeface="Arial" panose="020B0604020202020204" pitchFamily="34" charset="0"/>
                        </a:rPr>
                        <a:t>24</a:t>
                      </a:r>
                    </a:p>
                  </a:txBody>
                  <a:tcPr/>
                </a:tc>
                <a:tc>
                  <a:txBody>
                    <a:bodyPr/>
                    <a:lstStyle/>
                    <a:p>
                      <a:pPr algn="ctr"/>
                      <a:r>
                        <a:rPr lang="en-GB" sz="1600" dirty="0">
                          <a:latin typeface="Arial" panose="020B0604020202020204" pitchFamily="34" charset="0"/>
                          <a:cs typeface="Arial" panose="020B0604020202020204" pitchFamily="34" charset="0"/>
                        </a:rPr>
                        <a:t>26,722</a:t>
                      </a:r>
                    </a:p>
                  </a:txBody>
                  <a:tcPr/>
                </a:tc>
                <a:tc>
                  <a:txBody>
                    <a:bodyPr/>
                    <a:lstStyle/>
                    <a:p>
                      <a:pPr algn="ctr"/>
                      <a:r>
                        <a:rPr lang="en-GB" sz="1600" dirty="0">
                          <a:latin typeface="Arial" panose="020B0604020202020204" pitchFamily="34" charset="0"/>
                          <a:cs typeface="Arial" panose="020B0604020202020204" pitchFamily="34" charset="0"/>
                        </a:rPr>
                        <a:t>4783</a:t>
                      </a:r>
                    </a:p>
                  </a:txBody>
                  <a:tcPr/>
                </a:tc>
                <a:tc>
                  <a:txBody>
                    <a:bodyPr/>
                    <a:lstStyle/>
                    <a:p>
                      <a:pPr algn="ctr"/>
                      <a:r>
                        <a:rPr lang="en-GB" sz="1600" dirty="0">
                          <a:latin typeface="Arial" panose="020B0604020202020204" pitchFamily="34" charset="0"/>
                          <a:cs typeface="Arial" panose="020B0604020202020204" pitchFamily="34" charset="0"/>
                        </a:rPr>
                        <a:t>957</a:t>
                      </a:r>
                    </a:p>
                  </a:txBody>
                  <a:tcPr/>
                </a:tc>
                <a:extLst>
                  <a:ext uri="{0D108BD9-81ED-4DB2-BD59-A6C34878D82A}">
                    <a16:rowId xmlns:a16="http://schemas.microsoft.com/office/drawing/2014/main" val="2090058256"/>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Conventional risk factors +PRS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10% 10-year risk</a:t>
                      </a:r>
                    </a:p>
                    <a:p>
                      <a:pPr algn="ctr"/>
                      <a:endParaRPr lang="en-GB"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61</a:t>
                      </a:r>
                    </a:p>
                  </a:txBody>
                  <a:tcPr/>
                </a:tc>
                <a:tc>
                  <a:txBody>
                    <a:bodyPr/>
                    <a:lstStyle/>
                    <a:p>
                      <a:pPr algn="ctr"/>
                      <a:r>
                        <a:rPr lang="en-GB" sz="1600" dirty="0">
                          <a:latin typeface="Arial" panose="020B0604020202020204" pitchFamily="34" charset="0"/>
                          <a:cs typeface="Arial" panose="020B0604020202020204" pitchFamily="34" charset="0"/>
                        </a:rPr>
                        <a:t>23</a:t>
                      </a:r>
                    </a:p>
                  </a:txBody>
                  <a:tcPr/>
                </a:tc>
                <a:tc>
                  <a:txBody>
                    <a:bodyPr/>
                    <a:lstStyle/>
                    <a:p>
                      <a:pPr algn="ctr"/>
                      <a:r>
                        <a:rPr lang="en-GB" sz="1600" dirty="0">
                          <a:latin typeface="Arial" panose="020B0604020202020204" pitchFamily="34" charset="0"/>
                          <a:cs typeface="Arial" panose="020B0604020202020204" pitchFamily="34" charset="0"/>
                        </a:rPr>
                        <a:t>26,445</a:t>
                      </a:r>
                    </a:p>
                  </a:txBody>
                  <a:tcPr/>
                </a:tc>
                <a:tc>
                  <a:txBody>
                    <a:bodyPr/>
                    <a:lstStyle/>
                    <a:p>
                      <a:pPr algn="ctr"/>
                      <a:r>
                        <a:rPr lang="en-GB" sz="1600" dirty="0">
                          <a:latin typeface="Arial" panose="020B0604020202020204" pitchFamily="34" charset="0"/>
                          <a:cs typeface="Arial" panose="020B0604020202020204" pitchFamily="34" charset="0"/>
                        </a:rPr>
                        <a:t>4870</a:t>
                      </a:r>
                    </a:p>
                  </a:txBody>
                  <a:tcPr/>
                </a:tc>
                <a:tc>
                  <a:txBody>
                    <a:bodyPr/>
                    <a:lstStyle/>
                    <a:p>
                      <a:pPr algn="ctr"/>
                      <a:r>
                        <a:rPr lang="en-GB" sz="1600" dirty="0">
                          <a:latin typeface="Arial" panose="020B0604020202020204" pitchFamily="34" charset="0"/>
                          <a:cs typeface="Arial" panose="020B0604020202020204" pitchFamily="34" charset="0"/>
                        </a:rPr>
                        <a:t>974</a:t>
                      </a:r>
                    </a:p>
                  </a:txBody>
                  <a:tcPr/>
                </a:tc>
                <a:extLst>
                  <a:ext uri="{0D108BD9-81ED-4DB2-BD59-A6C34878D82A}">
                    <a16:rowId xmlns:a16="http://schemas.microsoft.com/office/drawing/2014/main" val="262185151"/>
                  </a:ext>
                </a:extLst>
              </a:tr>
            </a:tbl>
          </a:graphicData>
        </a:graphic>
      </p:graphicFrame>
      <p:sp>
        <p:nvSpPr>
          <p:cNvPr id="35" name="TextBox 34">
            <a:extLst>
              <a:ext uri="{FF2B5EF4-FFF2-40B4-BE49-F238E27FC236}">
                <a16:creationId xmlns:a16="http://schemas.microsoft.com/office/drawing/2014/main" id="{4AD90CE6-D032-4470-6625-25505514F95E}"/>
              </a:ext>
            </a:extLst>
          </p:cNvPr>
          <p:cNvSpPr txBox="1"/>
          <p:nvPr/>
        </p:nvSpPr>
        <p:spPr>
          <a:xfrm>
            <a:off x="2324560" y="445519"/>
            <a:ext cx="8156400" cy="400110"/>
          </a:xfrm>
          <a:prstGeom prst="rect">
            <a:avLst/>
          </a:prstGeom>
          <a:noFill/>
        </p:spPr>
        <p:txBody>
          <a:bodyPr wrap="none" rtlCol="0">
            <a:spAutoFit/>
          </a:bodyPr>
          <a:lstStyle/>
          <a:p>
            <a:r>
              <a:rPr lang="en-GB" sz="2000" b="1" dirty="0">
                <a:solidFill>
                  <a:srgbClr val="002060"/>
                </a:solidFill>
                <a:latin typeface="Arial" panose="020B0604020202020204" pitchFamily="34" charset="0"/>
                <a:cs typeface="Arial" panose="020B0604020202020204" pitchFamily="34" charset="0"/>
              </a:rPr>
              <a:t>Integrating PRS for cardiovascular disease with other risk factors</a:t>
            </a:r>
          </a:p>
        </p:txBody>
      </p:sp>
      <p:sp>
        <p:nvSpPr>
          <p:cNvPr id="54" name="TextBox 53">
            <a:extLst>
              <a:ext uri="{FF2B5EF4-FFF2-40B4-BE49-F238E27FC236}">
                <a16:creationId xmlns:a16="http://schemas.microsoft.com/office/drawing/2014/main" id="{47441A29-E075-9B46-697F-786F73CA7B8A}"/>
              </a:ext>
            </a:extLst>
          </p:cNvPr>
          <p:cNvSpPr txBox="1"/>
          <p:nvPr/>
        </p:nvSpPr>
        <p:spPr>
          <a:xfrm>
            <a:off x="449828" y="2863924"/>
            <a:ext cx="5442387" cy="523220"/>
          </a:xfrm>
          <a:prstGeom prst="rect">
            <a:avLst/>
          </a:prstGeom>
          <a:solidFill>
            <a:schemeClr val="bg1">
              <a:lumMod val="95000"/>
            </a:schemeClr>
          </a:solidFill>
        </p:spPr>
        <p:txBody>
          <a:bodyPr wrap="square">
            <a:spAutoFit/>
          </a:bodyPr>
          <a:lstStyle/>
          <a:p>
            <a:pPr algn="l"/>
            <a:r>
              <a:rPr lang="en-GB" sz="1400" b="0" i="0" u="none" strike="noStrike" baseline="0" dirty="0">
                <a:latin typeface="Arial" panose="020B0604020202020204" pitchFamily="34" charset="0"/>
                <a:cs typeface="Arial" panose="020B0604020202020204" pitchFamily="34" charset="0"/>
              </a:rPr>
              <a:t>Sun et al., Polygenic risk scores in cardiovascular risk prediction: A cohort study and modelling analyses. </a:t>
            </a:r>
            <a:r>
              <a:rPr lang="en-GB" sz="1400" b="0" i="1" u="none" strike="noStrike" baseline="0" dirty="0" err="1">
                <a:latin typeface="Arial" panose="020B0604020202020204" pitchFamily="34" charset="0"/>
                <a:cs typeface="Arial" panose="020B0604020202020204" pitchFamily="34" charset="0"/>
              </a:rPr>
              <a:t>PLoS</a:t>
            </a:r>
            <a:r>
              <a:rPr lang="en-GB" sz="1400" b="0" i="1" u="none" strike="noStrike" baseline="0" dirty="0">
                <a:latin typeface="Arial" panose="020B0604020202020204" pitchFamily="34" charset="0"/>
                <a:cs typeface="Arial" panose="020B0604020202020204" pitchFamily="34" charset="0"/>
              </a:rPr>
              <a:t> Med</a:t>
            </a:r>
            <a:r>
              <a:rPr lang="en-GB" sz="1400" b="0" i="0" u="none" strike="noStrike" baseline="0" dirty="0">
                <a:latin typeface="Arial" panose="020B0604020202020204" pitchFamily="34" charset="0"/>
                <a:cs typeface="Arial" panose="020B0604020202020204" pitchFamily="34" charset="0"/>
              </a:rPr>
              <a:t>, 2021</a:t>
            </a:r>
            <a:endParaRPr lang="en-GB" sz="1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BB913A9-C959-AEC2-9554-EC41497C5877}"/>
              </a:ext>
            </a:extLst>
          </p:cNvPr>
          <p:cNvGrpSpPr/>
          <p:nvPr/>
        </p:nvGrpSpPr>
        <p:grpSpPr>
          <a:xfrm>
            <a:off x="10266059" y="1989270"/>
            <a:ext cx="318483" cy="381000"/>
            <a:chOff x="3457575" y="4505325"/>
            <a:chExt cx="318483" cy="381000"/>
          </a:xfrm>
        </p:grpSpPr>
        <p:cxnSp>
          <p:nvCxnSpPr>
            <p:cNvPr id="6" name="Straight Connector 5">
              <a:extLst>
                <a:ext uri="{FF2B5EF4-FFF2-40B4-BE49-F238E27FC236}">
                  <a16:creationId xmlns:a16="http://schemas.microsoft.com/office/drawing/2014/main" id="{F771D50F-FF0E-F0C1-279C-2F96363BD29A}"/>
                </a:ext>
              </a:extLst>
            </p:cNvPr>
            <p:cNvCxnSpPr/>
            <p:nvPr/>
          </p:nvCxnSpPr>
          <p:spPr>
            <a:xfrm>
              <a:off x="3457575" y="4505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A6D920-8B3F-058F-FAC6-103E8B06B076}"/>
                </a:ext>
              </a:extLst>
            </p:cNvPr>
            <p:cNvCxnSpPr/>
            <p:nvPr/>
          </p:nvCxnSpPr>
          <p:spPr>
            <a:xfrm>
              <a:off x="3457575" y="4886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DD8FE4F-80D1-FFC7-C3A0-26ECFC7C6921}"/>
                </a:ext>
              </a:extLst>
            </p:cNvPr>
            <p:cNvCxnSpPr>
              <a:cxnSpLocks/>
            </p:cNvCxnSpPr>
            <p:nvPr/>
          </p:nvCxnSpPr>
          <p:spPr>
            <a:xfrm>
              <a:off x="3614133" y="4505325"/>
              <a:ext cx="0" cy="38100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E16CA7-6AEF-1D9A-E540-7DBEE0453A03}"/>
                </a:ext>
              </a:extLst>
            </p:cNvPr>
            <p:cNvCxnSpPr/>
            <p:nvPr/>
          </p:nvCxnSpPr>
          <p:spPr>
            <a:xfrm>
              <a:off x="3614133" y="4689922"/>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4C2106A-F8BB-1A1C-B7DD-A11E34BD9732}"/>
              </a:ext>
            </a:extLst>
          </p:cNvPr>
          <p:cNvSpPr txBox="1"/>
          <p:nvPr/>
        </p:nvSpPr>
        <p:spPr>
          <a:xfrm>
            <a:off x="10547039" y="1989270"/>
            <a:ext cx="532518" cy="338554"/>
          </a:xfrm>
          <a:prstGeom prst="rect">
            <a:avLst/>
          </a:prstGeom>
          <a:noFill/>
        </p:spPr>
        <p:txBody>
          <a:bodyPr wrap="none" rtlCol="0">
            <a:spAutoFit/>
          </a:bodyPr>
          <a:lstStyle/>
          <a:p>
            <a:r>
              <a:rPr lang="en-GB" sz="1600" b="1" dirty="0">
                <a:solidFill>
                  <a:srgbClr val="C00000"/>
                </a:solidFill>
                <a:latin typeface="Arial" panose="020B0604020202020204" pitchFamily="34" charset="0"/>
                <a:cs typeface="Arial" panose="020B0604020202020204" pitchFamily="34" charset="0"/>
              </a:rPr>
              <a:t>+87</a:t>
            </a:r>
          </a:p>
        </p:txBody>
      </p:sp>
      <p:sp>
        <p:nvSpPr>
          <p:cNvPr id="17" name="TextBox 16">
            <a:extLst>
              <a:ext uri="{FF2B5EF4-FFF2-40B4-BE49-F238E27FC236}">
                <a16:creationId xmlns:a16="http://schemas.microsoft.com/office/drawing/2014/main" id="{921A3B34-71FB-3566-8A7B-385D18A434DC}"/>
              </a:ext>
            </a:extLst>
          </p:cNvPr>
          <p:cNvSpPr txBox="1"/>
          <p:nvPr/>
        </p:nvSpPr>
        <p:spPr>
          <a:xfrm>
            <a:off x="8813498" y="2836776"/>
            <a:ext cx="1467068" cy="954107"/>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ctr"/>
            <a:r>
              <a:rPr lang="en-GB" sz="1400" dirty="0">
                <a:solidFill>
                  <a:srgbClr val="002060"/>
                </a:solidFill>
                <a:latin typeface="Arial" panose="020B0604020202020204" pitchFamily="34" charset="0"/>
                <a:cs typeface="Arial" panose="020B0604020202020204" pitchFamily="34" charset="0"/>
              </a:rPr>
              <a:t>Number needed</a:t>
            </a:r>
          </a:p>
          <a:p>
            <a:pPr algn="ctr"/>
            <a:r>
              <a:rPr lang="en-GB" sz="1400" dirty="0">
                <a:solidFill>
                  <a:srgbClr val="002060"/>
                </a:solidFill>
                <a:latin typeface="Arial" panose="020B0604020202020204" pitchFamily="34" charset="0"/>
                <a:cs typeface="Arial" panose="020B0604020202020204" pitchFamily="34" charset="0"/>
              </a:rPr>
              <a:t>to genotype</a:t>
            </a:r>
          </a:p>
          <a:p>
            <a:pPr algn="ctr"/>
            <a:r>
              <a:rPr lang="en-GB" sz="1400" dirty="0">
                <a:solidFill>
                  <a:srgbClr val="002060"/>
                </a:solidFill>
                <a:latin typeface="Arial" panose="020B0604020202020204" pitchFamily="34" charset="0"/>
                <a:cs typeface="Arial" panose="020B0604020202020204" pitchFamily="34" charset="0"/>
              </a:rPr>
              <a:t>(detection)</a:t>
            </a:r>
          </a:p>
          <a:p>
            <a:pPr algn="ctr"/>
            <a:r>
              <a:rPr lang="en-GB" sz="1400" dirty="0">
                <a:solidFill>
                  <a:srgbClr val="002060"/>
                </a:solidFill>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1149</a:t>
            </a:r>
          </a:p>
        </p:txBody>
      </p:sp>
      <p:grpSp>
        <p:nvGrpSpPr>
          <p:cNvPr id="33" name="Group 32">
            <a:extLst>
              <a:ext uri="{FF2B5EF4-FFF2-40B4-BE49-F238E27FC236}">
                <a16:creationId xmlns:a16="http://schemas.microsoft.com/office/drawing/2014/main" id="{CDA48396-3502-0789-42D5-39AC3C1E7C95}"/>
              </a:ext>
            </a:extLst>
          </p:cNvPr>
          <p:cNvGrpSpPr/>
          <p:nvPr/>
        </p:nvGrpSpPr>
        <p:grpSpPr>
          <a:xfrm>
            <a:off x="11421962" y="1989201"/>
            <a:ext cx="318483" cy="381000"/>
            <a:chOff x="3457575" y="4505325"/>
            <a:chExt cx="318483" cy="381000"/>
          </a:xfrm>
        </p:grpSpPr>
        <p:cxnSp>
          <p:nvCxnSpPr>
            <p:cNvPr id="34" name="Straight Connector 33">
              <a:extLst>
                <a:ext uri="{FF2B5EF4-FFF2-40B4-BE49-F238E27FC236}">
                  <a16:creationId xmlns:a16="http://schemas.microsoft.com/office/drawing/2014/main" id="{FC8BA777-2A74-53DE-F6C0-38BE1C516B13}"/>
                </a:ext>
              </a:extLst>
            </p:cNvPr>
            <p:cNvCxnSpPr/>
            <p:nvPr/>
          </p:nvCxnSpPr>
          <p:spPr>
            <a:xfrm>
              <a:off x="3457575" y="4505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321352-523E-61FE-AEA8-C2B1C1BC94C3}"/>
                </a:ext>
              </a:extLst>
            </p:cNvPr>
            <p:cNvCxnSpPr/>
            <p:nvPr/>
          </p:nvCxnSpPr>
          <p:spPr>
            <a:xfrm>
              <a:off x="3457575" y="4886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32B589-7E1B-AE49-1929-C11C6DBC4B71}"/>
                </a:ext>
              </a:extLst>
            </p:cNvPr>
            <p:cNvCxnSpPr>
              <a:cxnSpLocks/>
            </p:cNvCxnSpPr>
            <p:nvPr/>
          </p:nvCxnSpPr>
          <p:spPr>
            <a:xfrm>
              <a:off x="3614133" y="4505325"/>
              <a:ext cx="0" cy="38100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75B4F5-A114-85D7-4C0E-5A1D07A44168}"/>
                </a:ext>
              </a:extLst>
            </p:cNvPr>
            <p:cNvCxnSpPr/>
            <p:nvPr/>
          </p:nvCxnSpPr>
          <p:spPr>
            <a:xfrm>
              <a:off x="3614133" y="4689922"/>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BE7775D8-ED65-2745-F704-0605495C1252}"/>
              </a:ext>
            </a:extLst>
          </p:cNvPr>
          <p:cNvSpPr txBox="1"/>
          <p:nvPr/>
        </p:nvSpPr>
        <p:spPr>
          <a:xfrm>
            <a:off x="11659482" y="1989201"/>
            <a:ext cx="532518" cy="338554"/>
          </a:xfrm>
          <a:prstGeom prst="rect">
            <a:avLst/>
          </a:prstGeom>
          <a:noFill/>
        </p:spPr>
        <p:txBody>
          <a:bodyPr wrap="none" rtlCol="0">
            <a:spAutoFit/>
          </a:bodyPr>
          <a:lstStyle/>
          <a:p>
            <a:r>
              <a:rPr lang="en-GB" sz="1600" b="1" dirty="0">
                <a:solidFill>
                  <a:srgbClr val="C00000"/>
                </a:solidFill>
                <a:latin typeface="Arial" panose="020B0604020202020204" pitchFamily="34" charset="0"/>
                <a:cs typeface="Arial" panose="020B0604020202020204" pitchFamily="34" charset="0"/>
              </a:rPr>
              <a:t>+17</a:t>
            </a:r>
          </a:p>
        </p:txBody>
      </p:sp>
      <p:sp>
        <p:nvSpPr>
          <p:cNvPr id="40" name="TextBox 39">
            <a:extLst>
              <a:ext uri="{FF2B5EF4-FFF2-40B4-BE49-F238E27FC236}">
                <a16:creationId xmlns:a16="http://schemas.microsoft.com/office/drawing/2014/main" id="{6CEB3015-A2B3-476F-D379-E9A99B70EB98}"/>
              </a:ext>
            </a:extLst>
          </p:cNvPr>
          <p:cNvSpPr txBox="1"/>
          <p:nvPr/>
        </p:nvSpPr>
        <p:spPr>
          <a:xfrm>
            <a:off x="10450888" y="2836776"/>
            <a:ext cx="1467068" cy="954107"/>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ctr"/>
            <a:r>
              <a:rPr lang="en-GB" sz="1400" dirty="0">
                <a:solidFill>
                  <a:srgbClr val="002060"/>
                </a:solidFill>
                <a:latin typeface="Arial" panose="020B0604020202020204" pitchFamily="34" charset="0"/>
                <a:cs typeface="Arial" panose="020B0604020202020204" pitchFamily="34" charset="0"/>
              </a:rPr>
              <a:t>Number needed</a:t>
            </a:r>
          </a:p>
          <a:p>
            <a:pPr algn="ctr"/>
            <a:r>
              <a:rPr lang="en-GB" sz="1400" dirty="0">
                <a:solidFill>
                  <a:srgbClr val="002060"/>
                </a:solidFill>
                <a:latin typeface="Arial" panose="020B0604020202020204" pitchFamily="34" charset="0"/>
                <a:cs typeface="Arial" panose="020B0604020202020204" pitchFamily="34" charset="0"/>
              </a:rPr>
              <a:t>to genotype</a:t>
            </a:r>
          </a:p>
          <a:p>
            <a:pPr algn="ctr"/>
            <a:r>
              <a:rPr lang="en-GB" sz="1400" dirty="0">
                <a:solidFill>
                  <a:srgbClr val="002060"/>
                </a:solidFill>
                <a:latin typeface="Arial" panose="020B0604020202020204" pitchFamily="34" charset="0"/>
                <a:cs typeface="Arial" panose="020B0604020202020204" pitchFamily="34" charset="0"/>
              </a:rPr>
              <a:t>(prevention)</a:t>
            </a:r>
          </a:p>
          <a:p>
            <a:pPr algn="ctr"/>
            <a:r>
              <a:rPr lang="en-GB" sz="1400" dirty="0">
                <a:solidFill>
                  <a:srgbClr val="002060"/>
                </a:solidFill>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5882</a:t>
            </a:r>
          </a:p>
        </p:txBody>
      </p:sp>
    </p:spTree>
    <p:extLst>
      <p:ext uri="{BB962C8B-B14F-4D97-AF65-F5344CB8AC3E}">
        <p14:creationId xmlns:p14="http://schemas.microsoft.com/office/powerpoint/2010/main" val="159827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9D7DA8-7784-11A0-2DAA-A06213F7CF02}"/>
              </a:ext>
            </a:extLst>
          </p:cNvPr>
          <p:cNvSpPr txBox="1"/>
          <p:nvPr/>
        </p:nvSpPr>
        <p:spPr>
          <a:xfrm>
            <a:off x="2234069" y="444911"/>
            <a:ext cx="8382471" cy="1384995"/>
          </a:xfrm>
          <a:prstGeom prst="rect">
            <a:avLst/>
          </a:prstGeom>
          <a:noFill/>
        </p:spPr>
        <p:txBody>
          <a:bodyPr wrap="square" rtlCol="0">
            <a:spAutoFit/>
          </a:bodyPr>
          <a:lstStyle/>
          <a:p>
            <a:pPr algn="ctr"/>
            <a:r>
              <a:rPr lang="en-GB" sz="2800" b="1" dirty="0">
                <a:solidFill>
                  <a:srgbClr val="002060"/>
                </a:solidFill>
                <a:latin typeface="Arial" panose="020B0604020202020204" pitchFamily="34" charset="0"/>
                <a:ea typeface="Lato" panose="020F0502020204030203" pitchFamily="34" charset="0"/>
                <a:cs typeface="Arial" panose="020B0604020202020204" pitchFamily="34" charset="0"/>
              </a:rPr>
              <a:t>Will polygenic risk scores herald a transformation in disease prediction and prevention?</a:t>
            </a:r>
          </a:p>
        </p:txBody>
      </p:sp>
      <p:sp>
        <p:nvSpPr>
          <p:cNvPr id="3" name="TextBox 2">
            <a:extLst>
              <a:ext uri="{FF2B5EF4-FFF2-40B4-BE49-F238E27FC236}">
                <a16:creationId xmlns:a16="http://schemas.microsoft.com/office/drawing/2014/main" id="{8FF5420E-0F60-DC3F-4D3A-C01A80263168}"/>
              </a:ext>
            </a:extLst>
          </p:cNvPr>
          <p:cNvSpPr txBox="1"/>
          <p:nvPr/>
        </p:nvSpPr>
        <p:spPr>
          <a:xfrm>
            <a:off x="2695240" y="2178023"/>
            <a:ext cx="7110841" cy="1938992"/>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Claimed improvement in:</a:t>
            </a:r>
          </a:p>
          <a:p>
            <a:endParaRPr lang="en-GB"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screening</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risk prediction</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risk stratification</a:t>
            </a:r>
          </a:p>
        </p:txBody>
      </p:sp>
      <p:sp>
        <p:nvSpPr>
          <p:cNvPr id="4" name="TextBox 3">
            <a:extLst>
              <a:ext uri="{FF2B5EF4-FFF2-40B4-BE49-F238E27FC236}">
                <a16:creationId xmlns:a16="http://schemas.microsoft.com/office/drawing/2014/main" id="{8EC00912-643E-86B3-5750-D4C13BA98DBA}"/>
              </a:ext>
            </a:extLst>
          </p:cNvPr>
          <p:cNvSpPr txBox="1"/>
          <p:nvPr/>
        </p:nvSpPr>
        <p:spPr>
          <a:xfrm>
            <a:off x="230166" y="4834465"/>
            <a:ext cx="6654129" cy="1815882"/>
          </a:xfrm>
          <a:prstGeom prst="rect">
            <a:avLst/>
          </a:prstGeom>
          <a:noFill/>
        </p:spPr>
        <p:txBody>
          <a:bodyPr wrap="none" rtlCol="0">
            <a:spAutoFit/>
          </a:bodyPr>
          <a:lstStyle/>
          <a:p>
            <a:r>
              <a:rPr lang="en-GB" sz="1400" dirty="0" err="1">
                <a:latin typeface="Arial" panose="020B0604020202020204" pitchFamily="34" charset="0"/>
                <a:cs typeface="Arial" panose="020B0604020202020204" pitchFamily="34" charset="0"/>
              </a:rPr>
              <a:t>Khera</a:t>
            </a:r>
            <a:r>
              <a:rPr lang="en-GB" sz="1400" dirty="0">
                <a:latin typeface="Arial" panose="020B0604020202020204" pitchFamily="34" charset="0"/>
                <a:cs typeface="Arial" panose="020B0604020202020204" pitchFamily="34" charset="0"/>
              </a:rPr>
              <a:t> et al., </a:t>
            </a:r>
            <a:r>
              <a:rPr lang="en-GB" sz="1400" i="1" dirty="0">
                <a:latin typeface="Arial" panose="020B0604020202020204" pitchFamily="34" charset="0"/>
                <a:cs typeface="Arial" panose="020B0604020202020204" pitchFamily="34" charset="0"/>
              </a:rPr>
              <a:t>Nat Genetics</a:t>
            </a:r>
            <a:r>
              <a:rPr lang="en-GB" sz="1400" dirty="0">
                <a:latin typeface="Arial" panose="020B0604020202020204" pitchFamily="34" charset="0"/>
                <a:cs typeface="Arial" panose="020B0604020202020204" pitchFamily="34" charset="0"/>
              </a:rPr>
              <a:t>, 2018</a:t>
            </a:r>
          </a:p>
          <a:p>
            <a:r>
              <a:rPr lang="en-GB" sz="1400" dirty="0">
                <a:latin typeface="Arial" panose="020B0604020202020204" pitchFamily="34" charset="0"/>
                <a:cs typeface="Arial" panose="020B0604020202020204" pitchFamily="34" charset="0"/>
              </a:rPr>
              <a:t>Knowles and Ashley, </a:t>
            </a:r>
            <a:r>
              <a:rPr lang="en-GB" sz="1400" i="1" dirty="0" err="1">
                <a:latin typeface="Arial" panose="020B0604020202020204" pitchFamily="34" charset="0"/>
                <a:cs typeface="Arial" panose="020B0604020202020204" pitchFamily="34" charset="0"/>
              </a:rPr>
              <a:t>PLoS</a:t>
            </a:r>
            <a:r>
              <a:rPr lang="en-GB" sz="1400" i="1" dirty="0">
                <a:latin typeface="Arial" panose="020B0604020202020204" pitchFamily="34" charset="0"/>
                <a:cs typeface="Arial" panose="020B0604020202020204" pitchFamily="34" charset="0"/>
              </a:rPr>
              <a:t> Med, </a:t>
            </a:r>
            <a:r>
              <a:rPr lang="en-GB" sz="1400" dirty="0">
                <a:latin typeface="Arial" panose="020B0604020202020204" pitchFamily="34" charset="0"/>
                <a:cs typeface="Arial" panose="020B0604020202020204" pitchFamily="34" charset="0"/>
              </a:rPr>
              <a:t>2018</a:t>
            </a:r>
          </a:p>
          <a:p>
            <a:r>
              <a:rPr lang="en-GB" sz="1400" dirty="0">
                <a:latin typeface="Arial" panose="020B0604020202020204" pitchFamily="34" charset="0"/>
                <a:cs typeface="Arial" panose="020B0604020202020204" pitchFamily="34" charset="0"/>
              </a:rPr>
              <a:t>Lambert et al., </a:t>
            </a:r>
            <a:r>
              <a:rPr lang="en-GB" sz="1400" i="1" dirty="0">
                <a:latin typeface="Arial" panose="020B0604020202020204" pitchFamily="34" charset="0"/>
                <a:cs typeface="Arial" panose="020B0604020202020204" pitchFamily="34" charset="0"/>
              </a:rPr>
              <a:t>Hum Mol Genet</a:t>
            </a:r>
            <a:r>
              <a:rPr lang="en-GB" sz="1400" dirty="0">
                <a:latin typeface="Arial" panose="020B0604020202020204" pitchFamily="34" charset="0"/>
                <a:cs typeface="Arial" panose="020B0604020202020204" pitchFamily="34" charset="0"/>
              </a:rPr>
              <a:t>, 2019</a:t>
            </a:r>
          </a:p>
          <a:p>
            <a:r>
              <a:rPr lang="en-GB" sz="1400" dirty="0">
                <a:latin typeface="Arial" panose="020B0604020202020204" pitchFamily="34" charset="0"/>
                <a:cs typeface="Arial" panose="020B0604020202020204" pitchFamily="34" charset="0"/>
              </a:rPr>
              <a:t>Genomics PLC, White Paper, 2019</a:t>
            </a:r>
          </a:p>
          <a:p>
            <a:r>
              <a:rPr lang="en-GB" sz="1400" dirty="0" err="1">
                <a:latin typeface="Arial" panose="020B0604020202020204" pitchFamily="34" charset="0"/>
                <a:cs typeface="Arial" panose="020B0604020202020204" pitchFamily="34" charset="0"/>
              </a:rPr>
              <a:t>Riveros</a:t>
            </a:r>
            <a:r>
              <a:rPr lang="en-GB" sz="1400" dirty="0">
                <a:latin typeface="Arial" panose="020B0604020202020204" pitchFamily="34" charset="0"/>
                <a:cs typeface="Arial" panose="020B0604020202020204" pitchFamily="34" charset="0"/>
              </a:rPr>
              <a:t>-Mackay et al., </a:t>
            </a:r>
            <a:r>
              <a:rPr lang="en-GB" sz="1400" i="1" dirty="0" err="1">
                <a:latin typeface="Arial" panose="020B0604020202020204" pitchFamily="34" charset="0"/>
                <a:cs typeface="Arial" panose="020B0604020202020204" pitchFamily="34" charset="0"/>
              </a:rPr>
              <a:t>Circ</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Genom</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Prec</a:t>
            </a:r>
            <a:r>
              <a:rPr lang="en-GB" sz="1400" i="1" dirty="0">
                <a:latin typeface="Arial" panose="020B0604020202020204" pitchFamily="34" charset="0"/>
                <a:cs typeface="Arial" panose="020B0604020202020204" pitchFamily="34" charset="0"/>
              </a:rPr>
              <a:t> Med</a:t>
            </a:r>
            <a:r>
              <a:rPr lang="en-GB" sz="1400" dirty="0">
                <a:latin typeface="Arial" panose="020B0604020202020204" pitchFamily="34" charset="0"/>
                <a:cs typeface="Arial" panose="020B0604020202020204" pitchFamily="34" charset="0"/>
              </a:rPr>
              <a:t>, 2021</a:t>
            </a:r>
          </a:p>
          <a:p>
            <a:r>
              <a:rPr lang="en-GB" sz="1400" dirty="0" err="1">
                <a:latin typeface="Arial" panose="020B0604020202020204" pitchFamily="34" charset="0"/>
                <a:cs typeface="Arial" panose="020B0604020202020204" pitchFamily="34" charset="0"/>
              </a:rPr>
              <a:t>Mujwara</a:t>
            </a:r>
            <a:r>
              <a:rPr lang="en-GB" sz="1400" dirty="0">
                <a:latin typeface="Arial" panose="020B0604020202020204" pitchFamily="34" charset="0"/>
                <a:cs typeface="Arial" panose="020B0604020202020204" pitchFamily="34" charset="0"/>
              </a:rPr>
              <a:t> et al., JAHA, 2022</a:t>
            </a:r>
          </a:p>
          <a:p>
            <a:r>
              <a:rPr lang="en-GB" sz="1400" dirty="0">
                <a:effectLst/>
                <a:latin typeface="Arial" panose="020B0604020202020204" pitchFamily="34" charset="0"/>
                <a:ea typeface="Calibri" panose="020F0502020204030204" pitchFamily="34" charset="0"/>
              </a:rPr>
              <a:t>Genome UK: the future of healthcare - GOV.UK</a:t>
            </a:r>
            <a:r>
              <a:rPr lang="en-GB" sz="1400" dirty="0">
                <a:latin typeface="Arial" panose="020B0604020202020204" pitchFamily="34" charset="0"/>
                <a:cs typeface="Arial" panose="020B0604020202020204" pitchFamily="34" charset="0"/>
              </a:rPr>
              <a:t> </a:t>
            </a:r>
          </a:p>
          <a:p>
            <a:r>
              <a:rPr lang="en-GB" sz="1400" dirty="0" err="1">
                <a:effectLst/>
                <a:latin typeface="Arial" panose="020B0604020202020204" pitchFamily="34" charset="0"/>
                <a:ea typeface="Calibri" panose="020F0502020204030204" pitchFamily="34" charset="0"/>
              </a:rPr>
              <a:t>Allelica</a:t>
            </a:r>
            <a:r>
              <a:rPr lang="en-GB" sz="1400" dirty="0">
                <a:effectLst/>
                <a:latin typeface="Arial" panose="020B0604020202020204" pitchFamily="34" charset="0"/>
                <a:ea typeface="Calibri" panose="020F0502020204030204" pitchFamily="34" charset="0"/>
              </a:rPr>
              <a:t> | Polygenic Risk Score. https://www.allelica.com/ (accessed June 5, 2022)</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88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09A8BE-EFB3-465F-06B5-07C513725E59}"/>
              </a:ext>
            </a:extLst>
          </p:cNvPr>
          <p:cNvGraphicFramePr>
            <a:graphicFrameLocks noGrp="1"/>
          </p:cNvGraphicFramePr>
          <p:nvPr/>
        </p:nvGraphicFramePr>
        <p:xfrm>
          <a:off x="131960" y="1010975"/>
          <a:ext cx="11711013" cy="2143760"/>
        </p:xfrm>
        <a:graphic>
          <a:graphicData uri="http://schemas.openxmlformats.org/drawingml/2006/table">
            <a:tbl>
              <a:tblPr firstRow="1" bandRow="1">
                <a:tableStyleId>{9D7B26C5-4107-4FEC-AEDC-1716B250A1EF}</a:tableStyleId>
              </a:tblPr>
              <a:tblGrid>
                <a:gridCol w="2043011">
                  <a:extLst>
                    <a:ext uri="{9D8B030D-6E8A-4147-A177-3AD203B41FA5}">
                      <a16:colId xmlns:a16="http://schemas.microsoft.com/office/drawing/2014/main" val="618807379"/>
                    </a:ext>
                  </a:extLst>
                </a:gridCol>
                <a:gridCol w="2791090">
                  <a:extLst>
                    <a:ext uri="{9D8B030D-6E8A-4147-A177-3AD203B41FA5}">
                      <a16:colId xmlns:a16="http://schemas.microsoft.com/office/drawing/2014/main" val="3697935010"/>
                    </a:ext>
                  </a:extLst>
                </a:gridCol>
                <a:gridCol w="1765617">
                  <a:extLst>
                    <a:ext uri="{9D8B030D-6E8A-4147-A177-3AD203B41FA5}">
                      <a16:colId xmlns:a16="http://schemas.microsoft.com/office/drawing/2014/main" val="701469263"/>
                    </a:ext>
                  </a:extLst>
                </a:gridCol>
                <a:gridCol w="538153">
                  <a:extLst>
                    <a:ext uri="{9D8B030D-6E8A-4147-A177-3AD203B41FA5}">
                      <a16:colId xmlns:a16="http://schemas.microsoft.com/office/drawing/2014/main" val="236739055"/>
                    </a:ext>
                  </a:extLst>
                </a:gridCol>
                <a:gridCol w="641087">
                  <a:extLst>
                    <a:ext uri="{9D8B030D-6E8A-4147-A177-3AD203B41FA5}">
                      <a16:colId xmlns:a16="http://schemas.microsoft.com/office/drawing/2014/main" val="1777286814"/>
                    </a:ext>
                  </a:extLst>
                </a:gridCol>
                <a:gridCol w="1384817">
                  <a:extLst>
                    <a:ext uri="{9D8B030D-6E8A-4147-A177-3AD203B41FA5}">
                      <a16:colId xmlns:a16="http://schemas.microsoft.com/office/drawing/2014/main" val="1922276766"/>
                    </a:ext>
                  </a:extLst>
                </a:gridCol>
                <a:gridCol w="1384817">
                  <a:extLst>
                    <a:ext uri="{9D8B030D-6E8A-4147-A177-3AD203B41FA5}">
                      <a16:colId xmlns:a16="http://schemas.microsoft.com/office/drawing/2014/main" val="2733005053"/>
                    </a:ext>
                  </a:extLst>
                </a:gridCol>
                <a:gridCol w="1162421">
                  <a:extLst>
                    <a:ext uri="{9D8B030D-6E8A-4147-A177-3AD203B41FA5}">
                      <a16:colId xmlns:a16="http://schemas.microsoft.com/office/drawing/2014/main" val="868181142"/>
                    </a:ext>
                  </a:extLst>
                </a:gridCol>
              </a:tblGrid>
              <a:tr h="370840">
                <a:tc>
                  <a:txBody>
                    <a:bodyPr/>
                    <a:lstStyle/>
                    <a:p>
                      <a:pPr algn="ctr"/>
                      <a:r>
                        <a:rPr lang="en-GB" sz="1600" dirty="0">
                          <a:latin typeface="Arial" panose="020B0604020202020204" pitchFamily="34" charset="0"/>
                          <a:cs typeface="Arial" panose="020B0604020202020204" pitchFamily="34" charset="0"/>
                        </a:rPr>
                        <a:t>Population screened</a:t>
                      </a:r>
                    </a:p>
                    <a:p>
                      <a:pPr algn="ctr"/>
                      <a:r>
                        <a:rPr lang="en-GB" sz="1600" dirty="0">
                          <a:latin typeface="Arial" panose="020B0604020202020204" pitchFamily="34" charset="0"/>
                          <a:cs typeface="Arial" panose="020B0604020202020204" pitchFamily="34" charset="0"/>
                        </a:rPr>
                        <a:t>(CVD events)</a:t>
                      </a:r>
                    </a:p>
                  </a:txBody>
                  <a:tcPr/>
                </a:tc>
                <a:tc>
                  <a:txBody>
                    <a:bodyPr/>
                    <a:lstStyle/>
                    <a:p>
                      <a:pPr algn="ctr"/>
                      <a:r>
                        <a:rPr lang="en-GB" sz="1600" dirty="0">
                          <a:latin typeface="Arial" panose="020B0604020202020204" pitchFamily="34" charset="0"/>
                          <a:cs typeface="Arial" panose="020B0604020202020204" pitchFamily="34" charset="0"/>
                        </a:rPr>
                        <a:t>Risk assessment</a:t>
                      </a:r>
                    </a:p>
                  </a:txBody>
                  <a:tcPr/>
                </a:tc>
                <a:tc>
                  <a:txBody>
                    <a:bodyPr/>
                    <a:lstStyle/>
                    <a:p>
                      <a:pPr algn="ctr"/>
                      <a:r>
                        <a:rPr lang="en-GB" sz="1600" dirty="0">
                          <a:latin typeface="Arial" panose="020B0604020202020204" pitchFamily="34" charset="0"/>
                          <a:cs typeface="Arial" panose="020B0604020202020204" pitchFamily="34" charset="0"/>
                        </a:rPr>
                        <a:t>Risk </a:t>
                      </a:r>
                    </a:p>
                    <a:p>
                      <a:pPr algn="ctr"/>
                      <a:r>
                        <a:rPr lang="en-GB" sz="1600" dirty="0">
                          <a:latin typeface="Arial" panose="020B0604020202020204" pitchFamily="34" charset="0"/>
                          <a:cs typeface="Arial" panose="020B0604020202020204" pitchFamily="34" charset="0"/>
                        </a:rPr>
                        <a:t>cut-off</a:t>
                      </a:r>
                    </a:p>
                  </a:txBody>
                  <a:tcPr/>
                </a:tc>
                <a:tc>
                  <a:txBody>
                    <a:bodyPr/>
                    <a:lstStyle/>
                    <a:p>
                      <a:pPr algn="ctr"/>
                      <a:r>
                        <a:rPr lang="en-GB" sz="1600" dirty="0">
                          <a:latin typeface="Arial" panose="020B0604020202020204" pitchFamily="34" charset="0"/>
                          <a:cs typeface="Arial" panose="020B0604020202020204" pitchFamily="34" charset="0"/>
                        </a:rPr>
                        <a:t>DR </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FPR </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Offered </a:t>
                      </a:r>
                    </a:p>
                    <a:p>
                      <a:pPr algn="ctr"/>
                      <a:r>
                        <a:rPr lang="en-GB" sz="1600" dirty="0">
                          <a:latin typeface="Arial" panose="020B0604020202020204" pitchFamily="34" charset="0"/>
                          <a:cs typeface="Arial" panose="020B0604020202020204" pitchFamily="34" charset="0"/>
                        </a:rPr>
                        <a:t>statin</a:t>
                      </a:r>
                    </a:p>
                  </a:txBody>
                  <a:tcPr/>
                </a:tc>
                <a:tc>
                  <a:txBody>
                    <a:bodyPr/>
                    <a:lstStyle/>
                    <a:p>
                      <a:pPr algn="ctr"/>
                      <a:r>
                        <a:rPr lang="en-GB" sz="1600" dirty="0">
                          <a:latin typeface="Arial" panose="020B0604020202020204" pitchFamily="34" charset="0"/>
                          <a:cs typeface="Arial" panose="020B0604020202020204" pitchFamily="34" charset="0"/>
                        </a:rPr>
                        <a:t>CVD events </a:t>
                      </a:r>
                    </a:p>
                    <a:p>
                      <a:pPr algn="ctr"/>
                      <a:r>
                        <a:rPr lang="en-GB" sz="1600" dirty="0">
                          <a:latin typeface="Arial" panose="020B0604020202020204" pitchFamily="34" charset="0"/>
                          <a:cs typeface="Arial" panose="020B0604020202020204" pitchFamily="34" charset="0"/>
                        </a:rPr>
                        <a:t>above cut-off</a:t>
                      </a:r>
                    </a:p>
                  </a:txBody>
                  <a:tcPr/>
                </a:tc>
                <a:tc>
                  <a:txBody>
                    <a:bodyPr/>
                    <a:lstStyle/>
                    <a:p>
                      <a:pPr algn="ctr"/>
                      <a:r>
                        <a:rPr lang="en-GB" sz="1600" dirty="0">
                          <a:latin typeface="Arial" panose="020B0604020202020204" pitchFamily="34" charset="0"/>
                          <a:cs typeface="Arial" panose="020B0604020202020204" pitchFamily="34" charset="0"/>
                        </a:rPr>
                        <a:t>Events prevented</a:t>
                      </a:r>
                    </a:p>
                  </a:txBody>
                  <a:tcPr/>
                </a:tc>
                <a:extLst>
                  <a:ext uri="{0D108BD9-81ED-4DB2-BD59-A6C34878D82A}">
                    <a16:rowId xmlns:a16="http://schemas.microsoft.com/office/drawing/2014/main" val="330970016"/>
                  </a:ext>
                </a:extLst>
              </a:tr>
              <a:tr h="370840">
                <a:tc>
                  <a:txBody>
                    <a:bodyPr/>
                    <a:lstStyle/>
                    <a:p>
                      <a:r>
                        <a:rPr lang="en-GB" sz="1600" dirty="0">
                          <a:latin typeface="Arial" panose="020B0604020202020204" pitchFamily="34" charset="0"/>
                          <a:cs typeface="Arial" panose="020B0604020202020204" pitchFamily="34" charset="0"/>
                        </a:rPr>
                        <a:t>100,000 (7997)</a:t>
                      </a:r>
                    </a:p>
                  </a:txBody>
                  <a:tcPr/>
                </a:tc>
                <a:tc>
                  <a:txBody>
                    <a:bodyPr/>
                    <a:lstStyle/>
                    <a:p>
                      <a:r>
                        <a:rPr lang="en-GB" sz="1600" dirty="0">
                          <a:solidFill>
                            <a:schemeClr val="tx1"/>
                          </a:solidFill>
                          <a:latin typeface="Arial" panose="020B0604020202020204" pitchFamily="34" charset="0"/>
                          <a:cs typeface="Arial" panose="020B0604020202020204" pitchFamily="34" charset="0"/>
                        </a:rPr>
                        <a:t>Conventional risk factors</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10% 10-year risk</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60</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24</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26,722</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4783</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957</a:t>
                      </a:r>
                    </a:p>
                  </a:txBody>
                  <a:tcPr/>
                </a:tc>
                <a:extLst>
                  <a:ext uri="{0D108BD9-81ED-4DB2-BD59-A6C34878D82A}">
                    <a16:rowId xmlns:a16="http://schemas.microsoft.com/office/drawing/2014/main" val="2090058256"/>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dirty="0">
                          <a:solidFill>
                            <a:schemeClr val="tx1"/>
                          </a:solidFill>
                          <a:latin typeface="Arial" panose="020B0604020202020204" pitchFamily="34" charset="0"/>
                          <a:cs typeface="Arial" panose="020B0604020202020204" pitchFamily="34" charset="0"/>
                        </a:rPr>
                        <a:t>Conventional risk factors +PRS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10% 10-year risk</a:t>
                      </a:r>
                    </a:p>
                    <a:p>
                      <a:pPr algn="ctr"/>
                      <a:endParaRPr lang="en-GB"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61</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23</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26,445</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4870</a:t>
                      </a:r>
                    </a:p>
                  </a:txBody>
                  <a:tcPr/>
                </a:tc>
                <a:tc>
                  <a:txBody>
                    <a:bodyPr/>
                    <a:lstStyle/>
                    <a:p>
                      <a:pPr algn="ctr"/>
                      <a:r>
                        <a:rPr lang="en-GB" sz="1600" dirty="0">
                          <a:solidFill>
                            <a:schemeClr val="tx1"/>
                          </a:solidFill>
                          <a:latin typeface="Arial" panose="020B0604020202020204" pitchFamily="34" charset="0"/>
                          <a:cs typeface="Arial" panose="020B0604020202020204" pitchFamily="34" charset="0"/>
                        </a:rPr>
                        <a:t>974</a:t>
                      </a:r>
                    </a:p>
                  </a:txBody>
                  <a:tcPr/>
                </a:tc>
                <a:extLst>
                  <a:ext uri="{0D108BD9-81ED-4DB2-BD59-A6C34878D82A}">
                    <a16:rowId xmlns:a16="http://schemas.microsoft.com/office/drawing/2014/main" val="262185151"/>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b="1" dirty="0">
                          <a:latin typeface="Arial" panose="020B0604020202020204" pitchFamily="34" charset="0"/>
                          <a:cs typeface="Arial" panose="020B0604020202020204" pitchFamily="34" charset="0"/>
                        </a:rPr>
                        <a:t>Population prevention</a:t>
                      </a:r>
                    </a:p>
                  </a:txBody>
                  <a:tcPr/>
                </a:tc>
                <a:tc>
                  <a:txBody>
                    <a:bodyPr/>
                    <a:lstStyle/>
                    <a:p>
                      <a:pPr algn="ctr"/>
                      <a:r>
                        <a:rPr lang="en-GB" sz="1600" b="1" dirty="0">
                          <a:latin typeface="Arial" panose="020B0604020202020204" pitchFamily="34" charset="0"/>
                          <a:cs typeface="Arial" panose="020B0604020202020204" pitchFamily="34" charset="0"/>
                        </a:rPr>
                        <a:t>Age&gt;40</a:t>
                      </a:r>
                    </a:p>
                  </a:txBody>
                  <a:tcPr/>
                </a:tc>
                <a:tc>
                  <a:txBody>
                    <a:bodyPr/>
                    <a:lstStyle/>
                    <a:p>
                      <a:pPr algn="ctr"/>
                      <a:r>
                        <a:rPr lang="en-GB" sz="1600" b="1" dirty="0">
                          <a:solidFill>
                            <a:schemeClr val="tx1"/>
                          </a:solidFill>
                          <a:latin typeface="Arial" panose="020B0604020202020204" pitchFamily="34" charset="0"/>
                          <a:cs typeface="Arial" panose="020B0604020202020204" pitchFamily="34" charset="0"/>
                        </a:rPr>
                        <a:t>100</a:t>
                      </a:r>
                    </a:p>
                  </a:txBody>
                  <a:tcPr/>
                </a:tc>
                <a:tc>
                  <a:txBody>
                    <a:bodyPr/>
                    <a:lstStyle/>
                    <a:p>
                      <a:pPr algn="ctr"/>
                      <a:r>
                        <a:rPr lang="en-GB" sz="1600" b="1" dirty="0">
                          <a:solidFill>
                            <a:schemeClr val="tx1"/>
                          </a:solidFill>
                          <a:latin typeface="Arial" panose="020B0604020202020204" pitchFamily="34" charset="0"/>
                          <a:cs typeface="Arial" panose="020B0604020202020204" pitchFamily="34" charset="0"/>
                        </a:rPr>
                        <a:t>92</a:t>
                      </a:r>
                    </a:p>
                  </a:txBody>
                  <a:tcPr/>
                </a:tc>
                <a:tc>
                  <a:txBody>
                    <a:bodyPr/>
                    <a:lstStyle/>
                    <a:p>
                      <a:pPr algn="ctr"/>
                      <a:r>
                        <a:rPr lang="en-GB" sz="1600" b="1" dirty="0">
                          <a:solidFill>
                            <a:schemeClr val="tx1"/>
                          </a:solidFill>
                          <a:latin typeface="Arial" panose="020B0604020202020204" pitchFamily="34" charset="0"/>
                          <a:cs typeface="Arial" panose="020B0604020202020204" pitchFamily="34" charset="0"/>
                        </a:rPr>
                        <a:t>100,000</a:t>
                      </a:r>
                    </a:p>
                  </a:txBody>
                  <a:tcPr/>
                </a:tc>
                <a:tc>
                  <a:txBody>
                    <a:bodyPr/>
                    <a:lstStyle/>
                    <a:p>
                      <a:pPr algn="ctr"/>
                      <a:r>
                        <a:rPr lang="en-GB" sz="1600" b="1" dirty="0">
                          <a:solidFill>
                            <a:schemeClr val="tx1"/>
                          </a:solidFill>
                          <a:latin typeface="Arial" panose="020B0604020202020204" pitchFamily="34" charset="0"/>
                          <a:cs typeface="Arial" panose="020B0604020202020204" pitchFamily="34" charset="0"/>
                        </a:rPr>
                        <a:t>7997</a:t>
                      </a:r>
                    </a:p>
                  </a:txBody>
                  <a:tcPr/>
                </a:tc>
                <a:tc>
                  <a:txBody>
                    <a:bodyPr/>
                    <a:lstStyle/>
                    <a:p>
                      <a:pPr algn="ctr"/>
                      <a:r>
                        <a:rPr lang="en-GB" sz="1600" b="1" dirty="0">
                          <a:solidFill>
                            <a:schemeClr val="tx1"/>
                          </a:solidFill>
                          <a:latin typeface="Arial" panose="020B0604020202020204" pitchFamily="34" charset="0"/>
                          <a:cs typeface="Arial" panose="020B0604020202020204" pitchFamily="34" charset="0"/>
                        </a:rPr>
                        <a:t>1600</a:t>
                      </a:r>
                    </a:p>
                  </a:txBody>
                  <a:tcPr/>
                </a:tc>
                <a:extLst>
                  <a:ext uri="{0D108BD9-81ED-4DB2-BD59-A6C34878D82A}">
                    <a16:rowId xmlns:a16="http://schemas.microsoft.com/office/drawing/2014/main" val="1606285250"/>
                  </a:ext>
                </a:extLst>
              </a:tr>
            </a:tbl>
          </a:graphicData>
        </a:graphic>
      </p:graphicFrame>
      <p:sp>
        <p:nvSpPr>
          <p:cNvPr id="35" name="TextBox 34">
            <a:extLst>
              <a:ext uri="{FF2B5EF4-FFF2-40B4-BE49-F238E27FC236}">
                <a16:creationId xmlns:a16="http://schemas.microsoft.com/office/drawing/2014/main" id="{4AD90CE6-D032-4470-6625-25505514F95E}"/>
              </a:ext>
            </a:extLst>
          </p:cNvPr>
          <p:cNvSpPr txBox="1"/>
          <p:nvPr/>
        </p:nvSpPr>
        <p:spPr>
          <a:xfrm>
            <a:off x="2324560" y="445519"/>
            <a:ext cx="81564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Integrating PRS for cardiovascular disease with other risk factors</a:t>
            </a:r>
          </a:p>
        </p:txBody>
      </p:sp>
      <p:sp>
        <p:nvSpPr>
          <p:cNvPr id="15" name="TextBox 14">
            <a:extLst>
              <a:ext uri="{FF2B5EF4-FFF2-40B4-BE49-F238E27FC236}">
                <a16:creationId xmlns:a16="http://schemas.microsoft.com/office/drawing/2014/main" id="{2230606F-DDA2-7816-598E-D777315AD504}"/>
              </a:ext>
            </a:extLst>
          </p:cNvPr>
          <p:cNvSpPr txBox="1"/>
          <p:nvPr/>
        </p:nvSpPr>
        <p:spPr>
          <a:xfrm>
            <a:off x="10375905" y="3535734"/>
            <a:ext cx="1467068" cy="738664"/>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Number needed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genotype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a:t>
            </a:r>
          </a:p>
        </p:txBody>
      </p:sp>
    </p:spTree>
    <p:extLst>
      <p:ext uri="{BB962C8B-B14F-4D97-AF65-F5344CB8AC3E}">
        <p14:creationId xmlns:p14="http://schemas.microsoft.com/office/powerpoint/2010/main" val="23557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CF376D-23F4-BAD5-B98F-39E6BEC7A6F8}"/>
              </a:ext>
            </a:extLst>
          </p:cNvPr>
          <p:cNvSpPr txBox="1"/>
          <p:nvPr/>
        </p:nvSpPr>
        <p:spPr>
          <a:xfrm>
            <a:off x="990599" y="1474008"/>
            <a:ext cx="10210800" cy="4708981"/>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a:spAutoFit/>
          </a:bodyPr>
          <a:lstStyle/>
          <a:p>
            <a:pPr marL="285750" indent="-285750">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Polygenic </a:t>
            </a:r>
            <a:r>
              <a:rPr lang="en-GB" sz="2000" dirty="0">
                <a:effectLst/>
                <a:latin typeface="Arial" panose="020B0604020202020204" pitchFamily="34" charset="0"/>
                <a:ea typeface="Calibri" panose="020F0502020204030204" pitchFamily="34" charset="0"/>
                <a:cs typeface="Times New Roman" panose="02020603050405020304" pitchFamily="18" charset="0"/>
              </a:rPr>
              <a:t>risk scores perform poorly in population screening, individual risk prediction, and population risk stratification, whether used alon</a:t>
            </a:r>
            <a:r>
              <a:rPr lang="en-GB" sz="2000" dirty="0">
                <a:latin typeface="Arial" panose="020B0604020202020204" pitchFamily="34" charset="0"/>
                <a:ea typeface="Calibri" panose="020F0502020204030204" pitchFamily="34" charset="0"/>
                <a:cs typeface="Times New Roman" panose="02020603050405020304" pitchFamily="18" charset="0"/>
              </a:rPr>
              <a:t>e or conjunction with c</a:t>
            </a:r>
            <a:r>
              <a:rPr lang="en-GB" sz="2000" dirty="0">
                <a:effectLst/>
                <a:latin typeface="Arial" panose="020B0604020202020204" pitchFamily="34" charset="0"/>
                <a:ea typeface="Calibri" panose="020F0502020204030204" pitchFamily="34" charset="0"/>
                <a:cs typeface="Times New Roman" panose="02020603050405020304" pitchFamily="18" charset="0"/>
              </a:rPr>
              <a:t>onventional risk factors. </a:t>
            </a:r>
          </a:p>
          <a:p>
            <a:pPr>
              <a:spcAft>
                <a:spcPts val="80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Wider use of safe and inexpensive cholesterol and blood pressure lowering drugs (and less prediction) would make a greater impact on the population burden of cardiovascular disease.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The present analysis should help avoid unjustified expectations about the role of polygenic risk scores in predicting and preventing cardiovascular disease in the general population.</a:t>
            </a:r>
          </a:p>
          <a:p>
            <a:pPr marL="285750" indent="-285750">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A later talk will consider prospects for using polygenic risk scores in the </a:t>
            </a:r>
            <a:r>
              <a:rPr lang="en-GB" sz="2000" b="1" dirty="0">
                <a:latin typeface="Calibri" panose="020F0502020204030204" pitchFamily="34" charset="0"/>
                <a:ea typeface="Calibri" panose="020F0502020204030204" pitchFamily="34" charset="0"/>
                <a:cs typeface="Times New Roman" panose="02020603050405020304" pitchFamily="18" charset="0"/>
              </a:rPr>
              <a:t>clinical setting</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97ABAA-0E44-D362-A31E-65263D09F4D2}"/>
              </a:ext>
            </a:extLst>
          </p:cNvPr>
          <p:cNvSpPr txBox="1"/>
          <p:nvPr/>
        </p:nvSpPr>
        <p:spPr>
          <a:xfrm>
            <a:off x="1557737" y="314185"/>
            <a:ext cx="9520555" cy="461665"/>
          </a:xfrm>
          <a:prstGeom prst="rect">
            <a:avLst/>
          </a:prstGeom>
          <a:noFill/>
        </p:spPr>
        <p:txBody>
          <a:bodyPr wrap="none" rtlCol="0">
            <a:spAutoFit/>
          </a:bodyPr>
          <a:lstStyle/>
          <a:p>
            <a:r>
              <a:rPr lang="en-GB" sz="2400" b="1" dirty="0">
                <a:solidFill>
                  <a:srgbClr val="002060"/>
                </a:solidFill>
                <a:latin typeface="Arial" panose="020B0604020202020204" pitchFamily="34" charset="0"/>
                <a:cs typeface="Arial" panose="020B0604020202020204" pitchFamily="34" charset="0"/>
              </a:rPr>
              <a:t>Polygenic risk scores and cardiovascular disease - conclusions</a:t>
            </a:r>
          </a:p>
        </p:txBody>
      </p:sp>
    </p:spTree>
    <p:extLst>
      <p:ext uri="{BB962C8B-B14F-4D97-AF65-F5344CB8AC3E}">
        <p14:creationId xmlns:p14="http://schemas.microsoft.com/office/powerpoint/2010/main" val="399040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EF064-3999-5BE3-1527-A4847D934A64}"/>
              </a:ext>
            </a:extLst>
          </p:cNvPr>
          <p:cNvSpPr txBox="1"/>
          <p:nvPr/>
        </p:nvSpPr>
        <p:spPr>
          <a:xfrm>
            <a:off x="5627451" y="1040739"/>
            <a:ext cx="6305550" cy="4128823"/>
          </a:xfrm>
          <a:prstGeom prst="rect">
            <a:avLst/>
          </a:prstGeom>
          <a:noFill/>
        </p:spPr>
        <p:txBody>
          <a:bodyPr wrap="square">
            <a:spAutoFit/>
          </a:bodyPr>
          <a:lstStyle/>
          <a:p>
            <a:pPr algn="ctr">
              <a:lnSpc>
                <a:spcPct val="107000"/>
              </a:lnSpc>
              <a:spcAft>
                <a:spcPts val="8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Performance of polygenic risk scores in screening, prediction, and risk stratification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Hingorani AD., FMedSci</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1,2,3,4</a:t>
            </a:r>
            <a:r>
              <a:rPr lang="en-GB" sz="1800" b="1" dirty="0">
                <a:effectLst/>
                <a:latin typeface="Arial" panose="020B0604020202020204" pitchFamily="34" charset="0"/>
                <a:ea typeface="Calibri" panose="020F0502020204030204" pitchFamily="34" charset="0"/>
                <a:cs typeface="Times New Roman" panose="02020603050405020304" pitchFamily="18" charset="0"/>
              </a:rPr>
              <a:t>, Gratton J.,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1, 2</a:t>
            </a:r>
            <a:r>
              <a:rPr lang="en-GB" sz="1800" b="1" dirty="0">
                <a:effectLst/>
                <a:latin typeface="Arial" panose="020B0604020202020204" pitchFamily="34" charset="0"/>
                <a:ea typeface="Calibri" panose="020F0502020204030204" pitchFamily="34" charset="0"/>
                <a:cs typeface="Times New Roman" panose="02020603050405020304" pitchFamily="18" charset="0"/>
              </a:rPr>
              <a:t>, Finan C.,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1,2,3,4</a:t>
            </a:r>
            <a:r>
              <a:rPr lang="en-GB" sz="1800" b="1" dirty="0">
                <a:effectLst/>
                <a:latin typeface="Arial" panose="020B0604020202020204" pitchFamily="34" charset="0"/>
                <a:ea typeface="Calibri" panose="020F0502020204030204" pitchFamily="34" charset="0"/>
                <a:cs typeface="Times New Roman" panose="02020603050405020304" pitchFamily="18" charset="0"/>
              </a:rPr>
              <a:t>, Schmidt AF.,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1,2,3,4,5</a:t>
            </a:r>
            <a:r>
              <a:rPr lang="en-GB" sz="1800" b="1" dirty="0">
                <a:effectLst/>
                <a:latin typeface="Arial" panose="020B0604020202020204" pitchFamily="34" charset="0"/>
                <a:ea typeface="Calibri" panose="020F0502020204030204" pitchFamily="34" charset="0"/>
                <a:cs typeface="Times New Roman" panose="02020603050405020304" pitchFamily="18" charset="0"/>
              </a:rPr>
              <a:t>, Patel R.,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1,2,3,4</a:t>
            </a:r>
            <a:r>
              <a:rPr lang="en-GB" sz="1800" b="1" dirty="0">
                <a:effectLst/>
                <a:latin typeface="Arial" panose="020B0604020202020204" pitchFamily="34" charset="0"/>
                <a:ea typeface="Calibri" panose="020F0502020204030204" pitchFamily="34" charset="0"/>
                <a:cs typeface="Times New Roman" panose="02020603050405020304" pitchFamily="18" charset="0"/>
              </a:rPr>
              <a:t>., Sofat R.,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3,4,6</a:t>
            </a:r>
            <a:r>
              <a:rPr lang="en-GB" sz="1800" b="1" dirty="0">
                <a:effectLst/>
                <a:latin typeface="Arial" panose="020B0604020202020204" pitchFamily="34" charset="0"/>
                <a:ea typeface="Calibri" panose="020F0502020204030204" pitchFamily="34" charset="0"/>
                <a:cs typeface="Times New Roman" panose="02020603050405020304" pitchFamily="18" charset="0"/>
              </a:rPr>
              <a:t>, Kuan V.,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1,2,3</a:t>
            </a:r>
            <a:r>
              <a:rPr lang="en-GB" sz="1800" b="1" dirty="0">
                <a:effectLst/>
                <a:latin typeface="Arial" panose="020B0604020202020204" pitchFamily="34" charset="0"/>
                <a:ea typeface="Calibri" panose="020F0502020204030204" pitchFamily="34" charset="0"/>
                <a:cs typeface="Times New Roman" panose="02020603050405020304" pitchFamily="18" charset="0"/>
              </a:rPr>
              <a:t>, Langenberg C.,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7</a:t>
            </a:r>
            <a:r>
              <a:rPr lang="en-GB" sz="1800" b="1" dirty="0">
                <a:effectLst/>
                <a:latin typeface="Arial" panose="020B0604020202020204" pitchFamily="34" charset="0"/>
                <a:ea typeface="Calibri" panose="020F0502020204030204" pitchFamily="34" charset="0"/>
                <a:cs typeface="Times New Roman" panose="02020603050405020304" pitchFamily="18" charset="0"/>
              </a:rPr>
              <a:t>, Hemingway H., FMedSci</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2,3,4,8</a:t>
            </a:r>
            <a:r>
              <a:rPr lang="en-GB" sz="1800" b="1" dirty="0">
                <a:effectLst/>
                <a:latin typeface="Arial" panose="020B0604020202020204" pitchFamily="34" charset="0"/>
                <a:ea typeface="Calibri" panose="020F0502020204030204" pitchFamily="34" charset="0"/>
                <a:cs typeface="Times New Roman" panose="02020603050405020304" pitchFamily="18" charset="0"/>
              </a:rPr>
              <a:t>, Morris JK., PhD</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9</a:t>
            </a:r>
            <a:r>
              <a:rPr lang="en-GB" sz="1800" b="1" dirty="0">
                <a:effectLst/>
                <a:latin typeface="Arial" panose="020B0604020202020204" pitchFamily="34" charset="0"/>
                <a:ea typeface="Calibri" panose="020F0502020204030204" pitchFamily="34" charset="0"/>
                <a:cs typeface="Times New Roman" panose="02020603050405020304" pitchFamily="18" charset="0"/>
              </a:rPr>
              <a:t>, Wald NJ., FRS</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8,9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4621DE3-B377-9FBA-C043-4FF44E860B58}"/>
              </a:ext>
            </a:extLst>
          </p:cNvPr>
          <p:cNvSpPr txBox="1"/>
          <p:nvPr/>
        </p:nvSpPr>
        <p:spPr>
          <a:xfrm>
            <a:off x="5627451" y="5638429"/>
            <a:ext cx="6724085" cy="738664"/>
          </a:xfrm>
          <a:prstGeom prst="rect">
            <a:avLst/>
          </a:prstGeom>
          <a:noFill/>
        </p:spPr>
        <p:txBody>
          <a:bodyPr wrap="none" rtlCol="0">
            <a:spAutoFit/>
          </a:bodyPr>
          <a:lstStyle/>
          <a:p>
            <a:r>
              <a:rPr lang="en-GB" dirty="0"/>
              <a:t>https://www.medrxiv.org/content/10.1101/2022.02.18.22271049v2</a:t>
            </a:r>
          </a:p>
          <a:p>
            <a:r>
              <a:rPr lang="en-GB" sz="2400" b="1" i="1" dirty="0">
                <a:solidFill>
                  <a:srgbClr val="0070C0"/>
                </a:solidFill>
              </a:rPr>
              <a:t>BMJ Medicine</a:t>
            </a:r>
            <a:r>
              <a:rPr lang="en-GB" dirty="0"/>
              <a:t>, In Press</a:t>
            </a:r>
          </a:p>
        </p:txBody>
      </p:sp>
      <p:pic>
        <p:nvPicPr>
          <p:cNvPr id="8" name="Picture 7" descr="A qr code on a white background&#10;&#10;Description automatically generated">
            <a:extLst>
              <a:ext uri="{FF2B5EF4-FFF2-40B4-BE49-F238E27FC236}">
                <a16:creationId xmlns:a16="http://schemas.microsoft.com/office/drawing/2014/main" id="{E2D4BCDC-04F8-CB2B-3DA9-F58E6D3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657225"/>
            <a:ext cx="5257800" cy="5257800"/>
          </a:xfrm>
          <a:prstGeom prst="rect">
            <a:avLst/>
          </a:prstGeom>
        </p:spPr>
      </p:pic>
    </p:spTree>
    <p:extLst>
      <p:ext uri="{BB962C8B-B14F-4D97-AF65-F5344CB8AC3E}">
        <p14:creationId xmlns:p14="http://schemas.microsoft.com/office/powerpoint/2010/main" val="149418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226756-781E-6727-4E61-1ECCD59EAD4C}"/>
              </a:ext>
            </a:extLst>
          </p:cNvPr>
          <p:cNvSpPr txBox="1"/>
          <p:nvPr/>
        </p:nvSpPr>
        <p:spPr>
          <a:xfrm>
            <a:off x="5220929" y="2821858"/>
            <a:ext cx="1800493" cy="369332"/>
          </a:xfrm>
          <a:prstGeom prst="rect">
            <a:avLst/>
          </a:prstGeom>
          <a:noFill/>
        </p:spPr>
        <p:txBody>
          <a:bodyPr wrap="none" rtlCol="0">
            <a:spAutoFit/>
          </a:bodyPr>
          <a:lstStyle/>
          <a:p>
            <a:r>
              <a:rPr lang="en-GB" b="1" dirty="0">
                <a:solidFill>
                  <a:srgbClr val="002060"/>
                </a:solidFill>
                <a:latin typeface="Arial" panose="020B0604020202020204" pitchFamily="34" charset="0"/>
                <a:cs typeface="Arial" panose="020B0604020202020204" pitchFamily="34" charset="0"/>
              </a:rPr>
              <a:t>Reserve slides</a:t>
            </a:r>
          </a:p>
        </p:txBody>
      </p:sp>
    </p:spTree>
    <p:extLst>
      <p:ext uri="{BB962C8B-B14F-4D97-AF65-F5344CB8AC3E}">
        <p14:creationId xmlns:p14="http://schemas.microsoft.com/office/powerpoint/2010/main" val="1183892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AD90CE6-D032-4470-6625-25505514F95E}"/>
              </a:ext>
            </a:extLst>
          </p:cNvPr>
          <p:cNvSpPr txBox="1"/>
          <p:nvPr/>
        </p:nvSpPr>
        <p:spPr>
          <a:xfrm>
            <a:off x="2324560" y="445519"/>
            <a:ext cx="8156400" cy="400110"/>
          </a:xfrm>
          <a:prstGeom prst="rect">
            <a:avLst/>
          </a:prstGeom>
          <a:noFill/>
        </p:spPr>
        <p:txBody>
          <a:bodyPr wrap="none" rtlCol="0">
            <a:spAutoFit/>
          </a:bodyPr>
          <a:lstStyle/>
          <a:p>
            <a:r>
              <a:rPr lang="en-GB" sz="2000" b="1" dirty="0">
                <a:solidFill>
                  <a:srgbClr val="002060"/>
                </a:solidFill>
                <a:latin typeface="Arial" panose="020B0604020202020204" pitchFamily="34" charset="0"/>
                <a:cs typeface="Arial" panose="020B0604020202020204" pitchFamily="34" charset="0"/>
              </a:rPr>
              <a:t>Integrating PRS for cardiovascular disease with other risk factors</a:t>
            </a:r>
          </a:p>
        </p:txBody>
      </p:sp>
      <p:graphicFrame>
        <p:nvGraphicFramePr>
          <p:cNvPr id="36" name="Table 35">
            <a:extLst>
              <a:ext uri="{FF2B5EF4-FFF2-40B4-BE49-F238E27FC236}">
                <a16:creationId xmlns:a16="http://schemas.microsoft.com/office/drawing/2014/main" id="{A4312675-C66A-8211-23D7-605517599860}"/>
              </a:ext>
            </a:extLst>
          </p:cNvPr>
          <p:cNvGraphicFramePr>
            <a:graphicFrameLocks noGrp="1"/>
          </p:cNvGraphicFramePr>
          <p:nvPr>
            <p:extLst>
              <p:ext uri="{D42A27DB-BD31-4B8C-83A1-F6EECF244321}">
                <p14:modId xmlns:p14="http://schemas.microsoft.com/office/powerpoint/2010/main" val="2658555961"/>
              </p:ext>
            </p:extLst>
          </p:nvPr>
        </p:nvGraphicFramePr>
        <p:xfrm>
          <a:off x="92865" y="2102377"/>
          <a:ext cx="11711014" cy="1564640"/>
        </p:xfrm>
        <a:graphic>
          <a:graphicData uri="http://schemas.openxmlformats.org/drawingml/2006/table">
            <a:tbl>
              <a:tblPr firstRow="1" bandRow="1">
                <a:tableStyleId>{9D7B26C5-4107-4FEC-AEDC-1716B250A1EF}</a:tableStyleId>
              </a:tblPr>
              <a:tblGrid>
                <a:gridCol w="2043011">
                  <a:extLst>
                    <a:ext uri="{9D8B030D-6E8A-4147-A177-3AD203B41FA5}">
                      <a16:colId xmlns:a16="http://schemas.microsoft.com/office/drawing/2014/main" val="618807379"/>
                    </a:ext>
                  </a:extLst>
                </a:gridCol>
                <a:gridCol w="2791091">
                  <a:extLst>
                    <a:ext uri="{9D8B030D-6E8A-4147-A177-3AD203B41FA5}">
                      <a16:colId xmlns:a16="http://schemas.microsoft.com/office/drawing/2014/main" val="3697935010"/>
                    </a:ext>
                  </a:extLst>
                </a:gridCol>
                <a:gridCol w="1765617">
                  <a:extLst>
                    <a:ext uri="{9D8B030D-6E8A-4147-A177-3AD203B41FA5}">
                      <a16:colId xmlns:a16="http://schemas.microsoft.com/office/drawing/2014/main" val="701469263"/>
                    </a:ext>
                  </a:extLst>
                </a:gridCol>
                <a:gridCol w="538152">
                  <a:extLst>
                    <a:ext uri="{9D8B030D-6E8A-4147-A177-3AD203B41FA5}">
                      <a16:colId xmlns:a16="http://schemas.microsoft.com/office/drawing/2014/main" val="236739055"/>
                    </a:ext>
                  </a:extLst>
                </a:gridCol>
                <a:gridCol w="641088">
                  <a:extLst>
                    <a:ext uri="{9D8B030D-6E8A-4147-A177-3AD203B41FA5}">
                      <a16:colId xmlns:a16="http://schemas.microsoft.com/office/drawing/2014/main" val="1777286814"/>
                    </a:ext>
                  </a:extLst>
                </a:gridCol>
                <a:gridCol w="1384817">
                  <a:extLst>
                    <a:ext uri="{9D8B030D-6E8A-4147-A177-3AD203B41FA5}">
                      <a16:colId xmlns:a16="http://schemas.microsoft.com/office/drawing/2014/main" val="930495817"/>
                    </a:ext>
                  </a:extLst>
                </a:gridCol>
                <a:gridCol w="1384817">
                  <a:extLst>
                    <a:ext uri="{9D8B030D-6E8A-4147-A177-3AD203B41FA5}">
                      <a16:colId xmlns:a16="http://schemas.microsoft.com/office/drawing/2014/main" val="2733005053"/>
                    </a:ext>
                  </a:extLst>
                </a:gridCol>
                <a:gridCol w="1162421">
                  <a:extLst>
                    <a:ext uri="{9D8B030D-6E8A-4147-A177-3AD203B41FA5}">
                      <a16:colId xmlns:a16="http://schemas.microsoft.com/office/drawing/2014/main" val="868181142"/>
                    </a:ext>
                  </a:extLst>
                </a:gridCol>
              </a:tblGrid>
              <a:tr h="370840">
                <a:tc>
                  <a:txBody>
                    <a:bodyPr/>
                    <a:lstStyle/>
                    <a:p>
                      <a:pPr algn="ctr"/>
                      <a:r>
                        <a:rPr lang="en-GB" sz="1600" dirty="0">
                          <a:latin typeface="Arial" panose="020B0604020202020204" pitchFamily="34" charset="0"/>
                          <a:cs typeface="Arial" panose="020B0604020202020204" pitchFamily="34" charset="0"/>
                        </a:rPr>
                        <a:t>Population screened</a:t>
                      </a:r>
                    </a:p>
                    <a:p>
                      <a:pPr algn="ctr"/>
                      <a:r>
                        <a:rPr lang="en-GB" sz="1600" dirty="0">
                          <a:latin typeface="Arial" panose="020B0604020202020204" pitchFamily="34" charset="0"/>
                          <a:cs typeface="Arial" panose="020B0604020202020204" pitchFamily="34" charset="0"/>
                        </a:rPr>
                        <a:t>(CVD events)</a:t>
                      </a:r>
                    </a:p>
                  </a:txBody>
                  <a:tcPr/>
                </a:tc>
                <a:tc>
                  <a:txBody>
                    <a:bodyPr/>
                    <a:lstStyle/>
                    <a:p>
                      <a:pPr algn="ctr"/>
                      <a:r>
                        <a:rPr lang="en-GB" sz="1600" dirty="0">
                          <a:latin typeface="Arial" panose="020B0604020202020204" pitchFamily="34" charset="0"/>
                          <a:cs typeface="Arial" panose="020B0604020202020204" pitchFamily="34" charset="0"/>
                        </a:rPr>
                        <a:t>Risk assessment</a:t>
                      </a:r>
                    </a:p>
                  </a:txBody>
                  <a:tcPr/>
                </a:tc>
                <a:tc>
                  <a:txBody>
                    <a:bodyPr/>
                    <a:lstStyle/>
                    <a:p>
                      <a:pPr algn="ctr"/>
                      <a:r>
                        <a:rPr lang="en-GB" sz="1600" dirty="0">
                          <a:latin typeface="Arial" panose="020B0604020202020204" pitchFamily="34" charset="0"/>
                          <a:cs typeface="Arial" panose="020B0604020202020204" pitchFamily="34" charset="0"/>
                        </a:rPr>
                        <a:t>Risk </a:t>
                      </a:r>
                    </a:p>
                    <a:p>
                      <a:pPr algn="ctr"/>
                      <a:r>
                        <a:rPr lang="en-GB" sz="1600" dirty="0">
                          <a:latin typeface="Arial" panose="020B0604020202020204" pitchFamily="34" charset="0"/>
                          <a:cs typeface="Arial" panose="020B0604020202020204" pitchFamily="34" charset="0"/>
                        </a:rPr>
                        <a:t>cut-off</a:t>
                      </a:r>
                    </a:p>
                  </a:txBody>
                  <a:tcPr/>
                </a:tc>
                <a:tc>
                  <a:txBody>
                    <a:bodyPr/>
                    <a:lstStyle/>
                    <a:p>
                      <a:pPr algn="ctr"/>
                      <a:r>
                        <a:rPr lang="en-GB" sz="1600" dirty="0">
                          <a:latin typeface="Arial" panose="020B0604020202020204" pitchFamily="34" charset="0"/>
                          <a:cs typeface="Arial" panose="020B0604020202020204" pitchFamily="34" charset="0"/>
                        </a:rPr>
                        <a:t>DR </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FPR </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Offered</a:t>
                      </a:r>
                    </a:p>
                    <a:p>
                      <a:pPr algn="ctr"/>
                      <a:r>
                        <a:rPr lang="en-GB" sz="1600" dirty="0">
                          <a:latin typeface="Arial" panose="020B0604020202020204" pitchFamily="34" charset="0"/>
                          <a:cs typeface="Arial" panose="020B0604020202020204" pitchFamily="34" charset="0"/>
                        </a:rPr>
                        <a:t>statin</a:t>
                      </a:r>
                    </a:p>
                  </a:txBody>
                  <a:tcPr/>
                </a:tc>
                <a:tc>
                  <a:txBody>
                    <a:bodyPr/>
                    <a:lstStyle/>
                    <a:p>
                      <a:pPr algn="ctr"/>
                      <a:r>
                        <a:rPr lang="en-GB" sz="1600" dirty="0">
                          <a:latin typeface="Arial" panose="020B0604020202020204" pitchFamily="34" charset="0"/>
                          <a:cs typeface="Arial" panose="020B0604020202020204" pitchFamily="34" charset="0"/>
                        </a:rPr>
                        <a:t>CVD events </a:t>
                      </a:r>
                    </a:p>
                    <a:p>
                      <a:pPr algn="ctr"/>
                      <a:r>
                        <a:rPr lang="en-GB" sz="1600" dirty="0">
                          <a:latin typeface="Arial" panose="020B0604020202020204" pitchFamily="34" charset="0"/>
                          <a:cs typeface="Arial" panose="020B0604020202020204" pitchFamily="34" charset="0"/>
                        </a:rPr>
                        <a:t>above cut-off</a:t>
                      </a:r>
                    </a:p>
                  </a:txBody>
                  <a:tcPr/>
                </a:tc>
                <a:tc>
                  <a:txBody>
                    <a:bodyPr/>
                    <a:lstStyle/>
                    <a:p>
                      <a:pPr algn="ctr"/>
                      <a:r>
                        <a:rPr lang="en-GB" sz="1600" dirty="0">
                          <a:latin typeface="Arial" panose="020B0604020202020204" pitchFamily="34" charset="0"/>
                          <a:cs typeface="Arial" panose="020B0604020202020204" pitchFamily="34" charset="0"/>
                        </a:rPr>
                        <a:t>Events prevented</a:t>
                      </a:r>
                    </a:p>
                  </a:txBody>
                  <a:tcPr/>
                </a:tc>
                <a:extLst>
                  <a:ext uri="{0D108BD9-81ED-4DB2-BD59-A6C34878D82A}">
                    <a16:rowId xmlns:a16="http://schemas.microsoft.com/office/drawing/2014/main" val="330970016"/>
                  </a:ext>
                </a:extLst>
              </a:tr>
              <a:tr h="370840">
                <a:tc>
                  <a:txBody>
                    <a:bodyPr/>
                    <a:lstStyle/>
                    <a:p>
                      <a:r>
                        <a:rPr lang="en-GB" sz="1600" dirty="0">
                          <a:latin typeface="Arial" panose="020B0604020202020204" pitchFamily="34" charset="0"/>
                          <a:cs typeface="Arial" panose="020B0604020202020204" pitchFamily="34" charset="0"/>
                        </a:rPr>
                        <a:t>186,451 (4247)</a:t>
                      </a:r>
                    </a:p>
                  </a:txBody>
                  <a:tcPr/>
                </a:tc>
                <a:tc>
                  <a:txBody>
                    <a:bodyPr/>
                    <a:lstStyle/>
                    <a:p>
                      <a:r>
                        <a:rPr lang="en-GB" sz="1600" dirty="0">
                          <a:latin typeface="Arial" panose="020B0604020202020204" pitchFamily="34" charset="0"/>
                          <a:cs typeface="Arial" panose="020B0604020202020204" pitchFamily="34" charset="0"/>
                        </a:rPr>
                        <a:t>QRISK3</a:t>
                      </a:r>
                    </a:p>
                  </a:txBody>
                  <a:tcPr/>
                </a:tc>
                <a:tc>
                  <a:txBody>
                    <a:bodyPr/>
                    <a:lstStyle/>
                    <a:p>
                      <a:pPr algn="ctr"/>
                      <a:r>
                        <a:rPr lang="en-GB" sz="1600" dirty="0">
                          <a:latin typeface="Arial" panose="020B0604020202020204" pitchFamily="34" charset="0"/>
                          <a:cs typeface="Arial" panose="020B0604020202020204" pitchFamily="34" charset="0"/>
                        </a:rPr>
                        <a:t>10% 10-year risk</a:t>
                      </a:r>
                    </a:p>
                  </a:txBody>
                  <a:tcPr/>
                </a:tc>
                <a:tc>
                  <a:txBody>
                    <a:bodyPr/>
                    <a:lstStyle/>
                    <a:p>
                      <a:pPr algn="ctr"/>
                      <a:r>
                        <a:rPr lang="en-GB" sz="1600" dirty="0">
                          <a:latin typeface="Arial" panose="020B0604020202020204" pitchFamily="34" charset="0"/>
                          <a:cs typeface="Arial" panose="020B0604020202020204" pitchFamily="34" charset="0"/>
                        </a:rPr>
                        <a:t>81</a:t>
                      </a:r>
                    </a:p>
                  </a:txBody>
                  <a:tcPr/>
                </a:tc>
                <a:tc>
                  <a:txBody>
                    <a:bodyPr/>
                    <a:lstStyle/>
                    <a:p>
                      <a:pPr algn="ctr"/>
                      <a:r>
                        <a:rPr lang="en-GB" sz="1600" dirty="0">
                          <a:latin typeface="Arial" panose="020B0604020202020204" pitchFamily="34" charset="0"/>
                          <a:cs typeface="Arial" panose="020B0604020202020204" pitchFamily="34" charset="0"/>
                        </a:rPr>
                        <a:t>42</a:t>
                      </a:r>
                    </a:p>
                  </a:txBody>
                  <a:tcPr/>
                </a:tc>
                <a:tc>
                  <a:txBody>
                    <a:bodyPr/>
                    <a:lstStyle/>
                    <a:p>
                      <a:pPr algn="ctr"/>
                      <a:r>
                        <a:rPr lang="en-GB" sz="1600" dirty="0">
                          <a:latin typeface="Arial" panose="020B0604020202020204" pitchFamily="34" charset="0"/>
                          <a:cs typeface="Arial" panose="020B0604020202020204" pitchFamily="34" charset="0"/>
                        </a:rPr>
                        <a:t>79,754</a:t>
                      </a:r>
                    </a:p>
                  </a:txBody>
                  <a:tcPr/>
                </a:tc>
                <a:tc>
                  <a:txBody>
                    <a:bodyPr/>
                    <a:lstStyle/>
                    <a:p>
                      <a:pPr algn="ctr"/>
                      <a:r>
                        <a:rPr lang="en-GB" sz="1600" dirty="0">
                          <a:latin typeface="Arial" panose="020B0604020202020204" pitchFamily="34" charset="0"/>
                          <a:cs typeface="Arial" panose="020B0604020202020204" pitchFamily="34" charset="0"/>
                        </a:rPr>
                        <a:t>3450</a:t>
                      </a:r>
                    </a:p>
                  </a:txBody>
                  <a:tcPr/>
                </a:tc>
                <a:tc>
                  <a:txBody>
                    <a:bodyPr/>
                    <a:lstStyle/>
                    <a:p>
                      <a:pPr algn="ctr"/>
                      <a:r>
                        <a:rPr lang="en-GB" sz="1600" dirty="0">
                          <a:latin typeface="Arial" panose="020B0604020202020204" pitchFamily="34" charset="0"/>
                          <a:cs typeface="Arial" panose="020B0604020202020204" pitchFamily="34" charset="0"/>
                        </a:rPr>
                        <a:t>690</a:t>
                      </a:r>
                    </a:p>
                  </a:txBody>
                  <a:tcPr/>
                </a:tc>
                <a:extLst>
                  <a:ext uri="{0D108BD9-81ED-4DB2-BD59-A6C34878D82A}">
                    <a16:rowId xmlns:a16="http://schemas.microsoft.com/office/drawing/2014/main" val="2090058256"/>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QRISK3+PRS</a:t>
                      </a:r>
                    </a:p>
                  </a:txBody>
                  <a:tcPr/>
                </a:tc>
                <a:tc>
                  <a:txBody>
                    <a:bodyPr/>
                    <a:lstStyle/>
                    <a:p>
                      <a:pPr algn="ctr"/>
                      <a:r>
                        <a:rPr lang="en-GB" sz="1600" dirty="0">
                          <a:latin typeface="Arial" panose="020B0604020202020204" pitchFamily="34" charset="0"/>
                          <a:cs typeface="Arial" panose="020B0604020202020204" pitchFamily="34" charset="0"/>
                        </a:rPr>
                        <a:t>10% 10-year risk</a:t>
                      </a:r>
                    </a:p>
                  </a:txBody>
                  <a:tcPr/>
                </a:tc>
                <a:tc>
                  <a:txBody>
                    <a:bodyPr/>
                    <a:lstStyle/>
                    <a:p>
                      <a:pPr algn="ctr"/>
                      <a:r>
                        <a:rPr lang="en-GB" sz="1600" dirty="0">
                          <a:latin typeface="Arial" panose="020B0604020202020204" pitchFamily="34" charset="0"/>
                          <a:cs typeface="Arial" panose="020B0604020202020204" pitchFamily="34" charset="0"/>
                        </a:rPr>
                        <a:t>84</a:t>
                      </a:r>
                    </a:p>
                  </a:txBody>
                  <a:tcPr/>
                </a:tc>
                <a:tc>
                  <a:txBody>
                    <a:bodyPr/>
                    <a:lstStyle/>
                    <a:p>
                      <a:pPr algn="ctr"/>
                      <a:r>
                        <a:rPr lang="en-GB" sz="1600" dirty="0">
                          <a:latin typeface="Arial" panose="020B0604020202020204" pitchFamily="34" charset="0"/>
                          <a:cs typeface="Arial" panose="020B0604020202020204" pitchFamily="34" charset="0"/>
                        </a:rPr>
                        <a:t>41</a:t>
                      </a:r>
                    </a:p>
                  </a:txBody>
                  <a:tcPr/>
                </a:tc>
                <a:tc>
                  <a:txBody>
                    <a:bodyPr/>
                    <a:lstStyle/>
                    <a:p>
                      <a:pPr algn="ctr"/>
                      <a:r>
                        <a:rPr lang="en-GB" sz="1600" dirty="0">
                          <a:latin typeface="Arial" panose="020B0604020202020204" pitchFamily="34" charset="0"/>
                          <a:cs typeface="Arial" panose="020B0604020202020204" pitchFamily="34" charset="0"/>
                        </a:rPr>
                        <a:t>78,092</a:t>
                      </a:r>
                    </a:p>
                  </a:txBody>
                  <a:tcPr/>
                </a:tc>
                <a:tc>
                  <a:txBody>
                    <a:bodyPr/>
                    <a:lstStyle/>
                    <a:p>
                      <a:pPr algn="ctr"/>
                      <a:r>
                        <a:rPr lang="en-GB" sz="1600" dirty="0">
                          <a:latin typeface="Arial" panose="020B0604020202020204" pitchFamily="34" charset="0"/>
                          <a:cs typeface="Arial" panose="020B0604020202020204" pitchFamily="34" charset="0"/>
                        </a:rPr>
                        <a:t>3557</a:t>
                      </a:r>
                    </a:p>
                  </a:txBody>
                  <a:tcPr/>
                </a:tc>
                <a:tc>
                  <a:txBody>
                    <a:bodyPr/>
                    <a:lstStyle/>
                    <a:p>
                      <a:pPr algn="ctr"/>
                      <a:r>
                        <a:rPr lang="en-GB" sz="1600" dirty="0">
                          <a:latin typeface="Arial" panose="020B0604020202020204" pitchFamily="34" charset="0"/>
                          <a:cs typeface="Arial" panose="020B0604020202020204" pitchFamily="34" charset="0"/>
                        </a:rPr>
                        <a:t>711</a:t>
                      </a:r>
                    </a:p>
                  </a:txBody>
                  <a:tcPr/>
                </a:tc>
                <a:extLst>
                  <a:ext uri="{0D108BD9-81ED-4DB2-BD59-A6C34878D82A}">
                    <a16:rowId xmlns:a16="http://schemas.microsoft.com/office/drawing/2014/main" val="262185151"/>
                  </a:ext>
                </a:extLst>
              </a:tr>
            </a:tbl>
          </a:graphicData>
        </a:graphic>
      </p:graphicFrame>
      <p:grpSp>
        <p:nvGrpSpPr>
          <p:cNvPr id="37" name="Group 36">
            <a:extLst>
              <a:ext uri="{FF2B5EF4-FFF2-40B4-BE49-F238E27FC236}">
                <a16:creationId xmlns:a16="http://schemas.microsoft.com/office/drawing/2014/main" id="{80DE2422-6303-5036-3507-27CFC2FEECBC}"/>
              </a:ext>
            </a:extLst>
          </p:cNvPr>
          <p:cNvGrpSpPr/>
          <p:nvPr/>
        </p:nvGrpSpPr>
        <p:grpSpPr>
          <a:xfrm>
            <a:off x="10233398" y="3085796"/>
            <a:ext cx="318483" cy="381000"/>
            <a:chOff x="3457575" y="4505325"/>
            <a:chExt cx="318483" cy="381000"/>
          </a:xfrm>
        </p:grpSpPr>
        <p:cxnSp>
          <p:nvCxnSpPr>
            <p:cNvPr id="38" name="Straight Connector 37">
              <a:extLst>
                <a:ext uri="{FF2B5EF4-FFF2-40B4-BE49-F238E27FC236}">
                  <a16:creationId xmlns:a16="http://schemas.microsoft.com/office/drawing/2014/main" id="{D728B5DF-B4B4-98BF-9CD2-A99027CEDB14}"/>
                </a:ext>
              </a:extLst>
            </p:cNvPr>
            <p:cNvCxnSpPr/>
            <p:nvPr/>
          </p:nvCxnSpPr>
          <p:spPr>
            <a:xfrm>
              <a:off x="3457575" y="4505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3E74A0-AF8F-C2FA-BC89-D3A8ACB422ED}"/>
                </a:ext>
              </a:extLst>
            </p:cNvPr>
            <p:cNvCxnSpPr/>
            <p:nvPr/>
          </p:nvCxnSpPr>
          <p:spPr>
            <a:xfrm>
              <a:off x="3457575" y="4886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A37E8D6-AF18-82CA-EA2D-93477EFECA42}"/>
                </a:ext>
              </a:extLst>
            </p:cNvPr>
            <p:cNvCxnSpPr>
              <a:cxnSpLocks/>
            </p:cNvCxnSpPr>
            <p:nvPr/>
          </p:nvCxnSpPr>
          <p:spPr>
            <a:xfrm>
              <a:off x="3614133" y="4505325"/>
              <a:ext cx="0" cy="38100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98369E-A997-B5E3-501B-10620B0DA010}"/>
                </a:ext>
              </a:extLst>
            </p:cNvPr>
            <p:cNvCxnSpPr/>
            <p:nvPr/>
          </p:nvCxnSpPr>
          <p:spPr>
            <a:xfrm>
              <a:off x="3614133" y="4689922"/>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ED19425D-31DA-0C44-F80F-5426BBCADF88}"/>
              </a:ext>
            </a:extLst>
          </p:cNvPr>
          <p:cNvSpPr txBox="1"/>
          <p:nvPr/>
        </p:nvSpPr>
        <p:spPr>
          <a:xfrm>
            <a:off x="10514378" y="3085796"/>
            <a:ext cx="646331" cy="338554"/>
          </a:xfrm>
          <a:prstGeom prst="rect">
            <a:avLst/>
          </a:prstGeom>
          <a:noFill/>
        </p:spPr>
        <p:txBody>
          <a:bodyPr wrap="none" rtlCol="0">
            <a:spAutoFit/>
          </a:bodyPr>
          <a:lstStyle/>
          <a:p>
            <a:r>
              <a:rPr lang="en-GB" sz="1600" b="1" dirty="0">
                <a:solidFill>
                  <a:srgbClr val="C00000"/>
                </a:solidFill>
                <a:latin typeface="Arial" panose="020B0604020202020204" pitchFamily="34" charset="0"/>
                <a:cs typeface="Arial" panose="020B0604020202020204" pitchFamily="34" charset="0"/>
              </a:rPr>
              <a:t>+107</a:t>
            </a:r>
          </a:p>
        </p:txBody>
      </p:sp>
      <p:grpSp>
        <p:nvGrpSpPr>
          <p:cNvPr id="43" name="Group 42">
            <a:extLst>
              <a:ext uri="{FF2B5EF4-FFF2-40B4-BE49-F238E27FC236}">
                <a16:creationId xmlns:a16="http://schemas.microsoft.com/office/drawing/2014/main" id="{B676947F-73EC-0340-F556-D61D12F4E171}"/>
              </a:ext>
            </a:extLst>
          </p:cNvPr>
          <p:cNvGrpSpPr/>
          <p:nvPr/>
        </p:nvGrpSpPr>
        <p:grpSpPr>
          <a:xfrm>
            <a:off x="11421962" y="3079893"/>
            <a:ext cx="318483" cy="381000"/>
            <a:chOff x="3457575" y="4505325"/>
            <a:chExt cx="318483" cy="381000"/>
          </a:xfrm>
        </p:grpSpPr>
        <p:cxnSp>
          <p:nvCxnSpPr>
            <p:cNvPr id="44" name="Straight Connector 43">
              <a:extLst>
                <a:ext uri="{FF2B5EF4-FFF2-40B4-BE49-F238E27FC236}">
                  <a16:creationId xmlns:a16="http://schemas.microsoft.com/office/drawing/2014/main" id="{2FC1696E-B3DA-9244-1A70-4403FD8BDBC9}"/>
                </a:ext>
              </a:extLst>
            </p:cNvPr>
            <p:cNvCxnSpPr/>
            <p:nvPr/>
          </p:nvCxnSpPr>
          <p:spPr>
            <a:xfrm>
              <a:off x="3457575" y="4505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94487A-6D93-B4B0-B58B-04DD07EBB8D4}"/>
                </a:ext>
              </a:extLst>
            </p:cNvPr>
            <p:cNvCxnSpPr/>
            <p:nvPr/>
          </p:nvCxnSpPr>
          <p:spPr>
            <a:xfrm>
              <a:off x="3457575" y="4886325"/>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D11E81-87AE-5055-4BE1-9C93787E4FC8}"/>
                </a:ext>
              </a:extLst>
            </p:cNvPr>
            <p:cNvCxnSpPr>
              <a:cxnSpLocks/>
            </p:cNvCxnSpPr>
            <p:nvPr/>
          </p:nvCxnSpPr>
          <p:spPr>
            <a:xfrm>
              <a:off x="3614133" y="4505325"/>
              <a:ext cx="0" cy="38100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F3639F5-0A68-639C-E2F3-4893FA5BDD84}"/>
                </a:ext>
              </a:extLst>
            </p:cNvPr>
            <p:cNvCxnSpPr/>
            <p:nvPr/>
          </p:nvCxnSpPr>
          <p:spPr>
            <a:xfrm>
              <a:off x="3614133" y="4689922"/>
              <a:ext cx="16192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D3746CBF-C0EB-CF09-4D05-FA99D26A871E}"/>
              </a:ext>
            </a:extLst>
          </p:cNvPr>
          <p:cNvSpPr txBox="1"/>
          <p:nvPr/>
        </p:nvSpPr>
        <p:spPr>
          <a:xfrm>
            <a:off x="11659482" y="3079893"/>
            <a:ext cx="532518" cy="338554"/>
          </a:xfrm>
          <a:prstGeom prst="rect">
            <a:avLst/>
          </a:prstGeom>
          <a:noFill/>
        </p:spPr>
        <p:txBody>
          <a:bodyPr wrap="square" rtlCol="0">
            <a:spAutoFit/>
          </a:bodyPr>
          <a:lstStyle/>
          <a:p>
            <a:r>
              <a:rPr lang="en-GB" sz="1600" b="1" dirty="0">
                <a:solidFill>
                  <a:srgbClr val="C00000"/>
                </a:solidFill>
                <a:latin typeface="Arial" panose="020B0604020202020204" pitchFamily="34" charset="0"/>
                <a:cs typeface="Arial" panose="020B0604020202020204" pitchFamily="34" charset="0"/>
              </a:rPr>
              <a:t>+21</a:t>
            </a:r>
          </a:p>
        </p:txBody>
      </p:sp>
      <p:sp>
        <p:nvSpPr>
          <p:cNvPr id="49" name="TextBox 48">
            <a:extLst>
              <a:ext uri="{FF2B5EF4-FFF2-40B4-BE49-F238E27FC236}">
                <a16:creationId xmlns:a16="http://schemas.microsoft.com/office/drawing/2014/main" id="{87057A6A-FE1F-B1A1-7979-95538E526A38}"/>
              </a:ext>
            </a:extLst>
          </p:cNvPr>
          <p:cNvSpPr txBox="1"/>
          <p:nvPr/>
        </p:nvSpPr>
        <p:spPr>
          <a:xfrm>
            <a:off x="8710191" y="3764031"/>
            <a:ext cx="1467068" cy="954107"/>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ctr"/>
            <a:r>
              <a:rPr lang="en-GB" sz="1400" dirty="0">
                <a:solidFill>
                  <a:srgbClr val="002060"/>
                </a:solidFill>
                <a:latin typeface="Arial" panose="020B0604020202020204" pitchFamily="34" charset="0"/>
                <a:cs typeface="Arial" panose="020B0604020202020204" pitchFamily="34" charset="0"/>
              </a:rPr>
              <a:t>Number needed</a:t>
            </a:r>
          </a:p>
          <a:p>
            <a:pPr algn="ctr"/>
            <a:r>
              <a:rPr lang="en-GB" sz="1400" dirty="0">
                <a:solidFill>
                  <a:srgbClr val="002060"/>
                </a:solidFill>
                <a:latin typeface="Arial" panose="020B0604020202020204" pitchFamily="34" charset="0"/>
                <a:cs typeface="Arial" panose="020B0604020202020204" pitchFamily="34" charset="0"/>
              </a:rPr>
              <a:t>to genotype</a:t>
            </a:r>
          </a:p>
          <a:p>
            <a:pPr algn="ctr"/>
            <a:r>
              <a:rPr lang="en-GB" sz="1400" dirty="0">
                <a:solidFill>
                  <a:srgbClr val="002060"/>
                </a:solidFill>
                <a:latin typeface="Arial" panose="020B0604020202020204" pitchFamily="34" charset="0"/>
                <a:cs typeface="Arial" panose="020B0604020202020204" pitchFamily="34" charset="0"/>
              </a:rPr>
              <a:t>(detection)</a:t>
            </a:r>
          </a:p>
          <a:p>
            <a:pPr algn="ctr"/>
            <a:r>
              <a:rPr lang="en-GB" sz="1400" dirty="0">
                <a:solidFill>
                  <a:srgbClr val="002060"/>
                </a:solidFill>
                <a:latin typeface="Arial" panose="020B0604020202020204" pitchFamily="34" charset="0"/>
                <a:cs typeface="Arial" panose="020B0604020202020204" pitchFamily="34" charset="0"/>
              </a:rPr>
              <a:t>= 1743</a:t>
            </a:r>
          </a:p>
        </p:txBody>
      </p:sp>
      <p:sp>
        <p:nvSpPr>
          <p:cNvPr id="50" name="TextBox 49">
            <a:extLst>
              <a:ext uri="{FF2B5EF4-FFF2-40B4-BE49-F238E27FC236}">
                <a16:creationId xmlns:a16="http://schemas.microsoft.com/office/drawing/2014/main" id="{E293B9B1-A106-5865-597D-FD00D3E2723E}"/>
              </a:ext>
            </a:extLst>
          </p:cNvPr>
          <p:cNvSpPr txBox="1"/>
          <p:nvPr/>
        </p:nvSpPr>
        <p:spPr>
          <a:xfrm>
            <a:off x="10336811" y="3750911"/>
            <a:ext cx="1467068" cy="954107"/>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pPr algn="ctr"/>
            <a:r>
              <a:rPr lang="en-GB" sz="1400" dirty="0">
                <a:solidFill>
                  <a:srgbClr val="002060"/>
                </a:solidFill>
                <a:latin typeface="Arial" panose="020B0604020202020204" pitchFamily="34" charset="0"/>
                <a:cs typeface="Arial" panose="020B0604020202020204" pitchFamily="34" charset="0"/>
              </a:rPr>
              <a:t>Number needed</a:t>
            </a:r>
          </a:p>
          <a:p>
            <a:pPr algn="ctr"/>
            <a:r>
              <a:rPr lang="en-GB" sz="1400" dirty="0">
                <a:solidFill>
                  <a:srgbClr val="002060"/>
                </a:solidFill>
                <a:latin typeface="Arial" panose="020B0604020202020204" pitchFamily="34" charset="0"/>
                <a:cs typeface="Arial" panose="020B0604020202020204" pitchFamily="34" charset="0"/>
              </a:rPr>
              <a:t>to genotype</a:t>
            </a:r>
          </a:p>
          <a:p>
            <a:pPr algn="ctr"/>
            <a:r>
              <a:rPr lang="en-GB" sz="1400" dirty="0">
                <a:solidFill>
                  <a:srgbClr val="002060"/>
                </a:solidFill>
                <a:latin typeface="Arial" panose="020B0604020202020204" pitchFamily="34" charset="0"/>
                <a:cs typeface="Arial" panose="020B0604020202020204" pitchFamily="34" charset="0"/>
              </a:rPr>
              <a:t>(prevention)</a:t>
            </a:r>
          </a:p>
          <a:p>
            <a:pPr algn="ctr"/>
            <a:r>
              <a:rPr lang="en-GB" sz="1400" dirty="0">
                <a:solidFill>
                  <a:srgbClr val="002060"/>
                </a:solidFill>
                <a:latin typeface="Arial" panose="020B0604020202020204" pitchFamily="34" charset="0"/>
                <a:cs typeface="Arial" panose="020B0604020202020204" pitchFamily="34" charset="0"/>
              </a:rPr>
              <a:t>= 8879</a:t>
            </a:r>
          </a:p>
        </p:txBody>
      </p:sp>
      <p:sp>
        <p:nvSpPr>
          <p:cNvPr id="52" name="TextBox 51">
            <a:extLst>
              <a:ext uri="{FF2B5EF4-FFF2-40B4-BE49-F238E27FC236}">
                <a16:creationId xmlns:a16="http://schemas.microsoft.com/office/drawing/2014/main" id="{158536FF-A402-430F-647B-540A083123F5}"/>
              </a:ext>
            </a:extLst>
          </p:cNvPr>
          <p:cNvSpPr txBox="1"/>
          <p:nvPr/>
        </p:nvSpPr>
        <p:spPr>
          <a:xfrm>
            <a:off x="501706" y="3717865"/>
            <a:ext cx="6096000" cy="523220"/>
          </a:xfrm>
          <a:prstGeom prst="rect">
            <a:avLst/>
          </a:prstGeom>
          <a:solidFill>
            <a:schemeClr val="bg1">
              <a:lumMod val="95000"/>
            </a:schemeClr>
          </a:solidFill>
        </p:spPr>
        <p:txBody>
          <a:bodyPr wrap="square">
            <a:spAutoFit/>
          </a:bodyPr>
          <a:lstStyle/>
          <a:p>
            <a:r>
              <a:rPr lang="en-GB" sz="1400" dirty="0" err="1">
                <a:latin typeface="Arial" panose="020B0604020202020204" pitchFamily="34" charset="0"/>
                <a:cs typeface="Arial" panose="020B0604020202020204" pitchFamily="34" charset="0"/>
              </a:rPr>
              <a:t>Riveros</a:t>
            </a:r>
            <a:r>
              <a:rPr lang="en-GB" sz="1400" dirty="0">
                <a:latin typeface="Arial" panose="020B0604020202020204" pitchFamily="34" charset="0"/>
                <a:cs typeface="Arial" panose="020B0604020202020204" pitchFamily="34" charset="0"/>
              </a:rPr>
              <a:t>-Mackay et al., Integrated Polygenic Tool substantially enhances coronary artery disease prediction. </a:t>
            </a:r>
            <a:r>
              <a:rPr lang="en-GB" sz="1400" i="1" dirty="0" err="1">
                <a:latin typeface="Arial" panose="020B0604020202020204" pitchFamily="34" charset="0"/>
                <a:cs typeface="Arial" panose="020B0604020202020204" pitchFamily="34" charset="0"/>
              </a:rPr>
              <a:t>Circ</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Genom</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Prec</a:t>
            </a:r>
            <a:r>
              <a:rPr lang="en-GB" sz="1400" i="1" dirty="0">
                <a:latin typeface="Arial" panose="020B0604020202020204" pitchFamily="34" charset="0"/>
                <a:cs typeface="Arial" panose="020B0604020202020204" pitchFamily="34" charset="0"/>
              </a:rPr>
              <a:t> Med</a:t>
            </a:r>
            <a:r>
              <a:rPr lang="en-GB" sz="1400" dirty="0">
                <a:latin typeface="Arial" panose="020B0604020202020204" pitchFamily="34" charset="0"/>
                <a:cs typeface="Arial" panose="020B0604020202020204" pitchFamily="34" charset="0"/>
              </a:rPr>
              <a:t>, 2021 </a:t>
            </a:r>
          </a:p>
        </p:txBody>
      </p:sp>
    </p:spTree>
    <p:extLst>
      <p:ext uri="{BB962C8B-B14F-4D97-AF65-F5344CB8AC3E}">
        <p14:creationId xmlns:p14="http://schemas.microsoft.com/office/powerpoint/2010/main" val="1932051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D3C56527-58EA-49C0-9E2A-520E1706DCB8}"/>
              </a:ext>
            </a:extLst>
          </p:cNvPr>
          <p:cNvGraphicFramePr>
            <a:graphicFrameLocks noGrp="1"/>
          </p:cNvGraphicFramePr>
          <p:nvPr/>
        </p:nvGraphicFramePr>
        <p:xfrm>
          <a:off x="251389" y="900136"/>
          <a:ext cx="11464139" cy="5516880"/>
        </p:xfrm>
        <a:graphic>
          <a:graphicData uri="http://schemas.openxmlformats.org/drawingml/2006/table">
            <a:tbl>
              <a:tblPr firstRow="1" bandRow="1">
                <a:tableStyleId>{2D5ABB26-0587-4C30-8999-92F81FD0307C}</a:tableStyleId>
              </a:tblPr>
              <a:tblGrid>
                <a:gridCol w="2431052">
                  <a:extLst>
                    <a:ext uri="{9D8B030D-6E8A-4147-A177-3AD203B41FA5}">
                      <a16:colId xmlns:a16="http://schemas.microsoft.com/office/drawing/2014/main" val="2540363232"/>
                    </a:ext>
                  </a:extLst>
                </a:gridCol>
                <a:gridCol w="1903971">
                  <a:extLst>
                    <a:ext uri="{9D8B030D-6E8A-4147-A177-3AD203B41FA5}">
                      <a16:colId xmlns:a16="http://schemas.microsoft.com/office/drawing/2014/main" val="1656327"/>
                    </a:ext>
                  </a:extLst>
                </a:gridCol>
                <a:gridCol w="1903971">
                  <a:extLst>
                    <a:ext uri="{9D8B030D-6E8A-4147-A177-3AD203B41FA5}">
                      <a16:colId xmlns:a16="http://schemas.microsoft.com/office/drawing/2014/main" val="4196085983"/>
                    </a:ext>
                  </a:extLst>
                </a:gridCol>
                <a:gridCol w="1221015">
                  <a:extLst>
                    <a:ext uri="{9D8B030D-6E8A-4147-A177-3AD203B41FA5}">
                      <a16:colId xmlns:a16="http://schemas.microsoft.com/office/drawing/2014/main" val="1280300856"/>
                    </a:ext>
                  </a:extLst>
                </a:gridCol>
                <a:gridCol w="720946">
                  <a:extLst>
                    <a:ext uri="{9D8B030D-6E8A-4147-A177-3AD203B41FA5}">
                      <a16:colId xmlns:a16="http://schemas.microsoft.com/office/drawing/2014/main" val="332325183"/>
                    </a:ext>
                  </a:extLst>
                </a:gridCol>
                <a:gridCol w="692881">
                  <a:extLst>
                    <a:ext uri="{9D8B030D-6E8A-4147-A177-3AD203B41FA5}">
                      <a16:colId xmlns:a16="http://schemas.microsoft.com/office/drawing/2014/main" val="903692055"/>
                    </a:ext>
                  </a:extLst>
                </a:gridCol>
                <a:gridCol w="1590993">
                  <a:extLst>
                    <a:ext uri="{9D8B030D-6E8A-4147-A177-3AD203B41FA5}">
                      <a16:colId xmlns:a16="http://schemas.microsoft.com/office/drawing/2014/main" val="1405783935"/>
                    </a:ext>
                  </a:extLst>
                </a:gridCol>
                <a:gridCol w="457987">
                  <a:extLst>
                    <a:ext uri="{9D8B030D-6E8A-4147-A177-3AD203B41FA5}">
                      <a16:colId xmlns:a16="http://schemas.microsoft.com/office/drawing/2014/main" val="213308740"/>
                    </a:ext>
                  </a:extLst>
                </a:gridCol>
                <a:gridCol w="541323">
                  <a:extLst>
                    <a:ext uri="{9D8B030D-6E8A-4147-A177-3AD203B41FA5}">
                      <a16:colId xmlns:a16="http://schemas.microsoft.com/office/drawing/2014/main" val="159645627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Arial" panose="020B0604020202020204" pitchFamily="34" charset="0"/>
                          <a:cs typeface="Arial" panose="020B0604020202020204" pitchFamily="34" charset="0"/>
                        </a:rPr>
                        <a:t>Disease</a:t>
                      </a:r>
                    </a:p>
                    <a:p>
                      <a:endParaRPr lang="en-GB" sz="1400" b="1" dirty="0">
                        <a:solidFill>
                          <a:srgbClr val="00206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r>
                        <a:rPr lang="en-GB" sz="1400" b="1" kern="1200" dirty="0">
                          <a:solidFill>
                            <a:srgbClr val="002060"/>
                          </a:solidFill>
                          <a:effectLst/>
                          <a:latin typeface="Arial" panose="020B0604020202020204" pitchFamily="34" charset="0"/>
                          <a:ea typeface="+mn-ea"/>
                          <a:cs typeface="Arial" panose="020B0604020202020204" pitchFamily="34" charset="0"/>
                        </a:rPr>
                        <a:t>Status of screening in UK</a:t>
                      </a:r>
                      <a:endParaRPr lang="en-GB" sz="1400" b="1" dirty="0">
                        <a:solidFill>
                          <a:srgbClr val="002060"/>
                        </a:solidFill>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Arial" panose="020B0604020202020204" pitchFamily="34" charset="0"/>
                          <a:cs typeface="Arial" panose="020B0604020202020204" pitchFamily="34" charset="0"/>
                        </a:rPr>
                        <a:t>Non-genetic test</a:t>
                      </a:r>
                    </a:p>
                    <a:p>
                      <a:endParaRPr lang="en-GB" sz="14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Polygenic score</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endParaRPr lang="en-GB" sz="1200" b="1" dirty="0">
                        <a:solidFill>
                          <a:srgbClr val="00206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2249385"/>
                  </a:ext>
                </a:extLst>
              </a:tr>
              <a:tr h="370840">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4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Cut-off</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DR</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FPR</a:t>
                      </a:r>
                    </a:p>
                  </a:txBody>
                  <a:tcPr>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Reported </a:t>
                      </a:r>
                    </a:p>
                    <a:p>
                      <a:r>
                        <a:rPr lang="en-GB" sz="1400" b="1" dirty="0">
                          <a:solidFill>
                            <a:srgbClr val="002060"/>
                          </a:solidFill>
                          <a:latin typeface="Arial" panose="020B0604020202020204" pitchFamily="34" charset="0"/>
                          <a:cs typeface="Arial" panose="020B0604020202020204" pitchFamily="34" charset="0"/>
                        </a:rPr>
                        <a:t>performance</a:t>
                      </a:r>
                    </a:p>
                  </a:txBody>
                  <a:tcPr>
                    <a:lnL w="12700" cap="flat" cmpd="sng" algn="ctr">
                      <a:solidFill>
                        <a:schemeClr val="tx1"/>
                      </a:solidFill>
                      <a:prstDash val="sysDash"/>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DR</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1" dirty="0">
                          <a:solidFill>
                            <a:srgbClr val="002060"/>
                          </a:solidFill>
                          <a:latin typeface="Arial" panose="020B0604020202020204" pitchFamily="34" charset="0"/>
                          <a:cs typeface="Arial" panose="020B0604020202020204" pitchFamily="34" charset="0"/>
                        </a:rPr>
                        <a:t>FPR</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3290160"/>
                  </a:ext>
                </a:extLst>
              </a:tr>
              <a:tr h="370840">
                <a:tc>
                  <a:txBody>
                    <a:bodyPr/>
                    <a:lstStyle/>
                    <a:p>
                      <a:r>
                        <a:rPr lang="en-GB" sz="1200" b="1" dirty="0">
                          <a:solidFill>
                            <a:srgbClr val="002060"/>
                          </a:solidFill>
                          <a:latin typeface="Arial" panose="020B0604020202020204" pitchFamily="34" charset="0"/>
                          <a:cs typeface="Arial" panose="020B0604020202020204" pitchFamily="34" charset="0"/>
                        </a:rPr>
                        <a:t>Cervical cancer</a:t>
                      </a:r>
                    </a:p>
                  </a:txBody>
                  <a:tcPr>
                    <a:lnT w="12700" cap="flat" cmpd="sng" algn="ctr">
                      <a:solidFill>
                        <a:schemeClr val="tx1"/>
                      </a:solidFill>
                      <a:prstDash val="solid"/>
                      <a:round/>
                      <a:headEnd type="none" w="med" len="med"/>
                      <a:tailEnd type="none" w="med" len="med"/>
                    </a:lnT>
                  </a:tcPr>
                </a:tc>
                <a:tc>
                  <a:txBody>
                    <a:bodyPr/>
                    <a:lstStyle/>
                    <a:p>
                      <a:r>
                        <a:rPr lang="en-GB" sz="1200" b="0" dirty="0">
                          <a:effectLst/>
                          <a:latin typeface="Arial" panose="020B0604020202020204" pitchFamily="34" charset="0"/>
                          <a:ea typeface="Calibri" panose="020F0502020204030204" pitchFamily="34" charset="0"/>
                          <a:cs typeface="Arial" panose="020B0604020202020204" pitchFamily="34" charset="0"/>
                        </a:rPr>
                        <a:t>Offered to women aged 25-49 very 3 years and women aged 50-64 every 5 years.</a:t>
                      </a:r>
                      <a:endParaRPr lang="en-GB" sz="1200" b="0" dirty="0">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Cervical </a:t>
                      </a:r>
                      <a:r>
                        <a:rPr lang="en-GB" sz="1200" b="0" dirty="0">
                          <a:latin typeface="Arial" panose="020B0604020202020204" pitchFamily="34" charset="0"/>
                          <a:cs typeface="Arial" panose="020B0604020202020204" pitchFamily="34" charset="0"/>
                        </a:rPr>
                        <a:t>smear t</a:t>
                      </a:r>
                      <a:r>
                        <a:rPr lang="en-GB" sz="1200" b="0" dirty="0">
                          <a:effectLst/>
                          <a:latin typeface="Arial" panose="020B0604020202020204" pitchFamily="34" charset="0"/>
                          <a:cs typeface="Arial" panose="020B0604020202020204" pitchFamily="34" charset="0"/>
                        </a:rPr>
                        <a:t>esting for high-risk HPV subtypes</a:t>
                      </a:r>
                      <a:endParaRPr lang="en-GB" sz="1200" b="0" dirty="0">
                        <a:latin typeface="Arial" panose="020B060402020202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PCR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positive</a:t>
                      </a:r>
                      <a:endParaRPr lang="en-GB" sz="1200" b="0" dirty="0">
                        <a:latin typeface="Arial" panose="020B060402020202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88</a:t>
                      </a:r>
                    </a:p>
                    <a:p>
                      <a:pPr algn="ctr"/>
                      <a:endParaRPr lang="en-GB" sz="1200"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21</a:t>
                      </a:r>
                    </a:p>
                    <a:p>
                      <a:pPr algn="ctr"/>
                      <a:endParaRPr lang="en-GB" sz="1200" b="0" dirty="0">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AUC=0.547</a:t>
                      </a:r>
                      <a:endParaRPr lang="en-GB" sz="1200" b="0" dirty="0">
                        <a:latin typeface="Arial" panose="020B060402020202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7</a:t>
                      </a:r>
                    </a:p>
                    <a:p>
                      <a:pPr algn="ctr"/>
                      <a:endParaRPr lang="en-GB" sz="1200"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5</a:t>
                      </a:r>
                    </a:p>
                    <a:p>
                      <a:pPr algn="ctr"/>
                      <a:endParaRPr lang="en-GB" sz="1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3391614"/>
                  </a:ext>
                </a:extLst>
              </a:tr>
              <a:tr h="370840">
                <a:tc>
                  <a:txBody>
                    <a:bodyPr/>
                    <a:lstStyle/>
                    <a:p>
                      <a:r>
                        <a:rPr lang="en-GB" sz="1200" b="1" dirty="0">
                          <a:solidFill>
                            <a:srgbClr val="002060"/>
                          </a:solidFill>
                          <a:latin typeface="Arial" panose="020B0604020202020204" pitchFamily="34" charset="0"/>
                          <a:cs typeface="Arial" panose="020B0604020202020204" pitchFamily="34" charset="0"/>
                        </a:rPr>
                        <a:t>Breast cancer</a:t>
                      </a:r>
                    </a:p>
                  </a:txBody>
                  <a:tcPr/>
                </a:tc>
                <a:tc>
                  <a:txBody>
                    <a:bodyPr/>
                    <a:lstStyle/>
                    <a:p>
                      <a:r>
                        <a:rPr lang="en-GB" sz="1200" b="0" dirty="0">
                          <a:effectLst/>
                          <a:latin typeface="Arial" panose="020B0604020202020204" pitchFamily="34" charset="0"/>
                          <a:ea typeface="Calibri" panose="020F0502020204030204" pitchFamily="34" charset="0"/>
                          <a:cs typeface="Arial" panose="020B0604020202020204" pitchFamily="34" charset="0"/>
                        </a:rPr>
                        <a:t>Offered to women from age 50 to their 71</a:t>
                      </a:r>
                      <a:r>
                        <a:rPr lang="en-GB" sz="1200" b="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b="0" dirty="0">
                          <a:effectLst/>
                          <a:latin typeface="Arial" panose="020B0604020202020204" pitchFamily="34" charset="0"/>
                          <a:ea typeface="Calibri" panose="020F0502020204030204" pitchFamily="34" charset="0"/>
                          <a:cs typeface="Arial" panose="020B0604020202020204" pitchFamily="34" charset="0"/>
                        </a:rPr>
                        <a:t> birthday</a:t>
                      </a:r>
                      <a:endParaRPr lang="en-GB" sz="1200" b="0" dirty="0">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tcPr>
                </a:tc>
                <a:tc>
                  <a:txBody>
                    <a:bodyPr/>
                    <a:lstStyle/>
                    <a:p>
                      <a:r>
                        <a:rPr lang="en-GB" sz="1200" b="0" dirty="0">
                          <a:effectLst/>
                          <a:latin typeface="Arial" panose="020B0604020202020204" pitchFamily="34" charset="0"/>
                          <a:cs typeface="Arial" panose="020B0604020202020204" pitchFamily="34" charset="0"/>
                        </a:rPr>
                        <a:t>Mammography</a:t>
                      </a:r>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tcPr>
                </a:tc>
                <a:tc>
                  <a:txBody>
                    <a:bodyPr/>
                    <a:lstStyle/>
                    <a:p>
                      <a:r>
                        <a:rPr lang="en-GB" sz="1200" b="0" dirty="0">
                          <a:effectLst/>
                          <a:latin typeface="Arial" panose="020B0604020202020204" pitchFamily="34" charset="0"/>
                          <a:cs typeface="Arial" panose="020B0604020202020204" pitchFamily="34" charset="0"/>
                        </a:rPr>
                        <a:t>Malignancy score </a:t>
                      </a:r>
                      <a:endParaRPr lang="en-GB" sz="1200" b="0" dirty="0">
                        <a:latin typeface="Arial" panose="020B0604020202020204" pitchFamily="34" charset="0"/>
                        <a:cs typeface="Arial" panose="020B0604020202020204" pitchFamily="34" charset="0"/>
                      </a:endParaRPr>
                    </a:p>
                  </a:txBody>
                  <a:tcPr/>
                </a:tc>
                <a:tc>
                  <a:txBody>
                    <a:bodyPr/>
                    <a:lstStyle/>
                    <a:p>
                      <a:pPr algn="ctr"/>
                      <a:r>
                        <a:rPr lang="en-GB" sz="1200" b="0" dirty="0">
                          <a:latin typeface="Arial" panose="020B0604020202020204" pitchFamily="34" charset="0"/>
                          <a:cs typeface="Arial" panose="020B0604020202020204" pitchFamily="34" charset="0"/>
                        </a:rPr>
                        <a:t>75</a:t>
                      </a:r>
                    </a:p>
                  </a:txBody>
                  <a:tcPr/>
                </a:tc>
                <a:tc>
                  <a:txBody>
                    <a:bodyPr/>
                    <a:lstStyle/>
                    <a:p>
                      <a:pPr algn="ctr"/>
                      <a:r>
                        <a:rPr lang="en-GB" sz="1200" b="0" dirty="0">
                          <a:latin typeface="Arial" panose="020B0604020202020204" pitchFamily="34" charset="0"/>
                          <a:cs typeface="Arial" panose="020B0604020202020204" pitchFamily="34" charset="0"/>
                        </a:rPr>
                        <a:t>8</a:t>
                      </a:r>
                    </a:p>
                  </a:txBody>
                  <a:tcPr>
                    <a:lnR w="12700" cap="flat" cmpd="sng" algn="ctr">
                      <a:solidFill>
                        <a:schemeClr val="tx1"/>
                      </a:solidFill>
                      <a:prstDash val="sysDash"/>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Arial" panose="020B0604020202020204" pitchFamily="34" charset="0"/>
                          <a:cs typeface="Arial" panose="020B0604020202020204" pitchFamily="34" charset="0"/>
                        </a:rPr>
                        <a:t>OR per SD=1.61</a:t>
                      </a:r>
                    </a:p>
                    <a:p>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tcPr>
                </a:tc>
                <a:tc>
                  <a:txBody>
                    <a:bodyPr/>
                    <a:lstStyle/>
                    <a:p>
                      <a:pPr algn="ctr"/>
                      <a:r>
                        <a:rPr lang="en-GB" sz="1200" b="0" dirty="0">
                          <a:latin typeface="Arial" panose="020B0604020202020204" pitchFamily="34" charset="0"/>
                          <a:cs typeface="Arial" panose="020B0604020202020204" pitchFamily="34" charset="0"/>
                        </a:rPr>
                        <a:t>12</a:t>
                      </a:r>
                    </a:p>
                  </a:txBody>
                  <a:tcPr/>
                </a:tc>
                <a:tc>
                  <a:txBody>
                    <a:bodyPr/>
                    <a:lstStyle/>
                    <a:p>
                      <a:pPr algn="ctr"/>
                      <a:r>
                        <a:rPr lang="en-GB" sz="12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836332437"/>
                  </a:ext>
                </a:extLst>
              </a:tr>
              <a:tr h="370840">
                <a:tc>
                  <a:txBody>
                    <a:bodyPr/>
                    <a:lstStyle/>
                    <a:p>
                      <a:r>
                        <a:rPr lang="en-GB" sz="1200" b="1" dirty="0">
                          <a:solidFill>
                            <a:srgbClr val="002060"/>
                          </a:solidFill>
                          <a:latin typeface="Arial" panose="020B0604020202020204" pitchFamily="34" charset="0"/>
                          <a:cs typeface="Arial" panose="020B0604020202020204" pitchFamily="34" charset="0"/>
                        </a:rPr>
                        <a:t>Colon cancer</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dirty="0">
                          <a:effectLst/>
                          <a:latin typeface="Arial" panose="020B0604020202020204" pitchFamily="34" charset="0"/>
                          <a:ea typeface="Calibri" panose="020F0502020204030204" pitchFamily="34" charset="0"/>
                          <a:cs typeface="Arial" panose="020B0604020202020204" pitchFamily="34" charset="0"/>
                        </a:rPr>
                        <a:t>Offered to men and women aged 60-74 every 2 years. Also a one-off scope at age 55 in some parts of UK. </a:t>
                      </a:r>
                      <a:endParaRPr lang="en-GB" sz="1200" b="0" dirty="0">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kern="1200" dirty="0">
                          <a:solidFill>
                            <a:schemeClr val="tx1"/>
                          </a:solidFill>
                          <a:effectLst/>
                          <a:latin typeface="Arial" panose="020B0604020202020204" pitchFamily="34" charset="0"/>
                          <a:cs typeface="Arial" panose="020B0604020202020204" pitchFamily="34" charset="0"/>
                        </a:rPr>
                        <a:t>Faecal immunochemical </a:t>
                      </a:r>
                    </a:p>
                    <a:p>
                      <a:r>
                        <a:rPr lang="en-GB" sz="1200" b="0" kern="1200" dirty="0">
                          <a:solidFill>
                            <a:schemeClr val="tx1"/>
                          </a:solidFill>
                          <a:effectLst/>
                          <a:latin typeface="Arial" panose="020B0604020202020204" pitchFamily="34" charset="0"/>
                          <a:cs typeface="Arial" panose="020B0604020202020204" pitchFamily="34" charset="0"/>
                        </a:rPr>
                        <a:t>test (FIT)</a:t>
                      </a:r>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dirty="0">
                          <a:effectLst/>
                          <a:latin typeface="Arial" panose="020B0604020202020204" pitchFamily="34" charset="0"/>
                          <a:cs typeface="Arial" panose="020B0604020202020204" pitchFamily="34" charset="0"/>
                        </a:rPr>
                        <a:t>10µg/g</a:t>
                      </a:r>
                      <a:endParaRPr lang="en-GB" sz="1200" b="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b="0" dirty="0">
                          <a:latin typeface="Arial" panose="020B0604020202020204" pitchFamily="34" charset="0"/>
                          <a:cs typeface="Arial" panose="020B0604020202020204" pitchFamily="34" charset="0"/>
                        </a:rPr>
                        <a:t>79</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b="0" dirty="0">
                          <a:latin typeface="Arial" panose="020B0604020202020204" pitchFamily="34" charset="0"/>
                          <a:cs typeface="Arial" panose="020B0604020202020204" pitchFamily="34" charset="0"/>
                        </a:rPr>
                        <a:t>6</a:t>
                      </a:r>
                    </a:p>
                  </a:txBody>
                  <a:tcPr>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Arial" panose="020B0604020202020204" pitchFamily="34" charset="0"/>
                          <a:cs typeface="Arial" panose="020B0604020202020204" pitchFamily="34" charset="0"/>
                        </a:rPr>
                        <a:t>OR per SD=1.22</a:t>
                      </a:r>
                    </a:p>
                    <a:p>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b="0" dirty="0">
                          <a:latin typeface="Arial" panose="020B0604020202020204" pitchFamily="34" charset="0"/>
                          <a:cs typeface="Arial" panose="020B0604020202020204" pitchFamily="34" charset="0"/>
                        </a:rPr>
                        <a:t>7</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dirty="0">
                          <a:latin typeface="Arial" panose="020B0604020202020204" pitchFamily="34" charset="0"/>
                          <a:cs typeface="Arial" panose="020B0604020202020204" pitchFamily="34" charset="0"/>
                        </a:rPr>
                        <a:t>5</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4250097"/>
                  </a:ext>
                </a:extLst>
              </a:tr>
              <a:tr h="370840">
                <a:tc>
                  <a:txBody>
                    <a:bodyPr/>
                    <a:lstStyle/>
                    <a:p>
                      <a:r>
                        <a:rPr lang="en-GB" sz="1200" b="1" dirty="0">
                          <a:solidFill>
                            <a:srgbClr val="002060"/>
                          </a:solidFill>
                          <a:latin typeface="Arial" panose="020B0604020202020204" pitchFamily="34" charset="0"/>
                          <a:cs typeface="Arial" panose="020B0604020202020204" pitchFamily="34" charset="0"/>
                        </a:rPr>
                        <a:t>Type 2 diabetes</a:t>
                      </a:r>
                    </a:p>
                  </a:txBody>
                  <a:tcPr>
                    <a:lnT w="12700" cap="flat" cmpd="sng" algn="ctr">
                      <a:solidFill>
                        <a:schemeClr val="tx1"/>
                      </a:solidFill>
                      <a:prstDash val="solid"/>
                      <a:round/>
                      <a:headEnd type="none" w="med" len="med"/>
                      <a:tailEnd type="none" w="med" len="med"/>
                    </a:lnT>
                  </a:tcPr>
                </a:tc>
                <a:tc>
                  <a:txBody>
                    <a:bodyPr/>
                    <a:lstStyle/>
                    <a:p>
                      <a:r>
                        <a:rPr lang="en-GB" sz="1200" b="0" dirty="0">
                          <a:effectLst/>
                          <a:latin typeface="Arial" panose="020B0604020202020204" pitchFamily="34" charset="0"/>
                          <a:ea typeface="Calibri" panose="020F0502020204030204" pitchFamily="34" charset="0"/>
                          <a:cs typeface="Arial" panose="020B0604020202020204" pitchFamily="34" charset="0"/>
                        </a:rPr>
                        <a:t>Screening for type 2 diabetes is not currently recommended by UK National Screening Committee† </a:t>
                      </a:r>
                      <a:endParaRPr lang="en-GB" sz="1200" b="0" dirty="0">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200" b="0" dirty="0">
                          <a:effectLst/>
                          <a:latin typeface="Arial" panose="020B0604020202020204" pitchFamily="34" charset="0"/>
                          <a:cs typeface="Arial" panose="020B0604020202020204" pitchFamily="34" charset="0"/>
                        </a:rPr>
                        <a:t>Leicester Risk Assessment </a:t>
                      </a:r>
                    </a:p>
                    <a:p>
                      <a:r>
                        <a:rPr lang="en-GB" sz="1200" b="0" dirty="0">
                          <a:effectLst/>
                          <a:latin typeface="Arial" panose="020B0604020202020204" pitchFamily="34" charset="0"/>
                          <a:cs typeface="Arial" panose="020B0604020202020204" pitchFamily="34" charset="0"/>
                        </a:rPr>
                        <a:t>Score</a:t>
                      </a:r>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1200" b="0" dirty="0">
                          <a:effectLst/>
                          <a:latin typeface="Arial" panose="020B0604020202020204" pitchFamily="34" charset="0"/>
                          <a:cs typeface="Arial" panose="020B0604020202020204" pitchFamily="34" charset="0"/>
                        </a:rPr>
                        <a:t>≥25</a:t>
                      </a:r>
                      <a:endParaRPr lang="en-GB" sz="1200"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GB" sz="1200" b="0" dirty="0">
                          <a:latin typeface="Arial" panose="020B0604020202020204" pitchFamily="34" charset="0"/>
                          <a:cs typeface="Arial" panose="020B0604020202020204" pitchFamily="34" charset="0"/>
                        </a:rPr>
                        <a:t>29</a:t>
                      </a:r>
                    </a:p>
                  </a:txBody>
                  <a:tcPr>
                    <a:lnT w="12700" cap="flat" cmpd="sng" algn="ctr">
                      <a:solidFill>
                        <a:schemeClr val="tx1"/>
                      </a:solidFill>
                      <a:prstDash val="solid"/>
                      <a:round/>
                      <a:headEnd type="none" w="med" len="med"/>
                      <a:tailEnd type="none" w="med" len="med"/>
                    </a:lnT>
                  </a:tcPr>
                </a:tc>
                <a:tc>
                  <a:txBody>
                    <a:bodyPr/>
                    <a:lstStyle/>
                    <a:p>
                      <a:pPr algn="ctr"/>
                      <a:r>
                        <a:rPr lang="en-GB" sz="1200" b="0" dirty="0">
                          <a:latin typeface="Arial" panose="020B0604020202020204" pitchFamily="34" charset="0"/>
                          <a:cs typeface="Arial" panose="020B0604020202020204" pitchFamily="34" charset="0"/>
                        </a:rPr>
                        <a:t>11</a:t>
                      </a: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200" b="0" dirty="0">
                          <a:latin typeface="Arial" panose="020B0604020202020204" pitchFamily="34" charset="0"/>
                          <a:cs typeface="Arial" panose="020B0604020202020204" pitchFamily="34" charset="0"/>
                        </a:rPr>
                        <a:t>AUC=0.69</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200" b="0" dirty="0">
                          <a:latin typeface="Arial" panose="020B0604020202020204" pitchFamily="34" charset="0"/>
                          <a:cs typeface="Arial" panose="020B0604020202020204" pitchFamily="34" charset="0"/>
                        </a:rPr>
                        <a:t>17</a:t>
                      </a:r>
                    </a:p>
                  </a:txBody>
                  <a:tcPr>
                    <a:lnT w="12700" cap="flat" cmpd="sng" algn="ctr">
                      <a:solidFill>
                        <a:schemeClr val="tx1"/>
                      </a:solidFill>
                      <a:prstDash val="solid"/>
                      <a:round/>
                      <a:headEnd type="none" w="med" len="med"/>
                      <a:tailEnd type="none" w="med" len="med"/>
                    </a:lnT>
                  </a:tcPr>
                </a:tc>
                <a:tc>
                  <a:txBody>
                    <a:bodyPr/>
                    <a:lstStyle/>
                    <a:p>
                      <a:pPr algn="ctr"/>
                      <a:r>
                        <a:rPr lang="en-GB" sz="1200" dirty="0">
                          <a:latin typeface="Arial" panose="020B0604020202020204" pitchFamily="34" charset="0"/>
                          <a:cs typeface="Arial" panose="020B0604020202020204" pitchFamily="34" charset="0"/>
                        </a:rPr>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6210799"/>
                  </a:ext>
                </a:extLst>
              </a:tr>
              <a:tr h="370840">
                <a:tc>
                  <a:txBody>
                    <a:bodyPr/>
                    <a:lstStyle/>
                    <a:p>
                      <a:r>
                        <a:rPr lang="en-GB" sz="1200" b="1" dirty="0">
                          <a:solidFill>
                            <a:srgbClr val="002060"/>
                          </a:solidFill>
                          <a:latin typeface="Arial" panose="020B0604020202020204" pitchFamily="34" charset="0"/>
                          <a:cs typeface="Arial" panose="020B0604020202020204" pitchFamily="34" charset="0"/>
                        </a:rPr>
                        <a:t>Prostate cancer</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dirty="0">
                          <a:effectLst/>
                          <a:latin typeface="Arial" panose="020B0604020202020204" pitchFamily="34" charset="0"/>
                          <a:ea typeface="Calibri" panose="020F0502020204030204" pitchFamily="34" charset="0"/>
                          <a:cs typeface="Arial" panose="020B0604020202020204" pitchFamily="34" charset="0"/>
                        </a:rPr>
                        <a:t>Screening for prostate cancer using PSA is not currently recommended by UK National Screening Committee</a:t>
                      </a:r>
                      <a:endParaRPr lang="en-GB" sz="1200" b="0" dirty="0">
                        <a:latin typeface="Arial" panose="020B0604020202020204" pitchFamily="34" charset="0"/>
                        <a:cs typeface="Arial" panose="020B0604020202020204" pitchFamily="34" charset="0"/>
                      </a:endParaRPr>
                    </a:p>
                  </a:txBody>
                  <a:tcPr>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dirty="0">
                          <a:latin typeface="Arial" panose="020B0604020202020204" pitchFamily="34" charset="0"/>
                          <a:cs typeface="Arial" panose="020B0604020202020204" pitchFamily="34" charset="0"/>
                        </a:rPr>
                        <a:t>Prostate-specific antigen</a:t>
                      </a:r>
                    </a:p>
                  </a:txBody>
                  <a:tcPr>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dirty="0">
                          <a:latin typeface="Arial" panose="020B0604020202020204" pitchFamily="34" charset="0"/>
                          <a:cs typeface="Arial" panose="020B0604020202020204" pitchFamily="34" charset="0"/>
                        </a:rPr>
                        <a:t>4ng/mL</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b="0" dirty="0">
                          <a:latin typeface="Arial" panose="020B0604020202020204" pitchFamily="34" charset="0"/>
                          <a:cs typeface="Arial" panose="020B0604020202020204" pitchFamily="34" charset="0"/>
                        </a:rPr>
                        <a:t>21</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b="0" dirty="0">
                          <a:latin typeface="Arial" panose="020B0604020202020204" pitchFamily="34" charset="0"/>
                          <a:cs typeface="Arial" panose="020B0604020202020204" pitchFamily="34" charset="0"/>
                        </a:rPr>
                        <a:t>9</a:t>
                      </a:r>
                    </a:p>
                  </a:txBody>
                  <a:tcPr>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0" dirty="0">
                          <a:latin typeface="Arial" panose="020B0604020202020204" pitchFamily="34" charset="0"/>
                          <a:cs typeface="Arial" panose="020B0604020202020204" pitchFamily="34" charset="0"/>
                        </a:rPr>
                        <a:t>AUC=0.66</a:t>
                      </a:r>
                    </a:p>
                  </a:txBody>
                  <a:tcPr>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b="0" dirty="0">
                          <a:latin typeface="Arial" panose="020B0604020202020204" pitchFamily="34" charset="0"/>
                          <a:cs typeface="Arial" panose="020B0604020202020204" pitchFamily="34" charset="0"/>
                        </a:rPr>
                        <a:t>15</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200" dirty="0">
                          <a:latin typeface="Arial" panose="020B0604020202020204" pitchFamily="34" charset="0"/>
                          <a:cs typeface="Arial" panose="020B0604020202020204" pitchFamily="34" charset="0"/>
                        </a:rPr>
                        <a:t>5</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6764710"/>
                  </a:ext>
                </a:extLst>
              </a:tr>
            </a:tbl>
          </a:graphicData>
        </a:graphic>
      </p:graphicFrame>
      <p:sp>
        <p:nvSpPr>
          <p:cNvPr id="2" name="TextBox 1">
            <a:extLst>
              <a:ext uri="{FF2B5EF4-FFF2-40B4-BE49-F238E27FC236}">
                <a16:creationId xmlns:a16="http://schemas.microsoft.com/office/drawing/2014/main" id="{18447EB4-B8BE-4D90-B541-B517E2A9DE88}"/>
              </a:ext>
            </a:extLst>
          </p:cNvPr>
          <p:cNvSpPr txBox="1"/>
          <p:nvPr/>
        </p:nvSpPr>
        <p:spPr>
          <a:xfrm>
            <a:off x="3130061" y="133643"/>
            <a:ext cx="6410537" cy="461665"/>
          </a:xfrm>
          <a:prstGeom prst="rect">
            <a:avLst/>
          </a:prstGeom>
          <a:noFill/>
        </p:spPr>
        <p:txBody>
          <a:bodyPr wrap="none" rtlCol="0">
            <a:spAutoFit/>
          </a:bodyPr>
          <a:lstStyle/>
          <a:p>
            <a:r>
              <a:rPr lang="en-GB" sz="2400" b="1" dirty="0">
                <a:solidFill>
                  <a:srgbClr val="002060"/>
                </a:solidFill>
              </a:rPr>
              <a:t>Non-genetic screening tests and polygenic scores</a:t>
            </a:r>
          </a:p>
        </p:txBody>
      </p:sp>
      <p:sp>
        <p:nvSpPr>
          <p:cNvPr id="4" name="TextBox 3">
            <a:extLst>
              <a:ext uri="{FF2B5EF4-FFF2-40B4-BE49-F238E27FC236}">
                <a16:creationId xmlns:a16="http://schemas.microsoft.com/office/drawing/2014/main" id="{0A7B5224-1980-4158-B179-CE4945DBEC42}"/>
              </a:ext>
            </a:extLst>
          </p:cNvPr>
          <p:cNvSpPr txBox="1"/>
          <p:nvPr/>
        </p:nvSpPr>
        <p:spPr>
          <a:xfrm>
            <a:off x="8241480" y="6538965"/>
            <a:ext cx="3601499" cy="307777"/>
          </a:xfrm>
          <a:prstGeom prst="rect">
            <a:avLst/>
          </a:prstGeom>
          <a:noFill/>
        </p:spPr>
        <p:txBody>
          <a:bodyPr wrap="none" rtlCol="0">
            <a:spAutoFit/>
          </a:bodyPr>
          <a:lstStyle/>
          <a:p>
            <a:r>
              <a:rPr lang="en-GB" sz="1400" b="1" dirty="0"/>
              <a:t>Hingorani AD, Gratton J et al., (In preparation)</a:t>
            </a:r>
          </a:p>
        </p:txBody>
      </p:sp>
    </p:spTree>
    <p:extLst>
      <p:ext uri="{BB962C8B-B14F-4D97-AF65-F5344CB8AC3E}">
        <p14:creationId xmlns:p14="http://schemas.microsoft.com/office/powerpoint/2010/main" val="93813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8D430F-FA78-7F1B-BFE1-6772C13B930E}"/>
              </a:ext>
            </a:extLst>
          </p:cNvPr>
          <p:cNvPicPr>
            <a:picLocks noChangeAspect="1"/>
          </p:cNvPicPr>
          <p:nvPr/>
        </p:nvPicPr>
        <p:blipFill rotWithShape="1">
          <a:blip r:embed="rId2"/>
          <a:srcRect l="1188" t="4831" r="1716" b="3282"/>
          <a:stretch/>
        </p:blipFill>
        <p:spPr>
          <a:xfrm>
            <a:off x="616367" y="3733043"/>
            <a:ext cx="4486940" cy="2515281"/>
          </a:xfrm>
          <a:prstGeom prst="rect">
            <a:avLst/>
          </a:prstGeom>
        </p:spPr>
      </p:pic>
      <p:pic>
        <p:nvPicPr>
          <p:cNvPr id="8" name="Picture 7">
            <a:extLst>
              <a:ext uri="{FF2B5EF4-FFF2-40B4-BE49-F238E27FC236}">
                <a16:creationId xmlns:a16="http://schemas.microsoft.com/office/drawing/2014/main" id="{511DFB44-6F75-94AA-7ED6-E6B286442198}"/>
              </a:ext>
            </a:extLst>
          </p:cNvPr>
          <p:cNvPicPr>
            <a:picLocks noChangeAspect="1"/>
          </p:cNvPicPr>
          <p:nvPr/>
        </p:nvPicPr>
        <p:blipFill rotWithShape="1">
          <a:blip r:embed="rId3"/>
          <a:srcRect l="3415" t="2095" r="1729" b="2886"/>
          <a:stretch/>
        </p:blipFill>
        <p:spPr>
          <a:xfrm>
            <a:off x="7008374" y="3792913"/>
            <a:ext cx="4486940" cy="2660191"/>
          </a:xfrm>
          <a:prstGeom prst="rect">
            <a:avLst/>
          </a:prstGeom>
        </p:spPr>
      </p:pic>
      <p:pic>
        <p:nvPicPr>
          <p:cNvPr id="9" name="Picture 8">
            <a:extLst>
              <a:ext uri="{FF2B5EF4-FFF2-40B4-BE49-F238E27FC236}">
                <a16:creationId xmlns:a16="http://schemas.microsoft.com/office/drawing/2014/main" id="{44701CC5-4C4D-72D1-962A-BC8F6128B35E}"/>
              </a:ext>
            </a:extLst>
          </p:cNvPr>
          <p:cNvPicPr>
            <a:picLocks noChangeAspect="1"/>
          </p:cNvPicPr>
          <p:nvPr/>
        </p:nvPicPr>
        <p:blipFill>
          <a:blip r:embed="rId4"/>
          <a:stretch>
            <a:fillRect/>
          </a:stretch>
        </p:blipFill>
        <p:spPr>
          <a:xfrm>
            <a:off x="7420229" y="629143"/>
            <a:ext cx="3401653" cy="3080532"/>
          </a:xfrm>
          <a:prstGeom prst="rect">
            <a:avLst/>
          </a:prstGeom>
        </p:spPr>
      </p:pic>
      <p:sp>
        <p:nvSpPr>
          <p:cNvPr id="10" name="TextBox 9">
            <a:extLst>
              <a:ext uri="{FF2B5EF4-FFF2-40B4-BE49-F238E27FC236}">
                <a16:creationId xmlns:a16="http://schemas.microsoft.com/office/drawing/2014/main" id="{283A47A7-8509-7C33-3150-C9088145D283}"/>
              </a:ext>
            </a:extLst>
          </p:cNvPr>
          <p:cNvSpPr txBox="1"/>
          <p:nvPr/>
        </p:nvSpPr>
        <p:spPr>
          <a:xfrm>
            <a:off x="2650967" y="176574"/>
            <a:ext cx="7375481" cy="369332"/>
          </a:xfrm>
          <a:prstGeom prst="rect">
            <a:avLst/>
          </a:prstGeom>
          <a:noFill/>
        </p:spPr>
        <p:txBody>
          <a:bodyPr wrap="none" rtlCol="0">
            <a:spAutoFit/>
          </a:bodyPr>
          <a:lstStyle/>
          <a:p>
            <a:r>
              <a:rPr lang="en-GB" b="1" dirty="0">
                <a:solidFill>
                  <a:srgbClr val="002060"/>
                </a:solidFill>
              </a:rPr>
              <a:t>Four depictions of the same polygenic risk score for coronary artery disease</a:t>
            </a:r>
          </a:p>
        </p:txBody>
      </p:sp>
      <p:pic>
        <p:nvPicPr>
          <p:cNvPr id="11" name="Picture 10">
            <a:extLst>
              <a:ext uri="{FF2B5EF4-FFF2-40B4-BE49-F238E27FC236}">
                <a16:creationId xmlns:a16="http://schemas.microsoft.com/office/drawing/2014/main" id="{5012A03D-1159-456F-22E1-EFE7A26DFCA0}"/>
              </a:ext>
            </a:extLst>
          </p:cNvPr>
          <p:cNvPicPr>
            <a:picLocks noChangeAspect="1"/>
          </p:cNvPicPr>
          <p:nvPr/>
        </p:nvPicPr>
        <p:blipFill>
          <a:blip r:embed="rId5"/>
          <a:stretch>
            <a:fillRect/>
          </a:stretch>
        </p:blipFill>
        <p:spPr>
          <a:xfrm>
            <a:off x="1370118" y="913719"/>
            <a:ext cx="3522542" cy="2687300"/>
          </a:xfrm>
          <a:prstGeom prst="rect">
            <a:avLst/>
          </a:prstGeom>
        </p:spPr>
      </p:pic>
      <p:sp>
        <p:nvSpPr>
          <p:cNvPr id="2" name="TextBox 1">
            <a:extLst>
              <a:ext uri="{FF2B5EF4-FFF2-40B4-BE49-F238E27FC236}">
                <a16:creationId xmlns:a16="http://schemas.microsoft.com/office/drawing/2014/main" id="{4761AAF0-E0B7-A613-C346-4FCB80D3A475}"/>
              </a:ext>
            </a:extLst>
          </p:cNvPr>
          <p:cNvSpPr txBox="1"/>
          <p:nvPr/>
        </p:nvSpPr>
        <p:spPr>
          <a:xfrm>
            <a:off x="475393" y="1086522"/>
            <a:ext cx="442750" cy="369332"/>
          </a:xfrm>
          <a:prstGeom prst="rect">
            <a:avLst/>
          </a:prstGeom>
          <a:noFill/>
        </p:spPr>
        <p:txBody>
          <a:bodyPr wrap="none" rtlCol="0">
            <a:spAutoFit/>
          </a:bodyPr>
          <a:lstStyle/>
          <a:p>
            <a:r>
              <a:rPr lang="en-GB" b="1" dirty="0"/>
              <a:t>(a)</a:t>
            </a:r>
          </a:p>
        </p:txBody>
      </p:sp>
      <p:sp>
        <p:nvSpPr>
          <p:cNvPr id="3" name="TextBox 2">
            <a:extLst>
              <a:ext uri="{FF2B5EF4-FFF2-40B4-BE49-F238E27FC236}">
                <a16:creationId xmlns:a16="http://schemas.microsoft.com/office/drawing/2014/main" id="{3287E314-D59F-F47E-6B73-4109F5016FB4}"/>
              </a:ext>
            </a:extLst>
          </p:cNvPr>
          <p:cNvSpPr txBox="1"/>
          <p:nvPr/>
        </p:nvSpPr>
        <p:spPr>
          <a:xfrm>
            <a:off x="6506661" y="1086522"/>
            <a:ext cx="452368" cy="369332"/>
          </a:xfrm>
          <a:prstGeom prst="rect">
            <a:avLst/>
          </a:prstGeom>
          <a:noFill/>
        </p:spPr>
        <p:txBody>
          <a:bodyPr wrap="none" rtlCol="0">
            <a:spAutoFit/>
          </a:bodyPr>
          <a:lstStyle/>
          <a:p>
            <a:r>
              <a:rPr lang="en-GB" b="1" dirty="0"/>
              <a:t>(b)</a:t>
            </a:r>
          </a:p>
        </p:txBody>
      </p:sp>
      <p:sp>
        <p:nvSpPr>
          <p:cNvPr id="4" name="TextBox 3">
            <a:extLst>
              <a:ext uri="{FF2B5EF4-FFF2-40B4-BE49-F238E27FC236}">
                <a16:creationId xmlns:a16="http://schemas.microsoft.com/office/drawing/2014/main" id="{9C5B5F76-DF14-4DD7-9F7F-E2C026FD939E}"/>
              </a:ext>
            </a:extLst>
          </p:cNvPr>
          <p:cNvSpPr txBox="1"/>
          <p:nvPr/>
        </p:nvSpPr>
        <p:spPr>
          <a:xfrm>
            <a:off x="403809" y="3548377"/>
            <a:ext cx="425116" cy="369332"/>
          </a:xfrm>
          <a:prstGeom prst="rect">
            <a:avLst/>
          </a:prstGeom>
          <a:noFill/>
        </p:spPr>
        <p:txBody>
          <a:bodyPr wrap="none" rtlCol="0">
            <a:spAutoFit/>
          </a:bodyPr>
          <a:lstStyle/>
          <a:p>
            <a:r>
              <a:rPr lang="en-GB" b="1" dirty="0"/>
              <a:t>(c)</a:t>
            </a:r>
          </a:p>
        </p:txBody>
      </p:sp>
      <p:sp>
        <p:nvSpPr>
          <p:cNvPr id="5" name="TextBox 4">
            <a:extLst>
              <a:ext uri="{FF2B5EF4-FFF2-40B4-BE49-F238E27FC236}">
                <a16:creationId xmlns:a16="http://schemas.microsoft.com/office/drawing/2014/main" id="{AC6C54F9-F437-56FC-AA34-5EB6FC5D7F5F}"/>
              </a:ext>
            </a:extLst>
          </p:cNvPr>
          <p:cNvSpPr txBox="1"/>
          <p:nvPr/>
        </p:nvSpPr>
        <p:spPr>
          <a:xfrm>
            <a:off x="6511470" y="3608247"/>
            <a:ext cx="452368" cy="369332"/>
          </a:xfrm>
          <a:prstGeom prst="rect">
            <a:avLst/>
          </a:prstGeom>
          <a:noFill/>
        </p:spPr>
        <p:txBody>
          <a:bodyPr wrap="none" rtlCol="0">
            <a:spAutoFit/>
          </a:bodyPr>
          <a:lstStyle/>
          <a:p>
            <a:r>
              <a:rPr lang="en-GB" b="1" dirty="0"/>
              <a:t>(d)</a:t>
            </a:r>
          </a:p>
        </p:txBody>
      </p:sp>
    </p:spTree>
    <p:extLst>
      <p:ext uri="{BB962C8B-B14F-4D97-AF65-F5344CB8AC3E}">
        <p14:creationId xmlns:p14="http://schemas.microsoft.com/office/powerpoint/2010/main" val="333750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547615-D969-634B-720B-2A0722F2ACC4}"/>
              </a:ext>
            </a:extLst>
          </p:cNvPr>
          <p:cNvPicPr>
            <a:picLocks noChangeAspect="1"/>
          </p:cNvPicPr>
          <p:nvPr/>
        </p:nvPicPr>
        <p:blipFill rotWithShape="1">
          <a:blip r:embed="rId3"/>
          <a:srcRect l="4969" t="8857" r="6268" b="13684"/>
          <a:stretch/>
        </p:blipFill>
        <p:spPr>
          <a:xfrm>
            <a:off x="862768" y="1609241"/>
            <a:ext cx="4799978" cy="3230075"/>
          </a:xfrm>
          <a:prstGeom prst="rect">
            <a:avLst/>
          </a:prstGeom>
        </p:spPr>
      </p:pic>
      <p:cxnSp>
        <p:nvCxnSpPr>
          <p:cNvPr id="5" name="Straight Arrow Connector 4">
            <a:extLst>
              <a:ext uri="{FF2B5EF4-FFF2-40B4-BE49-F238E27FC236}">
                <a16:creationId xmlns:a16="http://schemas.microsoft.com/office/drawing/2014/main" id="{6BAC61FC-3432-4D43-A208-B350A3BAD345}"/>
              </a:ext>
            </a:extLst>
          </p:cNvPr>
          <p:cNvCxnSpPr>
            <a:cxnSpLocks/>
          </p:cNvCxnSpPr>
          <p:nvPr/>
        </p:nvCxnSpPr>
        <p:spPr>
          <a:xfrm>
            <a:off x="3226782" y="4704303"/>
            <a:ext cx="563283"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17C153-FBF5-1680-9F51-184F25195972}"/>
              </a:ext>
            </a:extLst>
          </p:cNvPr>
          <p:cNvCxnSpPr>
            <a:cxnSpLocks/>
          </p:cNvCxnSpPr>
          <p:nvPr/>
        </p:nvCxnSpPr>
        <p:spPr>
          <a:xfrm>
            <a:off x="3790065" y="1865291"/>
            <a:ext cx="0" cy="2493965"/>
          </a:xfrm>
          <a:prstGeom prst="line">
            <a:avLst/>
          </a:prstGeom>
          <a:ln w="22225">
            <a:solidFill>
              <a:srgbClr val="C00000"/>
            </a:solidFill>
            <a:prstDash val="dashDot"/>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C41B595-CAFD-F953-DB30-4CF450BB113C}"/>
              </a:ext>
            </a:extLst>
          </p:cNvPr>
          <p:cNvSpPr txBox="1"/>
          <p:nvPr/>
        </p:nvSpPr>
        <p:spPr>
          <a:xfrm>
            <a:off x="3239914" y="4282584"/>
            <a:ext cx="516488" cy="338554"/>
          </a:xfrm>
          <a:prstGeom prst="rect">
            <a:avLst/>
          </a:prstGeom>
          <a:noFill/>
        </p:spPr>
        <p:txBody>
          <a:bodyPr wrap="none" rtlCol="0">
            <a:spAutoFit/>
          </a:bodyPr>
          <a:lstStyle/>
          <a:p>
            <a:r>
              <a:rPr lang="en-GB" sz="1600" b="1" dirty="0">
                <a:solidFill>
                  <a:srgbClr val="C00000"/>
                </a:solidFill>
              </a:rPr>
              <a:t>1SD</a:t>
            </a:r>
          </a:p>
        </p:txBody>
      </p:sp>
      <p:sp>
        <p:nvSpPr>
          <p:cNvPr id="13" name="TextBox 12">
            <a:extLst>
              <a:ext uri="{FF2B5EF4-FFF2-40B4-BE49-F238E27FC236}">
                <a16:creationId xmlns:a16="http://schemas.microsoft.com/office/drawing/2014/main" id="{2CBA17F1-0D3B-39C9-AF36-9A2876655B10}"/>
              </a:ext>
            </a:extLst>
          </p:cNvPr>
          <p:cNvSpPr txBox="1"/>
          <p:nvPr/>
        </p:nvSpPr>
        <p:spPr>
          <a:xfrm>
            <a:off x="1667956" y="2466673"/>
            <a:ext cx="107898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Unaffected</a:t>
            </a:r>
          </a:p>
        </p:txBody>
      </p:sp>
      <p:sp>
        <p:nvSpPr>
          <p:cNvPr id="14" name="TextBox 13">
            <a:extLst>
              <a:ext uri="{FF2B5EF4-FFF2-40B4-BE49-F238E27FC236}">
                <a16:creationId xmlns:a16="http://schemas.microsoft.com/office/drawing/2014/main" id="{B96ECD0F-1D88-7DBB-FD07-95BB832FFFEB}"/>
              </a:ext>
            </a:extLst>
          </p:cNvPr>
          <p:cNvSpPr txBox="1"/>
          <p:nvPr/>
        </p:nvSpPr>
        <p:spPr>
          <a:xfrm>
            <a:off x="4299193" y="2438326"/>
            <a:ext cx="8186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Calibri" panose="020F0502020204030204"/>
                <a:ea typeface="+mn-ea"/>
                <a:cs typeface="+mn-cs"/>
              </a:rPr>
              <a:t>Affected</a:t>
            </a:r>
          </a:p>
        </p:txBody>
      </p:sp>
      <p:cxnSp>
        <p:nvCxnSpPr>
          <p:cNvPr id="61" name="Straight Connector 60">
            <a:extLst>
              <a:ext uri="{FF2B5EF4-FFF2-40B4-BE49-F238E27FC236}">
                <a16:creationId xmlns:a16="http://schemas.microsoft.com/office/drawing/2014/main" id="{1E672E9A-9B8B-44F7-5C48-D5A7A7C51444}"/>
              </a:ext>
            </a:extLst>
          </p:cNvPr>
          <p:cNvCxnSpPr>
            <a:cxnSpLocks/>
          </p:cNvCxnSpPr>
          <p:nvPr/>
        </p:nvCxnSpPr>
        <p:spPr>
          <a:xfrm>
            <a:off x="3226782" y="1913804"/>
            <a:ext cx="0" cy="2445452"/>
          </a:xfrm>
          <a:prstGeom prst="line">
            <a:avLst/>
          </a:prstGeom>
          <a:ln w="22225">
            <a:solidFill>
              <a:srgbClr val="002060"/>
            </a:solidFill>
            <a:prstDash val="dashDot"/>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58F5069-BEED-95D0-09C9-BA49C7AC1F05}"/>
              </a:ext>
            </a:extLst>
          </p:cNvPr>
          <p:cNvSpPr txBox="1"/>
          <p:nvPr/>
        </p:nvSpPr>
        <p:spPr>
          <a:xfrm>
            <a:off x="3144384" y="314455"/>
            <a:ext cx="7547259" cy="400110"/>
          </a:xfrm>
          <a:prstGeom prst="rect">
            <a:avLst/>
          </a:prstGeom>
          <a:noFill/>
        </p:spPr>
        <p:txBody>
          <a:bodyPr wrap="none" rtlCol="0">
            <a:spAutoFit/>
          </a:bodyPr>
          <a:lstStyle/>
          <a:p>
            <a:r>
              <a:rPr lang="en-GB" sz="2000" b="1" dirty="0">
                <a:solidFill>
                  <a:srgbClr val="002060"/>
                </a:solidFill>
                <a:latin typeface="Arial" panose="020B0604020202020204" pitchFamily="34" charset="0"/>
                <a:cs typeface="Arial" panose="020B0604020202020204" pitchFamily="34" charset="0"/>
              </a:rPr>
              <a:t>Evaluation of polygenic risk score performance in screening</a:t>
            </a:r>
          </a:p>
        </p:txBody>
      </p:sp>
      <p:sp>
        <p:nvSpPr>
          <p:cNvPr id="2" name="TextBox 1">
            <a:extLst>
              <a:ext uri="{FF2B5EF4-FFF2-40B4-BE49-F238E27FC236}">
                <a16:creationId xmlns:a16="http://schemas.microsoft.com/office/drawing/2014/main" id="{AA57AA59-8B70-7A85-AF1F-A53A48C21772}"/>
              </a:ext>
            </a:extLst>
          </p:cNvPr>
          <p:cNvSpPr txBox="1"/>
          <p:nvPr/>
        </p:nvSpPr>
        <p:spPr>
          <a:xfrm>
            <a:off x="5822950" y="5946731"/>
            <a:ext cx="6153150" cy="523220"/>
          </a:xfrm>
          <a:prstGeom prst="rect">
            <a:avLst/>
          </a:prstGeom>
          <a:noFill/>
        </p:spPr>
        <p:txBody>
          <a:bodyPr wrap="square">
            <a:spAutoFit/>
          </a:bodyPr>
          <a:lstStyle/>
          <a:p>
            <a:r>
              <a:rPr lang="en-GB" sz="1400" b="0" i="0" dirty="0">
                <a:effectLst/>
                <a:latin typeface="Arial" panose="020B0604020202020204" pitchFamily="34" charset="0"/>
                <a:cs typeface="Arial" panose="020B0604020202020204" pitchFamily="34" charset="0"/>
              </a:rPr>
              <a:t>Hingorani AD, Gratton J, Finan C, .. Wald NJ. Performance of polygenic risk scores in screening, prediction, and risk stratification. </a:t>
            </a:r>
            <a:r>
              <a:rPr lang="en-GB" sz="1400" b="0" i="1" dirty="0">
                <a:effectLst/>
                <a:latin typeface="Arial" panose="020B0604020202020204" pitchFamily="34" charset="0"/>
                <a:cs typeface="Arial" panose="020B0604020202020204" pitchFamily="34" charset="0"/>
              </a:rPr>
              <a:t>medRxiv</a:t>
            </a:r>
            <a:r>
              <a:rPr lang="en-GB" sz="1400"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413175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547615-D969-634B-720B-2A0722F2ACC4}"/>
              </a:ext>
            </a:extLst>
          </p:cNvPr>
          <p:cNvPicPr>
            <a:picLocks noChangeAspect="1"/>
          </p:cNvPicPr>
          <p:nvPr/>
        </p:nvPicPr>
        <p:blipFill rotWithShape="1">
          <a:blip r:embed="rId3"/>
          <a:srcRect l="4969" t="8857" r="6268" b="13684"/>
          <a:stretch/>
        </p:blipFill>
        <p:spPr>
          <a:xfrm>
            <a:off x="862768" y="1609241"/>
            <a:ext cx="4799978" cy="3230075"/>
          </a:xfrm>
          <a:prstGeom prst="rect">
            <a:avLst/>
          </a:prstGeom>
        </p:spPr>
      </p:pic>
      <p:graphicFrame>
        <p:nvGraphicFramePr>
          <p:cNvPr id="6" name="Chart 5">
            <a:extLst>
              <a:ext uri="{FF2B5EF4-FFF2-40B4-BE49-F238E27FC236}">
                <a16:creationId xmlns:a16="http://schemas.microsoft.com/office/drawing/2014/main" id="{A9646F52-BD15-4DA5-A9F2-7EE344C7573F}"/>
              </a:ext>
            </a:extLst>
          </p:cNvPr>
          <p:cNvGraphicFramePr>
            <a:graphicFrameLocks/>
          </p:cNvGraphicFramePr>
          <p:nvPr/>
        </p:nvGraphicFramePr>
        <p:xfrm>
          <a:off x="6377160" y="1200589"/>
          <a:ext cx="4670849" cy="404817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a:extLst>
              <a:ext uri="{FF2B5EF4-FFF2-40B4-BE49-F238E27FC236}">
                <a16:creationId xmlns:a16="http://schemas.microsoft.com/office/drawing/2014/main" id="{171FA28D-9633-4726-890B-B557F63D4CF9}"/>
              </a:ext>
            </a:extLst>
          </p:cNvPr>
          <p:cNvCxnSpPr>
            <a:cxnSpLocks/>
          </p:cNvCxnSpPr>
          <p:nvPr/>
        </p:nvCxnSpPr>
        <p:spPr>
          <a:xfrm flipH="1">
            <a:off x="4403834" y="2072918"/>
            <a:ext cx="3181924" cy="16372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E00183-0583-4E00-9195-7916924C4454}"/>
              </a:ext>
            </a:extLst>
          </p:cNvPr>
          <p:cNvCxnSpPr>
            <a:cxnSpLocks/>
            <a:stCxn id="16" idx="0"/>
          </p:cNvCxnSpPr>
          <p:nvPr/>
        </p:nvCxnSpPr>
        <p:spPr>
          <a:xfrm flipH="1" flipV="1">
            <a:off x="4324168" y="4175652"/>
            <a:ext cx="2513584" cy="148408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1A828C-6CBF-4DCB-95AF-8321740CA81C}"/>
              </a:ext>
            </a:extLst>
          </p:cNvPr>
          <p:cNvSpPr txBox="1"/>
          <p:nvPr/>
        </p:nvSpPr>
        <p:spPr>
          <a:xfrm>
            <a:off x="7113722" y="1674551"/>
            <a:ext cx="2173993" cy="369332"/>
          </a:xfrm>
          <a:prstGeom prst="rect">
            <a:avLst/>
          </a:prstGeom>
          <a:solidFill>
            <a:schemeClr val="bg1">
              <a:lumMod val="8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Detection rate = </a:t>
            </a:r>
            <a:r>
              <a:rPr lang="en-GB" b="1" dirty="0">
                <a:solidFill>
                  <a:srgbClr val="C00000"/>
                </a:solidFill>
                <a:latin typeface="Calibri" panose="020F0502020204030204"/>
              </a:rPr>
              <a:t>26</a:t>
            </a: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16" name="TextBox 15">
            <a:extLst>
              <a:ext uri="{FF2B5EF4-FFF2-40B4-BE49-F238E27FC236}">
                <a16:creationId xmlns:a16="http://schemas.microsoft.com/office/drawing/2014/main" id="{85A264A3-19C8-437D-A2D9-5E6227C8559D}"/>
              </a:ext>
            </a:extLst>
          </p:cNvPr>
          <p:cNvSpPr txBox="1"/>
          <p:nvPr/>
        </p:nvSpPr>
        <p:spPr>
          <a:xfrm>
            <a:off x="5660571" y="5659732"/>
            <a:ext cx="2354362" cy="369332"/>
          </a:xfrm>
          <a:prstGeom prst="rect">
            <a:avLst/>
          </a:prstGeom>
          <a:solidFill>
            <a:schemeClr val="bg1">
              <a:lumMod val="8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False positive rate= </a:t>
            </a:r>
            <a:r>
              <a:rPr lang="en-GB" b="1" dirty="0">
                <a:solidFill>
                  <a:srgbClr val="002060"/>
                </a:solidFill>
                <a:latin typeface="Calibri" panose="020F0502020204030204"/>
              </a:rPr>
              <a:t>5</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cxnSp>
        <p:nvCxnSpPr>
          <p:cNvPr id="22" name="Straight Arrow Connector 21">
            <a:extLst>
              <a:ext uri="{FF2B5EF4-FFF2-40B4-BE49-F238E27FC236}">
                <a16:creationId xmlns:a16="http://schemas.microsoft.com/office/drawing/2014/main" id="{4E20FB79-B1F4-4C80-83CD-C8D0C1C97107}"/>
              </a:ext>
            </a:extLst>
          </p:cNvPr>
          <p:cNvCxnSpPr>
            <a:cxnSpLocks/>
          </p:cNvCxnSpPr>
          <p:nvPr/>
        </p:nvCxnSpPr>
        <p:spPr>
          <a:xfrm flipH="1">
            <a:off x="7113722" y="2072918"/>
            <a:ext cx="472036" cy="17572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9B70C9-611F-4D71-8B71-46A2ED83253B}"/>
              </a:ext>
            </a:extLst>
          </p:cNvPr>
          <p:cNvCxnSpPr>
            <a:cxnSpLocks/>
            <a:stCxn id="16" idx="0"/>
          </p:cNvCxnSpPr>
          <p:nvPr/>
        </p:nvCxnSpPr>
        <p:spPr>
          <a:xfrm flipV="1">
            <a:off x="6837752" y="4584357"/>
            <a:ext cx="487958" cy="107537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2E374F-AE15-4453-AFCC-39BEBD8F338A}"/>
              </a:ext>
            </a:extLst>
          </p:cNvPr>
          <p:cNvCxnSpPr>
            <a:cxnSpLocks/>
          </p:cNvCxnSpPr>
          <p:nvPr/>
        </p:nvCxnSpPr>
        <p:spPr>
          <a:xfrm>
            <a:off x="7325710" y="3830213"/>
            <a:ext cx="0" cy="754144"/>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C919CC-2DBE-4E53-B18F-17608443A476}"/>
              </a:ext>
            </a:extLst>
          </p:cNvPr>
          <p:cNvCxnSpPr>
            <a:cxnSpLocks/>
          </p:cNvCxnSpPr>
          <p:nvPr/>
        </p:nvCxnSpPr>
        <p:spPr>
          <a:xfrm>
            <a:off x="7152408" y="3830213"/>
            <a:ext cx="173302"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17C153-FBF5-1680-9F51-184F25195972}"/>
              </a:ext>
            </a:extLst>
          </p:cNvPr>
          <p:cNvCxnSpPr>
            <a:cxnSpLocks/>
          </p:cNvCxnSpPr>
          <p:nvPr/>
        </p:nvCxnSpPr>
        <p:spPr>
          <a:xfrm>
            <a:off x="4173595" y="2438326"/>
            <a:ext cx="0" cy="1860405"/>
          </a:xfrm>
          <a:prstGeom prst="line">
            <a:avLst/>
          </a:prstGeom>
          <a:ln w="22225">
            <a:prstDash val="dashDot"/>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CBA17F1-0D3B-39C9-AF36-9A2876655B10}"/>
              </a:ext>
            </a:extLst>
          </p:cNvPr>
          <p:cNvSpPr txBox="1"/>
          <p:nvPr/>
        </p:nvSpPr>
        <p:spPr>
          <a:xfrm>
            <a:off x="1667956" y="2466673"/>
            <a:ext cx="107898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Unaffected</a:t>
            </a:r>
          </a:p>
        </p:txBody>
      </p:sp>
      <p:sp>
        <p:nvSpPr>
          <p:cNvPr id="14" name="TextBox 13">
            <a:extLst>
              <a:ext uri="{FF2B5EF4-FFF2-40B4-BE49-F238E27FC236}">
                <a16:creationId xmlns:a16="http://schemas.microsoft.com/office/drawing/2014/main" id="{B96ECD0F-1D88-7DBB-FD07-95BB832FFFEB}"/>
              </a:ext>
            </a:extLst>
          </p:cNvPr>
          <p:cNvSpPr txBox="1"/>
          <p:nvPr/>
        </p:nvSpPr>
        <p:spPr>
          <a:xfrm>
            <a:off x="4299193" y="2438326"/>
            <a:ext cx="8186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Calibri" panose="020F0502020204030204"/>
                <a:ea typeface="+mn-ea"/>
                <a:cs typeface="+mn-cs"/>
              </a:rPr>
              <a:t>Affected</a:t>
            </a:r>
          </a:p>
        </p:txBody>
      </p:sp>
      <p:cxnSp>
        <p:nvCxnSpPr>
          <p:cNvPr id="23" name="Straight Connector 22">
            <a:extLst>
              <a:ext uri="{FF2B5EF4-FFF2-40B4-BE49-F238E27FC236}">
                <a16:creationId xmlns:a16="http://schemas.microsoft.com/office/drawing/2014/main" id="{35C8AB22-FC01-2CE5-51D2-64179728B877}"/>
              </a:ext>
            </a:extLst>
          </p:cNvPr>
          <p:cNvCxnSpPr>
            <a:cxnSpLocks/>
          </p:cNvCxnSpPr>
          <p:nvPr/>
        </p:nvCxnSpPr>
        <p:spPr>
          <a:xfrm flipV="1">
            <a:off x="7146011" y="1681627"/>
            <a:ext cx="3629367" cy="2902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0AF7FF-D0BD-83C0-9AB7-1BA502991F5E}"/>
              </a:ext>
            </a:extLst>
          </p:cNvPr>
          <p:cNvSpPr txBox="1"/>
          <p:nvPr/>
        </p:nvSpPr>
        <p:spPr>
          <a:xfrm>
            <a:off x="2793088" y="1074456"/>
            <a:ext cx="1380506" cy="461665"/>
          </a:xfrm>
          <a:prstGeom prst="rect">
            <a:avLst/>
          </a:prstGeom>
          <a:solidFill>
            <a:schemeClr val="bg1">
              <a:lumMod val="8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r>
              <a:rPr lang="en-GB" sz="2400" dirty="0">
                <a:solidFill>
                  <a:srgbClr val="C00000"/>
                </a:solidFill>
              </a:rPr>
              <a:t>DR5=26%</a:t>
            </a:r>
          </a:p>
        </p:txBody>
      </p:sp>
      <p:sp>
        <p:nvSpPr>
          <p:cNvPr id="32" name="TextBox 31">
            <a:extLst>
              <a:ext uri="{FF2B5EF4-FFF2-40B4-BE49-F238E27FC236}">
                <a16:creationId xmlns:a16="http://schemas.microsoft.com/office/drawing/2014/main" id="{25255F9F-32CE-6646-5E37-99E5C8E90B3A}"/>
              </a:ext>
            </a:extLst>
          </p:cNvPr>
          <p:cNvSpPr txBox="1"/>
          <p:nvPr/>
        </p:nvSpPr>
        <p:spPr>
          <a:xfrm>
            <a:off x="3144384" y="314455"/>
            <a:ext cx="7547259" cy="400110"/>
          </a:xfrm>
          <a:prstGeom prst="rect">
            <a:avLst/>
          </a:prstGeom>
          <a:noFill/>
        </p:spPr>
        <p:txBody>
          <a:bodyPr wrap="none" rtlCol="0">
            <a:spAutoFit/>
          </a:bodyPr>
          <a:lstStyle/>
          <a:p>
            <a:r>
              <a:rPr lang="en-GB" sz="2000" b="1" dirty="0">
                <a:solidFill>
                  <a:srgbClr val="002060"/>
                </a:solidFill>
                <a:latin typeface="Arial" panose="020B0604020202020204" pitchFamily="34" charset="0"/>
                <a:cs typeface="Arial" panose="020B0604020202020204" pitchFamily="34" charset="0"/>
              </a:rPr>
              <a:t>Evaluation of polygenic risk score performance in screening</a:t>
            </a:r>
          </a:p>
        </p:txBody>
      </p:sp>
      <p:cxnSp>
        <p:nvCxnSpPr>
          <p:cNvPr id="4" name="Straight Arrow Connector 3">
            <a:extLst>
              <a:ext uri="{FF2B5EF4-FFF2-40B4-BE49-F238E27FC236}">
                <a16:creationId xmlns:a16="http://schemas.microsoft.com/office/drawing/2014/main" id="{CC9B1490-98B0-E04D-E12C-59997B42215B}"/>
              </a:ext>
            </a:extLst>
          </p:cNvPr>
          <p:cNvCxnSpPr>
            <a:cxnSpLocks/>
          </p:cNvCxnSpPr>
          <p:nvPr/>
        </p:nvCxnSpPr>
        <p:spPr>
          <a:xfrm flipV="1">
            <a:off x="4173595" y="4339601"/>
            <a:ext cx="0" cy="800100"/>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8FFB622-8D2F-BC0C-9563-902DC9382734}"/>
              </a:ext>
            </a:extLst>
          </p:cNvPr>
          <p:cNvSpPr txBox="1"/>
          <p:nvPr/>
        </p:nvSpPr>
        <p:spPr>
          <a:xfrm>
            <a:off x="3603983" y="5143268"/>
            <a:ext cx="1139223" cy="338554"/>
          </a:xfrm>
          <a:prstGeom prst="rect">
            <a:avLst/>
          </a:prstGeom>
          <a:noFill/>
        </p:spPr>
        <p:txBody>
          <a:bodyPr wrap="none" rtlCol="0">
            <a:spAutoFit/>
          </a:bodyPr>
          <a:lstStyle/>
          <a:p>
            <a:r>
              <a:rPr lang="en-GB" sz="1600" b="1" dirty="0"/>
              <a:t>Test cut-off</a:t>
            </a:r>
          </a:p>
        </p:txBody>
      </p:sp>
    </p:spTree>
    <p:extLst>
      <p:ext uri="{BB962C8B-B14F-4D97-AF65-F5344CB8AC3E}">
        <p14:creationId xmlns:p14="http://schemas.microsoft.com/office/powerpoint/2010/main" val="228792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9D7DA8-7784-11A0-2DAA-A06213F7CF02}"/>
              </a:ext>
            </a:extLst>
          </p:cNvPr>
          <p:cNvSpPr txBox="1"/>
          <p:nvPr/>
        </p:nvSpPr>
        <p:spPr>
          <a:xfrm>
            <a:off x="2234069" y="444911"/>
            <a:ext cx="8382471" cy="1384995"/>
          </a:xfrm>
          <a:prstGeom prst="rect">
            <a:avLst/>
          </a:prstGeom>
          <a:noFill/>
        </p:spPr>
        <p:txBody>
          <a:bodyPr wrap="square" rtlCol="0">
            <a:spAutoFit/>
          </a:bodyPr>
          <a:lstStyle/>
          <a:p>
            <a:pPr algn="ctr"/>
            <a:r>
              <a:rPr lang="en-GB" sz="2800" b="1" dirty="0">
                <a:solidFill>
                  <a:srgbClr val="002060"/>
                </a:solidFill>
                <a:latin typeface="Arial" panose="020B0604020202020204" pitchFamily="34" charset="0"/>
                <a:ea typeface="Lato" panose="020F0502020204030203" pitchFamily="34" charset="0"/>
                <a:cs typeface="Arial" panose="020B0604020202020204" pitchFamily="34" charset="0"/>
              </a:rPr>
              <a:t>Will polygenic risk scores herald a transformation in disease prediction and prevention?</a:t>
            </a:r>
          </a:p>
        </p:txBody>
      </p:sp>
      <p:sp>
        <p:nvSpPr>
          <p:cNvPr id="2" name="TextBox 1">
            <a:extLst>
              <a:ext uri="{FF2B5EF4-FFF2-40B4-BE49-F238E27FC236}">
                <a16:creationId xmlns:a16="http://schemas.microsoft.com/office/drawing/2014/main" id="{F57FE21E-FBE6-A79D-C334-6580768DEECA}"/>
              </a:ext>
            </a:extLst>
          </p:cNvPr>
          <p:cNvSpPr txBox="1"/>
          <p:nvPr/>
        </p:nvSpPr>
        <p:spPr>
          <a:xfrm>
            <a:off x="2695240" y="2178023"/>
            <a:ext cx="7110841" cy="1938992"/>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Claims have been overstated in respect to:</a:t>
            </a:r>
          </a:p>
          <a:p>
            <a:endParaRPr lang="en-GB"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screening</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risk prediction</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risk stratification</a:t>
            </a:r>
          </a:p>
        </p:txBody>
      </p:sp>
      <p:sp>
        <p:nvSpPr>
          <p:cNvPr id="4" name="TextBox 3">
            <a:extLst>
              <a:ext uri="{FF2B5EF4-FFF2-40B4-BE49-F238E27FC236}">
                <a16:creationId xmlns:a16="http://schemas.microsoft.com/office/drawing/2014/main" id="{2A7080EB-AF22-CFA4-4826-500BDB3475AE}"/>
              </a:ext>
            </a:extLst>
          </p:cNvPr>
          <p:cNvSpPr txBox="1"/>
          <p:nvPr/>
        </p:nvSpPr>
        <p:spPr>
          <a:xfrm>
            <a:off x="7972425" y="4834465"/>
            <a:ext cx="4078104" cy="1384995"/>
          </a:xfrm>
          <a:prstGeom prst="rect">
            <a:avLst/>
          </a:prstGeom>
          <a:noFill/>
        </p:spPr>
        <p:txBody>
          <a:bodyPr wrap="none" lIns="91440" tIns="45720" rIns="91440" bIns="45720" rtlCol="0" anchor="t">
            <a:spAutoFit/>
          </a:bodyPr>
          <a:lstStyle/>
          <a:p>
            <a:r>
              <a:rPr lang="en-GB" sz="1400" dirty="0">
                <a:latin typeface="Arial" panose="020B0604020202020204" pitchFamily="34" charset="0"/>
                <a:cs typeface="Arial" panose="020B0604020202020204" pitchFamily="34" charset="0"/>
              </a:rPr>
              <a:t>Wald and Old, </a:t>
            </a:r>
            <a:r>
              <a:rPr lang="en-GB" sz="1400" i="1" dirty="0">
                <a:latin typeface="Arial" panose="020B0604020202020204" pitchFamily="34" charset="0"/>
                <a:cs typeface="Arial" panose="020B0604020202020204" pitchFamily="34" charset="0"/>
              </a:rPr>
              <a:t>Genetics in Medicine</a:t>
            </a:r>
            <a:r>
              <a:rPr lang="en-GB" sz="1400" dirty="0">
                <a:latin typeface="Arial" panose="020B0604020202020204" pitchFamily="34" charset="0"/>
                <a:cs typeface="Arial" panose="020B0604020202020204" pitchFamily="34" charset="0"/>
              </a:rPr>
              <a:t>, 2019</a:t>
            </a:r>
          </a:p>
          <a:p>
            <a:r>
              <a:rPr lang="en-GB" sz="1400" dirty="0">
                <a:latin typeface="Arial" panose="020B0604020202020204" pitchFamily="34" charset="0"/>
                <a:cs typeface="Arial" panose="020B0604020202020204" pitchFamily="34" charset="0"/>
              </a:rPr>
              <a:t>Sud et al., </a:t>
            </a:r>
            <a:r>
              <a:rPr lang="en-GB" sz="1400" dirty="0" err="1">
                <a:latin typeface="Arial" panose="020B0604020202020204" pitchFamily="34" charset="0"/>
                <a:cs typeface="Arial" panose="020B0604020202020204" pitchFamily="34" charset="0"/>
              </a:rPr>
              <a:t>npj</a:t>
            </a:r>
            <a:r>
              <a:rPr lang="en-GB"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Precision Oncology</a:t>
            </a:r>
            <a:r>
              <a:rPr lang="en-GB" sz="1400" dirty="0">
                <a:latin typeface="Arial" panose="020B0604020202020204" pitchFamily="34" charset="0"/>
                <a:cs typeface="Arial" panose="020B0604020202020204" pitchFamily="34" charset="0"/>
              </a:rPr>
              <a:t>, 2021</a:t>
            </a:r>
          </a:p>
          <a:p>
            <a:r>
              <a:rPr lang="en-GB" sz="1400" dirty="0">
                <a:effectLst/>
                <a:latin typeface="Arial"/>
                <a:ea typeface="Calibri" panose="020F0502020204030204" pitchFamily="34" charset="0"/>
                <a:cs typeface="Arial"/>
              </a:rPr>
              <a:t>Groenendyk et al., </a:t>
            </a:r>
            <a:r>
              <a:rPr lang="en-GB" sz="1400" i="1" dirty="0">
                <a:effectLst/>
                <a:latin typeface="Arial"/>
                <a:ea typeface="Calibri" panose="020F0502020204030204" pitchFamily="34" charset="0"/>
                <a:cs typeface="Arial"/>
              </a:rPr>
              <a:t>JAMA Internal Medicine</a:t>
            </a:r>
            <a:r>
              <a:rPr lang="en-GB" sz="1400" dirty="0">
                <a:effectLst/>
                <a:latin typeface="Arial"/>
                <a:ea typeface="Calibri" panose="020F0502020204030204" pitchFamily="34" charset="0"/>
                <a:cs typeface="Arial"/>
              </a:rPr>
              <a:t>, 2022</a:t>
            </a:r>
          </a:p>
          <a:p>
            <a:r>
              <a:rPr lang="en-GB" sz="1400" dirty="0">
                <a:latin typeface="Arial" panose="020B0604020202020204" pitchFamily="34" charset="0"/>
                <a:cs typeface="Arial" panose="020B0604020202020204" pitchFamily="34" charset="0"/>
              </a:rPr>
              <a:t>Sud et al., </a:t>
            </a:r>
            <a:r>
              <a:rPr lang="en-GB" sz="1400" i="1" dirty="0">
                <a:latin typeface="Arial" panose="020B0604020202020204" pitchFamily="34" charset="0"/>
                <a:cs typeface="Arial" panose="020B0604020202020204" pitchFamily="34" charset="0"/>
              </a:rPr>
              <a:t>BMJ</a:t>
            </a:r>
            <a:r>
              <a:rPr lang="en-GB" sz="1400" dirty="0">
                <a:latin typeface="Arial" panose="020B0604020202020204" pitchFamily="34" charset="0"/>
                <a:cs typeface="Arial" panose="020B0604020202020204" pitchFamily="34" charset="0"/>
              </a:rPr>
              <a:t>, 2023</a:t>
            </a:r>
          </a:p>
          <a:p>
            <a:r>
              <a:rPr lang="en-GB" sz="1400">
                <a:latin typeface="Arial"/>
                <a:cs typeface="Arial"/>
              </a:rPr>
              <a:t>Huntley et al., </a:t>
            </a:r>
            <a:r>
              <a:rPr lang="en-GB" sz="1400" i="1">
                <a:latin typeface="Arial"/>
                <a:cs typeface="Arial"/>
              </a:rPr>
              <a:t>Lancet Oncology</a:t>
            </a:r>
            <a:r>
              <a:rPr lang="en-GB" sz="1400">
                <a:latin typeface="Arial"/>
                <a:cs typeface="Arial"/>
              </a:rPr>
              <a:t>, 2023</a:t>
            </a:r>
            <a:endParaRPr lang="en-GB" sz="1400" dirty="0">
              <a:latin typeface="Arial"/>
              <a:cs typeface="Arial"/>
            </a:endParaRPr>
          </a:p>
          <a:p>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0DE1F57-C2A0-141E-2C39-F2DE51541BD6}"/>
              </a:ext>
            </a:extLst>
          </p:cNvPr>
          <p:cNvSpPr txBox="1"/>
          <p:nvPr/>
        </p:nvSpPr>
        <p:spPr>
          <a:xfrm>
            <a:off x="230166" y="4834465"/>
            <a:ext cx="6654129" cy="1815882"/>
          </a:xfrm>
          <a:prstGeom prst="rect">
            <a:avLst/>
          </a:prstGeom>
          <a:noFill/>
        </p:spPr>
        <p:txBody>
          <a:bodyPr wrap="none" rtlCol="0">
            <a:spAutoFit/>
          </a:bodyPr>
          <a:lstStyle/>
          <a:p>
            <a:r>
              <a:rPr lang="en-GB" sz="1400" dirty="0" err="1">
                <a:solidFill>
                  <a:schemeClr val="bg1">
                    <a:lumMod val="65000"/>
                  </a:schemeClr>
                </a:solidFill>
                <a:latin typeface="Arial" panose="020B0604020202020204" pitchFamily="34" charset="0"/>
                <a:cs typeface="Arial" panose="020B0604020202020204" pitchFamily="34" charset="0"/>
              </a:rPr>
              <a:t>Khera</a:t>
            </a:r>
            <a:r>
              <a:rPr lang="en-GB" sz="1400" dirty="0">
                <a:solidFill>
                  <a:schemeClr val="bg1">
                    <a:lumMod val="65000"/>
                  </a:schemeClr>
                </a:solidFill>
                <a:latin typeface="Arial" panose="020B0604020202020204" pitchFamily="34" charset="0"/>
                <a:cs typeface="Arial" panose="020B0604020202020204" pitchFamily="34" charset="0"/>
              </a:rPr>
              <a:t> et al., </a:t>
            </a:r>
            <a:r>
              <a:rPr lang="en-GB" sz="1400" i="1" dirty="0">
                <a:solidFill>
                  <a:schemeClr val="bg1">
                    <a:lumMod val="65000"/>
                  </a:schemeClr>
                </a:solidFill>
                <a:latin typeface="Arial" panose="020B0604020202020204" pitchFamily="34" charset="0"/>
                <a:cs typeface="Arial" panose="020B0604020202020204" pitchFamily="34" charset="0"/>
              </a:rPr>
              <a:t>Nat Genetics</a:t>
            </a:r>
            <a:r>
              <a:rPr lang="en-GB" sz="1400" dirty="0">
                <a:solidFill>
                  <a:schemeClr val="bg1">
                    <a:lumMod val="65000"/>
                  </a:schemeClr>
                </a:solidFill>
                <a:latin typeface="Arial" panose="020B0604020202020204" pitchFamily="34" charset="0"/>
                <a:cs typeface="Arial" panose="020B0604020202020204" pitchFamily="34" charset="0"/>
              </a:rPr>
              <a:t>, 2018</a:t>
            </a:r>
          </a:p>
          <a:p>
            <a:r>
              <a:rPr lang="en-GB" sz="1400" dirty="0">
                <a:solidFill>
                  <a:schemeClr val="bg1">
                    <a:lumMod val="65000"/>
                  </a:schemeClr>
                </a:solidFill>
                <a:latin typeface="Arial" panose="020B0604020202020204" pitchFamily="34" charset="0"/>
                <a:cs typeface="Arial" panose="020B0604020202020204" pitchFamily="34" charset="0"/>
              </a:rPr>
              <a:t>Knowles and Ashley, </a:t>
            </a:r>
            <a:r>
              <a:rPr lang="en-GB" sz="1400" i="1" dirty="0" err="1">
                <a:solidFill>
                  <a:schemeClr val="bg1">
                    <a:lumMod val="65000"/>
                  </a:schemeClr>
                </a:solidFill>
                <a:latin typeface="Arial" panose="020B0604020202020204" pitchFamily="34" charset="0"/>
                <a:cs typeface="Arial" panose="020B0604020202020204" pitchFamily="34" charset="0"/>
              </a:rPr>
              <a:t>PLoS</a:t>
            </a:r>
            <a:r>
              <a:rPr lang="en-GB" sz="1400" i="1" dirty="0">
                <a:solidFill>
                  <a:schemeClr val="bg1">
                    <a:lumMod val="65000"/>
                  </a:schemeClr>
                </a:solidFill>
                <a:latin typeface="Arial" panose="020B0604020202020204" pitchFamily="34" charset="0"/>
                <a:cs typeface="Arial" panose="020B0604020202020204" pitchFamily="34" charset="0"/>
              </a:rPr>
              <a:t> Med, </a:t>
            </a:r>
            <a:r>
              <a:rPr lang="en-GB" sz="1400" dirty="0">
                <a:solidFill>
                  <a:schemeClr val="bg1">
                    <a:lumMod val="65000"/>
                  </a:schemeClr>
                </a:solidFill>
                <a:latin typeface="Arial" panose="020B0604020202020204" pitchFamily="34" charset="0"/>
                <a:cs typeface="Arial" panose="020B0604020202020204" pitchFamily="34" charset="0"/>
              </a:rPr>
              <a:t>2018</a:t>
            </a:r>
          </a:p>
          <a:p>
            <a:r>
              <a:rPr lang="en-GB" sz="1400" dirty="0">
                <a:solidFill>
                  <a:schemeClr val="bg1">
                    <a:lumMod val="65000"/>
                  </a:schemeClr>
                </a:solidFill>
                <a:latin typeface="Arial" panose="020B0604020202020204" pitchFamily="34" charset="0"/>
                <a:cs typeface="Arial" panose="020B0604020202020204" pitchFamily="34" charset="0"/>
              </a:rPr>
              <a:t>Lambert et al., </a:t>
            </a:r>
            <a:r>
              <a:rPr lang="en-GB" sz="1400" i="1" dirty="0">
                <a:solidFill>
                  <a:schemeClr val="bg1">
                    <a:lumMod val="65000"/>
                  </a:schemeClr>
                </a:solidFill>
                <a:latin typeface="Arial" panose="020B0604020202020204" pitchFamily="34" charset="0"/>
                <a:cs typeface="Arial" panose="020B0604020202020204" pitchFamily="34" charset="0"/>
              </a:rPr>
              <a:t>Hum Mol Genet</a:t>
            </a:r>
            <a:r>
              <a:rPr lang="en-GB" sz="1400" dirty="0">
                <a:solidFill>
                  <a:schemeClr val="bg1">
                    <a:lumMod val="65000"/>
                  </a:schemeClr>
                </a:solidFill>
                <a:latin typeface="Arial" panose="020B0604020202020204" pitchFamily="34" charset="0"/>
                <a:cs typeface="Arial" panose="020B0604020202020204" pitchFamily="34" charset="0"/>
              </a:rPr>
              <a:t>, 2019</a:t>
            </a:r>
          </a:p>
          <a:p>
            <a:r>
              <a:rPr lang="en-GB" sz="1400" dirty="0">
                <a:solidFill>
                  <a:schemeClr val="bg1">
                    <a:lumMod val="65000"/>
                  </a:schemeClr>
                </a:solidFill>
                <a:latin typeface="Arial" panose="020B0604020202020204" pitchFamily="34" charset="0"/>
                <a:cs typeface="Arial" panose="020B0604020202020204" pitchFamily="34" charset="0"/>
              </a:rPr>
              <a:t>Genomics PLC, White Paper, 2019</a:t>
            </a:r>
          </a:p>
          <a:p>
            <a:r>
              <a:rPr lang="en-GB" sz="1400" dirty="0" err="1">
                <a:solidFill>
                  <a:schemeClr val="bg1">
                    <a:lumMod val="65000"/>
                  </a:schemeClr>
                </a:solidFill>
                <a:latin typeface="Arial" panose="020B0604020202020204" pitchFamily="34" charset="0"/>
                <a:cs typeface="Arial" panose="020B0604020202020204" pitchFamily="34" charset="0"/>
              </a:rPr>
              <a:t>Riveros</a:t>
            </a:r>
            <a:r>
              <a:rPr lang="en-GB" sz="1400" dirty="0">
                <a:solidFill>
                  <a:schemeClr val="bg1">
                    <a:lumMod val="65000"/>
                  </a:schemeClr>
                </a:solidFill>
                <a:latin typeface="Arial" panose="020B0604020202020204" pitchFamily="34" charset="0"/>
                <a:cs typeface="Arial" panose="020B0604020202020204" pitchFamily="34" charset="0"/>
              </a:rPr>
              <a:t>-Mackay et al., </a:t>
            </a:r>
            <a:r>
              <a:rPr lang="en-GB" sz="1400" i="1" dirty="0" err="1">
                <a:solidFill>
                  <a:schemeClr val="bg1">
                    <a:lumMod val="65000"/>
                  </a:schemeClr>
                </a:solidFill>
                <a:latin typeface="Arial" panose="020B0604020202020204" pitchFamily="34" charset="0"/>
                <a:cs typeface="Arial" panose="020B0604020202020204" pitchFamily="34" charset="0"/>
              </a:rPr>
              <a:t>Circ</a:t>
            </a:r>
            <a:r>
              <a:rPr lang="en-GB" sz="1400" i="1" dirty="0">
                <a:solidFill>
                  <a:schemeClr val="bg1">
                    <a:lumMod val="65000"/>
                  </a:schemeClr>
                </a:solidFill>
                <a:latin typeface="Arial" panose="020B0604020202020204" pitchFamily="34" charset="0"/>
                <a:cs typeface="Arial" panose="020B0604020202020204" pitchFamily="34" charset="0"/>
              </a:rPr>
              <a:t> </a:t>
            </a:r>
            <a:r>
              <a:rPr lang="en-GB" sz="1400" i="1" dirty="0" err="1">
                <a:solidFill>
                  <a:schemeClr val="bg1">
                    <a:lumMod val="65000"/>
                  </a:schemeClr>
                </a:solidFill>
                <a:latin typeface="Arial" panose="020B0604020202020204" pitchFamily="34" charset="0"/>
                <a:cs typeface="Arial" panose="020B0604020202020204" pitchFamily="34" charset="0"/>
              </a:rPr>
              <a:t>Genom</a:t>
            </a:r>
            <a:r>
              <a:rPr lang="en-GB" sz="1400" i="1" dirty="0">
                <a:solidFill>
                  <a:schemeClr val="bg1">
                    <a:lumMod val="65000"/>
                  </a:schemeClr>
                </a:solidFill>
                <a:latin typeface="Arial" panose="020B0604020202020204" pitchFamily="34" charset="0"/>
                <a:cs typeface="Arial" panose="020B0604020202020204" pitchFamily="34" charset="0"/>
              </a:rPr>
              <a:t> </a:t>
            </a:r>
            <a:r>
              <a:rPr lang="en-GB" sz="1400" i="1" dirty="0" err="1">
                <a:solidFill>
                  <a:schemeClr val="bg1">
                    <a:lumMod val="65000"/>
                  </a:schemeClr>
                </a:solidFill>
                <a:latin typeface="Arial" panose="020B0604020202020204" pitchFamily="34" charset="0"/>
                <a:cs typeface="Arial" panose="020B0604020202020204" pitchFamily="34" charset="0"/>
              </a:rPr>
              <a:t>Prec</a:t>
            </a:r>
            <a:r>
              <a:rPr lang="en-GB" sz="1400" i="1" dirty="0">
                <a:solidFill>
                  <a:schemeClr val="bg1">
                    <a:lumMod val="65000"/>
                  </a:schemeClr>
                </a:solidFill>
                <a:latin typeface="Arial" panose="020B0604020202020204" pitchFamily="34" charset="0"/>
                <a:cs typeface="Arial" panose="020B0604020202020204" pitchFamily="34" charset="0"/>
              </a:rPr>
              <a:t> Med</a:t>
            </a:r>
            <a:r>
              <a:rPr lang="en-GB" sz="1400" dirty="0">
                <a:solidFill>
                  <a:schemeClr val="bg1">
                    <a:lumMod val="65000"/>
                  </a:schemeClr>
                </a:solidFill>
                <a:latin typeface="Arial" panose="020B0604020202020204" pitchFamily="34" charset="0"/>
                <a:cs typeface="Arial" panose="020B0604020202020204" pitchFamily="34" charset="0"/>
              </a:rPr>
              <a:t>, 2021</a:t>
            </a:r>
          </a:p>
          <a:p>
            <a:r>
              <a:rPr lang="en-GB" sz="1400" dirty="0" err="1">
                <a:solidFill>
                  <a:schemeClr val="bg1">
                    <a:lumMod val="65000"/>
                  </a:schemeClr>
                </a:solidFill>
                <a:latin typeface="Arial" panose="020B0604020202020204" pitchFamily="34" charset="0"/>
                <a:cs typeface="Arial" panose="020B0604020202020204" pitchFamily="34" charset="0"/>
              </a:rPr>
              <a:t>Mujwara</a:t>
            </a:r>
            <a:r>
              <a:rPr lang="en-GB" sz="1400" dirty="0">
                <a:solidFill>
                  <a:schemeClr val="bg1">
                    <a:lumMod val="65000"/>
                  </a:schemeClr>
                </a:solidFill>
                <a:latin typeface="Arial" panose="020B0604020202020204" pitchFamily="34" charset="0"/>
                <a:cs typeface="Arial" panose="020B0604020202020204" pitchFamily="34" charset="0"/>
              </a:rPr>
              <a:t> et al., JAHA, 2022</a:t>
            </a:r>
          </a:p>
          <a:p>
            <a:r>
              <a:rPr lang="en-GB" sz="1400" dirty="0">
                <a:solidFill>
                  <a:schemeClr val="bg1">
                    <a:lumMod val="65000"/>
                  </a:schemeClr>
                </a:solidFill>
                <a:effectLst/>
                <a:latin typeface="Arial" panose="020B0604020202020204" pitchFamily="34" charset="0"/>
                <a:ea typeface="Calibri" panose="020F0502020204030204" pitchFamily="34" charset="0"/>
              </a:rPr>
              <a:t>Genome UK: the future of healthcare - GOV.UK</a:t>
            </a:r>
            <a:r>
              <a:rPr lang="en-GB" sz="1400" dirty="0">
                <a:solidFill>
                  <a:schemeClr val="bg1">
                    <a:lumMod val="65000"/>
                  </a:schemeClr>
                </a:solidFill>
                <a:latin typeface="Arial" panose="020B0604020202020204" pitchFamily="34" charset="0"/>
                <a:cs typeface="Arial" panose="020B0604020202020204" pitchFamily="34" charset="0"/>
              </a:rPr>
              <a:t> </a:t>
            </a:r>
          </a:p>
          <a:p>
            <a:r>
              <a:rPr lang="en-GB" sz="1400" dirty="0" err="1">
                <a:solidFill>
                  <a:schemeClr val="bg1">
                    <a:lumMod val="65000"/>
                  </a:schemeClr>
                </a:solidFill>
                <a:effectLst/>
                <a:latin typeface="Arial" panose="020B0604020202020204" pitchFamily="34" charset="0"/>
                <a:ea typeface="Calibri" panose="020F0502020204030204" pitchFamily="34" charset="0"/>
              </a:rPr>
              <a:t>Allelica</a:t>
            </a:r>
            <a:r>
              <a:rPr lang="en-GB" sz="1400" dirty="0">
                <a:solidFill>
                  <a:schemeClr val="bg1">
                    <a:lumMod val="65000"/>
                  </a:schemeClr>
                </a:solidFill>
                <a:effectLst/>
                <a:latin typeface="Arial" panose="020B0604020202020204" pitchFamily="34" charset="0"/>
                <a:ea typeface="Calibri" panose="020F0502020204030204" pitchFamily="34" charset="0"/>
              </a:rPr>
              <a:t> | Polygenic Risk Score. https://www.allelica.com/ (accessed June 5, 2022)</a:t>
            </a:r>
            <a:endParaRPr lang="en-GB" sz="14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45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with medium confidence">
            <a:extLst>
              <a:ext uri="{FF2B5EF4-FFF2-40B4-BE49-F238E27FC236}">
                <a16:creationId xmlns:a16="http://schemas.microsoft.com/office/drawing/2014/main" id="{5918B3DF-8311-7EFD-A713-586023AAA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54B6E8D-1011-50AC-FF08-F1C2A7F90DC3}"/>
              </a:ext>
            </a:extLst>
          </p:cNvPr>
          <p:cNvSpPr/>
          <p:nvPr/>
        </p:nvSpPr>
        <p:spPr>
          <a:xfrm>
            <a:off x="4329112" y="642937"/>
            <a:ext cx="3533775" cy="5572125"/>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8667E68-BAA2-634C-5D81-12FAD926D9D6}"/>
              </a:ext>
            </a:extLst>
          </p:cNvPr>
          <p:cNvSpPr/>
          <p:nvPr/>
        </p:nvSpPr>
        <p:spPr>
          <a:xfrm>
            <a:off x="8001000" y="642937"/>
            <a:ext cx="3533775" cy="5572125"/>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626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with medium confidence">
            <a:extLst>
              <a:ext uri="{FF2B5EF4-FFF2-40B4-BE49-F238E27FC236}">
                <a16:creationId xmlns:a16="http://schemas.microsoft.com/office/drawing/2014/main" id="{5918B3DF-8311-7EFD-A713-586023AAA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D5A797C-5EF1-900A-D792-4E515D34529F}"/>
              </a:ext>
            </a:extLst>
          </p:cNvPr>
          <p:cNvSpPr/>
          <p:nvPr/>
        </p:nvSpPr>
        <p:spPr>
          <a:xfrm>
            <a:off x="638175" y="647700"/>
            <a:ext cx="3533775" cy="5572125"/>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8E9E8E9-3B12-9ECC-2CA8-4CD74602417E}"/>
              </a:ext>
            </a:extLst>
          </p:cNvPr>
          <p:cNvSpPr/>
          <p:nvPr/>
        </p:nvSpPr>
        <p:spPr>
          <a:xfrm>
            <a:off x="8020052" y="647700"/>
            <a:ext cx="3533775" cy="5572125"/>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560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with medium confidence">
            <a:extLst>
              <a:ext uri="{FF2B5EF4-FFF2-40B4-BE49-F238E27FC236}">
                <a16:creationId xmlns:a16="http://schemas.microsoft.com/office/drawing/2014/main" id="{5918B3DF-8311-7EFD-A713-586023AAA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6037CD2-B595-FF33-0B7A-5E7B5FE3D8DC}"/>
              </a:ext>
            </a:extLst>
          </p:cNvPr>
          <p:cNvSpPr/>
          <p:nvPr/>
        </p:nvSpPr>
        <p:spPr>
          <a:xfrm>
            <a:off x="647702" y="642937"/>
            <a:ext cx="3533775" cy="5572125"/>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FFD6552-0959-8A20-4BF3-0950D225F841}"/>
              </a:ext>
            </a:extLst>
          </p:cNvPr>
          <p:cNvSpPr/>
          <p:nvPr/>
        </p:nvSpPr>
        <p:spPr>
          <a:xfrm>
            <a:off x="4329112" y="642937"/>
            <a:ext cx="3533775" cy="5572125"/>
          </a:xfrm>
          <a:prstGeom prst="rect">
            <a:avLst/>
          </a:prstGeom>
          <a:solidFill>
            <a:schemeClr val="bg1">
              <a:lumMod val="95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441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9C48A2-D9BA-924B-9D37-DCDC789A5706}"/>
              </a:ext>
            </a:extLst>
          </p:cNvPr>
          <p:cNvSpPr txBox="1"/>
          <p:nvPr/>
        </p:nvSpPr>
        <p:spPr>
          <a:xfrm>
            <a:off x="4492388" y="272882"/>
            <a:ext cx="3791423" cy="461665"/>
          </a:xfrm>
          <a:prstGeom prst="rect">
            <a:avLst/>
          </a:prstGeom>
          <a:noFill/>
        </p:spPr>
        <p:txBody>
          <a:bodyPr wrap="none" rtlCol="0">
            <a:spAutoFit/>
          </a:bodyPr>
          <a:lstStyle/>
          <a:p>
            <a:r>
              <a:rPr lang="en-GB" sz="2400" b="1" dirty="0">
                <a:solidFill>
                  <a:srgbClr val="002060"/>
                </a:solidFill>
                <a:latin typeface="Arial" panose="020B0604020202020204" pitchFamily="34" charset="0"/>
                <a:cs typeface="Arial" panose="020B0604020202020204" pitchFamily="34" charset="0"/>
              </a:rPr>
              <a:t>Polygenic Score </a:t>
            </a:r>
            <a:r>
              <a:rPr lang="en-GB" sz="2400" b="1" dirty="0" err="1">
                <a:solidFill>
                  <a:srgbClr val="002060"/>
                </a:solidFill>
                <a:latin typeface="Arial" panose="020B0604020202020204" pitchFamily="34" charset="0"/>
                <a:cs typeface="Arial" panose="020B0604020202020204" pitchFamily="34" charset="0"/>
              </a:rPr>
              <a:t>Catalog</a:t>
            </a:r>
            <a:endParaRPr lang="en-GB" sz="24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628AB15-2A98-C73E-7E0E-FB8B12649421}"/>
              </a:ext>
            </a:extLst>
          </p:cNvPr>
          <p:cNvSpPr txBox="1"/>
          <p:nvPr/>
        </p:nvSpPr>
        <p:spPr>
          <a:xfrm>
            <a:off x="5880100" y="734547"/>
            <a:ext cx="6096000"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Lambert SA, et al. The Polygenic Score </a:t>
            </a:r>
            <a:r>
              <a:rPr lang="en-GB" sz="1400" dirty="0" err="1">
                <a:latin typeface="Arial" panose="020B0604020202020204" pitchFamily="34" charset="0"/>
                <a:cs typeface="Arial" panose="020B0604020202020204" pitchFamily="34" charset="0"/>
              </a:rPr>
              <a:t>Catalog</a:t>
            </a:r>
            <a:r>
              <a:rPr lang="en-GB" sz="1400" dirty="0">
                <a:latin typeface="Arial" panose="020B0604020202020204" pitchFamily="34" charset="0"/>
                <a:cs typeface="Arial" panose="020B0604020202020204" pitchFamily="34" charset="0"/>
              </a:rPr>
              <a:t> as an open database for reproducibility and systematic evaluation. </a:t>
            </a:r>
            <a:r>
              <a:rPr lang="en-GB" sz="1400" i="1" dirty="0">
                <a:latin typeface="Arial" panose="020B0604020202020204" pitchFamily="34" charset="0"/>
                <a:cs typeface="Arial" panose="020B0604020202020204" pitchFamily="34" charset="0"/>
              </a:rPr>
              <a:t>Nat. Genet</a:t>
            </a:r>
            <a:r>
              <a:rPr lang="en-GB" sz="1400" dirty="0">
                <a:latin typeface="Arial" panose="020B0604020202020204" pitchFamily="34" charset="0"/>
                <a:cs typeface="Arial" panose="020B0604020202020204" pitchFamily="34" charset="0"/>
              </a:rPr>
              <a:t>. 2021. </a:t>
            </a:r>
          </a:p>
        </p:txBody>
      </p:sp>
      <p:graphicFrame>
        <p:nvGraphicFramePr>
          <p:cNvPr id="19" name="Table 18">
            <a:extLst>
              <a:ext uri="{FF2B5EF4-FFF2-40B4-BE49-F238E27FC236}">
                <a16:creationId xmlns:a16="http://schemas.microsoft.com/office/drawing/2014/main" id="{3EACA840-EDE0-AC07-A1AE-BEA6552051C0}"/>
              </a:ext>
            </a:extLst>
          </p:cNvPr>
          <p:cNvGraphicFramePr>
            <a:graphicFrameLocks noGrp="1"/>
          </p:cNvGraphicFramePr>
          <p:nvPr>
            <p:extLst>
              <p:ext uri="{D42A27DB-BD31-4B8C-83A1-F6EECF244321}">
                <p14:modId xmlns:p14="http://schemas.microsoft.com/office/powerpoint/2010/main" val="2080508217"/>
              </p:ext>
            </p:extLst>
          </p:nvPr>
        </p:nvGraphicFramePr>
        <p:xfrm>
          <a:off x="2920999" y="1809462"/>
          <a:ext cx="6007101" cy="1510665"/>
        </p:xfrm>
        <a:graphic>
          <a:graphicData uri="http://schemas.openxmlformats.org/drawingml/2006/table">
            <a:tbl>
              <a:tblPr/>
              <a:tblGrid>
                <a:gridCol w="2971800">
                  <a:extLst>
                    <a:ext uri="{9D8B030D-6E8A-4147-A177-3AD203B41FA5}">
                      <a16:colId xmlns:a16="http://schemas.microsoft.com/office/drawing/2014/main" val="3800102371"/>
                    </a:ext>
                  </a:extLst>
                </a:gridCol>
                <a:gridCol w="477838">
                  <a:extLst>
                    <a:ext uri="{9D8B030D-6E8A-4147-A177-3AD203B41FA5}">
                      <a16:colId xmlns:a16="http://schemas.microsoft.com/office/drawing/2014/main" val="4147744093"/>
                    </a:ext>
                  </a:extLst>
                </a:gridCol>
                <a:gridCol w="2557463">
                  <a:extLst>
                    <a:ext uri="{9D8B030D-6E8A-4147-A177-3AD203B41FA5}">
                      <a16:colId xmlns:a16="http://schemas.microsoft.com/office/drawing/2014/main" val="3329384345"/>
                    </a:ext>
                  </a:extLst>
                </a:gridCol>
              </a:tblGrid>
              <a:tr h="390525">
                <a:tc>
                  <a:txBody>
                    <a:bodyPr/>
                    <a:lstStyle/>
                    <a:p>
                      <a:pPr algn="ctr" fontAlgn="t"/>
                      <a:r>
                        <a:rPr lang="en-GB" sz="1600" b="1" i="0" u="none" strike="noStrike" dirty="0">
                          <a:solidFill>
                            <a:srgbClr val="000000"/>
                          </a:solidFill>
                          <a:effectLst/>
                          <a:latin typeface="Arial" panose="020B0604020202020204" pitchFamily="34" charset="0"/>
                          <a:cs typeface="Arial" panose="020B0604020202020204" pitchFamily="34" charset="0"/>
                        </a:rPr>
                        <a:t>Reported performance metrics</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Arial" panose="020B0604020202020204" pitchFamily="34" charset="0"/>
                          <a:cs typeface="Arial" panose="020B0604020202020204" pitchFamily="34" charset="0"/>
                        </a:rPr>
                        <a:t>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Arial" panose="020B0604020202020204" pitchFamily="34" charset="0"/>
                          <a:cs typeface="Arial" panose="020B0604020202020204" pitchFamily="34" charset="0"/>
                        </a:rPr>
                        <a:t>Median value of reported performance metric [IQR]</a:t>
                      </a:r>
                    </a:p>
                  </a:txBody>
                  <a:tcPr marL="9525" marR="9525" marT="9525"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150833"/>
                  </a:ext>
                </a:extLst>
              </a:tr>
              <a:tr h="190500">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Odds ratio per SD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1216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1.31 [1.12; 1.56]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044146"/>
                  </a:ext>
                </a:extLst>
              </a:tr>
              <a:tr h="190500">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Hazard ratio per SD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378</a:t>
                      </a:r>
                    </a:p>
                  </a:txBody>
                  <a:tcPr marL="9525" marR="9525" marT="9525" marB="0" anchor="b">
                    <a:lnL>
                      <a:noFill/>
                    </a:lnL>
                    <a:lnR>
                      <a:noFill/>
                    </a:lnR>
                    <a:lnT>
                      <a:noFill/>
                    </a:lnT>
                    <a:lnB>
                      <a:noFill/>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1.28 [1.18; 1.45]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20544770"/>
                  </a:ext>
                </a:extLst>
              </a:tr>
              <a:tr h="190500">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AUC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2077</a:t>
                      </a:r>
                    </a:p>
                  </a:txBody>
                  <a:tcPr marL="9525" marR="9525" marT="9525" marB="0" anchor="b">
                    <a:lnL>
                      <a:noFill/>
                    </a:lnL>
                    <a:lnR>
                      <a:noFill/>
                    </a:lnR>
                    <a:lnT>
                      <a:noFill/>
                    </a:lnT>
                    <a:lnB>
                      <a:noFill/>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0.65 [0.6; 0.73]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61689042"/>
                  </a:ext>
                </a:extLst>
              </a:tr>
              <a:tr h="200025">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C-index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244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0.71 [0.64; 0.76]</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150367"/>
                  </a:ext>
                </a:extLst>
              </a:tr>
            </a:tbl>
          </a:graphicData>
        </a:graphic>
      </p:graphicFrame>
      <p:sp>
        <p:nvSpPr>
          <p:cNvPr id="2" name="TextBox 1">
            <a:extLst>
              <a:ext uri="{FF2B5EF4-FFF2-40B4-BE49-F238E27FC236}">
                <a16:creationId xmlns:a16="http://schemas.microsoft.com/office/drawing/2014/main" id="{71770222-BAFE-E98A-8E96-3620E764C681}"/>
              </a:ext>
            </a:extLst>
          </p:cNvPr>
          <p:cNvSpPr txBox="1"/>
          <p:nvPr/>
        </p:nvSpPr>
        <p:spPr>
          <a:xfrm>
            <a:off x="8928100" y="3537873"/>
            <a:ext cx="1439561"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As of April 2022</a:t>
            </a:r>
          </a:p>
        </p:txBody>
      </p:sp>
      <p:sp>
        <p:nvSpPr>
          <p:cNvPr id="3" name="TextBox 2">
            <a:extLst>
              <a:ext uri="{FF2B5EF4-FFF2-40B4-BE49-F238E27FC236}">
                <a16:creationId xmlns:a16="http://schemas.microsoft.com/office/drawing/2014/main" id="{8FDC3773-9166-A9C6-971C-BE261580235E}"/>
              </a:ext>
            </a:extLst>
          </p:cNvPr>
          <p:cNvSpPr txBox="1"/>
          <p:nvPr/>
        </p:nvSpPr>
        <p:spPr>
          <a:xfrm>
            <a:off x="4065404" y="4318555"/>
            <a:ext cx="3791423" cy="830997"/>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1600" dirty="0">
                <a:latin typeface="Arial" panose="020B0604020202020204" pitchFamily="34" charset="0"/>
                <a:cs typeface="Arial" panose="020B0604020202020204" pitchFamily="34" charset="0"/>
              </a:rPr>
              <a:t>Derive metrics relevant for evaluation of</a:t>
            </a:r>
          </a:p>
          <a:p>
            <a:pPr algn="ctr"/>
            <a:r>
              <a:rPr lang="en-GB" sz="1600" dirty="0">
                <a:latin typeface="Arial" panose="020B0604020202020204" pitchFamily="34" charset="0"/>
                <a:cs typeface="Arial" panose="020B0604020202020204" pitchFamily="34" charset="0"/>
              </a:rPr>
              <a:t>performance in screening, individual risk prediction and risk stratification </a:t>
            </a:r>
          </a:p>
        </p:txBody>
      </p:sp>
      <p:sp>
        <p:nvSpPr>
          <p:cNvPr id="5" name="TextBox 4">
            <a:extLst>
              <a:ext uri="{FF2B5EF4-FFF2-40B4-BE49-F238E27FC236}">
                <a16:creationId xmlns:a16="http://schemas.microsoft.com/office/drawing/2014/main" id="{C7F2140B-8DF7-D725-798B-EE80B490DC3B}"/>
              </a:ext>
            </a:extLst>
          </p:cNvPr>
          <p:cNvSpPr txBox="1"/>
          <p:nvPr/>
        </p:nvSpPr>
        <p:spPr>
          <a:xfrm>
            <a:off x="5822950" y="5946731"/>
            <a:ext cx="6153150" cy="523220"/>
          </a:xfrm>
          <a:prstGeom prst="rect">
            <a:avLst/>
          </a:prstGeom>
          <a:noFill/>
        </p:spPr>
        <p:txBody>
          <a:bodyPr wrap="square">
            <a:spAutoFit/>
          </a:bodyPr>
          <a:lstStyle/>
          <a:p>
            <a:r>
              <a:rPr lang="en-GB" sz="1400" b="0" i="0" dirty="0">
                <a:effectLst/>
                <a:latin typeface="Arial" panose="020B0604020202020204" pitchFamily="34" charset="0"/>
                <a:cs typeface="Arial" panose="020B0604020202020204" pitchFamily="34" charset="0"/>
              </a:rPr>
              <a:t>Hingorani AD, Gratton J, Finan C, .. Wald NJ. Performance of polygenic risk scores in screening, prediction, and risk stratification. </a:t>
            </a:r>
            <a:r>
              <a:rPr lang="en-GB" sz="1400" b="0" i="1" dirty="0">
                <a:effectLst/>
                <a:latin typeface="Arial" panose="020B0604020202020204" pitchFamily="34" charset="0"/>
                <a:cs typeface="Arial" panose="020B0604020202020204" pitchFamily="34" charset="0"/>
              </a:rPr>
              <a:t>medRxiv</a:t>
            </a:r>
            <a:r>
              <a:rPr lang="en-GB" sz="1400" dirty="0">
                <a:latin typeface="Arial" panose="020B0604020202020204" pitchFamily="34" charset="0"/>
                <a:cs typeface="Arial" panose="020B0604020202020204" pitchFamily="34" charset="0"/>
              </a:rPr>
              <a:t>, 2022</a:t>
            </a:r>
          </a:p>
        </p:txBody>
      </p:sp>
      <p:sp>
        <p:nvSpPr>
          <p:cNvPr id="7" name="Rectangle 6">
            <a:extLst>
              <a:ext uri="{FF2B5EF4-FFF2-40B4-BE49-F238E27FC236}">
                <a16:creationId xmlns:a16="http://schemas.microsoft.com/office/drawing/2014/main" id="{8C85BC34-776B-E0CC-8F48-11AF74FD13ED}"/>
              </a:ext>
            </a:extLst>
          </p:cNvPr>
          <p:cNvSpPr/>
          <p:nvPr/>
        </p:nvSpPr>
        <p:spPr>
          <a:xfrm>
            <a:off x="3970034" y="4225627"/>
            <a:ext cx="3980328" cy="1077214"/>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1A54BE37-B74B-FA76-D5EE-E4A5E421A62C}"/>
              </a:ext>
            </a:extLst>
          </p:cNvPr>
          <p:cNvCxnSpPr>
            <a:cxnSpLocks/>
          </p:cNvCxnSpPr>
          <p:nvPr/>
        </p:nvCxnSpPr>
        <p:spPr>
          <a:xfrm>
            <a:off x="5880100" y="3429000"/>
            <a:ext cx="0" cy="663166"/>
          </a:xfrm>
          <a:prstGeom prst="straightConnector1">
            <a:avLst/>
          </a:prstGeom>
          <a:ln w="730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355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53A9B5-4D64-5A90-0E6C-705C0392728B}"/>
              </a:ext>
            </a:extLst>
          </p:cNvPr>
          <p:cNvSpPr txBox="1"/>
          <p:nvPr/>
        </p:nvSpPr>
        <p:spPr>
          <a:xfrm>
            <a:off x="3860800" y="3161655"/>
            <a:ext cx="4887877" cy="461665"/>
          </a:xfrm>
          <a:prstGeom prst="rect">
            <a:avLst/>
          </a:prstGeom>
          <a:solidFill>
            <a:schemeClr val="bg1">
              <a:lumMod val="95000"/>
            </a:schemeClr>
          </a:solidFill>
          <a:ln w="19050">
            <a:solidFill>
              <a:srgbClr val="002060"/>
            </a:solidFill>
          </a:ln>
          <a:effectLst>
            <a:outerShdw blurRad="50800" dist="38100" dir="2700000" algn="tl" rotWithShape="0">
              <a:prstClr val="black">
                <a:alpha val="40000"/>
              </a:prstClr>
            </a:outerShdw>
          </a:effectLst>
        </p:spPr>
        <p:txBody>
          <a:bodyPr wrap="none" rtlCol="0">
            <a:spAutoFit/>
          </a:bodyPr>
          <a:lstStyle/>
          <a:p>
            <a:r>
              <a:rPr lang="en-GB" sz="2400" dirty="0">
                <a:solidFill>
                  <a:srgbClr val="002060"/>
                </a:solidFill>
                <a:latin typeface="Arial" panose="020B0604020202020204" pitchFamily="34" charset="0"/>
                <a:cs typeface="Arial" panose="020B0604020202020204" pitchFamily="34" charset="0"/>
              </a:rPr>
              <a:t>PERFORMANCE IN SCREENING</a:t>
            </a:r>
          </a:p>
        </p:txBody>
      </p:sp>
    </p:spTree>
    <p:extLst>
      <p:ext uri="{BB962C8B-B14F-4D97-AF65-F5344CB8AC3E}">
        <p14:creationId xmlns:p14="http://schemas.microsoft.com/office/powerpoint/2010/main" val="4036629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2631</TotalTime>
  <Words>3039</Words>
  <Application>Microsoft Office PowerPoint</Application>
  <PresentationFormat>Widescreen</PresentationFormat>
  <Paragraphs>552</Paragraphs>
  <Slides>38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Hingorani, Aroon</dc:creator>
  <cp:lastModifiedBy>Dalia Youssef</cp:lastModifiedBy>
  <cp:revision>410</cp:revision>
  <dcterms:created xsi:type="dcterms:W3CDTF">2023-03-31T08:27:41Z</dcterms:created>
  <dcterms:modified xsi:type="dcterms:W3CDTF">2023-09-28T15:16:45Z</dcterms:modified>
</cp:coreProperties>
</file>