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4"/>
    <p:sldMasterId id="2147484058" r:id="rId5"/>
    <p:sldMasterId id="2147484069" r:id="rId6"/>
  </p:sldMasterIdLst>
  <p:notesMasterIdLst>
    <p:notesMasterId r:id="rId39"/>
  </p:notesMasterIdLst>
  <p:handoutMasterIdLst>
    <p:handoutMasterId r:id="rId40"/>
  </p:handoutMasterIdLst>
  <p:sldIdLst>
    <p:sldId id="257" r:id="rId7"/>
    <p:sldId id="318" r:id="rId8"/>
    <p:sldId id="357" r:id="rId9"/>
    <p:sldId id="358" r:id="rId10"/>
    <p:sldId id="270" r:id="rId11"/>
    <p:sldId id="359" r:id="rId12"/>
    <p:sldId id="391" r:id="rId13"/>
    <p:sldId id="389" r:id="rId14"/>
    <p:sldId id="361" r:id="rId15"/>
    <p:sldId id="390" r:id="rId16"/>
    <p:sldId id="260" r:id="rId17"/>
    <p:sldId id="363" r:id="rId18"/>
    <p:sldId id="394" r:id="rId19"/>
    <p:sldId id="277" r:id="rId20"/>
    <p:sldId id="364" r:id="rId21"/>
    <p:sldId id="368" r:id="rId22"/>
    <p:sldId id="396" r:id="rId23"/>
    <p:sldId id="261" r:id="rId24"/>
    <p:sldId id="355" r:id="rId25"/>
    <p:sldId id="356" r:id="rId26"/>
    <p:sldId id="369" r:id="rId27"/>
    <p:sldId id="382" r:id="rId28"/>
    <p:sldId id="395" r:id="rId29"/>
    <p:sldId id="386" r:id="rId30"/>
    <p:sldId id="290" r:id="rId31"/>
    <p:sldId id="291" r:id="rId32"/>
    <p:sldId id="397" r:id="rId33"/>
    <p:sldId id="387" r:id="rId34"/>
    <p:sldId id="348" r:id="rId35"/>
    <p:sldId id="398" r:id="rId36"/>
    <p:sldId id="388" r:id="rId37"/>
    <p:sldId id="301" r:id="rId38"/>
  </p:sldIdLst>
  <p:sldSz cx="12192000" cy="6858000"/>
  <p:notesSz cx="6884988"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FBC30D-E2FC-4B8C-8DA0-09B59BD4282C}">
          <p14:sldIdLst>
            <p14:sldId id="257"/>
            <p14:sldId id="318"/>
            <p14:sldId id="357"/>
            <p14:sldId id="358"/>
            <p14:sldId id="270"/>
            <p14:sldId id="359"/>
            <p14:sldId id="391"/>
            <p14:sldId id="389"/>
            <p14:sldId id="361"/>
            <p14:sldId id="390"/>
            <p14:sldId id="260"/>
            <p14:sldId id="363"/>
            <p14:sldId id="394"/>
            <p14:sldId id="277"/>
            <p14:sldId id="364"/>
            <p14:sldId id="368"/>
            <p14:sldId id="396"/>
            <p14:sldId id="261"/>
            <p14:sldId id="355"/>
            <p14:sldId id="356"/>
            <p14:sldId id="369"/>
            <p14:sldId id="382"/>
            <p14:sldId id="395"/>
            <p14:sldId id="386"/>
            <p14:sldId id="290"/>
            <p14:sldId id="291"/>
            <p14:sldId id="397"/>
            <p14:sldId id="387"/>
            <p14:sldId id="348"/>
            <p14:sldId id="398"/>
            <p14:sldId id="38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Lunel" initials="RL" lastIdx="17" clrIdx="0">
    <p:extLst>
      <p:ext uri="{19B8F6BF-5375-455C-9EA6-DF929625EA0E}">
        <p15:presenceInfo xmlns:p15="http://schemas.microsoft.com/office/powerpoint/2012/main" userId="S::rlunel@w2ogroup.com::af66b5f1-0fbb-4cbf-b1eb-78e605b7986f" providerId="AD"/>
      </p:ext>
    </p:extLst>
  </p:cmAuthor>
  <p:cmAuthor id="2" name="Yiannis Demetriades" initials="YD" lastIdx="19" clrIdx="1">
    <p:extLst>
      <p:ext uri="{19B8F6BF-5375-455C-9EA6-DF929625EA0E}">
        <p15:presenceInfo xmlns:p15="http://schemas.microsoft.com/office/powerpoint/2012/main" userId="S::ydemetriades@w2ogroup.com::44625dd4-3467-4e5f-a4ae-6793a52361b8" providerId="AD"/>
      </p:ext>
    </p:extLst>
  </p:cmAuthor>
  <p:cmAuthor id="3" name="Yasmin Babaie" initials="YB" lastIdx="4" clrIdx="2">
    <p:extLst>
      <p:ext uri="{19B8F6BF-5375-455C-9EA6-DF929625EA0E}">
        <p15:presenceInfo xmlns:p15="http://schemas.microsoft.com/office/powerpoint/2012/main" userId="S::ybabaie@w2ogroup.com::b30e9d51-d27d-4565-b7bb-f388536d0087" providerId="AD"/>
      </p:ext>
    </p:extLst>
  </p:cmAuthor>
  <p:cmAuthor id="4" name="Sarah Duckworth" initials="SD" lastIdx="38" clrIdx="3">
    <p:extLst>
      <p:ext uri="{19B8F6BF-5375-455C-9EA6-DF929625EA0E}">
        <p15:presenceInfo xmlns:p15="http://schemas.microsoft.com/office/powerpoint/2012/main" userId="Sarah Duckworth" providerId="None"/>
      </p:ext>
    </p:extLst>
  </p:cmAuthor>
  <p:cmAuthor id="5" name="Clare Turnbull" initials="CT" lastIdx="7" clrIdx="4">
    <p:extLst>
      <p:ext uri="{19B8F6BF-5375-455C-9EA6-DF929625EA0E}">
        <p15:presenceInfo xmlns:p15="http://schemas.microsoft.com/office/powerpoint/2012/main" userId="S-1-5-21-2720991719-3395378957-1752411362-1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0099CC"/>
    <a:srgbClr val="CCCC00"/>
    <a:srgbClr val="330165"/>
    <a:srgbClr val="9A0072"/>
    <a:srgbClr val="93D1FF"/>
    <a:srgbClr val="29A3FF"/>
    <a:srgbClr val="FFCCFF"/>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06298-0224-4963-A011-76546A65904B}" v="77" dt="2023-09-19T14:25:24.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61" autoAdjust="0"/>
    <p:restoredTop sz="91847" autoAdjust="0"/>
  </p:normalViewPr>
  <p:slideViewPr>
    <p:cSldViewPr snapToGrid="0">
      <p:cViewPr varScale="1">
        <p:scale>
          <a:sx n="103" d="100"/>
          <a:sy n="103" d="100"/>
        </p:scale>
        <p:origin x="11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2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Turnbull" userId="ee12dccd-1f8b-4c31-8a77-623cb33dea44" providerId="ADAL" clId="{0C106298-0224-4963-A011-76546A65904B}"/>
    <pc:docChg chg="undo redo custSel addSld delSld modSld sldOrd modSection">
      <pc:chgData name="Clare Turnbull" userId="ee12dccd-1f8b-4c31-8a77-623cb33dea44" providerId="ADAL" clId="{0C106298-0224-4963-A011-76546A65904B}" dt="2023-09-19T14:25:24.279" v="4787" actId="14100"/>
      <pc:docMkLst>
        <pc:docMk/>
      </pc:docMkLst>
      <pc:sldChg chg="modSp mod">
        <pc:chgData name="Clare Turnbull" userId="ee12dccd-1f8b-4c31-8a77-623cb33dea44" providerId="ADAL" clId="{0C106298-0224-4963-A011-76546A65904B}" dt="2023-09-19T14:25:24.279" v="4787" actId="14100"/>
        <pc:sldMkLst>
          <pc:docMk/>
          <pc:sldMk cId="3806704870" sldId="257"/>
        </pc:sldMkLst>
        <pc:spChg chg="mod">
          <ac:chgData name="Clare Turnbull" userId="ee12dccd-1f8b-4c31-8a77-623cb33dea44" providerId="ADAL" clId="{0C106298-0224-4963-A011-76546A65904B}" dt="2023-09-14T08:48:05.786" v="6" actId="20577"/>
          <ac:spMkLst>
            <pc:docMk/>
            <pc:sldMk cId="3806704870" sldId="257"/>
            <ac:spMk id="9" creationId="{FA4579A5-3935-A744-9379-D0910E5B1A1B}"/>
          </ac:spMkLst>
        </pc:spChg>
        <pc:spChg chg="mod">
          <ac:chgData name="Clare Turnbull" userId="ee12dccd-1f8b-4c31-8a77-623cb33dea44" providerId="ADAL" clId="{0C106298-0224-4963-A011-76546A65904B}" dt="2023-09-18T19:08:38.931" v="4417" actId="1076"/>
          <ac:spMkLst>
            <pc:docMk/>
            <pc:sldMk cId="3806704870" sldId="257"/>
            <ac:spMk id="11" creationId="{00000000-0000-0000-0000-000000000000}"/>
          </ac:spMkLst>
        </pc:spChg>
        <pc:picChg chg="mod">
          <ac:chgData name="Clare Turnbull" userId="ee12dccd-1f8b-4c31-8a77-623cb33dea44" providerId="ADAL" clId="{0C106298-0224-4963-A011-76546A65904B}" dt="2023-09-19T14:25:24.279" v="4787" actId="14100"/>
          <ac:picMkLst>
            <pc:docMk/>
            <pc:sldMk cId="3806704870" sldId="257"/>
            <ac:picMk id="14" creationId="{D8EBE5BB-6D44-4341-B99C-5DA7C3BF6C3B}"/>
          </ac:picMkLst>
        </pc:picChg>
        <pc:picChg chg="mod">
          <ac:chgData name="Clare Turnbull" userId="ee12dccd-1f8b-4c31-8a77-623cb33dea44" providerId="ADAL" clId="{0C106298-0224-4963-A011-76546A65904B}" dt="2023-09-19T14:25:19.724" v="4785" actId="1076"/>
          <ac:picMkLst>
            <pc:docMk/>
            <pc:sldMk cId="3806704870" sldId="257"/>
            <ac:picMk id="15" creationId="{0146176A-6920-4EEB-B3A8-5BFB40E1FF27}"/>
          </ac:picMkLst>
        </pc:picChg>
      </pc:sldChg>
      <pc:sldChg chg="addSp delSp modSp mod modAnim modNotesTx">
        <pc:chgData name="Clare Turnbull" userId="ee12dccd-1f8b-4c31-8a77-623cb33dea44" providerId="ADAL" clId="{0C106298-0224-4963-A011-76546A65904B}" dt="2023-09-18T19:44:32.721" v="4700" actId="14100"/>
        <pc:sldMkLst>
          <pc:docMk/>
          <pc:sldMk cId="3185657807" sldId="260"/>
        </pc:sldMkLst>
        <pc:spChg chg="mod">
          <ac:chgData name="Clare Turnbull" userId="ee12dccd-1f8b-4c31-8a77-623cb33dea44" providerId="ADAL" clId="{0C106298-0224-4963-A011-76546A65904B}" dt="2023-09-14T10:05:16.745" v="1373" actId="20577"/>
          <ac:spMkLst>
            <pc:docMk/>
            <pc:sldMk cId="3185657807" sldId="260"/>
            <ac:spMk id="2" creationId="{45A53E67-68F0-2850-6B88-723171D89F94}"/>
          </ac:spMkLst>
        </pc:spChg>
        <pc:spChg chg="add del mod">
          <ac:chgData name="Clare Turnbull" userId="ee12dccd-1f8b-4c31-8a77-623cb33dea44" providerId="ADAL" clId="{0C106298-0224-4963-A011-76546A65904B}" dt="2023-09-18T19:14:09.251" v="4587"/>
          <ac:spMkLst>
            <pc:docMk/>
            <pc:sldMk cId="3185657807" sldId="260"/>
            <ac:spMk id="3" creationId="{FE161B93-BEC2-D59B-E06B-451A83C77112}"/>
          </ac:spMkLst>
        </pc:spChg>
        <pc:spChg chg="mod">
          <ac:chgData name="Clare Turnbull" userId="ee12dccd-1f8b-4c31-8a77-623cb33dea44" providerId="ADAL" clId="{0C106298-0224-4963-A011-76546A65904B}" dt="2023-09-14T11:21:34.702" v="3050" actId="313"/>
          <ac:spMkLst>
            <pc:docMk/>
            <pc:sldMk cId="3185657807" sldId="260"/>
            <ac:spMk id="4" creationId="{77FAC003-767E-F936-486F-71A310692CFC}"/>
          </ac:spMkLst>
        </pc:spChg>
        <pc:spChg chg="add mod">
          <ac:chgData name="Clare Turnbull" userId="ee12dccd-1f8b-4c31-8a77-623cb33dea44" providerId="ADAL" clId="{0C106298-0224-4963-A011-76546A65904B}" dt="2023-09-18T19:44:32.721" v="4700" actId="14100"/>
          <ac:spMkLst>
            <pc:docMk/>
            <pc:sldMk cId="3185657807" sldId="260"/>
            <ac:spMk id="5" creationId="{D3C39E33-DDA0-E460-EA8B-0F7AF03821BE}"/>
          </ac:spMkLst>
        </pc:spChg>
        <pc:graphicFrameChg chg="mod modGraphic">
          <ac:chgData name="Clare Turnbull" userId="ee12dccd-1f8b-4c31-8a77-623cb33dea44" providerId="ADAL" clId="{0C106298-0224-4963-A011-76546A65904B}" dt="2023-09-18T19:14:08.976" v="4586" actId="1076"/>
          <ac:graphicFrameMkLst>
            <pc:docMk/>
            <pc:sldMk cId="3185657807" sldId="260"/>
            <ac:graphicFrameMk id="8" creationId="{86FADF29-6367-C1A9-3A72-2B81B050A194}"/>
          </ac:graphicFrameMkLst>
        </pc:graphicFrameChg>
      </pc:sldChg>
      <pc:sldChg chg="modSp del mod">
        <pc:chgData name="Clare Turnbull" userId="ee12dccd-1f8b-4c31-8a77-623cb33dea44" providerId="ADAL" clId="{0C106298-0224-4963-A011-76546A65904B}" dt="2023-09-14T09:48:57.558" v="418" actId="47"/>
        <pc:sldMkLst>
          <pc:docMk/>
          <pc:sldMk cId="2949139445" sldId="265"/>
        </pc:sldMkLst>
        <pc:spChg chg="mod">
          <ac:chgData name="Clare Turnbull" userId="ee12dccd-1f8b-4c31-8a77-623cb33dea44" providerId="ADAL" clId="{0C106298-0224-4963-A011-76546A65904B}" dt="2023-09-14T09:48:34.537" v="417" actId="6549"/>
          <ac:spMkLst>
            <pc:docMk/>
            <pc:sldMk cId="2949139445" sldId="265"/>
            <ac:spMk id="2" creationId="{E941D4E0-4EF6-27AA-E926-0BAF8DBDEC08}"/>
          </ac:spMkLst>
        </pc:spChg>
      </pc:sldChg>
      <pc:sldChg chg="del">
        <pc:chgData name="Clare Turnbull" userId="ee12dccd-1f8b-4c31-8a77-623cb33dea44" providerId="ADAL" clId="{0C106298-0224-4963-A011-76546A65904B}" dt="2023-09-14T09:48:58.424" v="419" actId="47"/>
        <pc:sldMkLst>
          <pc:docMk/>
          <pc:sldMk cId="293352167" sldId="266"/>
        </pc:sldMkLst>
      </pc:sldChg>
      <pc:sldChg chg="modSp add del mod">
        <pc:chgData name="Clare Turnbull" userId="ee12dccd-1f8b-4c31-8a77-623cb33dea44" providerId="ADAL" clId="{0C106298-0224-4963-A011-76546A65904B}" dt="2023-09-18T19:48:31.570" v="4736" actId="47"/>
        <pc:sldMkLst>
          <pc:docMk/>
          <pc:sldMk cId="1132778785" sldId="267"/>
        </pc:sldMkLst>
        <pc:spChg chg="mod">
          <ac:chgData name="Clare Turnbull" userId="ee12dccd-1f8b-4c31-8a77-623cb33dea44" providerId="ADAL" clId="{0C106298-0224-4963-A011-76546A65904B}" dt="2023-09-18T19:09:10.926" v="4421" actId="20577"/>
          <ac:spMkLst>
            <pc:docMk/>
            <pc:sldMk cId="1132778785" sldId="267"/>
            <ac:spMk id="2" creationId="{EBE2DAB9-F6B3-A132-6722-9C3A1F63374C}"/>
          </ac:spMkLst>
        </pc:spChg>
      </pc:sldChg>
      <pc:sldChg chg="modSp mod">
        <pc:chgData name="Clare Turnbull" userId="ee12dccd-1f8b-4c31-8a77-623cb33dea44" providerId="ADAL" clId="{0C106298-0224-4963-A011-76546A65904B}" dt="2023-09-18T19:27:51.406" v="4632" actId="20577"/>
        <pc:sldMkLst>
          <pc:docMk/>
          <pc:sldMk cId="3207187197" sldId="270"/>
        </pc:sldMkLst>
        <pc:spChg chg="mod">
          <ac:chgData name="Clare Turnbull" userId="ee12dccd-1f8b-4c31-8a77-623cb33dea44" providerId="ADAL" clId="{0C106298-0224-4963-A011-76546A65904B}" dt="2023-09-18T19:27:47.353" v="4629" actId="6549"/>
          <ac:spMkLst>
            <pc:docMk/>
            <pc:sldMk cId="3207187197" sldId="270"/>
            <ac:spMk id="15" creationId="{B4732236-588F-97B4-C244-760DF58F5DFF}"/>
          </ac:spMkLst>
        </pc:spChg>
        <pc:spChg chg="mod">
          <ac:chgData name="Clare Turnbull" userId="ee12dccd-1f8b-4c31-8a77-623cb33dea44" providerId="ADAL" clId="{0C106298-0224-4963-A011-76546A65904B}" dt="2023-09-18T19:27:51.406" v="4632" actId="20577"/>
          <ac:spMkLst>
            <pc:docMk/>
            <pc:sldMk cId="3207187197" sldId="270"/>
            <ac:spMk id="18" creationId="{F0B5F3D5-C02A-108A-D54F-F0CEDEE62620}"/>
          </ac:spMkLst>
        </pc:spChg>
      </pc:sldChg>
      <pc:sldChg chg="modSp del mod">
        <pc:chgData name="Clare Turnbull" userId="ee12dccd-1f8b-4c31-8a77-623cb33dea44" providerId="ADAL" clId="{0C106298-0224-4963-A011-76546A65904B}" dt="2023-09-18T19:48:40.965" v="4737" actId="47"/>
        <pc:sldMkLst>
          <pc:docMk/>
          <pc:sldMk cId="4272842325" sldId="271"/>
        </pc:sldMkLst>
        <pc:spChg chg="mod">
          <ac:chgData name="Clare Turnbull" userId="ee12dccd-1f8b-4c31-8a77-623cb33dea44" providerId="ADAL" clId="{0C106298-0224-4963-A011-76546A65904B}" dt="2023-09-18T19:12:46.519" v="4582" actId="6549"/>
          <ac:spMkLst>
            <pc:docMk/>
            <pc:sldMk cId="4272842325" sldId="271"/>
            <ac:spMk id="2" creationId="{EBE2DAB9-F6B3-A132-6722-9C3A1F63374C}"/>
          </ac:spMkLst>
        </pc:spChg>
      </pc:sldChg>
      <pc:sldChg chg="addSp delSp modSp mod delAnim modAnim modNotesTx">
        <pc:chgData name="Clare Turnbull" userId="ee12dccd-1f8b-4c31-8a77-623cb33dea44" providerId="ADAL" clId="{0C106298-0224-4963-A011-76546A65904B}" dt="2023-09-14T11:38:51.896" v="4239" actId="20577"/>
        <pc:sldMkLst>
          <pc:docMk/>
          <pc:sldMk cId="4062696505" sldId="277"/>
        </pc:sldMkLst>
        <pc:spChg chg="mod">
          <ac:chgData name="Clare Turnbull" userId="ee12dccd-1f8b-4c31-8a77-623cb33dea44" providerId="ADAL" clId="{0C106298-0224-4963-A011-76546A65904B}" dt="2023-09-14T10:14:46.951" v="1893" actId="14100"/>
          <ac:spMkLst>
            <pc:docMk/>
            <pc:sldMk cId="4062696505" sldId="277"/>
            <ac:spMk id="2" creationId="{5114DE57-2DC4-49F9-83A0-668F32E71F7E}"/>
          </ac:spMkLst>
        </pc:spChg>
        <pc:spChg chg="mod">
          <ac:chgData name="Clare Turnbull" userId="ee12dccd-1f8b-4c31-8a77-623cb33dea44" providerId="ADAL" clId="{0C106298-0224-4963-A011-76546A65904B}" dt="2023-09-14T10:53:26.373" v="2527" actId="27636"/>
          <ac:spMkLst>
            <pc:docMk/>
            <pc:sldMk cId="4062696505" sldId="277"/>
            <ac:spMk id="3" creationId="{E0F619C5-AB32-A79A-C189-DA0BAF4423B6}"/>
          </ac:spMkLst>
        </pc:spChg>
        <pc:spChg chg="del">
          <ac:chgData name="Clare Turnbull" userId="ee12dccd-1f8b-4c31-8a77-623cb33dea44" providerId="ADAL" clId="{0C106298-0224-4963-A011-76546A65904B}" dt="2023-09-14T10:12:16.619" v="1782" actId="478"/>
          <ac:spMkLst>
            <pc:docMk/>
            <pc:sldMk cId="4062696505" sldId="277"/>
            <ac:spMk id="4" creationId="{7A64C8CC-541D-95E2-87BC-28D22B6B8E36}"/>
          </ac:spMkLst>
        </pc:spChg>
        <pc:spChg chg="mod">
          <ac:chgData name="Clare Turnbull" userId="ee12dccd-1f8b-4c31-8a77-623cb33dea44" providerId="ADAL" clId="{0C106298-0224-4963-A011-76546A65904B}" dt="2023-09-14T10:55:55.560" v="2543" actId="207"/>
          <ac:spMkLst>
            <pc:docMk/>
            <pc:sldMk cId="4062696505" sldId="277"/>
            <ac:spMk id="6" creationId="{F0001FB8-7B55-7117-B542-B8C364610AF6}"/>
          </ac:spMkLst>
        </pc:spChg>
        <pc:spChg chg="mod">
          <ac:chgData name="Clare Turnbull" userId="ee12dccd-1f8b-4c31-8a77-623cb33dea44" providerId="ADAL" clId="{0C106298-0224-4963-A011-76546A65904B}" dt="2023-09-14T10:54:03.223" v="2535" actId="255"/>
          <ac:spMkLst>
            <pc:docMk/>
            <pc:sldMk cId="4062696505" sldId="277"/>
            <ac:spMk id="8" creationId="{488B16BC-BC86-5DAC-01A9-873DDD15A7F7}"/>
          </ac:spMkLst>
        </pc:spChg>
        <pc:spChg chg="del">
          <ac:chgData name="Clare Turnbull" userId="ee12dccd-1f8b-4c31-8a77-623cb33dea44" providerId="ADAL" clId="{0C106298-0224-4963-A011-76546A65904B}" dt="2023-09-14T10:12:24.962" v="1784" actId="478"/>
          <ac:spMkLst>
            <pc:docMk/>
            <pc:sldMk cId="4062696505" sldId="277"/>
            <ac:spMk id="10" creationId="{3F5E4E03-22A6-20C7-0F52-1F953A9A03EF}"/>
          </ac:spMkLst>
        </pc:spChg>
        <pc:spChg chg="del">
          <ac:chgData name="Clare Turnbull" userId="ee12dccd-1f8b-4c31-8a77-623cb33dea44" providerId="ADAL" clId="{0C106298-0224-4963-A011-76546A65904B}" dt="2023-09-14T10:12:27.858" v="1785" actId="478"/>
          <ac:spMkLst>
            <pc:docMk/>
            <pc:sldMk cId="4062696505" sldId="277"/>
            <ac:spMk id="11" creationId="{B65A05BB-1366-F662-16A9-2D67B45F404B}"/>
          </ac:spMkLst>
        </pc:spChg>
        <pc:spChg chg="add mod">
          <ac:chgData name="Clare Turnbull" userId="ee12dccd-1f8b-4c31-8a77-623cb33dea44" providerId="ADAL" clId="{0C106298-0224-4963-A011-76546A65904B}" dt="2023-09-14T10:15:27.253" v="1900" actId="1076"/>
          <ac:spMkLst>
            <pc:docMk/>
            <pc:sldMk cId="4062696505" sldId="277"/>
            <ac:spMk id="12" creationId="{6075CE07-E437-8F9F-6A1B-F9FB624D1475}"/>
          </ac:spMkLst>
        </pc:spChg>
        <pc:spChg chg="mod">
          <ac:chgData name="Clare Turnbull" userId="ee12dccd-1f8b-4c31-8a77-623cb33dea44" providerId="ADAL" clId="{0C106298-0224-4963-A011-76546A65904B}" dt="2023-09-14T10:53:54.409" v="2532" actId="1076"/>
          <ac:spMkLst>
            <pc:docMk/>
            <pc:sldMk cId="4062696505" sldId="277"/>
            <ac:spMk id="13" creationId="{60CBD3B7-D667-06F7-351B-CE19C56A26CA}"/>
          </ac:spMkLst>
        </pc:spChg>
        <pc:graphicFrameChg chg="mod modGraphic">
          <ac:chgData name="Clare Turnbull" userId="ee12dccd-1f8b-4c31-8a77-623cb33dea44" providerId="ADAL" clId="{0C106298-0224-4963-A011-76546A65904B}" dt="2023-09-14T10:19:34.248" v="2335" actId="207"/>
          <ac:graphicFrameMkLst>
            <pc:docMk/>
            <pc:sldMk cId="4062696505" sldId="277"/>
            <ac:graphicFrameMk id="7" creationId="{531C6D38-5AFC-B240-F68F-D5423B53565A}"/>
          </ac:graphicFrameMkLst>
        </pc:graphicFrameChg>
        <pc:picChg chg="mod">
          <ac:chgData name="Clare Turnbull" userId="ee12dccd-1f8b-4c31-8a77-623cb33dea44" providerId="ADAL" clId="{0C106298-0224-4963-A011-76546A65904B}" dt="2023-09-14T10:15:20.549" v="1899" actId="1076"/>
          <ac:picMkLst>
            <pc:docMk/>
            <pc:sldMk cId="4062696505" sldId="277"/>
            <ac:picMk id="5" creationId="{2544DF3F-8F8C-FBED-1693-E680D4C6EE22}"/>
          </ac:picMkLst>
        </pc:picChg>
        <pc:picChg chg="del">
          <ac:chgData name="Clare Turnbull" userId="ee12dccd-1f8b-4c31-8a77-623cb33dea44" providerId="ADAL" clId="{0C106298-0224-4963-A011-76546A65904B}" dt="2023-09-14T10:12:30.600" v="1786" actId="478"/>
          <ac:picMkLst>
            <pc:docMk/>
            <pc:sldMk cId="4062696505" sldId="277"/>
            <ac:picMk id="1026" creationId="{B9EF4945-E02E-C7C1-0C1B-FB0632716E10}"/>
          </ac:picMkLst>
        </pc:picChg>
      </pc:sldChg>
      <pc:sldChg chg="modSp mod">
        <pc:chgData name="Clare Turnbull" userId="ee12dccd-1f8b-4c31-8a77-623cb33dea44" providerId="ADAL" clId="{0C106298-0224-4963-A011-76546A65904B}" dt="2023-09-14T11:46:00.803" v="4333" actId="20577"/>
        <pc:sldMkLst>
          <pc:docMk/>
          <pc:sldMk cId="3267689227" sldId="290"/>
        </pc:sldMkLst>
        <pc:spChg chg="mod">
          <ac:chgData name="Clare Turnbull" userId="ee12dccd-1f8b-4c31-8a77-623cb33dea44" providerId="ADAL" clId="{0C106298-0224-4963-A011-76546A65904B}" dt="2023-09-14T11:45:40.495" v="4323" actId="1076"/>
          <ac:spMkLst>
            <pc:docMk/>
            <pc:sldMk cId="3267689227" sldId="290"/>
            <ac:spMk id="2" creationId="{D3182833-43F1-A97B-A4C7-66BDD7153AF0}"/>
          </ac:spMkLst>
        </pc:spChg>
        <pc:spChg chg="mod">
          <ac:chgData name="Clare Turnbull" userId="ee12dccd-1f8b-4c31-8a77-623cb33dea44" providerId="ADAL" clId="{0C106298-0224-4963-A011-76546A65904B}" dt="2023-09-14T11:45:40.495" v="4323" actId="1076"/>
          <ac:spMkLst>
            <pc:docMk/>
            <pc:sldMk cId="3267689227" sldId="290"/>
            <ac:spMk id="3" creationId="{84E7E771-F1CF-28FF-6854-CA2A10AC0C1B}"/>
          </ac:spMkLst>
        </pc:spChg>
        <pc:spChg chg="mod">
          <ac:chgData name="Clare Turnbull" userId="ee12dccd-1f8b-4c31-8a77-623cb33dea44" providerId="ADAL" clId="{0C106298-0224-4963-A011-76546A65904B}" dt="2023-09-14T11:45:40.495" v="4323" actId="1076"/>
          <ac:spMkLst>
            <pc:docMk/>
            <pc:sldMk cId="3267689227" sldId="290"/>
            <ac:spMk id="5" creationId="{21653231-F7D7-7C7D-A1BE-00970F3632E0}"/>
          </ac:spMkLst>
        </pc:spChg>
        <pc:spChg chg="mod">
          <ac:chgData name="Clare Turnbull" userId="ee12dccd-1f8b-4c31-8a77-623cb33dea44" providerId="ADAL" clId="{0C106298-0224-4963-A011-76546A65904B}" dt="2023-09-14T11:45:40.495" v="4323" actId="1076"/>
          <ac:spMkLst>
            <pc:docMk/>
            <pc:sldMk cId="3267689227" sldId="290"/>
            <ac:spMk id="6" creationId="{930F64D9-9FF6-E95F-23D1-CBD424B3F98C}"/>
          </ac:spMkLst>
        </pc:spChg>
        <pc:spChg chg="mod">
          <ac:chgData name="Clare Turnbull" userId="ee12dccd-1f8b-4c31-8a77-623cb33dea44" providerId="ADAL" clId="{0C106298-0224-4963-A011-76546A65904B}" dt="2023-09-14T11:45:40.495" v="4323" actId="1076"/>
          <ac:spMkLst>
            <pc:docMk/>
            <pc:sldMk cId="3267689227" sldId="290"/>
            <ac:spMk id="8" creationId="{CA09A461-7D5C-91A4-E637-D46D953DF280}"/>
          </ac:spMkLst>
        </pc:spChg>
        <pc:spChg chg="mod">
          <ac:chgData name="Clare Turnbull" userId="ee12dccd-1f8b-4c31-8a77-623cb33dea44" providerId="ADAL" clId="{0C106298-0224-4963-A011-76546A65904B}" dt="2023-09-14T11:45:40.495" v="4323" actId="1076"/>
          <ac:spMkLst>
            <pc:docMk/>
            <pc:sldMk cId="3267689227" sldId="290"/>
            <ac:spMk id="9" creationId="{5AB7DD90-B5BB-F73D-AA9F-44DB6BB6FF22}"/>
          </ac:spMkLst>
        </pc:spChg>
        <pc:spChg chg="mod">
          <ac:chgData name="Clare Turnbull" userId="ee12dccd-1f8b-4c31-8a77-623cb33dea44" providerId="ADAL" clId="{0C106298-0224-4963-A011-76546A65904B}" dt="2023-09-14T11:45:40.495" v="4323" actId="1076"/>
          <ac:spMkLst>
            <pc:docMk/>
            <pc:sldMk cId="3267689227" sldId="290"/>
            <ac:spMk id="10" creationId="{A0335DB6-AA58-31F5-293F-8F440BB01413}"/>
          </ac:spMkLst>
        </pc:spChg>
        <pc:spChg chg="mod">
          <ac:chgData name="Clare Turnbull" userId="ee12dccd-1f8b-4c31-8a77-623cb33dea44" providerId="ADAL" clId="{0C106298-0224-4963-A011-76546A65904B}" dt="2023-09-14T11:45:49.128" v="4324" actId="14100"/>
          <ac:spMkLst>
            <pc:docMk/>
            <pc:sldMk cId="3267689227" sldId="290"/>
            <ac:spMk id="12" creationId="{88509AB5-FDCE-52B1-FA46-D0481F58CDBD}"/>
          </ac:spMkLst>
        </pc:spChg>
        <pc:spChg chg="mod">
          <ac:chgData name="Clare Turnbull" userId="ee12dccd-1f8b-4c31-8a77-623cb33dea44" providerId="ADAL" clId="{0C106298-0224-4963-A011-76546A65904B}" dt="2023-09-14T11:46:00.803" v="4333" actId="20577"/>
          <ac:spMkLst>
            <pc:docMk/>
            <pc:sldMk cId="3267689227" sldId="290"/>
            <ac:spMk id="13" creationId="{43F87F12-315B-820F-5657-F30B67481374}"/>
          </ac:spMkLst>
        </pc:spChg>
        <pc:spChg chg="mod">
          <ac:chgData name="Clare Turnbull" userId="ee12dccd-1f8b-4c31-8a77-623cb33dea44" providerId="ADAL" clId="{0C106298-0224-4963-A011-76546A65904B}" dt="2023-09-14T11:03:37.726" v="2562" actId="20577"/>
          <ac:spMkLst>
            <pc:docMk/>
            <pc:sldMk cId="3267689227" sldId="290"/>
            <ac:spMk id="14" creationId="{979AE56F-E1A7-1DAB-FE38-9EB967586BE9}"/>
          </ac:spMkLst>
        </pc:spChg>
        <pc:spChg chg="mod">
          <ac:chgData name="Clare Turnbull" userId="ee12dccd-1f8b-4c31-8a77-623cb33dea44" providerId="ADAL" clId="{0C106298-0224-4963-A011-76546A65904B}" dt="2023-09-14T11:45:40.495" v="4323" actId="1076"/>
          <ac:spMkLst>
            <pc:docMk/>
            <pc:sldMk cId="3267689227" sldId="290"/>
            <ac:spMk id="15" creationId="{4A8032E0-9F56-24C1-EA07-A92A58A9EC95}"/>
          </ac:spMkLst>
        </pc:spChg>
        <pc:spChg chg="mod">
          <ac:chgData name="Clare Turnbull" userId="ee12dccd-1f8b-4c31-8a77-623cb33dea44" providerId="ADAL" clId="{0C106298-0224-4963-A011-76546A65904B}" dt="2023-09-14T11:45:33.404" v="4322" actId="14100"/>
          <ac:spMkLst>
            <pc:docMk/>
            <pc:sldMk cId="3267689227" sldId="290"/>
            <ac:spMk id="16" creationId="{67C85764-B966-EADE-0887-8A0ADDDA8412}"/>
          </ac:spMkLst>
        </pc:spChg>
      </pc:sldChg>
      <pc:sldChg chg="modSp mod">
        <pc:chgData name="Clare Turnbull" userId="ee12dccd-1f8b-4c31-8a77-623cb33dea44" providerId="ADAL" clId="{0C106298-0224-4963-A011-76546A65904B}" dt="2023-09-18T19:46:41.600" v="4723" actId="20577"/>
        <pc:sldMkLst>
          <pc:docMk/>
          <pc:sldMk cId="4034045997" sldId="291"/>
        </pc:sldMkLst>
        <pc:spChg chg="mod">
          <ac:chgData name="Clare Turnbull" userId="ee12dccd-1f8b-4c31-8a77-623cb33dea44" providerId="ADAL" clId="{0C106298-0224-4963-A011-76546A65904B}" dt="2023-09-18T19:33:49.369" v="4654" actId="313"/>
          <ac:spMkLst>
            <pc:docMk/>
            <pc:sldMk cId="4034045997" sldId="291"/>
            <ac:spMk id="2" creationId="{32C3FBFA-0DB3-E97A-8E45-A392AA92DF3F}"/>
          </ac:spMkLst>
        </pc:spChg>
        <pc:spChg chg="mod">
          <ac:chgData name="Clare Turnbull" userId="ee12dccd-1f8b-4c31-8a77-623cb33dea44" providerId="ADAL" clId="{0C106298-0224-4963-A011-76546A65904B}" dt="2023-09-18T19:45:58.698" v="4704" actId="20577"/>
          <ac:spMkLst>
            <pc:docMk/>
            <pc:sldMk cId="4034045997" sldId="291"/>
            <ac:spMk id="3" creationId="{2D5789E3-833C-ABB2-59C7-85D93665F6B7}"/>
          </ac:spMkLst>
        </pc:spChg>
        <pc:spChg chg="mod">
          <ac:chgData name="Clare Turnbull" userId="ee12dccd-1f8b-4c31-8a77-623cb33dea44" providerId="ADAL" clId="{0C106298-0224-4963-A011-76546A65904B}" dt="2023-09-18T19:46:41.600" v="4723" actId="20577"/>
          <ac:spMkLst>
            <pc:docMk/>
            <pc:sldMk cId="4034045997" sldId="291"/>
            <ac:spMk id="4" creationId="{FC76DA7F-4D17-AE0A-60CC-0546D3BBA82D}"/>
          </ac:spMkLst>
        </pc:spChg>
      </pc:sldChg>
      <pc:sldChg chg="addSp modSp mod">
        <pc:chgData name="Clare Turnbull" userId="ee12dccd-1f8b-4c31-8a77-623cb33dea44" providerId="ADAL" clId="{0C106298-0224-4963-A011-76546A65904B}" dt="2023-09-18T19:42:55.948" v="4699" actId="14100"/>
        <pc:sldMkLst>
          <pc:docMk/>
          <pc:sldMk cId="2169696438" sldId="301"/>
        </pc:sldMkLst>
        <pc:spChg chg="add mod">
          <ac:chgData name="Clare Turnbull" userId="ee12dccd-1f8b-4c31-8a77-623cb33dea44" providerId="ADAL" clId="{0C106298-0224-4963-A011-76546A65904B}" dt="2023-09-18T19:42:55.948" v="4699" actId="14100"/>
          <ac:spMkLst>
            <pc:docMk/>
            <pc:sldMk cId="2169696438" sldId="301"/>
            <ac:spMk id="9" creationId="{1BD364C4-FA13-943A-A553-F276E72E69E3}"/>
          </ac:spMkLst>
        </pc:spChg>
      </pc:sldChg>
      <pc:sldChg chg="modSp mod">
        <pc:chgData name="Clare Turnbull" userId="ee12dccd-1f8b-4c31-8a77-623cb33dea44" providerId="ADAL" clId="{0C106298-0224-4963-A011-76546A65904B}" dt="2023-09-14T11:22:44.033" v="3062" actId="5793"/>
        <pc:sldMkLst>
          <pc:docMk/>
          <pc:sldMk cId="3101005346" sldId="318"/>
        </pc:sldMkLst>
        <pc:spChg chg="mod">
          <ac:chgData name="Clare Turnbull" userId="ee12dccd-1f8b-4c31-8a77-623cb33dea44" providerId="ADAL" clId="{0C106298-0224-4963-A011-76546A65904B}" dt="2023-09-14T11:22:44.033" v="3062" actId="5793"/>
          <ac:spMkLst>
            <pc:docMk/>
            <pc:sldMk cId="3101005346" sldId="318"/>
            <ac:spMk id="4" creationId="{678C7FCF-860F-317B-3D23-0DE94374FAEE}"/>
          </ac:spMkLst>
        </pc:spChg>
      </pc:sldChg>
      <pc:sldChg chg="del">
        <pc:chgData name="Clare Turnbull" userId="ee12dccd-1f8b-4c31-8a77-623cb33dea44" providerId="ADAL" clId="{0C106298-0224-4963-A011-76546A65904B}" dt="2023-09-14T09:49:03.277" v="420" actId="47"/>
        <pc:sldMkLst>
          <pc:docMk/>
          <pc:sldMk cId="2709699168" sldId="328"/>
        </pc:sldMkLst>
      </pc:sldChg>
      <pc:sldChg chg="del">
        <pc:chgData name="Clare Turnbull" userId="ee12dccd-1f8b-4c31-8a77-623cb33dea44" providerId="ADAL" clId="{0C106298-0224-4963-A011-76546A65904B}" dt="2023-09-14T09:49:09.526" v="422" actId="47"/>
        <pc:sldMkLst>
          <pc:docMk/>
          <pc:sldMk cId="2579412715" sldId="329"/>
        </pc:sldMkLst>
      </pc:sldChg>
      <pc:sldChg chg="del">
        <pc:chgData name="Clare Turnbull" userId="ee12dccd-1f8b-4c31-8a77-623cb33dea44" providerId="ADAL" clId="{0C106298-0224-4963-A011-76546A65904B}" dt="2023-09-14T09:57:00.434" v="928" actId="47"/>
        <pc:sldMkLst>
          <pc:docMk/>
          <pc:sldMk cId="4036633474" sldId="330"/>
        </pc:sldMkLst>
      </pc:sldChg>
      <pc:sldChg chg="del">
        <pc:chgData name="Clare Turnbull" userId="ee12dccd-1f8b-4c31-8a77-623cb33dea44" providerId="ADAL" clId="{0C106298-0224-4963-A011-76546A65904B}" dt="2023-09-18T19:30:16.412" v="4643" actId="47"/>
        <pc:sldMkLst>
          <pc:docMk/>
          <pc:sldMk cId="109419060" sldId="332"/>
        </pc:sldMkLst>
      </pc:sldChg>
      <pc:sldChg chg="modSp del mod">
        <pc:chgData name="Clare Turnbull" userId="ee12dccd-1f8b-4c31-8a77-623cb33dea44" providerId="ADAL" clId="{0C106298-0224-4963-A011-76546A65904B}" dt="2023-09-18T19:30:01.673" v="4641" actId="47"/>
        <pc:sldMkLst>
          <pc:docMk/>
          <pc:sldMk cId="1785696335" sldId="333"/>
        </pc:sldMkLst>
        <pc:spChg chg="mod">
          <ac:chgData name="Clare Turnbull" userId="ee12dccd-1f8b-4c31-8a77-623cb33dea44" providerId="ADAL" clId="{0C106298-0224-4963-A011-76546A65904B}" dt="2023-09-14T11:42:52.103" v="4279" actId="20577"/>
          <ac:spMkLst>
            <pc:docMk/>
            <pc:sldMk cId="1785696335" sldId="333"/>
            <ac:spMk id="4" creationId="{48418583-0535-84AF-E07A-69B38DDE804C}"/>
          </ac:spMkLst>
        </pc:spChg>
      </pc:sldChg>
      <pc:sldChg chg="del">
        <pc:chgData name="Clare Turnbull" userId="ee12dccd-1f8b-4c31-8a77-623cb33dea44" providerId="ADAL" clId="{0C106298-0224-4963-A011-76546A65904B}" dt="2023-09-14T11:09:58.839" v="3018" actId="47"/>
        <pc:sldMkLst>
          <pc:docMk/>
          <pc:sldMk cId="3284877252" sldId="335"/>
        </pc:sldMkLst>
      </pc:sldChg>
      <pc:sldChg chg="del">
        <pc:chgData name="Clare Turnbull" userId="ee12dccd-1f8b-4c31-8a77-623cb33dea44" providerId="ADAL" clId="{0C106298-0224-4963-A011-76546A65904B}" dt="2023-09-14T11:14:36.708" v="3037" actId="47"/>
        <pc:sldMkLst>
          <pc:docMk/>
          <pc:sldMk cId="3431243418" sldId="337"/>
        </pc:sldMkLst>
      </pc:sldChg>
      <pc:sldChg chg="del">
        <pc:chgData name="Clare Turnbull" userId="ee12dccd-1f8b-4c31-8a77-623cb33dea44" providerId="ADAL" clId="{0C106298-0224-4963-A011-76546A65904B}" dt="2023-09-14T11:14:37.348" v="3038" actId="47"/>
        <pc:sldMkLst>
          <pc:docMk/>
          <pc:sldMk cId="3027439628" sldId="338"/>
        </pc:sldMkLst>
      </pc:sldChg>
      <pc:sldChg chg="del">
        <pc:chgData name="Clare Turnbull" userId="ee12dccd-1f8b-4c31-8a77-623cb33dea44" providerId="ADAL" clId="{0C106298-0224-4963-A011-76546A65904B}" dt="2023-09-14T10:23:33.390" v="2481" actId="47"/>
        <pc:sldMkLst>
          <pc:docMk/>
          <pc:sldMk cId="2130514040" sldId="340"/>
        </pc:sldMkLst>
      </pc:sldChg>
      <pc:sldChg chg="del">
        <pc:chgData name="Clare Turnbull" userId="ee12dccd-1f8b-4c31-8a77-623cb33dea44" providerId="ADAL" clId="{0C106298-0224-4963-A011-76546A65904B}" dt="2023-09-14T11:03:57.754" v="2563" actId="47"/>
        <pc:sldMkLst>
          <pc:docMk/>
          <pc:sldMk cId="1064371118" sldId="341"/>
        </pc:sldMkLst>
      </pc:sldChg>
      <pc:sldChg chg="del">
        <pc:chgData name="Clare Turnbull" userId="ee12dccd-1f8b-4c31-8a77-623cb33dea44" providerId="ADAL" clId="{0C106298-0224-4963-A011-76546A65904B}" dt="2023-09-14T10:23:32.132" v="2480" actId="47"/>
        <pc:sldMkLst>
          <pc:docMk/>
          <pc:sldMk cId="3060488037" sldId="343"/>
        </pc:sldMkLst>
      </pc:sldChg>
      <pc:sldChg chg="del">
        <pc:chgData name="Clare Turnbull" userId="ee12dccd-1f8b-4c31-8a77-623cb33dea44" providerId="ADAL" clId="{0C106298-0224-4963-A011-76546A65904B}" dt="2023-09-14T11:09:55.472" v="3017" actId="47"/>
        <pc:sldMkLst>
          <pc:docMk/>
          <pc:sldMk cId="132775894" sldId="345"/>
        </pc:sldMkLst>
      </pc:sldChg>
      <pc:sldChg chg="del">
        <pc:chgData name="Clare Turnbull" userId="ee12dccd-1f8b-4c31-8a77-623cb33dea44" providerId="ADAL" clId="{0C106298-0224-4963-A011-76546A65904B}" dt="2023-09-14T11:14:35.706" v="3036" actId="47"/>
        <pc:sldMkLst>
          <pc:docMk/>
          <pc:sldMk cId="2146057074" sldId="346"/>
        </pc:sldMkLst>
      </pc:sldChg>
      <pc:sldChg chg="del">
        <pc:chgData name="Clare Turnbull" userId="ee12dccd-1f8b-4c31-8a77-623cb33dea44" providerId="ADAL" clId="{0C106298-0224-4963-A011-76546A65904B}" dt="2023-09-14T10:23:34.386" v="2482" actId="47"/>
        <pc:sldMkLst>
          <pc:docMk/>
          <pc:sldMk cId="1831042469" sldId="347"/>
        </pc:sldMkLst>
      </pc:sldChg>
      <pc:sldChg chg="addSp delSp modSp mod">
        <pc:chgData name="Clare Turnbull" userId="ee12dccd-1f8b-4c31-8a77-623cb33dea44" providerId="ADAL" clId="{0C106298-0224-4963-A011-76546A65904B}" dt="2023-09-18T19:52:09.856" v="4781"/>
        <pc:sldMkLst>
          <pc:docMk/>
          <pc:sldMk cId="1692843268" sldId="348"/>
        </pc:sldMkLst>
        <pc:spChg chg="add del mod">
          <ac:chgData name="Clare Turnbull" userId="ee12dccd-1f8b-4c31-8a77-623cb33dea44" providerId="ADAL" clId="{0C106298-0224-4963-A011-76546A65904B}" dt="2023-09-18T19:52:09.856" v="4781"/>
          <ac:spMkLst>
            <pc:docMk/>
            <pc:sldMk cId="1692843268" sldId="348"/>
            <ac:spMk id="2" creationId="{0F043D18-A39E-42F6-7A4E-D120D8951659}"/>
          </ac:spMkLst>
        </pc:spChg>
        <pc:graphicFrameChg chg="modGraphic">
          <ac:chgData name="Clare Turnbull" userId="ee12dccd-1f8b-4c31-8a77-623cb33dea44" providerId="ADAL" clId="{0C106298-0224-4963-A011-76546A65904B}" dt="2023-09-18T19:34:07.764" v="4655" actId="313"/>
          <ac:graphicFrameMkLst>
            <pc:docMk/>
            <pc:sldMk cId="1692843268" sldId="348"/>
            <ac:graphicFrameMk id="6" creationId="{5842F4DE-350E-6A6A-11E8-11BB230A73BD}"/>
          </ac:graphicFrameMkLst>
        </pc:graphicFrameChg>
      </pc:sldChg>
      <pc:sldChg chg="del">
        <pc:chgData name="Clare Turnbull" userId="ee12dccd-1f8b-4c31-8a77-623cb33dea44" providerId="ADAL" clId="{0C106298-0224-4963-A011-76546A65904B}" dt="2023-09-14T11:09:51.914" v="3016" actId="47"/>
        <pc:sldMkLst>
          <pc:docMk/>
          <pc:sldMk cId="2251450715" sldId="352"/>
        </pc:sldMkLst>
      </pc:sldChg>
      <pc:sldChg chg="addSp delSp modSp new mod modClrScheme chgLayout">
        <pc:chgData name="Clare Turnbull" userId="ee12dccd-1f8b-4c31-8a77-623cb33dea44" providerId="ADAL" clId="{0C106298-0224-4963-A011-76546A65904B}" dt="2023-09-18T19:50:58.203" v="4773" actId="20577"/>
        <pc:sldMkLst>
          <pc:docMk/>
          <pc:sldMk cId="25647301" sldId="357"/>
        </pc:sldMkLst>
        <pc:spChg chg="del mod ord">
          <ac:chgData name="Clare Turnbull" userId="ee12dccd-1f8b-4c31-8a77-623cb33dea44" providerId="ADAL" clId="{0C106298-0224-4963-A011-76546A65904B}" dt="2023-09-14T09:21:54.565" v="71" actId="700"/>
          <ac:spMkLst>
            <pc:docMk/>
            <pc:sldMk cId="25647301" sldId="357"/>
            <ac:spMk id="2" creationId="{5753193B-FF14-BC2C-5BDD-C2EDCF7E54BF}"/>
          </ac:spMkLst>
        </pc:spChg>
        <pc:spChg chg="del">
          <ac:chgData name="Clare Turnbull" userId="ee12dccd-1f8b-4c31-8a77-623cb33dea44" providerId="ADAL" clId="{0C106298-0224-4963-A011-76546A65904B}" dt="2023-09-14T09:21:54.565" v="71" actId="700"/>
          <ac:spMkLst>
            <pc:docMk/>
            <pc:sldMk cId="25647301" sldId="357"/>
            <ac:spMk id="3" creationId="{5E32D4A9-0643-CF04-94FB-4867341D499A}"/>
          </ac:spMkLst>
        </pc:spChg>
        <pc:spChg chg="del mod ord">
          <ac:chgData name="Clare Turnbull" userId="ee12dccd-1f8b-4c31-8a77-623cb33dea44" providerId="ADAL" clId="{0C106298-0224-4963-A011-76546A65904B}" dt="2023-09-14T09:21:54.565" v="71" actId="700"/>
          <ac:spMkLst>
            <pc:docMk/>
            <pc:sldMk cId="25647301" sldId="357"/>
            <ac:spMk id="4" creationId="{55F6F67D-75A0-CD7E-78C3-66B6ED134259}"/>
          </ac:spMkLst>
        </pc:spChg>
        <pc:spChg chg="add mod ord">
          <ac:chgData name="Clare Turnbull" userId="ee12dccd-1f8b-4c31-8a77-623cb33dea44" providerId="ADAL" clId="{0C106298-0224-4963-A011-76546A65904B}" dt="2023-09-14T11:15:49.117" v="3040" actId="1076"/>
          <ac:spMkLst>
            <pc:docMk/>
            <pc:sldMk cId="25647301" sldId="357"/>
            <ac:spMk id="5" creationId="{E0CEBA8E-9B49-4914-F67E-642704094EC5}"/>
          </ac:spMkLst>
        </pc:spChg>
        <pc:spChg chg="add mod ord">
          <ac:chgData name="Clare Turnbull" userId="ee12dccd-1f8b-4c31-8a77-623cb33dea44" providerId="ADAL" clId="{0C106298-0224-4963-A011-76546A65904B}" dt="2023-09-18T19:50:58.203" v="4773" actId="20577"/>
          <ac:spMkLst>
            <pc:docMk/>
            <pc:sldMk cId="25647301" sldId="357"/>
            <ac:spMk id="6" creationId="{864A93F7-3D66-98FB-C79B-717822D3C1ED}"/>
          </ac:spMkLst>
        </pc:spChg>
      </pc:sldChg>
      <pc:sldChg chg="addSp delSp modSp new mod modClrScheme chgLayout">
        <pc:chgData name="Clare Turnbull" userId="ee12dccd-1f8b-4c31-8a77-623cb33dea44" providerId="ADAL" clId="{0C106298-0224-4963-A011-76546A65904B}" dt="2023-09-18T19:48:28.890" v="4735" actId="115"/>
        <pc:sldMkLst>
          <pc:docMk/>
          <pc:sldMk cId="3386116871" sldId="358"/>
        </pc:sldMkLst>
        <pc:spChg chg="del mod ord">
          <ac:chgData name="Clare Turnbull" userId="ee12dccd-1f8b-4c31-8a77-623cb33dea44" providerId="ADAL" clId="{0C106298-0224-4963-A011-76546A65904B}" dt="2023-09-14T09:49:22.078" v="424" actId="700"/>
          <ac:spMkLst>
            <pc:docMk/>
            <pc:sldMk cId="3386116871" sldId="358"/>
            <ac:spMk id="2" creationId="{DA012122-C08F-B893-8875-B786EB39429A}"/>
          </ac:spMkLst>
        </pc:spChg>
        <pc:spChg chg="add mod ord">
          <ac:chgData name="Clare Turnbull" userId="ee12dccd-1f8b-4c31-8a77-623cb33dea44" providerId="ADAL" clId="{0C106298-0224-4963-A011-76546A65904B}" dt="2023-09-14T09:58:11.941" v="985" actId="207"/>
          <ac:spMkLst>
            <pc:docMk/>
            <pc:sldMk cId="3386116871" sldId="358"/>
            <ac:spMk id="3" creationId="{0F916D73-6E41-91CF-8CFB-AF269F829364}"/>
          </ac:spMkLst>
        </pc:spChg>
        <pc:spChg chg="add mod ord">
          <ac:chgData name="Clare Turnbull" userId="ee12dccd-1f8b-4c31-8a77-623cb33dea44" providerId="ADAL" clId="{0C106298-0224-4963-A011-76546A65904B}" dt="2023-09-18T19:48:28.890" v="4735" actId="115"/>
          <ac:spMkLst>
            <pc:docMk/>
            <pc:sldMk cId="3386116871" sldId="358"/>
            <ac:spMk id="4" creationId="{9E0A9402-1EE8-C8FA-9D8A-3060F358B0DC}"/>
          </ac:spMkLst>
        </pc:spChg>
        <pc:spChg chg="add mod ord">
          <ac:chgData name="Clare Turnbull" userId="ee12dccd-1f8b-4c31-8a77-623cb33dea44" providerId="ADAL" clId="{0C106298-0224-4963-A011-76546A65904B}" dt="2023-09-18T19:10:53.925" v="4575" actId="20577"/>
          <ac:spMkLst>
            <pc:docMk/>
            <pc:sldMk cId="3386116871" sldId="358"/>
            <ac:spMk id="5" creationId="{3C714E80-8EB3-2F7C-CD53-4A1A4EE6573F}"/>
          </ac:spMkLst>
        </pc:spChg>
      </pc:sldChg>
      <pc:sldChg chg="addSp modSp new mod">
        <pc:chgData name="Clare Turnbull" userId="ee12dccd-1f8b-4c31-8a77-623cb33dea44" providerId="ADAL" clId="{0C106298-0224-4963-A011-76546A65904B}" dt="2023-09-18T19:11:16.195" v="4577" actId="1076"/>
        <pc:sldMkLst>
          <pc:docMk/>
          <pc:sldMk cId="3273417171" sldId="359"/>
        </pc:sldMkLst>
        <pc:spChg chg="mod">
          <ac:chgData name="Clare Turnbull" userId="ee12dccd-1f8b-4c31-8a77-623cb33dea44" providerId="ADAL" clId="{0C106298-0224-4963-A011-76546A65904B}" dt="2023-09-14T09:54:45.316" v="909" actId="20577"/>
          <ac:spMkLst>
            <pc:docMk/>
            <pc:sldMk cId="3273417171" sldId="359"/>
            <ac:spMk id="2" creationId="{38504673-6C9B-DB46-C173-748ED9E0C1AE}"/>
          </ac:spMkLst>
        </pc:spChg>
        <pc:spChg chg="add mod">
          <ac:chgData name="Clare Turnbull" userId="ee12dccd-1f8b-4c31-8a77-623cb33dea44" providerId="ADAL" clId="{0C106298-0224-4963-A011-76546A65904B}" dt="2023-09-18T19:11:16.195" v="4577" actId="1076"/>
          <ac:spMkLst>
            <pc:docMk/>
            <pc:sldMk cId="3273417171" sldId="359"/>
            <ac:spMk id="4" creationId="{F60798E5-C75E-1A61-8C7F-A607331D9842}"/>
          </ac:spMkLst>
        </pc:spChg>
        <pc:picChg chg="add mod">
          <ac:chgData name="Clare Turnbull" userId="ee12dccd-1f8b-4c31-8a77-623cb33dea44" providerId="ADAL" clId="{0C106298-0224-4963-A011-76546A65904B}" dt="2023-09-18T19:11:12.052" v="4576" actId="14100"/>
          <ac:picMkLst>
            <pc:docMk/>
            <pc:sldMk cId="3273417171" sldId="359"/>
            <ac:picMk id="3" creationId="{C94D5E33-2906-A224-71BF-9050672D7EA3}"/>
          </ac:picMkLst>
        </pc:picChg>
      </pc:sldChg>
      <pc:sldChg chg="add del modAnim">
        <pc:chgData name="Clare Turnbull" userId="ee12dccd-1f8b-4c31-8a77-623cb33dea44" providerId="ADAL" clId="{0C106298-0224-4963-A011-76546A65904B}" dt="2023-09-18T19:28:27.291" v="4635" actId="47"/>
        <pc:sldMkLst>
          <pc:docMk/>
          <pc:sldMk cId="1957580440" sldId="360"/>
        </pc:sldMkLst>
      </pc:sldChg>
      <pc:sldChg chg="addSp delSp modSp new mod modClrScheme chgLayout">
        <pc:chgData name="Clare Turnbull" userId="ee12dccd-1f8b-4c31-8a77-623cb33dea44" providerId="ADAL" clId="{0C106298-0224-4963-A011-76546A65904B}" dt="2023-09-14T11:24:44.935" v="3095" actId="478"/>
        <pc:sldMkLst>
          <pc:docMk/>
          <pc:sldMk cId="1675526235" sldId="361"/>
        </pc:sldMkLst>
        <pc:spChg chg="mod ord">
          <ac:chgData name="Clare Turnbull" userId="ee12dccd-1f8b-4c31-8a77-623cb33dea44" providerId="ADAL" clId="{0C106298-0224-4963-A011-76546A65904B}" dt="2023-09-14T09:57:25.853" v="931" actId="700"/>
          <ac:spMkLst>
            <pc:docMk/>
            <pc:sldMk cId="1675526235" sldId="361"/>
            <ac:spMk id="2" creationId="{369C12D5-50CC-D75E-DAC7-8BCBBEDCB205}"/>
          </ac:spMkLst>
        </pc:spChg>
        <pc:spChg chg="add del mod ord">
          <ac:chgData name="Clare Turnbull" userId="ee12dccd-1f8b-4c31-8a77-623cb33dea44" providerId="ADAL" clId="{0C106298-0224-4963-A011-76546A65904B}" dt="2023-09-14T11:24:44.935" v="3095" actId="478"/>
          <ac:spMkLst>
            <pc:docMk/>
            <pc:sldMk cId="1675526235" sldId="361"/>
            <ac:spMk id="3" creationId="{D71DA39C-7226-0DA8-2579-DEFC54ADD92D}"/>
          </ac:spMkLst>
        </pc:spChg>
        <pc:spChg chg="add mod ord">
          <ac:chgData name="Clare Turnbull" userId="ee12dccd-1f8b-4c31-8a77-623cb33dea44" providerId="ADAL" clId="{0C106298-0224-4963-A011-76546A65904B}" dt="2023-09-14T10:03:28.409" v="1298" actId="207"/>
          <ac:spMkLst>
            <pc:docMk/>
            <pc:sldMk cId="1675526235" sldId="361"/>
            <ac:spMk id="4" creationId="{AFB72966-BF14-4FA0-32DB-AE041823826A}"/>
          </ac:spMkLst>
        </pc:spChg>
        <pc:picChg chg="add mod">
          <ac:chgData name="Clare Turnbull" userId="ee12dccd-1f8b-4c31-8a77-623cb33dea44" providerId="ADAL" clId="{0C106298-0224-4963-A011-76546A65904B}" dt="2023-09-14T10:02:35.050" v="1235" actId="1076"/>
          <ac:picMkLst>
            <pc:docMk/>
            <pc:sldMk cId="1675526235" sldId="361"/>
            <ac:picMk id="5" creationId="{7CF380AB-23BF-68D3-D43D-B95B2A2DE399}"/>
          </ac:picMkLst>
        </pc:picChg>
        <pc:picChg chg="add mod">
          <ac:chgData name="Clare Turnbull" userId="ee12dccd-1f8b-4c31-8a77-623cb33dea44" providerId="ADAL" clId="{0C106298-0224-4963-A011-76546A65904B}" dt="2023-09-14T10:02:40.026" v="1236" actId="1076"/>
          <ac:picMkLst>
            <pc:docMk/>
            <pc:sldMk cId="1675526235" sldId="361"/>
            <ac:picMk id="6" creationId="{0BE4DCA2-B01F-1275-5E7B-596CAE4B1B5A}"/>
          </ac:picMkLst>
        </pc:picChg>
      </pc:sldChg>
      <pc:sldChg chg="modSp add del mod">
        <pc:chgData name="Clare Turnbull" userId="ee12dccd-1f8b-4c31-8a77-623cb33dea44" providerId="ADAL" clId="{0C106298-0224-4963-A011-76546A65904B}" dt="2023-09-18T19:48:47.787" v="4738" actId="47"/>
        <pc:sldMkLst>
          <pc:docMk/>
          <pc:sldMk cId="3387635126" sldId="362"/>
        </pc:sldMkLst>
        <pc:spChg chg="mod">
          <ac:chgData name="Clare Turnbull" userId="ee12dccd-1f8b-4c31-8a77-623cb33dea44" providerId="ADAL" clId="{0C106298-0224-4963-A011-76546A65904B}" dt="2023-09-14T10:04:49.358" v="1370" actId="20577"/>
          <ac:spMkLst>
            <pc:docMk/>
            <pc:sldMk cId="3387635126" sldId="362"/>
            <ac:spMk id="2" creationId="{EBE2DAB9-F6B3-A132-6722-9C3A1F63374C}"/>
          </ac:spMkLst>
        </pc:spChg>
      </pc:sldChg>
      <pc:sldChg chg="addSp modSp new mod modClrScheme chgLayout modNotesTx">
        <pc:chgData name="Clare Turnbull" userId="ee12dccd-1f8b-4c31-8a77-623cb33dea44" providerId="ADAL" clId="{0C106298-0224-4963-A011-76546A65904B}" dt="2023-09-18T19:24:16.761" v="4612" actId="20577"/>
        <pc:sldMkLst>
          <pc:docMk/>
          <pc:sldMk cId="665450252" sldId="363"/>
        </pc:sldMkLst>
        <pc:spChg chg="mod ord">
          <ac:chgData name="Clare Turnbull" userId="ee12dccd-1f8b-4c31-8a77-623cb33dea44" providerId="ADAL" clId="{0C106298-0224-4963-A011-76546A65904B}" dt="2023-09-14T10:09:11.052" v="1512" actId="27636"/>
          <ac:spMkLst>
            <pc:docMk/>
            <pc:sldMk cId="665450252" sldId="363"/>
            <ac:spMk id="2" creationId="{DE06FE51-984E-B1EE-9235-BB461905C059}"/>
          </ac:spMkLst>
        </pc:spChg>
        <pc:spChg chg="add mod ord">
          <ac:chgData name="Clare Turnbull" userId="ee12dccd-1f8b-4c31-8a77-623cb33dea44" providerId="ADAL" clId="{0C106298-0224-4963-A011-76546A65904B}" dt="2023-09-14T10:11:14.947" v="1781" actId="207"/>
          <ac:spMkLst>
            <pc:docMk/>
            <pc:sldMk cId="665450252" sldId="363"/>
            <ac:spMk id="3" creationId="{76A0790A-46DE-8C3C-6062-017280C10257}"/>
          </ac:spMkLst>
        </pc:spChg>
        <pc:spChg chg="add mod ord">
          <ac:chgData name="Clare Turnbull" userId="ee12dccd-1f8b-4c31-8a77-623cb33dea44" providerId="ADAL" clId="{0C106298-0224-4963-A011-76546A65904B}" dt="2023-09-18T19:24:16.761" v="4612" actId="20577"/>
          <ac:spMkLst>
            <pc:docMk/>
            <pc:sldMk cId="665450252" sldId="363"/>
            <ac:spMk id="4" creationId="{F55E9A4B-E3F1-7A45-618A-A135E4D1E7B7}"/>
          </ac:spMkLst>
        </pc:spChg>
        <pc:spChg chg="add mod ord">
          <ac:chgData name="Clare Turnbull" userId="ee12dccd-1f8b-4c31-8a77-623cb33dea44" providerId="ADAL" clId="{0C106298-0224-4963-A011-76546A65904B}" dt="2023-09-14T10:11:09.926" v="1780" actId="207"/>
          <ac:spMkLst>
            <pc:docMk/>
            <pc:sldMk cId="665450252" sldId="363"/>
            <ac:spMk id="5" creationId="{D2858AC7-B766-5C9E-C4ED-9097258283C7}"/>
          </ac:spMkLst>
        </pc:spChg>
      </pc:sldChg>
      <pc:sldChg chg="modSp new del mod">
        <pc:chgData name="Clare Turnbull" userId="ee12dccd-1f8b-4c31-8a77-623cb33dea44" providerId="ADAL" clId="{0C106298-0224-4963-A011-76546A65904B}" dt="2023-09-14T10:23:11.936" v="2479" actId="47"/>
        <pc:sldMkLst>
          <pc:docMk/>
          <pc:sldMk cId="434414998" sldId="364"/>
        </pc:sldMkLst>
        <pc:spChg chg="mod">
          <ac:chgData name="Clare Turnbull" userId="ee12dccd-1f8b-4c31-8a77-623cb33dea44" providerId="ADAL" clId="{0C106298-0224-4963-A011-76546A65904B}" dt="2023-09-14T10:22:20.151" v="2414" actId="20577"/>
          <ac:spMkLst>
            <pc:docMk/>
            <pc:sldMk cId="434414998" sldId="364"/>
            <ac:spMk id="2" creationId="{8AFFDFF8-9ED9-450B-DA1C-454DF606F88E}"/>
          </ac:spMkLst>
        </pc:spChg>
      </pc:sldChg>
      <pc:sldChg chg="addSp modSp add mod">
        <pc:chgData name="Clare Turnbull" userId="ee12dccd-1f8b-4c31-8a77-623cb33dea44" providerId="ADAL" clId="{0C106298-0224-4963-A011-76546A65904B}" dt="2023-09-14T11:20:48.997" v="3046" actId="313"/>
        <pc:sldMkLst>
          <pc:docMk/>
          <pc:sldMk cId="4281830043" sldId="364"/>
        </pc:sldMkLst>
        <pc:spChg chg="add mod">
          <ac:chgData name="Clare Turnbull" userId="ee12dccd-1f8b-4c31-8a77-623cb33dea44" providerId="ADAL" clId="{0C106298-0224-4963-A011-76546A65904B}" dt="2023-09-14T10:48:39.551" v="2488" actId="14100"/>
          <ac:spMkLst>
            <pc:docMk/>
            <pc:sldMk cId="4281830043" sldId="364"/>
            <ac:spMk id="3" creationId="{A472B68D-7236-CF13-0358-EFA63D16A10A}"/>
          </ac:spMkLst>
        </pc:spChg>
        <pc:spChg chg="mod">
          <ac:chgData name="Clare Turnbull" userId="ee12dccd-1f8b-4c31-8a77-623cb33dea44" providerId="ADAL" clId="{0C106298-0224-4963-A011-76546A65904B}" dt="2023-09-14T11:20:48.997" v="3046" actId="313"/>
          <ac:spMkLst>
            <pc:docMk/>
            <pc:sldMk cId="4281830043" sldId="364"/>
            <ac:spMk id="4" creationId="{77FAC003-767E-F936-486F-71A310692CFC}"/>
          </ac:spMkLst>
        </pc:spChg>
      </pc:sldChg>
      <pc:sldChg chg="addSp delSp modSp add del mod">
        <pc:chgData name="Clare Turnbull" userId="ee12dccd-1f8b-4c31-8a77-623cb33dea44" providerId="ADAL" clId="{0C106298-0224-4963-A011-76546A65904B}" dt="2023-09-18T19:45:21.519" v="4701" actId="47"/>
        <pc:sldMkLst>
          <pc:docMk/>
          <pc:sldMk cId="1871935909" sldId="365"/>
        </pc:sldMkLst>
        <pc:spChg chg="mod">
          <ac:chgData name="Clare Turnbull" userId="ee12dccd-1f8b-4c31-8a77-623cb33dea44" providerId="ADAL" clId="{0C106298-0224-4963-A011-76546A65904B}" dt="2023-09-14T10:54:55.167" v="2537" actId="14100"/>
          <ac:spMkLst>
            <pc:docMk/>
            <pc:sldMk cId="1871935909" sldId="365"/>
            <ac:spMk id="3" creationId="{A472B68D-7236-CF13-0358-EFA63D16A10A}"/>
          </ac:spMkLst>
        </pc:spChg>
        <pc:spChg chg="mod">
          <ac:chgData name="Clare Turnbull" userId="ee12dccd-1f8b-4c31-8a77-623cb33dea44" providerId="ADAL" clId="{0C106298-0224-4963-A011-76546A65904B}" dt="2023-09-14T11:20:52.975" v="3047" actId="313"/>
          <ac:spMkLst>
            <pc:docMk/>
            <pc:sldMk cId="1871935909" sldId="365"/>
            <ac:spMk id="4" creationId="{77FAC003-767E-F936-486F-71A310692CFC}"/>
          </ac:spMkLst>
        </pc:spChg>
        <pc:spChg chg="add del mod">
          <ac:chgData name="Clare Turnbull" userId="ee12dccd-1f8b-4c31-8a77-623cb33dea44" providerId="ADAL" clId="{0C106298-0224-4963-A011-76546A65904B}" dt="2023-09-14T10:49:12.132" v="2493" actId="478"/>
          <ac:spMkLst>
            <pc:docMk/>
            <pc:sldMk cId="1871935909" sldId="365"/>
            <ac:spMk id="5" creationId="{9E1CC43B-D4E3-517E-8B31-AE21407184B2}"/>
          </ac:spMkLst>
        </pc:spChg>
      </pc:sldChg>
      <pc:sldChg chg="new del">
        <pc:chgData name="Clare Turnbull" userId="ee12dccd-1f8b-4c31-8a77-623cb33dea44" providerId="ADAL" clId="{0C106298-0224-4963-A011-76546A65904B}" dt="2023-09-14T10:50:53.383" v="2505" actId="47"/>
        <pc:sldMkLst>
          <pc:docMk/>
          <pc:sldMk cId="4042197554" sldId="366"/>
        </pc:sldMkLst>
      </pc:sldChg>
      <pc:sldChg chg="modSp add del mod">
        <pc:chgData name="Clare Turnbull" userId="ee12dccd-1f8b-4c31-8a77-623cb33dea44" providerId="ADAL" clId="{0C106298-0224-4963-A011-76546A65904B}" dt="2023-09-14T10:49:58.676" v="2498"/>
        <pc:sldMkLst>
          <pc:docMk/>
          <pc:sldMk cId="1027549360" sldId="367"/>
        </pc:sldMkLst>
        <pc:spChg chg="mod">
          <ac:chgData name="Clare Turnbull" userId="ee12dccd-1f8b-4c31-8a77-623cb33dea44" providerId="ADAL" clId="{0C106298-0224-4963-A011-76546A65904B}" dt="2023-09-14T10:49:58.676" v="2498"/>
          <ac:spMkLst>
            <pc:docMk/>
            <pc:sldMk cId="1027549360" sldId="367"/>
            <ac:spMk id="4" creationId="{F55E9A4B-E3F1-7A45-618A-A135E4D1E7B7}"/>
          </ac:spMkLst>
        </pc:spChg>
      </pc:sldChg>
      <pc:sldChg chg="addSp modSp add del mod">
        <pc:chgData name="Clare Turnbull" userId="ee12dccd-1f8b-4c31-8a77-623cb33dea44" providerId="ADAL" clId="{0C106298-0224-4963-A011-76546A65904B}" dt="2023-09-18T19:45:26.749" v="4702" actId="47"/>
        <pc:sldMkLst>
          <pc:docMk/>
          <pc:sldMk cId="2812530455" sldId="367"/>
        </pc:sldMkLst>
        <pc:spChg chg="add mod">
          <ac:chgData name="Clare Turnbull" userId="ee12dccd-1f8b-4c31-8a77-623cb33dea44" providerId="ADAL" clId="{0C106298-0224-4963-A011-76546A65904B}" dt="2023-09-14T10:50:25.240" v="2504" actId="14100"/>
          <ac:spMkLst>
            <pc:docMk/>
            <pc:sldMk cId="2812530455" sldId="367"/>
            <ac:spMk id="6" creationId="{2BD76895-C14B-047E-85BB-5B5DD5581ADC}"/>
          </ac:spMkLst>
        </pc:spChg>
      </pc:sldChg>
      <pc:sldChg chg="modSp add mod">
        <pc:chgData name="Clare Turnbull" userId="ee12dccd-1f8b-4c31-8a77-623cb33dea44" providerId="ADAL" clId="{0C106298-0224-4963-A011-76546A65904B}" dt="2023-09-14T11:20:55.906" v="3048" actId="313"/>
        <pc:sldMkLst>
          <pc:docMk/>
          <pc:sldMk cId="889061740" sldId="368"/>
        </pc:sldMkLst>
        <pc:spChg chg="mod">
          <ac:chgData name="Clare Turnbull" userId="ee12dccd-1f8b-4c31-8a77-623cb33dea44" providerId="ADAL" clId="{0C106298-0224-4963-A011-76546A65904B}" dt="2023-09-14T10:55:20.536" v="2539" actId="14100"/>
          <ac:spMkLst>
            <pc:docMk/>
            <pc:sldMk cId="889061740" sldId="368"/>
            <ac:spMk id="3" creationId="{A472B68D-7236-CF13-0358-EFA63D16A10A}"/>
          </ac:spMkLst>
        </pc:spChg>
        <pc:spChg chg="mod">
          <ac:chgData name="Clare Turnbull" userId="ee12dccd-1f8b-4c31-8a77-623cb33dea44" providerId="ADAL" clId="{0C106298-0224-4963-A011-76546A65904B}" dt="2023-09-14T11:20:55.906" v="3048" actId="313"/>
          <ac:spMkLst>
            <pc:docMk/>
            <pc:sldMk cId="889061740" sldId="368"/>
            <ac:spMk id="4" creationId="{77FAC003-767E-F936-486F-71A310692CFC}"/>
          </ac:spMkLst>
        </pc:spChg>
      </pc:sldChg>
      <pc:sldChg chg="add del">
        <pc:chgData name="Clare Turnbull" userId="ee12dccd-1f8b-4c31-8a77-623cb33dea44" providerId="ADAL" clId="{0C106298-0224-4963-A011-76546A65904B}" dt="2023-09-14T10:50:04.332" v="2501" actId="47"/>
        <pc:sldMkLst>
          <pc:docMk/>
          <pc:sldMk cId="1596403198" sldId="368"/>
        </pc:sldMkLst>
      </pc:sldChg>
      <pc:sldChg chg="modSp add mod">
        <pc:chgData name="Clare Turnbull" userId="ee12dccd-1f8b-4c31-8a77-623cb33dea44" providerId="ADAL" clId="{0C106298-0224-4963-A011-76546A65904B}" dt="2023-09-14T11:43:36.211" v="4282" actId="20577"/>
        <pc:sldMkLst>
          <pc:docMk/>
          <pc:sldMk cId="2959251598" sldId="369"/>
        </pc:sldMkLst>
        <pc:spChg chg="mod">
          <ac:chgData name="Clare Turnbull" userId="ee12dccd-1f8b-4c31-8a77-623cb33dea44" providerId="ADAL" clId="{0C106298-0224-4963-A011-76546A65904B}" dt="2023-09-14T11:43:36.211" v="4282" actId="20577"/>
          <ac:spMkLst>
            <pc:docMk/>
            <pc:sldMk cId="2959251598" sldId="369"/>
            <ac:spMk id="32" creationId="{59713B9E-D38E-C5F0-49AA-0D6F4B53A57C}"/>
          </ac:spMkLst>
        </pc:spChg>
      </pc:sldChg>
      <pc:sldChg chg="addSp modSp add del mod ord">
        <pc:chgData name="Clare Turnbull" userId="ee12dccd-1f8b-4c31-8a77-623cb33dea44" providerId="ADAL" clId="{0C106298-0224-4963-A011-76546A65904B}" dt="2023-09-18T19:33:21.908" v="4653" actId="47"/>
        <pc:sldMkLst>
          <pc:docMk/>
          <pc:sldMk cId="617952841" sldId="370"/>
        </pc:sldMkLst>
        <pc:spChg chg="add mod">
          <ac:chgData name="Clare Turnbull" userId="ee12dccd-1f8b-4c31-8a77-623cb33dea44" providerId="ADAL" clId="{0C106298-0224-4963-A011-76546A65904B}" dt="2023-09-14T11:02:30.468" v="2556" actId="14100"/>
          <ac:spMkLst>
            <pc:docMk/>
            <pc:sldMk cId="617952841" sldId="370"/>
            <ac:spMk id="2" creationId="{120EA908-CE07-CFA2-C18F-27F74CB22F62}"/>
          </ac:spMkLst>
        </pc:spChg>
        <pc:spChg chg="mod">
          <ac:chgData name="Clare Turnbull" userId="ee12dccd-1f8b-4c31-8a77-623cb33dea44" providerId="ADAL" clId="{0C106298-0224-4963-A011-76546A65904B}" dt="2023-09-14T11:20:10.941" v="3045" actId="207"/>
          <ac:spMkLst>
            <pc:docMk/>
            <pc:sldMk cId="617952841" sldId="370"/>
            <ac:spMk id="8" creationId="{19AE10A2-727C-30F4-A1FB-85CD18C34744}"/>
          </ac:spMkLst>
        </pc:spChg>
      </pc:sldChg>
      <pc:sldChg chg="modSp add del mod">
        <pc:chgData name="Clare Turnbull" userId="ee12dccd-1f8b-4c31-8a77-623cb33dea44" providerId="ADAL" clId="{0C106298-0224-4963-A011-76546A65904B}" dt="2023-09-18T19:32:28.049" v="4647" actId="14100"/>
        <pc:sldMkLst>
          <pc:docMk/>
          <pc:sldMk cId="276037019" sldId="382"/>
        </pc:sldMkLst>
        <pc:spChg chg="mod">
          <ac:chgData name="Clare Turnbull" userId="ee12dccd-1f8b-4c31-8a77-623cb33dea44" providerId="ADAL" clId="{0C106298-0224-4963-A011-76546A65904B}" dt="2023-09-18T19:32:28.049" v="4647" actId="14100"/>
          <ac:spMkLst>
            <pc:docMk/>
            <pc:sldMk cId="276037019" sldId="382"/>
            <ac:spMk id="2" creationId="{F2BA9885-1E30-1116-04E0-E1FC1F6C39BF}"/>
          </ac:spMkLst>
        </pc:spChg>
      </pc:sldChg>
      <pc:sldChg chg="modSp add del mod">
        <pc:chgData name="Clare Turnbull" userId="ee12dccd-1f8b-4c31-8a77-623cb33dea44" providerId="ADAL" clId="{0C106298-0224-4963-A011-76546A65904B}" dt="2023-09-18T19:33:10.463" v="4652" actId="47"/>
        <pc:sldMkLst>
          <pc:docMk/>
          <pc:sldMk cId="2659973311" sldId="383"/>
        </pc:sldMkLst>
        <pc:spChg chg="mod">
          <ac:chgData name="Clare Turnbull" userId="ee12dccd-1f8b-4c31-8a77-623cb33dea44" providerId="ADAL" clId="{0C106298-0224-4963-A011-76546A65904B}" dt="2023-09-14T11:03:17.540" v="2558" actId="14100"/>
          <ac:spMkLst>
            <pc:docMk/>
            <pc:sldMk cId="2659973311" sldId="383"/>
            <ac:spMk id="2" creationId="{6CE07564-39EA-FE8A-0549-8A6FB5ED858D}"/>
          </ac:spMkLst>
        </pc:spChg>
      </pc:sldChg>
      <pc:sldChg chg="add del">
        <pc:chgData name="Clare Turnbull" userId="ee12dccd-1f8b-4c31-8a77-623cb33dea44" providerId="ADAL" clId="{0C106298-0224-4963-A011-76546A65904B}" dt="2023-09-14T11:03:25.816" v="2559" actId="47"/>
        <pc:sldMkLst>
          <pc:docMk/>
          <pc:sldMk cId="1526921073" sldId="384"/>
        </pc:sldMkLst>
      </pc:sldChg>
      <pc:sldChg chg="add del">
        <pc:chgData name="Clare Turnbull" userId="ee12dccd-1f8b-4c31-8a77-623cb33dea44" providerId="ADAL" clId="{0C106298-0224-4963-A011-76546A65904B}" dt="2023-09-14T11:03:26.912" v="2560" actId="47"/>
        <pc:sldMkLst>
          <pc:docMk/>
          <pc:sldMk cId="848597968" sldId="385"/>
        </pc:sldMkLst>
      </pc:sldChg>
      <pc:sldChg chg="add del">
        <pc:chgData name="Clare Turnbull" userId="ee12dccd-1f8b-4c31-8a77-623cb33dea44" providerId="ADAL" clId="{0C106298-0224-4963-A011-76546A65904B}" dt="2023-09-14T11:01:28.512" v="2553"/>
        <pc:sldMkLst>
          <pc:docMk/>
          <pc:sldMk cId="2996546645" sldId="386"/>
        </pc:sldMkLst>
      </pc:sldChg>
      <pc:sldChg chg="modSp new mod">
        <pc:chgData name="Clare Turnbull" userId="ee12dccd-1f8b-4c31-8a77-623cb33dea44" providerId="ADAL" clId="{0C106298-0224-4963-A011-76546A65904B}" dt="2023-09-14T11:14:03.660" v="3034" actId="20577"/>
        <pc:sldMkLst>
          <pc:docMk/>
          <pc:sldMk cId="616781493" sldId="387"/>
        </pc:sldMkLst>
        <pc:spChg chg="mod">
          <ac:chgData name="Clare Turnbull" userId="ee12dccd-1f8b-4c31-8a77-623cb33dea44" providerId="ADAL" clId="{0C106298-0224-4963-A011-76546A65904B}" dt="2023-09-14T11:14:03.660" v="3034" actId="20577"/>
          <ac:spMkLst>
            <pc:docMk/>
            <pc:sldMk cId="616781493" sldId="387"/>
            <ac:spMk id="2" creationId="{2A63FEF6-8A1C-E717-4A4C-688EAE15FCCC}"/>
          </ac:spMkLst>
        </pc:spChg>
      </pc:sldChg>
      <pc:sldChg chg="add del">
        <pc:chgData name="Clare Turnbull" userId="ee12dccd-1f8b-4c31-8a77-623cb33dea44" providerId="ADAL" clId="{0C106298-0224-4963-A011-76546A65904B}" dt="2023-09-14T11:13:37.179" v="3022"/>
        <pc:sldMkLst>
          <pc:docMk/>
          <pc:sldMk cId="1512196240" sldId="387"/>
        </pc:sldMkLst>
      </pc:sldChg>
      <pc:sldChg chg="add del">
        <pc:chgData name="Clare Turnbull" userId="ee12dccd-1f8b-4c31-8a77-623cb33dea44" providerId="ADAL" clId="{0C106298-0224-4963-A011-76546A65904B}" dt="2023-09-14T11:13:27.237" v="3020"/>
        <pc:sldMkLst>
          <pc:docMk/>
          <pc:sldMk cId="1816707683" sldId="387"/>
        </pc:sldMkLst>
      </pc:sldChg>
      <pc:sldChg chg="add del">
        <pc:chgData name="Clare Turnbull" userId="ee12dccd-1f8b-4c31-8a77-623cb33dea44" providerId="ADAL" clId="{0C106298-0224-4963-A011-76546A65904B}" dt="2023-09-14T11:01:23.785" v="2551"/>
        <pc:sldMkLst>
          <pc:docMk/>
          <pc:sldMk cId="2513715708" sldId="387"/>
        </pc:sldMkLst>
      </pc:sldChg>
      <pc:sldChg chg="modSp add mod">
        <pc:chgData name="Clare Turnbull" userId="ee12dccd-1f8b-4c31-8a77-623cb33dea44" providerId="ADAL" clId="{0C106298-0224-4963-A011-76546A65904B}" dt="2023-09-14T11:21:29.108" v="3049" actId="313"/>
        <pc:sldMkLst>
          <pc:docMk/>
          <pc:sldMk cId="644097682" sldId="388"/>
        </pc:sldMkLst>
        <pc:spChg chg="mod">
          <ac:chgData name="Clare Turnbull" userId="ee12dccd-1f8b-4c31-8a77-623cb33dea44" providerId="ADAL" clId="{0C106298-0224-4963-A011-76546A65904B}" dt="2023-09-14T11:21:29.108" v="3049" actId="313"/>
          <ac:spMkLst>
            <pc:docMk/>
            <pc:sldMk cId="644097682" sldId="388"/>
            <ac:spMk id="4" creationId="{77FAC003-767E-F936-486F-71A310692CFC}"/>
          </ac:spMkLst>
        </pc:spChg>
      </pc:sldChg>
      <pc:sldChg chg="add del">
        <pc:chgData name="Clare Turnbull" userId="ee12dccd-1f8b-4c31-8a77-623cb33dea44" providerId="ADAL" clId="{0C106298-0224-4963-A011-76546A65904B}" dt="2023-09-14T11:01:23.785" v="2551"/>
        <pc:sldMkLst>
          <pc:docMk/>
          <pc:sldMk cId="3505314738" sldId="388"/>
        </pc:sldMkLst>
      </pc:sldChg>
      <pc:sldChg chg="add del">
        <pc:chgData name="Clare Turnbull" userId="ee12dccd-1f8b-4c31-8a77-623cb33dea44" providerId="ADAL" clId="{0C106298-0224-4963-A011-76546A65904B}" dt="2023-09-14T11:01:23.785" v="2551"/>
        <pc:sldMkLst>
          <pc:docMk/>
          <pc:sldMk cId="43858033" sldId="389"/>
        </pc:sldMkLst>
      </pc:sldChg>
      <pc:sldChg chg="add del">
        <pc:chgData name="Clare Turnbull" userId="ee12dccd-1f8b-4c31-8a77-623cb33dea44" providerId="ADAL" clId="{0C106298-0224-4963-A011-76546A65904B}" dt="2023-09-14T11:48:17.769" v="4408" actId="47"/>
        <pc:sldMkLst>
          <pc:docMk/>
          <pc:sldMk cId="1717497777" sldId="389"/>
        </pc:sldMkLst>
      </pc:sldChg>
      <pc:sldChg chg="modSp add mod">
        <pc:chgData name="Clare Turnbull" userId="ee12dccd-1f8b-4c31-8a77-623cb33dea44" providerId="ADAL" clId="{0C106298-0224-4963-A011-76546A65904B}" dt="2023-09-18T19:50:49.468" v="4767" actId="20577"/>
        <pc:sldMkLst>
          <pc:docMk/>
          <pc:sldMk cId="2810744466" sldId="389"/>
        </pc:sldMkLst>
        <pc:spChg chg="mod">
          <ac:chgData name="Clare Turnbull" userId="ee12dccd-1f8b-4c31-8a77-623cb33dea44" providerId="ADAL" clId="{0C106298-0224-4963-A011-76546A65904B}" dt="2023-09-18T19:50:49.468" v="4767" actId="20577"/>
          <ac:spMkLst>
            <pc:docMk/>
            <pc:sldMk cId="2810744466" sldId="389"/>
            <ac:spMk id="6" creationId="{864A93F7-3D66-98FB-C79B-717822D3C1ED}"/>
          </ac:spMkLst>
        </pc:spChg>
      </pc:sldChg>
      <pc:sldChg chg="add del">
        <pc:chgData name="Clare Turnbull" userId="ee12dccd-1f8b-4c31-8a77-623cb33dea44" providerId="ADAL" clId="{0C106298-0224-4963-A011-76546A65904B}" dt="2023-09-14T11:01:23.785" v="2551"/>
        <pc:sldMkLst>
          <pc:docMk/>
          <pc:sldMk cId="1311481629" sldId="390"/>
        </pc:sldMkLst>
      </pc:sldChg>
      <pc:sldChg chg="modSp add mod">
        <pc:chgData name="Clare Turnbull" userId="ee12dccd-1f8b-4c31-8a77-623cb33dea44" providerId="ADAL" clId="{0C106298-0224-4963-A011-76546A65904B}" dt="2023-09-18T19:50:42.299" v="4761" actId="20577"/>
        <pc:sldMkLst>
          <pc:docMk/>
          <pc:sldMk cId="2976659568" sldId="390"/>
        </pc:sldMkLst>
        <pc:spChg chg="mod">
          <ac:chgData name="Clare Turnbull" userId="ee12dccd-1f8b-4c31-8a77-623cb33dea44" providerId="ADAL" clId="{0C106298-0224-4963-A011-76546A65904B}" dt="2023-09-18T19:50:42.299" v="4761" actId="20577"/>
          <ac:spMkLst>
            <pc:docMk/>
            <pc:sldMk cId="2976659568" sldId="390"/>
            <ac:spMk id="6" creationId="{864A93F7-3D66-98FB-C79B-717822D3C1ED}"/>
          </ac:spMkLst>
        </pc:spChg>
      </pc:sldChg>
      <pc:sldChg chg="add modAnim">
        <pc:chgData name="Clare Turnbull" userId="ee12dccd-1f8b-4c31-8a77-623cb33dea44" providerId="ADAL" clId="{0C106298-0224-4963-A011-76546A65904B}" dt="2023-09-18T19:28:20.629" v="4634"/>
        <pc:sldMkLst>
          <pc:docMk/>
          <pc:sldMk cId="810770032" sldId="391"/>
        </pc:sldMkLst>
      </pc:sldChg>
      <pc:sldChg chg="add del">
        <pc:chgData name="Clare Turnbull" userId="ee12dccd-1f8b-4c31-8a77-623cb33dea44" providerId="ADAL" clId="{0C106298-0224-4963-A011-76546A65904B}" dt="2023-09-14T11:01:23.785" v="2551"/>
        <pc:sldMkLst>
          <pc:docMk/>
          <pc:sldMk cId="1996278553" sldId="391"/>
        </pc:sldMkLst>
      </pc:sldChg>
      <pc:sldChg chg="add del">
        <pc:chgData name="Clare Turnbull" userId="ee12dccd-1f8b-4c31-8a77-623cb33dea44" providerId="ADAL" clId="{0C106298-0224-4963-A011-76546A65904B}" dt="2023-09-14T11:01:23.785" v="2551"/>
        <pc:sldMkLst>
          <pc:docMk/>
          <pc:sldMk cId="2143469434" sldId="392"/>
        </pc:sldMkLst>
      </pc:sldChg>
      <pc:sldChg chg="add del">
        <pc:chgData name="Clare Turnbull" userId="ee12dccd-1f8b-4c31-8a77-623cb33dea44" providerId="ADAL" clId="{0C106298-0224-4963-A011-76546A65904B}" dt="2023-09-18T19:29:20.711" v="4637"/>
        <pc:sldMkLst>
          <pc:docMk/>
          <pc:sldMk cId="2318668692" sldId="392"/>
        </pc:sldMkLst>
      </pc:sldChg>
      <pc:sldChg chg="addSp modSp add del">
        <pc:chgData name="Clare Turnbull" userId="ee12dccd-1f8b-4c31-8a77-623cb33dea44" providerId="ADAL" clId="{0C106298-0224-4963-A011-76546A65904B}" dt="2023-09-18T19:48:54.829" v="4739" actId="47"/>
        <pc:sldMkLst>
          <pc:docMk/>
          <pc:sldMk cId="2948936478" sldId="392"/>
        </pc:sldMkLst>
        <pc:spChg chg="add mod">
          <ac:chgData name="Clare Turnbull" userId="ee12dccd-1f8b-4c31-8a77-623cb33dea44" providerId="ADAL" clId="{0C106298-0224-4963-A011-76546A65904B}" dt="2023-09-18T19:30:11.014" v="4642"/>
          <ac:spMkLst>
            <pc:docMk/>
            <pc:sldMk cId="2948936478" sldId="392"/>
            <ac:spMk id="3" creationId="{8DE2939D-ADA9-E02D-F30D-F3C82B506400}"/>
          </ac:spMkLst>
        </pc:spChg>
      </pc:sldChg>
      <pc:sldChg chg="addSp modSp add del">
        <pc:chgData name="Clare Turnbull" userId="ee12dccd-1f8b-4c31-8a77-623cb33dea44" providerId="ADAL" clId="{0C106298-0224-4963-A011-76546A65904B}" dt="2023-09-18T19:49:12.535" v="4740" actId="47"/>
        <pc:sldMkLst>
          <pc:docMk/>
          <pc:sldMk cId="3724296127" sldId="393"/>
        </pc:sldMkLst>
        <pc:spChg chg="add mod">
          <ac:chgData name="Clare Turnbull" userId="ee12dccd-1f8b-4c31-8a77-623cb33dea44" providerId="ADAL" clId="{0C106298-0224-4963-A011-76546A65904B}" dt="2023-09-18T19:29:58.009" v="4640"/>
          <ac:spMkLst>
            <pc:docMk/>
            <pc:sldMk cId="3724296127" sldId="393"/>
            <ac:spMk id="3" creationId="{240E5FDF-374D-B3E5-ADD8-655B3A97E92D}"/>
          </ac:spMkLst>
        </pc:spChg>
      </pc:sldChg>
      <pc:sldChg chg="modSp add mod">
        <pc:chgData name="Clare Turnbull" userId="ee12dccd-1f8b-4c31-8a77-623cb33dea44" providerId="ADAL" clId="{0C106298-0224-4963-A011-76546A65904B}" dt="2023-09-18T19:50:33.949" v="4755" actId="20577"/>
        <pc:sldMkLst>
          <pc:docMk/>
          <pc:sldMk cId="1188723865" sldId="394"/>
        </pc:sldMkLst>
        <pc:spChg chg="mod">
          <ac:chgData name="Clare Turnbull" userId="ee12dccd-1f8b-4c31-8a77-623cb33dea44" providerId="ADAL" clId="{0C106298-0224-4963-A011-76546A65904B}" dt="2023-09-18T19:50:33.949" v="4755" actId="20577"/>
          <ac:spMkLst>
            <pc:docMk/>
            <pc:sldMk cId="1188723865" sldId="394"/>
            <ac:spMk id="6" creationId="{864A93F7-3D66-98FB-C79B-717822D3C1ED}"/>
          </ac:spMkLst>
        </pc:spChg>
      </pc:sldChg>
      <pc:sldChg chg="modSp add mod">
        <pc:chgData name="Clare Turnbull" userId="ee12dccd-1f8b-4c31-8a77-623cb33dea44" providerId="ADAL" clId="{0C106298-0224-4963-A011-76546A65904B}" dt="2023-09-18T19:32:50.444" v="4651" actId="14100"/>
        <pc:sldMkLst>
          <pc:docMk/>
          <pc:sldMk cId="1139619668" sldId="395"/>
        </pc:sldMkLst>
        <pc:spChg chg="mod">
          <ac:chgData name="Clare Turnbull" userId="ee12dccd-1f8b-4c31-8a77-623cb33dea44" providerId="ADAL" clId="{0C106298-0224-4963-A011-76546A65904B}" dt="2023-09-18T19:32:50.444" v="4651" actId="14100"/>
          <ac:spMkLst>
            <pc:docMk/>
            <pc:sldMk cId="1139619668" sldId="395"/>
            <ac:spMk id="2" creationId="{F2BA9885-1E30-1116-04E0-E1FC1F6C39BF}"/>
          </ac:spMkLst>
        </pc:spChg>
      </pc:sldChg>
      <pc:sldChg chg="add del">
        <pc:chgData name="Clare Turnbull" userId="ee12dccd-1f8b-4c31-8a77-623cb33dea44" providerId="ADAL" clId="{0C106298-0224-4963-A011-76546A65904B}" dt="2023-09-18T19:31:06.462" v="4646"/>
        <pc:sldMkLst>
          <pc:docMk/>
          <pc:sldMk cId="3997149486" sldId="395"/>
        </pc:sldMkLst>
      </pc:sldChg>
      <pc:sldChg chg="modSp add mod">
        <pc:chgData name="Clare Turnbull" userId="ee12dccd-1f8b-4c31-8a77-623cb33dea44" providerId="ADAL" clId="{0C106298-0224-4963-A011-76546A65904B}" dt="2023-09-18T19:49:47.066" v="4750"/>
        <pc:sldMkLst>
          <pc:docMk/>
          <pc:sldMk cId="1104859989" sldId="396"/>
        </pc:sldMkLst>
        <pc:spChg chg="mod">
          <ac:chgData name="Clare Turnbull" userId="ee12dccd-1f8b-4c31-8a77-623cb33dea44" providerId="ADAL" clId="{0C106298-0224-4963-A011-76546A65904B}" dt="2023-09-18T19:49:47.066" v="4750"/>
          <ac:spMkLst>
            <pc:docMk/>
            <pc:sldMk cId="1104859989" sldId="396"/>
            <ac:spMk id="6" creationId="{864A93F7-3D66-98FB-C79B-717822D3C1ED}"/>
          </ac:spMkLst>
        </pc:spChg>
      </pc:sldChg>
      <pc:sldChg chg="modSp add mod">
        <pc:chgData name="Clare Turnbull" userId="ee12dccd-1f8b-4c31-8a77-623cb33dea44" providerId="ADAL" clId="{0C106298-0224-4963-A011-76546A65904B}" dt="2023-09-18T19:51:14.928" v="4779" actId="20577"/>
        <pc:sldMkLst>
          <pc:docMk/>
          <pc:sldMk cId="2801938820" sldId="397"/>
        </pc:sldMkLst>
        <pc:spChg chg="mod">
          <ac:chgData name="Clare Turnbull" userId="ee12dccd-1f8b-4c31-8a77-623cb33dea44" providerId="ADAL" clId="{0C106298-0224-4963-A011-76546A65904B}" dt="2023-09-18T19:51:14.928" v="4779" actId="20577"/>
          <ac:spMkLst>
            <pc:docMk/>
            <pc:sldMk cId="2801938820" sldId="397"/>
            <ac:spMk id="6" creationId="{864A93F7-3D66-98FB-C79B-717822D3C1ED}"/>
          </ac:spMkLst>
        </pc:spChg>
      </pc:sldChg>
      <pc:sldChg chg="modSp add mod modAnim">
        <pc:chgData name="Clare Turnbull" userId="ee12dccd-1f8b-4c31-8a77-623cb33dea44" providerId="ADAL" clId="{0C106298-0224-4963-A011-76546A65904B}" dt="2023-09-18T19:52:39.626" v="4784"/>
        <pc:sldMkLst>
          <pc:docMk/>
          <pc:sldMk cId="1600610900" sldId="398"/>
        </pc:sldMkLst>
        <pc:spChg chg="mod">
          <ac:chgData name="Clare Turnbull" userId="ee12dccd-1f8b-4c31-8a77-623cb33dea44" providerId="ADAL" clId="{0C106298-0224-4963-A011-76546A65904B}" dt="2023-09-18T19:52:33.878" v="4783" actId="1076"/>
          <ac:spMkLst>
            <pc:docMk/>
            <pc:sldMk cId="1600610900" sldId="398"/>
            <ac:spMk id="3" creationId="{A472B68D-7236-CF13-0358-EFA63D16A10A}"/>
          </ac:spMkLst>
        </pc:spChg>
      </pc:sldChg>
      <pc:sldMasterChg chg="delSldLayout">
        <pc:chgData name="Clare Turnbull" userId="ee12dccd-1f8b-4c31-8a77-623cb33dea44" providerId="ADAL" clId="{0C106298-0224-4963-A011-76546A65904B}" dt="2023-09-18T19:48:47.787" v="4738" actId="47"/>
        <pc:sldMasterMkLst>
          <pc:docMk/>
          <pc:sldMasterMk cId="3588509909" sldId="2147483901"/>
        </pc:sldMasterMkLst>
        <pc:sldLayoutChg chg="del">
          <pc:chgData name="Clare Turnbull" userId="ee12dccd-1f8b-4c31-8a77-623cb33dea44" providerId="ADAL" clId="{0C106298-0224-4963-A011-76546A65904B}" dt="2023-09-18T19:48:47.787" v="4738" actId="47"/>
          <pc:sldLayoutMkLst>
            <pc:docMk/>
            <pc:sldMasterMk cId="3588509909" sldId="2147483901"/>
            <pc:sldLayoutMk cId="3318381568" sldId="21474840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F2635-E5B4-415B-8482-1306801AF2E2}"/>
              </a:ext>
            </a:extLst>
          </p:cNvPr>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en-GB"/>
          </a:p>
        </p:txBody>
      </p:sp>
      <p:sp>
        <p:nvSpPr>
          <p:cNvPr id="3" name="Date Placeholder 2">
            <a:extLst>
              <a:ext uri="{FF2B5EF4-FFF2-40B4-BE49-F238E27FC236}">
                <a16:creationId xmlns:a16="http://schemas.microsoft.com/office/drawing/2014/main" id="{DEB091F2-D14C-4617-B8A5-390BC90EC9AD}"/>
              </a:ext>
            </a:extLst>
          </p:cNvPr>
          <p:cNvSpPr>
            <a:spLocks noGrp="1"/>
          </p:cNvSpPr>
          <p:nvPr>
            <p:ph type="dt" sz="quarter" idx="1"/>
          </p:nvPr>
        </p:nvSpPr>
        <p:spPr>
          <a:xfrm>
            <a:off x="3899900" y="0"/>
            <a:ext cx="2983495" cy="502676"/>
          </a:xfrm>
          <a:prstGeom prst="rect">
            <a:avLst/>
          </a:prstGeom>
        </p:spPr>
        <p:txBody>
          <a:bodyPr vert="horz" lIns="96588" tIns="48294" rIns="96588" bIns="48294" rtlCol="0"/>
          <a:lstStyle>
            <a:lvl1pPr algn="r">
              <a:defRPr sz="1300"/>
            </a:lvl1pPr>
          </a:lstStyle>
          <a:p>
            <a:fld id="{190D931C-BC3C-4E9C-ABC8-A6FCE834FE37}" type="datetimeFigureOut">
              <a:rPr lang="en-GB" smtClean="0"/>
              <a:t>28/09/2023</a:t>
            </a:fld>
            <a:endParaRPr lang="en-GB"/>
          </a:p>
        </p:txBody>
      </p:sp>
      <p:sp>
        <p:nvSpPr>
          <p:cNvPr id="4" name="Footer Placeholder 3">
            <a:extLst>
              <a:ext uri="{FF2B5EF4-FFF2-40B4-BE49-F238E27FC236}">
                <a16:creationId xmlns:a16="http://schemas.microsoft.com/office/drawing/2014/main" id="{96B4359F-6E2D-471D-82B5-7885A02AB430}"/>
              </a:ext>
            </a:extLst>
          </p:cNvPr>
          <p:cNvSpPr>
            <a:spLocks noGrp="1"/>
          </p:cNvSpPr>
          <p:nvPr>
            <p:ph type="ftr" sz="quarter" idx="2"/>
          </p:nvPr>
        </p:nvSpPr>
        <p:spPr>
          <a:xfrm>
            <a:off x="0" y="9516039"/>
            <a:ext cx="2983495" cy="502674"/>
          </a:xfrm>
          <a:prstGeom prst="rect">
            <a:avLst/>
          </a:prstGeom>
        </p:spPr>
        <p:txBody>
          <a:bodyPr vert="horz" lIns="96588" tIns="48294" rIns="96588" bIns="4829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778EBE87-FC49-457F-9538-D7B013C545E9}"/>
              </a:ext>
            </a:extLst>
          </p:cNvPr>
          <p:cNvSpPr>
            <a:spLocks noGrp="1"/>
          </p:cNvSpPr>
          <p:nvPr>
            <p:ph type="sldNum" sz="quarter" idx="3"/>
          </p:nvPr>
        </p:nvSpPr>
        <p:spPr>
          <a:xfrm>
            <a:off x="3899900" y="9516039"/>
            <a:ext cx="2983495" cy="502674"/>
          </a:xfrm>
          <a:prstGeom prst="rect">
            <a:avLst/>
          </a:prstGeom>
        </p:spPr>
        <p:txBody>
          <a:bodyPr vert="horz" lIns="96588" tIns="48294" rIns="96588" bIns="48294" rtlCol="0" anchor="b"/>
          <a:lstStyle>
            <a:lvl1pPr algn="r">
              <a:defRPr sz="1300"/>
            </a:lvl1pPr>
          </a:lstStyle>
          <a:p>
            <a:fld id="{201E983A-F604-4098-B575-EE8B68E6CB02}" type="slidenum">
              <a:rPr lang="en-GB" smtClean="0"/>
              <a:t>‹#›</a:t>
            </a:fld>
            <a:endParaRPr lang="en-GB"/>
          </a:p>
        </p:txBody>
      </p:sp>
    </p:spTree>
    <p:extLst>
      <p:ext uri="{BB962C8B-B14F-4D97-AF65-F5344CB8AC3E}">
        <p14:creationId xmlns:p14="http://schemas.microsoft.com/office/powerpoint/2010/main" val="1369435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en-GB"/>
          </a:p>
        </p:txBody>
      </p:sp>
      <p:sp>
        <p:nvSpPr>
          <p:cNvPr id="3" name="Date Placeholder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vl1pPr>
          </a:lstStyle>
          <a:p>
            <a:fld id="{13A0DA1A-9777-4D7F-90AB-04614DB9F9FF}" type="datetimeFigureOut">
              <a:rPr lang="en-GB" smtClean="0"/>
              <a:t>28/09/2023</a:t>
            </a:fld>
            <a:endParaRPr lang="en-GB"/>
          </a:p>
        </p:txBody>
      </p:sp>
      <p:sp>
        <p:nvSpPr>
          <p:cNvPr id="4" name="Slide Image Placeholder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en-GB"/>
          </a:p>
        </p:txBody>
      </p:sp>
      <p:sp>
        <p:nvSpPr>
          <p:cNvPr id="5" name="Notes Placeholder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vl1pPr>
          </a:lstStyle>
          <a:p>
            <a:endParaRPr lang="en-GB"/>
          </a:p>
        </p:txBody>
      </p:sp>
      <p:sp>
        <p:nvSpPr>
          <p:cNvPr id="7" name="Slide Number Placeholder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vl1pPr>
          </a:lstStyle>
          <a:p>
            <a:fld id="{BCA34C99-BE12-46FA-844E-E8DF0BE8F1A2}" type="slidenum">
              <a:rPr lang="en-GB" smtClean="0"/>
              <a:t>‹#›</a:t>
            </a:fld>
            <a:endParaRPr lang="en-GB"/>
          </a:p>
        </p:txBody>
      </p:sp>
    </p:spTree>
    <p:extLst>
      <p:ext uri="{BB962C8B-B14F-4D97-AF65-F5344CB8AC3E}">
        <p14:creationId xmlns:p14="http://schemas.microsoft.com/office/powerpoint/2010/main" val="384913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34C99-BE12-46FA-844E-E8DF0BE8F1A2}" type="slidenum">
              <a:rPr lang="en-GB" smtClean="0"/>
              <a:t>1</a:t>
            </a:fld>
            <a:endParaRPr lang="en-GB"/>
          </a:p>
        </p:txBody>
      </p:sp>
    </p:spTree>
    <p:extLst>
      <p:ext uri="{BB962C8B-B14F-4D97-AF65-F5344CB8AC3E}">
        <p14:creationId xmlns:p14="http://schemas.microsoft.com/office/powerpoint/2010/main" val="161085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A34C99-BE12-46FA-844E-E8DF0BE8F1A2}" type="slidenum">
              <a:rPr lang="en-GB" smtClean="0"/>
              <a:t>18</a:t>
            </a:fld>
            <a:endParaRPr lang="en-GB"/>
          </a:p>
        </p:txBody>
      </p:sp>
    </p:spTree>
    <p:extLst>
      <p:ext uri="{BB962C8B-B14F-4D97-AF65-F5344CB8AC3E}">
        <p14:creationId xmlns:p14="http://schemas.microsoft.com/office/powerpoint/2010/main" val="15133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A34C99-BE12-46FA-844E-E8DF0BE8F1A2}" type="slidenum">
              <a:rPr lang="en-GB" smtClean="0"/>
              <a:t>19</a:t>
            </a:fld>
            <a:endParaRPr lang="en-GB"/>
          </a:p>
        </p:txBody>
      </p:sp>
    </p:spTree>
    <p:extLst>
      <p:ext uri="{BB962C8B-B14F-4D97-AF65-F5344CB8AC3E}">
        <p14:creationId xmlns:p14="http://schemas.microsoft.com/office/powerpoint/2010/main" val="210621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A34C99-BE12-46FA-844E-E8DF0BE8F1A2}" type="slidenum">
              <a:rPr lang="en-GB" smtClean="0"/>
              <a:t>20</a:t>
            </a:fld>
            <a:endParaRPr lang="en-GB"/>
          </a:p>
        </p:txBody>
      </p:sp>
    </p:spTree>
    <p:extLst>
      <p:ext uri="{BB962C8B-B14F-4D97-AF65-F5344CB8AC3E}">
        <p14:creationId xmlns:p14="http://schemas.microsoft.com/office/powerpoint/2010/main" val="397889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what we need to do is test it. So we work out the polygenic risk score for a big group of people, and check to see how often the polygenic risk score correctly predicted the disease. Using that information, we can calculate, which is a numerical value which assesses the predictive accuracy of a PRS.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this particular instance, the curve is a receiver operating characteristic curve, which plots the sensitivity, or true positive rate, of a model, against its false positive rate. This essentially shows how much better the model is at predicting who will develop disease than just flipping a coin.</a:t>
            </a:r>
            <a:r>
              <a:rPr lang="en-GB"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92CF6C-796E-DB41-B01E-6E0DB075B09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94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34C99-BE12-46FA-844E-E8DF0BE8F1A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010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34C99-BE12-46FA-844E-E8DF0BE8F1A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17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A34C99-BE12-46FA-844E-E8DF0BE8F1A2}" type="slidenum">
              <a:rPr lang="en-GB" smtClean="0"/>
              <a:t>2</a:t>
            </a:fld>
            <a:endParaRPr lang="en-GB"/>
          </a:p>
        </p:txBody>
      </p:sp>
    </p:spTree>
    <p:extLst>
      <p:ext uri="{BB962C8B-B14F-4D97-AF65-F5344CB8AC3E}">
        <p14:creationId xmlns:p14="http://schemas.microsoft.com/office/powerpoint/2010/main" val="100660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A34C99-BE12-46FA-844E-E8DF0BE8F1A2}" type="slidenum">
              <a:rPr lang="en-GB" smtClean="0"/>
              <a:t>5</a:t>
            </a:fld>
            <a:endParaRPr lang="en-GB"/>
          </a:p>
        </p:txBody>
      </p:sp>
    </p:spTree>
    <p:extLst>
      <p:ext uri="{BB962C8B-B14F-4D97-AF65-F5344CB8AC3E}">
        <p14:creationId xmlns:p14="http://schemas.microsoft.com/office/powerpoint/2010/main" val="171280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34C99-BE12-46FA-844E-E8DF0BE8F1A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87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 history is littered with examples of tests used in diagnosis of patients presenting with symptoms or monitoring of disease treatment, that on evaluation for population screening showed no impact on outcomes.</a:t>
            </a:r>
            <a:br>
              <a:rPr lang="en-GB" dirty="0"/>
            </a:br>
            <a:r>
              <a:rPr lang="en-GB" dirty="0"/>
              <a:t>Even as early as 1968, Wilson and </a:t>
            </a:r>
            <a:r>
              <a:rPr lang="en-GB" dirty="0" err="1"/>
              <a:t>Jungner</a:t>
            </a:r>
            <a:r>
              <a:rPr lang="en-GB" dirty="0"/>
              <a:t> of the WHO recognised the many potential pitfalls of population disease screening and delineated 10 key principles, which hold up extremely well 55 years on </a:t>
            </a:r>
          </a:p>
        </p:txBody>
      </p:sp>
      <p:sp>
        <p:nvSpPr>
          <p:cNvPr id="4" name="Slide Number Placeholder 3"/>
          <p:cNvSpPr>
            <a:spLocks noGrp="1"/>
          </p:cNvSpPr>
          <p:nvPr>
            <p:ph type="sldNum" sz="quarter" idx="5"/>
          </p:nvPr>
        </p:nvSpPr>
        <p:spPr/>
        <p:txBody>
          <a:bodyPr/>
          <a:lstStyle/>
          <a:p>
            <a:fld id="{BCA34C99-BE12-46FA-844E-E8DF0BE8F1A2}" type="slidenum">
              <a:rPr lang="en-GB" smtClean="0"/>
              <a:t>11</a:t>
            </a:fld>
            <a:endParaRPr lang="en-GB"/>
          </a:p>
        </p:txBody>
      </p:sp>
    </p:spTree>
    <p:extLst>
      <p:ext uri="{BB962C8B-B14F-4D97-AF65-F5344CB8AC3E}">
        <p14:creationId xmlns:p14="http://schemas.microsoft.com/office/powerpoint/2010/main" val="2827225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recognising the costs of screening and the difficulty in reversing screening programs (think prostate screening in USA)</a:t>
            </a:r>
            <a:br>
              <a:rPr lang="en-GB" dirty="0"/>
            </a:br>
            <a:r>
              <a:rPr lang="en-GB" dirty="0"/>
              <a:t>in 1996 the National screening committee was set up in the UK, to ensure robust evaluation of proposed new screening approaches…</a:t>
            </a:r>
          </a:p>
          <a:p>
            <a:r>
              <a:rPr lang="en-GB" dirty="0"/>
              <a:t>(1) In line with the principles of W&amp;J, (2) (3)</a:t>
            </a:r>
          </a:p>
        </p:txBody>
      </p:sp>
      <p:sp>
        <p:nvSpPr>
          <p:cNvPr id="4" name="Slide Number Placeholder 3"/>
          <p:cNvSpPr>
            <a:spLocks noGrp="1"/>
          </p:cNvSpPr>
          <p:nvPr>
            <p:ph type="sldNum" sz="quarter" idx="5"/>
          </p:nvPr>
        </p:nvSpPr>
        <p:spPr/>
        <p:txBody>
          <a:bodyPr/>
          <a:lstStyle/>
          <a:p>
            <a:fld id="{BCA34C99-BE12-46FA-844E-E8DF0BE8F1A2}" type="slidenum">
              <a:rPr lang="en-GB" smtClean="0"/>
              <a:t>12</a:t>
            </a:fld>
            <a:endParaRPr lang="en-GB"/>
          </a:p>
        </p:txBody>
      </p:sp>
    </p:spTree>
    <p:extLst>
      <p:ext uri="{BB962C8B-B14F-4D97-AF65-F5344CB8AC3E}">
        <p14:creationId xmlns:p14="http://schemas.microsoft.com/office/powerpoint/2010/main" val="426480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one area of great interest is using whole genomes for </a:t>
            </a:r>
            <a:r>
              <a:rPr lang="en-GB" dirty="0" err="1"/>
              <a:t>newborn</a:t>
            </a:r>
            <a:r>
              <a:rPr lang="en-GB" dirty="0"/>
              <a:t> screening…</a:t>
            </a:r>
            <a:br>
              <a:rPr lang="en-GB" dirty="0"/>
            </a:br>
            <a:r>
              <a:rPr lang="en-GB" dirty="0"/>
              <a:t>with the advantage that this technology allows testing for many diseases in one assay.</a:t>
            </a:r>
            <a:br>
              <a:rPr lang="en-GB" dirty="0"/>
            </a:br>
            <a:r>
              <a:rPr lang="en-GB" dirty="0"/>
              <a:t>In fact…it is proposed that over 200 diseases will be included in NGP</a:t>
            </a:r>
          </a:p>
          <a:p>
            <a:endParaRPr lang="en-GB" dirty="0"/>
          </a:p>
          <a:p>
            <a:r>
              <a:rPr lang="en-GB" dirty="0"/>
              <a:t>So how good will this test be for screening?</a:t>
            </a:r>
            <a:br>
              <a:rPr lang="en-GB" dirty="0"/>
            </a:br>
            <a:br>
              <a:rPr lang="en-GB" dirty="0"/>
            </a:br>
            <a:r>
              <a:rPr lang="en-GB" dirty="0"/>
              <a:t> </a:t>
            </a:r>
          </a:p>
        </p:txBody>
      </p:sp>
      <p:sp>
        <p:nvSpPr>
          <p:cNvPr id="4" name="Slide Number Placeholder 3"/>
          <p:cNvSpPr>
            <a:spLocks noGrp="1"/>
          </p:cNvSpPr>
          <p:nvPr>
            <p:ph type="sldNum" sz="quarter" idx="5"/>
          </p:nvPr>
        </p:nvSpPr>
        <p:spPr/>
        <p:txBody>
          <a:bodyPr/>
          <a:lstStyle/>
          <a:p>
            <a:fld id="{BCA34C99-BE12-46FA-844E-E8DF0BE8F1A2}" type="slidenum">
              <a:rPr lang="en-GB" smtClean="0"/>
              <a:t>14</a:t>
            </a:fld>
            <a:endParaRPr lang="en-GB"/>
          </a:p>
        </p:txBody>
      </p:sp>
    </p:spTree>
    <p:extLst>
      <p:ext uri="{BB962C8B-B14F-4D97-AF65-F5344CB8AC3E}">
        <p14:creationId xmlns:p14="http://schemas.microsoft.com/office/powerpoint/2010/main" val="115357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A34C99-BE12-46FA-844E-E8DF0BE8F1A2}" type="slidenum">
              <a:rPr lang="en-GB" smtClean="0"/>
              <a:t>15</a:t>
            </a:fld>
            <a:endParaRPr lang="en-GB"/>
          </a:p>
        </p:txBody>
      </p:sp>
    </p:spTree>
    <p:extLst>
      <p:ext uri="{BB962C8B-B14F-4D97-AF65-F5344CB8AC3E}">
        <p14:creationId xmlns:p14="http://schemas.microsoft.com/office/powerpoint/2010/main" val="337778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A34C99-BE12-46FA-844E-E8DF0BE8F1A2}" type="slidenum">
              <a:rPr lang="en-GB" smtClean="0"/>
              <a:t>16</a:t>
            </a:fld>
            <a:endParaRPr lang="en-GB"/>
          </a:p>
        </p:txBody>
      </p:sp>
    </p:spTree>
    <p:extLst>
      <p:ext uri="{BB962C8B-B14F-4D97-AF65-F5344CB8AC3E}">
        <p14:creationId xmlns:p14="http://schemas.microsoft.com/office/powerpoint/2010/main" val="1995785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rple_Title, body 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DD70-892F-564E-891F-83C22F6C7192}"/>
              </a:ext>
            </a:extLst>
          </p:cNvPr>
          <p:cNvSpPr>
            <a:spLocks noGrp="1"/>
          </p:cNvSpPr>
          <p:nvPr>
            <p:ph type="title"/>
          </p:nvPr>
        </p:nvSpPr>
        <p:spPr>
          <a:xfrm>
            <a:off x="408178" y="361580"/>
            <a:ext cx="9556012" cy="884730"/>
          </a:xfrm>
        </p:spPr>
        <p:txBody>
          <a:bodyPr/>
          <a:lstStyle>
            <a:lvl1pPr>
              <a:defRPr>
                <a:solidFill>
                  <a:schemeClr val="bg1"/>
                </a:solidFill>
              </a:defRPr>
            </a:lvl1pPr>
          </a:lstStyle>
          <a:p>
            <a:r>
              <a:rPr lang="en-US"/>
              <a:t>Click to edit Master title style</a:t>
            </a:r>
            <a:endParaRPr lang="en-GB"/>
          </a:p>
        </p:txBody>
      </p:sp>
      <p:sp>
        <p:nvSpPr>
          <p:cNvPr id="8" name="Content Placeholder 8">
            <a:extLst>
              <a:ext uri="{FF2B5EF4-FFF2-40B4-BE49-F238E27FC236}">
                <a16:creationId xmlns:a16="http://schemas.microsoft.com/office/drawing/2014/main" id="{BA68CE8E-764C-6E42-B994-1E9372F7718E}"/>
              </a:ext>
            </a:extLst>
          </p:cNvPr>
          <p:cNvSpPr>
            <a:spLocks noGrp="1"/>
          </p:cNvSpPr>
          <p:nvPr>
            <p:ph sz="quarter" idx="14"/>
          </p:nvPr>
        </p:nvSpPr>
        <p:spPr>
          <a:xfrm>
            <a:off x="408177" y="1743710"/>
            <a:ext cx="10921400" cy="4565650"/>
          </a:xfrm>
        </p:spPr>
        <p:txBody>
          <a:bodyPr>
            <a:normAutofit/>
          </a:bodyPr>
          <a:lstStyle>
            <a:lvl1pPr>
              <a:buClr>
                <a:schemeClr val="tx1"/>
              </a:buClr>
              <a:defRPr sz="2800">
                <a:solidFill>
                  <a:schemeClr val="bg1"/>
                </a:solidFill>
              </a:defRPr>
            </a:lvl1pPr>
            <a:lvl2pPr>
              <a:buClr>
                <a:schemeClr val="tx1"/>
              </a:buClr>
              <a:defRPr sz="2400">
                <a:solidFill>
                  <a:schemeClr val="bg1"/>
                </a:solidFill>
              </a:defRPr>
            </a:lvl2pPr>
            <a:lvl3pPr>
              <a:buClr>
                <a:schemeClr val="tx1"/>
              </a:buClr>
              <a:defRPr sz="2000">
                <a:solidFill>
                  <a:schemeClr val="bg1"/>
                </a:solidFill>
              </a:defRPr>
            </a:lvl3pPr>
            <a:lvl4pPr>
              <a:buClr>
                <a:schemeClr val="tx1"/>
              </a:buClr>
              <a:defRPr sz="1800">
                <a:solidFill>
                  <a:schemeClr val="bg1"/>
                </a:solidFill>
              </a:defRPr>
            </a:lvl4pPr>
            <a:lvl5pPr>
              <a:buClr>
                <a:schemeClr val="tx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8939761"/>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336">
          <p15:clr>
            <a:srgbClr val="FBAE40"/>
          </p15:clr>
        </p15:guide>
        <p15:guide id="3" pos="2880">
          <p15:clr>
            <a:srgbClr val="FBAE40"/>
          </p15:clr>
        </p15:guide>
        <p15:guide id="4" pos="24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DS/AZ: Title, subtitle, text">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45173E5-7145-61E7-CB7A-A3156D843BC6}"/>
              </a:ext>
            </a:extLst>
          </p:cNvPr>
          <p:cNvGraphicFramePr>
            <a:graphicFrameLocks noGrp="1"/>
          </p:cNvGraphicFramePr>
          <p:nvPr userDrawn="1">
            <p:extLst>
              <p:ext uri="{D42A27DB-BD31-4B8C-83A1-F6EECF244321}">
                <p14:modId xmlns:p14="http://schemas.microsoft.com/office/powerpoint/2010/main" val="1777942911"/>
              </p:ext>
            </p:extLst>
          </p:nvPr>
        </p:nvGraphicFramePr>
        <p:xfrm>
          <a:off x="344905" y="1012380"/>
          <a:ext cx="11502190" cy="5472000"/>
        </p:xfrm>
        <a:graphic>
          <a:graphicData uri="http://schemas.openxmlformats.org/drawingml/2006/table">
            <a:tbl>
              <a:tblPr firstRow="1" bandRow="1">
                <a:tableStyleId>{5C22544A-7EE6-4342-B048-85BDC9FD1C3A}</a:tableStyleId>
              </a:tblPr>
              <a:tblGrid>
                <a:gridCol w="2870433">
                  <a:extLst>
                    <a:ext uri="{9D8B030D-6E8A-4147-A177-3AD203B41FA5}">
                      <a16:colId xmlns:a16="http://schemas.microsoft.com/office/drawing/2014/main" val="183037643"/>
                    </a:ext>
                  </a:extLst>
                </a:gridCol>
                <a:gridCol w="8631757">
                  <a:extLst>
                    <a:ext uri="{9D8B030D-6E8A-4147-A177-3AD203B41FA5}">
                      <a16:colId xmlns:a16="http://schemas.microsoft.com/office/drawing/2014/main" val="691719998"/>
                    </a:ext>
                  </a:extLst>
                </a:gridCol>
              </a:tblGrid>
              <a:tr h="864000">
                <a:tc rowSpan="2">
                  <a:txBody>
                    <a:bodyPr/>
                    <a:lstStyle/>
                    <a:p>
                      <a:r>
                        <a:rPr lang="en-GB" sz="2800" b="1" dirty="0">
                          <a:solidFill>
                            <a:schemeClr val="bg1"/>
                          </a:solidFill>
                        </a:rPr>
                        <a:t>Disease</a:t>
                      </a:r>
                    </a:p>
                  </a:txBody>
                  <a:tcPr>
                    <a:solidFill>
                      <a:srgbClr val="D2A000"/>
                    </a:solidFill>
                  </a:tcPr>
                </a:tc>
                <a:tc>
                  <a:txBody>
                    <a:bodyPr/>
                    <a:lstStyle/>
                    <a:p>
                      <a:endParaRPr lang="en-GB" sz="2200" b="0" dirty="0">
                        <a:solidFill>
                          <a:schemeClr val="accent6"/>
                        </a:solidFill>
                      </a:endParaRPr>
                    </a:p>
                  </a:txBody>
                  <a:tcPr>
                    <a:solidFill>
                      <a:schemeClr val="accent4">
                        <a:lumMod val="20000"/>
                        <a:lumOff val="80000"/>
                      </a:schemeClr>
                    </a:solidFill>
                  </a:tcPr>
                </a:tc>
                <a:extLst>
                  <a:ext uri="{0D108BD9-81ED-4DB2-BD59-A6C34878D82A}">
                    <a16:rowId xmlns:a16="http://schemas.microsoft.com/office/drawing/2014/main" val="2491875540"/>
                  </a:ext>
                </a:extLst>
              </a:tr>
              <a:tr h="864000">
                <a:tc vMerge="1">
                  <a:txBody>
                    <a:bodyPr/>
                    <a:lstStyle/>
                    <a:p>
                      <a:endParaRPr lang="en-GB" dirty="0"/>
                    </a:p>
                  </a:txBody>
                  <a:tcPr/>
                </a:tc>
                <a:tc>
                  <a:txBody>
                    <a:bodyPr/>
                    <a:lstStyle/>
                    <a:p>
                      <a:endParaRPr lang="en-GB" sz="2200" b="0" i="1" dirty="0">
                        <a:solidFill>
                          <a:schemeClr val="accent6"/>
                        </a:solidFill>
                      </a:endParaRPr>
                    </a:p>
                  </a:txBody>
                  <a:tcPr>
                    <a:solidFill>
                      <a:schemeClr val="accent4">
                        <a:lumMod val="40000"/>
                        <a:lumOff val="60000"/>
                      </a:schemeClr>
                    </a:solidFill>
                  </a:tcPr>
                </a:tc>
                <a:extLst>
                  <a:ext uri="{0D108BD9-81ED-4DB2-BD59-A6C34878D82A}">
                    <a16:rowId xmlns:a16="http://schemas.microsoft.com/office/drawing/2014/main" val="68751181"/>
                  </a:ext>
                </a:extLst>
              </a:tr>
              <a:tr h="864000">
                <a:tc rowSpan="2">
                  <a:txBody>
                    <a:bodyPr/>
                    <a:lstStyle/>
                    <a:p>
                      <a:r>
                        <a:rPr lang="en-GB" sz="2800" b="1" dirty="0">
                          <a:solidFill>
                            <a:schemeClr val="bg1"/>
                          </a:solidFill>
                        </a:rPr>
                        <a:t>Intervention</a:t>
                      </a:r>
                    </a:p>
                  </a:txBody>
                  <a:tcPr>
                    <a:solidFill>
                      <a:srgbClr val="FFC000"/>
                    </a:solidFill>
                  </a:tcPr>
                </a:tc>
                <a:tc>
                  <a:txBody>
                    <a:bodyPr/>
                    <a:lstStyle/>
                    <a:p>
                      <a:endParaRPr lang="en-GB" sz="2200" b="0" u="sng" dirty="0">
                        <a:solidFill>
                          <a:schemeClr val="accent6"/>
                        </a:solidFill>
                      </a:endParaRPr>
                    </a:p>
                  </a:txBody>
                  <a:tcPr>
                    <a:solidFill>
                      <a:schemeClr val="accent4">
                        <a:lumMod val="20000"/>
                        <a:lumOff val="80000"/>
                      </a:schemeClr>
                    </a:solidFill>
                  </a:tcPr>
                </a:tc>
                <a:extLst>
                  <a:ext uri="{0D108BD9-81ED-4DB2-BD59-A6C34878D82A}">
                    <a16:rowId xmlns:a16="http://schemas.microsoft.com/office/drawing/2014/main" val="4044718209"/>
                  </a:ext>
                </a:extLst>
              </a:tr>
              <a:tr h="576000">
                <a:tc vMerge="1">
                  <a:txBody>
                    <a:bodyPr/>
                    <a:lstStyle/>
                    <a:p>
                      <a:endParaRPr lang="en-GB" dirty="0"/>
                    </a:p>
                  </a:txBody>
                  <a:tcPr/>
                </a:tc>
                <a:tc>
                  <a:txBody>
                    <a:bodyPr/>
                    <a:lstStyle/>
                    <a:p>
                      <a:endParaRPr lang="en-GB" sz="2200" dirty="0">
                        <a:solidFill>
                          <a:schemeClr val="accent6"/>
                        </a:solidFill>
                      </a:endParaRPr>
                    </a:p>
                  </a:txBody>
                  <a:tcPr>
                    <a:solidFill>
                      <a:schemeClr val="accent4">
                        <a:lumMod val="40000"/>
                        <a:lumOff val="60000"/>
                      </a:schemeClr>
                    </a:solidFill>
                  </a:tcPr>
                </a:tc>
                <a:extLst>
                  <a:ext uri="{0D108BD9-81ED-4DB2-BD59-A6C34878D82A}">
                    <a16:rowId xmlns:a16="http://schemas.microsoft.com/office/drawing/2014/main" val="3926902153"/>
                  </a:ext>
                </a:extLst>
              </a:tr>
              <a:tr h="576000">
                <a:tc rowSpan="2">
                  <a:txBody>
                    <a:bodyPr/>
                    <a:lstStyle/>
                    <a:p>
                      <a:r>
                        <a:rPr lang="en-GB" sz="2800" b="1" dirty="0">
                          <a:solidFill>
                            <a:schemeClr val="bg1"/>
                          </a:solidFill>
                        </a:rPr>
                        <a:t>Test</a:t>
                      </a:r>
                    </a:p>
                  </a:txBody>
                  <a:tcPr>
                    <a:solidFill>
                      <a:srgbClr val="002060"/>
                    </a:solidFill>
                  </a:tcPr>
                </a:tc>
                <a:tc>
                  <a:txBody>
                    <a:bodyPr/>
                    <a:lstStyle/>
                    <a:p>
                      <a:endParaRPr lang="en-GB" sz="2200" dirty="0">
                        <a:solidFill>
                          <a:schemeClr val="accent6"/>
                        </a:solidFill>
                      </a:endParaRPr>
                    </a:p>
                  </a:txBody>
                  <a:tcPr>
                    <a:solidFill>
                      <a:srgbClr val="AAA7E3"/>
                    </a:solidFill>
                  </a:tcPr>
                </a:tc>
                <a:extLst>
                  <a:ext uri="{0D108BD9-81ED-4DB2-BD59-A6C34878D82A}">
                    <a16:rowId xmlns:a16="http://schemas.microsoft.com/office/drawing/2014/main" val="1678551720"/>
                  </a:ext>
                </a:extLst>
              </a:tr>
              <a:tr h="576000">
                <a:tc vMerge="1">
                  <a:txBody>
                    <a:bodyPr/>
                    <a:lstStyle/>
                    <a:p>
                      <a:endParaRPr lang="en-GB" dirty="0"/>
                    </a:p>
                  </a:txBody>
                  <a:tcPr/>
                </a:tc>
                <a:tc>
                  <a:txBody>
                    <a:bodyPr/>
                    <a:lstStyle/>
                    <a:p>
                      <a:endParaRPr lang="en-GB" sz="2200" b="1" i="1" dirty="0">
                        <a:solidFill>
                          <a:schemeClr val="accent6"/>
                        </a:solidFill>
                      </a:endParaRPr>
                    </a:p>
                  </a:txBody>
                  <a:tcPr>
                    <a:solidFill>
                      <a:srgbClr val="D7D6F2"/>
                    </a:solidFill>
                  </a:tcPr>
                </a:tc>
                <a:extLst>
                  <a:ext uri="{0D108BD9-81ED-4DB2-BD59-A6C34878D82A}">
                    <a16:rowId xmlns:a16="http://schemas.microsoft.com/office/drawing/2014/main" val="1305540103"/>
                  </a:ext>
                </a:extLst>
              </a:tr>
              <a:tr h="576000">
                <a:tc rowSpan="2">
                  <a:txBody>
                    <a:bodyPr/>
                    <a:lstStyle/>
                    <a:p>
                      <a:r>
                        <a:rPr lang="en-GB" sz="2800" b="1" dirty="0">
                          <a:solidFill>
                            <a:schemeClr val="bg1"/>
                          </a:solidFill>
                        </a:rPr>
                        <a:t>Screening Implementation</a:t>
                      </a:r>
                    </a:p>
                  </a:txBody>
                  <a:tcPr>
                    <a:solidFill>
                      <a:srgbClr val="A29E00"/>
                    </a:solidFill>
                  </a:tcPr>
                </a:tc>
                <a:tc>
                  <a:txBody>
                    <a:bodyPr/>
                    <a:lstStyle/>
                    <a:p>
                      <a:endParaRPr lang="en-GB" sz="2200" dirty="0">
                        <a:solidFill>
                          <a:schemeClr val="accent6"/>
                        </a:solidFill>
                      </a:endParaRPr>
                    </a:p>
                  </a:txBody>
                  <a:tcPr>
                    <a:solidFill>
                      <a:srgbClr val="EBE600"/>
                    </a:solidFill>
                  </a:tcPr>
                </a:tc>
                <a:extLst>
                  <a:ext uri="{0D108BD9-81ED-4DB2-BD59-A6C34878D82A}">
                    <a16:rowId xmlns:a16="http://schemas.microsoft.com/office/drawing/2014/main" val="3437182330"/>
                  </a:ext>
                </a:extLst>
              </a:tr>
              <a:tr h="576000">
                <a:tc vMerge="1">
                  <a:txBody>
                    <a:bodyPr/>
                    <a:lstStyle/>
                    <a:p>
                      <a:endParaRPr lang="en-GB" dirty="0"/>
                    </a:p>
                  </a:txBody>
                  <a:tcPr/>
                </a:tc>
                <a:tc>
                  <a:txBody>
                    <a:bodyPr/>
                    <a:lstStyle/>
                    <a:p>
                      <a:endParaRPr lang="en-GB" sz="2200" dirty="0">
                        <a:solidFill>
                          <a:schemeClr val="accent6"/>
                        </a:solidFill>
                      </a:endParaRPr>
                    </a:p>
                  </a:txBody>
                  <a:tcPr>
                    <a:solidFill>
                      <a:srgbClr val="CCCC00"/>
                    </a:solidFill>
                  </a:tcPr>
                </a:tc>
                <a:extLst>
                  <a:ext uri="{0D108BD9-81ED-4DB2-BD59-A6C34878D82A}">
                    <a16:rowId xmlns:a16="http://schemas.microsoft.com/office/drawing/2014/main" val="3402244928"/>
                  </a:ext>
                </a:extLst>
              </a:tr>
            </a:tbl>
          </a:graphicData>
        </a:graphic>
      </p:graphicFrame>
      <p:sp>
        <p:nvSpPr>
          <p:cNvPr id="4" name="Title 1">
            <a:extLst>
              <a:ext uri="{FF2B5EF4-FFF2-40B4-BE49-F238E27FC236}">
                <a16:creationId xmlns:a16="http://schemas.microsoft.com/office/drawing/2014/main" id="{6648BC3C-4DA4-F579-EF0A-BDABE65FB3F6}"/>
              </a:ext>
            </a:extLst>
          </p:cNvPr>
          <p:cNvSpPr>
            <a:spLocks noGrp="1"/>
          </p:cNvSpPr>
          <p:nvPr>
            <p:ph type="title"/>
          </p:nvPr>
        </p:nvSpPr>
        <p:spPr>
          <a:xfrm>
            <a:off x="223215" y="242251"/>
            <a:ext cx="11654590" cy="770129"/>
          </a:xfrm>
        </p:spPr>
        <p:txBody>
          <a:bodyPr>
            <a:noAutofit/>
          </a:bodyPr>
          <a:lstStyle>
            <a:lvl1pPr algn="l" defTabSz="914400" rtl="0" eaLnBrk="1" latinLnBrk="0" hangingPunct="1">
              <a:lnSpc>
                <a:spcPct val="90000"/>
              </a:lnSpc>
              <a:spcBef>
                <a:spcPct val="0"/>
              </a:spcBef>
              <a:buNone/>
              <a:defRPr lang="en-GB" sz="4400" b="1" kern="1200" dirty="0">
                <a:solidFill>
                  <a:srgbClr val="330165"/>
                </a:solidFill>
                <a:latin typeface="Arial" panose="020B0604020202020204" pitchFamily="34" charset="0"/>
                <a:ea typeface="+mj-ea"/>
                <a:cs typeface="Arial" panose="020B0604020202020204" pitchFamily="34" charset="0"/>
              </a:defRPr>
            </a:lvl1pPr>
          </a:lstStyle>
          <a:p>
            <a:endParaRPr lang="en-GB" dirty="0"/>
          </a:p>
        </p:txBody>
      </p:sp>
    </p:spTree>
    <p:extLst>
      <p:ext uri="{BB962C8B-B14F-4D97-AF65-F5344CB8AC3E}">
        <p14:creationId xmlns:p14="http://schemas.microsoft.com/office/powerpoint/2010/main" val="2617259714"/>
      </p:ext>
    </p:extLst>
  </p:cSld>
  <p:clrMapOvr>
    <a:masterClrMapping/>
  </p:clrMapOvr>
  <p:extLst>
    <p:ext uri="{DCECCB84-F9BA-43D5-87BE-67443E8EF086}">
      <p15:sldGuideLst xmlns:p15="http://schemas.microsoft.com/office/powerpoint/2012/main">
        <p15:guide id="1" orient="horz" pos="75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7C5601D4-6550-91B5-CE8C-6B9788C60CBB}"/>
              </a:ext>
            </a:extLst>
          </p:cNvPr>
          <p:cNvSpPr txBox="1">
            <a:spLocks/>
          </p:cNvSpPr>
          <p:nvPr userDrawn="1"/>
        </p:nvSpPr>
        <p:spPr>
          <a:xfrm>
            <a:off x="394879" y="360053"/>
            <a:ext cx="9758781" cy="7701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3301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endParaRPr>
          </a:p>
        </p:txBody>
      </p:sp>
      <p:sp>
        <p:nvSpPr>
          <p:cNvPr id="10" name="Rounded Rectangle 12">
            <a:extLst>
              <a:ext uri="{FF2B5EF4-FFF2-40B4-BE49-F238E27FC236}">
                <a16:creationId xmlns:a16="http://schemas.microsoft.com/office/drawing/2014/main" id="{105DECE6-E109-EA44-0B24-B602CDFA33A4}"/>
              </a:ext>
            </a:extLst>
          </p:cNvPr>
          <p:cNvSpPr/>
          <p:nvPr userDrawn="1"/>
        </p:nvSpPr>
        <p:spPr>
          <a:xfrm>
            <a:off x="0" y="85333"/>
            <a:ext cx="9536727" cy="168423"/>
          </a:xfrm>
          <a:prstGeom prst="roundRect">
            <a:avLst/>
          </a:prstGeom>
          <a:solidFill>
            <a:srgbClr val="C2D216"/>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1" name="Rounded Rectangle 13">
            <a:extLst>
              <a:ext uri="{FF2B5EF4-FFF2-40B4-BE49-F238E27FC236}">
                <a16:creationId xmlns:a16="http://schemas.microsoft.com/office/drawing/2014/main" id="{1CDD54D6-3425-5E71-D14D-6609174D625D}"/>
              </a:ext>
            </a:extLst>
          </p:cNvPr>
          <p:cNvSpPr/>
          <p:nvPr userDrawn="1"/>
        </p:nvSpPr>
        <p:spPr>
          <a:xfrm>
            <a:off x="9782288" y="85331"/>
            <a:ext cx="2409712" cy="168426"/>
          </a:xfrm>
          <a:prstGeom prst="roundRect">
            <a:avLst/>
          </a:prstGeom>
          <a:solidFill>
            <a:srgbClr val="330165"/>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7AB3059E-697B-2E75-D399-45A95D96507A}"/>
              </a:ext>
            </a:extLst>
          </p:cNvPr>
          <p:cNvSpPr>
            <a:spLocks noGrp="1"/>
          </p:cNvSpPr>
          <p:nvPr>
            <p:ph type="title"/>
          </p:nvPr>
        </p:nvSpPr>
        <p:spPr>
          <a:xfrm>
            <a:off x="268705" y="360053"/>
            <a:ext cx="11654590" cy="770129"/>
          </a:xfrm>
        </p:spPr>
        <p:txBody>
          <a:bodyPr>
            <a:noAutofit/>
          </a:bodyPr>
          <a:lstStyle>
            <a:lvl1pPr algn="l" defTabSz="914400" rtl="0" eaLnBrk="1" latinLnBrk="0" hangingPunct="1">
              <a:lnSpc>
                <a:spcPct val="90000"/>
              </a:lnSpc>
              <a:spcBef>
                <a:spcPct val="0"/>
              </a:spcBef>
              <a:buNone/>
              <a:defRPr lang="en-GB" sz="4400" b="1" kern="1200" dirty="0">
                <a:solidFill>
                  <a:srgbClr val="330165"/>
                </a:solidFill>
                <a:latin typeface="Arial" panose="020B0604020202020204" pitchFamily="34" charset="0"/>
                <a:ea typeface="+mj-ea"/>
                <a:cs typeface="Arial" panose="020B0604020202020204" pitchFamily="34" charset="0"/>
              </a:defRPr>
            </a:lvl1pPr>
          </a:lstStyle>
          <a:p>
            <a:endParaRPr lang="en-GB" dirty="0"/>
          </a:p>
        </p:txBody>
      </p:sp>
    </p:spTree>
    <p:extLst>
      <p:ext uri="{BB962C8B-B14F-4D97-AF65-F5344CB8AC3E}">
        <p14:creationId xmlns:p14="http://schemas.microsoft.com/office/powerpoint/2010/main" val="1211775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330165"/>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7C5601D4-6550-91B5-CE8C-6B9788C60CBB}"/>
              </a:ext>
            </a:extLst>
          </p:cNvPr>
          <p:cNvSpPr txBox="1">
            <a:spLocks/>
          </p:cNvSpPr>
          <p:nvPr userDrawn="1"/>
        </p:nvSpPr>
        <p:spPr>
          <a:xfrm>
            <a:off x="394879" y="360053"/>
            <a:ext cx="9758781" cy="7701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3301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endParaRPr>
          </a:p>
        </p:txBody>
      </p:sp>
      <p:sp>
        <p:nvSpPr>
          <p:cNvPr id="10" name="Rounded Rectangle 12">
            <a:extLst>
              <a:ext uri="{FF2B5EF4-FFF2-40B4-BE49-F238E27FC236}">
                <a16:creationId xmlns:a16="http://schemas.microsoft.com/office/drawing/2014/main" id="{105DECE6-E109-EA44-0B24-B602CDFA33A4}"/>
              </a:ext>
            </a:extLst>
          </p:cNvPr>
          <p:cNvSpPr/>
          <p:nvPr userDrawn="1"/>
        </p:nvSpPr>
        <p:spPr>
          <a:xfrm>
            <a:off x="0" y="85333"/>
            <a:ext cx="9536727" cy="168423"/>
          </a:xfrm>
          <a:prstGeom prst="roundRect">
            <a:avLst/>
          </a:prstGeom>
          <a:solidFill>
            <a:srgbClr val="C2D216"/>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1" name="Rounded Rectangle 13">
            <a:extLst>
              <a:ext uri="{FF2B5EF4-FFF2-40B4-BE49-F238E27FC236}">
                <a16:creationId xmlns:a16="http://schemas.microsoft.com/office/drawing/2014/main" id="{1CDD54D6-3425-5E71-D14D-6609174D625D}"/>
              </a:ext>
            </a:extLst>
          </p:cNvPr>
          <p:cNvSpPr/>
          <p:nvPr userDrawn="1"/>
        </p:nvSpPr>
        <p:spPr>
          <a:xfrm>
            <a:off x="9782288" y="85331"/>
            <a:ext cx="2409712" cy="168426"/>
          </a:xfrm>
          <a:prstGeom prst="roundRect">
            <a:avLst/>
          </a:prstGeom>
          <a:solidFill>
            <a:srgbClr val="CC009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7AB3059E-697B-2E75-D399-45A95D96507A}"/>
              </a:ext>
            </a:extLst>
          </p:cNvPr>
          <p:cNvSpPr>
            <a:spLocks noGrp="1"/>
          </p:cNvSpPr>
          <p:nvPr>
            <p:ph type="title"/>
          </p:nvPr>
        </p:nvSpPr>
        <p:spPr>
          <a:xfrm>
            <a:off x="822157" y="2537769"/>
            <a:ext cx="10138611" cy="770129"/>
          </a:xfrm>
        </p:spPr>
        <p:txBody>
          <a:bodyPr>
            <a:noAutofit/>
          </a:bodyPr>
          <a:lstStyle>
            <a:lvl1pPr algn="l" defTabSz="914400" rtl="0" eaLnBrk="1" latinLnBrk="0" hangingPunct="1">
              <a:lnSpc>
                <a:spcPct val="90000"/>
              </a:lnSpc>
              <a:spcBef>
                <a:spcPct val="0"/>
              </a:spcBef>
              <a:buNone/>
              <a:defRPr lang="en-GB" sz="4800" b="1" kern="1200" dirty="0">
                <a:solidFill>
                  <a:schemeClr val="bg1"/>
                </a:solidFill>
                <a:latin typeface="Arial" panose="020B0604020202020204" pitchFamily="34" charset="0"/>
                <a:ea typeface="+mj-ea"/>
                <a:cs typeface="Arial" panose="020B0604020202020204" pitchFamily="34" charset="0"/>
              </a:defRPr>
            </a:lvl1pPr>
          </a:lstStyle>
          <a:p>
            <a:endParaRPr lang="en-GB" dirty="0"/>
          </a:p>
        </p:txBody>
      </p:sp>
    </p:spTree>
    <p:extLst>
      <p:ext uri="{BB962C8B-B14F-4D97-AF65-F5344CB8AC3E}">
        <p14:creationId xmlns:p14="http://schemas.microsoft.com/office/powerpoint/2010/main" val="1487023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4B9A-CD04-6195-5C4E-9AF114C29B43}"/>
              </a:ext>
            </a:extLst>
          </p:cNvPr>
          <p:cNvSpPr>
            <a:spLocks noGrp="1"/>
          </p:cNvSpPr>
          <p:nvPr>
            <p:ph type="title"/>
          </p:nvPr>
        </p:nvSpPr>
        <p:spPr>
          <a:xfrm>
            <a:off x="223215" y="242251"/>
            <a:ext cx="11654590" cy="770129"/>
          </a:xfrm>
        </p:spPr>
        <p:txBody>
          <a:bodyPr>
            <a:noAutofit/>
          </a:bodyPr>
          <a:lstStyle>
            <a:lvl1pPr algn="l" defTabSz="914400" rtl="0" eaLnBrk="1" latinLnBrk="0" hangingPunct="1">
              <a:lnSpc>
                <a:spcPct val="90000"/>
              </a:lnSpc>
              <a:spcBef>
                <a:spcPct val="0"/>
              </a:spcBef>
              <a:buNone/>
              <a:defRPr lang="en-GB" sz="4400" b="1" kern="1200" dirty="0">
                <a:solidFill>
                  <a:srgbClr val="330165"/>
                </a:solidFill>
                <a:latin typeface="Arial" panose="020B0604020202020204" pitchFamily="34" charset="0"/>
                <a:ea typeface="+mj-ea"/>
                <a:cs typeface="Arial" panose="020B0604020202020204" pitchFamily="34" charset="0"/>
              </a:defRPr>
            </a:lvl1pPr>
          </a:lstStyle>
          <a:p>
            <a:endParaRPr lang="en-GB" dirty="0"/>
          </a:p>
        </p:txBody>
      </p:sp>
    </p:spTree>
    <p:extLst>
      <p:ext uri="{BB962C8B-B14F-4D97-AF65-F5344CB8AC3E}">
        <p14:creationId xmlns:p14="http://schemas.microsoft.com/office/powerpoint/2010/main" val="432492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9EC258-A6B6-FE0D-06B1-BE65A43A69C3}"/>
              </a:ext>
            </a:extLst>
          </p:cNvPr>
          <p:cNvSpPr txBox="1">
            <a:spLocks/>
          </p:cNvSpPr>
          <p:nvPr userDrawn="1"/>
        </p:nvSpPr>
        <p:spPr>
          <a:xfrm>
            <a:off x="394879" y="360053"/>
            <a:ext cx="9758781" cy="7701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330165"/>
                </a:solidFill>
                <a:latin typeface="Arial" panose="020B0604020202020204" pitchFamily="34" charset="0"/>
                <a:ea typeface="+mj-ea"/>
                <a:cs typeface="Arial" panose="020B0604020202020204" pitchFamily="34" charset="0"/>
              </a:defRPr>
            </a:lvl1pPr>
          </a:lstStyle>
          <a:p>
            <a:endParaRPr lang="en-US" dirty="0"/>
          </a:p>
        </p:txBody>
      </p:sp>
      <p:sp>
        <p:nvSpPr>
          <p:cNvPr id="9" name="Slide Number Placeholder 8">
            <a:extLst>
              <a:ext uri="{FF2B5EF4-FFF2-40B4-BE49-F238E27FC236}">
                <a16:creationId xmlns:a16="http://schemas.microsoft.com/office/drawing/2014/main" id="{920A59BC-3EFC-D5D6-0AB1-752502B6347A}"/>
              </a:ext>
            </a:extLst>
          </p:cNvPr>
          <p:cNvSpPr txBox="1">
            <a:spLocks/>
          </p:cNvSpPr>
          <p:nvPr userDrawn="1"/>
        </p:nvSpPr>
        <p:spPr>
          <a:xfrm>
            <a:off x="11449397" y="6494046"/>
            <a:ext cx="742604" cy="3639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C487C4-5EF2-7143-9554-1083A5022CDC}" type="slidenum">
              <a:rPr lang="en-US" smtClean="0"/>
              <a:pPr/>
              <a:t>‹#›</a:t>
            </a:fld>
            <a:endParaRPr lang="en-US"/>
          </a:p>
        </p:txBody>
      </p:sp>
      <p:sp>
        <p:nvSpPr>
          <p:cNvPr id="10" name="Rectangle 9">
            <a:extLst>
              <a:ext uri="{FF2B5EF4-FFF2-40B4-BE49-F238E27FC236}">
                <a16:creationId xmlns:a16="http://schemas.microsoft.com/office/drawing/2014/main" id="{B04C849A-91D9-EEB0-96CA-9EC64FC19723}"/>
              </a:ext>
            </a:extLst>
          </p:cNvPr>
          <p:cNvSpPr/>
          <p:nvPr userDrawn="1"/>
        </p:nvSpPr>
        <p:spPr>
          <a:xfrm>
            <a:off x="0" y="6510106"/>
            <a:ext cx="12192000" cy="278647"/>
          </a:xfrm>
          <a:prstGeom prst="rect">
            <a:avLst/>
          </a:prstGeom>
          <a:solidFill>
            <a:srgbClr val="D0016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3578609-5A24-C99D-E6A6-7C268539C9F4}"/>
              </a:ext>
            </a:extLst>
          </p:cNvPr>
          <p:cNvSpPr/>
          <p:nvPr userDrawn="1"/>
        </p:nvSpPr>
        <p:spPr>
          <a:xfrm>
            <a:off x="115227" y="6464890"/>
            <a:ext cx="12076773" cy="30777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srgbClr val="FFFFFF"/>
                </a:solidFill>
                <a:effectLst/>
                <a:uLnTx/>
                <a:uFillTx/>
                <a:latin typeface="Calibri "/>
              </a:rPr>
              <a:t>@</a:t>
            </a:r>
            <a:r>
              <a:rPr kumimoji="0" lang="en-GB" sz="1350" b="0" i="0" u="none" strike="noStrike" kern="0" cap="none" spc="0" normalizeH="0" baseline="0" noProof="0" dirty="0" err="1">
                <a:ln>
                  <a:noFill/>
                </a:ln>
                <a:solidFill>
                  <a:srgbClr val="FFFFFF"/>
                </a:solidFill>
                <a:effectLst/>
                <a:uLnTx/>
                <a:uFillTx/>
                <a:latin typeface="Calibri "/>
              </a:rPr>
              <a:t>ICR_London</a:t>
            </a:r>
            <a:r>
              <a:rPr kumimoji="0" lang="en-GB" sz="1350" b="0" i="0" u="none" strike="noStrike" kern="0" cap="none" spc="0" normalizeH="0" baseline="0" noProof="0" dirty="0">
                <a:ln>
                  <a:noFill/>
                </a:ln>
                <a:solidFill>
                  <a:srgbClr val="FFFFFF"/>
                </a:solidFill>
                <a:effectLst/>
                <a:uLnTx/>
                <a:uFillTx/>
                <a:latin typeface="Calibri "/>
              </a:rPr>
              <a:t>                                                                    </a:t>
            </a:r>
            <a:r>
              <a:rPr kumimoji="0" lang="en-US" sz="1400" b="0" i="0" u="none" strike="noStrike" kern="0" cap="none" spc="0" normalizeH="0" baseline="0" noProof="0" dirty="0">
                <a:ln>
                  <a:noFill/>
                </a:ln>
                <a:solidFill>
                  <a:srgbClr val="FFFFFF"/>
                </a:solidFill>
                <a:effectLst/>
                <a:uLnTx/>
                <a:uFillTx/>
              </a:rPr>
              <a:t>Making the discoveries that defeat cancer</a:t>
            </a:r>
            <a:r>
              <a:rPr kumimoji="0" lang="en-GB" sz="1350" b="0" i="0" u="none" strike="noStrike" kern="0" cap="none" spc="0" normalizeH="0" baseline="0" noProof="0" dirty="0">
                <a:ln>
                  <a:noFill/>
                </a:ln>
                <a:solidFill>
                  <a:srgbClr val="FFFFFF"/>
                </a:solidFill>
                <a:effectLst/>
                <a:uLnTx/>
                <a:uFillTx/>
                <a:latin typeface="Calibri "/>
              </a:rPr>
              <a:t>                                                             @clare__</a:t>
            </a:r>
            <a:r>
              <a:rPr kumimoji="0" lang="en-GB" sz="1350" b="0" i="0" u="none" strike="noStrike" kern="0" cap="none" spc="0" normalizeH="0" baseline="0" noProof="0" dirty="0" err="1">
                <a:ln>
                  <a:noFill/>
                </a:ln>
                <a:solidFill>
                  <a:srgbClr val="FFFFFF"/>
                </a:solidFill>
                <a:effectLst/>
                <a:uLnTx/>
                <a:uFillTx/>
                <a:latin typeface="Calibri "/>
              </a:rPr>
              <a:t>turnbull</a:t>
            </a:r>
            <a:endParaRPr kumimoji="0" lang="en-GB" sz="1350" b="0" i="0" u="none" strike="noStrike" kern="0" cap="none" spc="0" normalizeH="0" baseline="0" noProof="0" dirty="0">
              <a:ln>
                <a:noFill/>
              </a:ln>
              <a:solidFill>
                <a:srgbClr val="FFFFFF"/>
              </a:solidFill>
              <a:effectLst/>
              <a:uLnTx/>
              <a:uFillTx/>
              <a:latin typeface="Calibri "/>
            </a:endParaRPr>
          </a:p>
        </p:txBody>
      </p:sp>
      <p:sp>
        <p:nvSpPr>
          <p:cNvPr id="12" name="Title 1">
            <a:extLst>
              <a:ext uri="{FF2B5EF4-FFF2-40B4-BE49-F238E27FC236}">
                <a16:creationId xmlns:a16="http://schemas.microsoft.com/office/drawing/2014/main" id="{6E5044E4-E8A0-D586-2A33-F2455CC599CC}"/>
              </a:ext>
            </a:extLst>
          </p:cNvPr>
          <p:cNvSpPr>
            <a:spLocks noGrp="1"/>
          </p:cNvSpPr>
          <p:nvPr>
            <p:ph type="title"/>
          </p:nvPr>
        </p:nvSpPr>
        <p:spPr>
          <a:xfrm>
            <a:off x="223215" y="242251"/>
            <a:ext cx="11654590" cy="770129"/>
          </a:xfrm>
        </p:spPr>
        <p:txBody>
          <a:bodyPr>
            <a:noAutofit/>
          </a:bodyPr>
          <a:lstStyle>
            <a:lvl1pPr algn="l" defTabSz="914400" rtl="0" eaLnBrk="1" latinLnBrk="0" hangingPunct="1">
              <a:lnSpc>
                <a:spcPct val="90000"/>
              </a:lnSpc>
              <a:spcBef>
                <a:spcPct val="0"/>
              </a:spcBef>
              <a:buNone/>
              <a:defRPr lang="en-GB" sz="4400" b="1" kern="1200" dirty="0">
                <a:solidFill>
                  <a:srgbClr val="330165"/>
                </a:solidFill>
                <a:latin typeface="Arial" panose="020B0604020202020204" pitchFamily="34" charset="0"/>
                <a:ea typeface="+mj-ea"/>
                <a:cs typeface="Arial" panose="020B0604020202020204" pitchFamily="34" charset="0"/>
              </a:defRPr>
            </a:lvl1pPr>
          </a:lstStyle>
          <a:p>
            <a:endParaRPr lang="en-GB" dirty="0"/>
          </a:p>
        </p:txBody>
      </p:sp>
    </p:spTree>
    <p:extLst>
      <p:ext uri="{BB962C8B-B14F-4D97-AF65-F5344CB8AC3E}">
        <p14:creationId xmlns:p14="http://schemas.microsoft.com/office/powerpoint/2010/main" val="2359644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partner logos">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215932" y="6308525"/>
            <a:ext cx="11639520" cy="549475"/>
          </a:xfrm>
        </p:spPr>
        <p:txBody>
          <a:bodyPr>
            <a:normAutofit/>
          </a:bodyPr>
          <a:lstStyle>
            <a:lvl1pPr>
              <a:defRPr sz="1600"/>
            </a:lvl1pPr>
          </a:lstStyle>
          <a:p>
            <a:pPr lvl="0"/>
            <a:r>
              <a:rPr lang="en-US"/>
              <a:t>Click to edit Master text styles</a:t>
            </a:r>
          </a:p>
        </p:txBody>
      </p:sp>
      <p:sp>
        <p:nvSpPr>
          <p:cNvPr id="2" name="Title 1"/>
          <p:cNvSpPr>
            <a:spLocks noGrp="1"/>
          </p:cNvSpPr>
          <p:nvPr>
            <p:ph type="ctrTitle"/>
          </p:nvPr>
        </p:nvSpPr>
        <p:spPr>
          <a:xfrm>
            <a:off x="150702" y="1473868"/>
            <a:ext cx="11704749" cy="4388752"/>
          </a:xfrm>
          <a:prstGeom prst="rect">
            <a:avLst/>
          </a:prstGeom>
        </p:spPr>
        <p:txBody>
          <a:bodyPr anchor="b" anchorCtr="0">
            <a:normAutofit/>
          </a:bodyPr>
          <a:lstStyle>
            <a:lvl1pPr algn="l">
              <a:lnSpc>
                <a:spcPct val="80000"/>
              </a:lnSpc>
              <a:defRPr sz="8133"/>
            </a:lvl1pPr>
          </a:lstStyle>
          <a:p>
            <a:r>
              <a:rPr lang="en-US"/>
              <a:t>Click to edit Master title style</a:t>
            </a:r>
            <a:endParaRPr lang="en-GB" dirty="0"/>
          </a:p>
        </p:txBody>
      </p:sp>
      <p:sp>
        <p:nvSpPr>
          <p:cNvPr id="3" name="Subtitle 2"/>
          <p:cNvSpPr>
            <a:spLocks noGrp="1"/>
          </p:cNvSpPr>
          <p:nvPr>
            <p:ph type="subTitle" idx="1"/>
          </p:nvPr>
        </p:nvSpPr>
        <p:spPr>
          <a:xfrm>
            <a:off x="215932" y="5753342"/>
            <a:ext cx="11639520" cy="440023"/>
          </a:xfrm>
        </p:spPr>
        <p:txBody>
          <a:bodyPr>
            <a:normAutofit/>
          </a:bodyPr>
          <a:lstStyle>
            <a:lvl1pPr marL="0" indent="0" algn="l">
              <a:buNone/>
              <a:defRPr sz="20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8" name="Rounded Rectangle 7"/>
          <p:cNvSpPr/>
          <p:nvPr userDrawn="1"/>
        </p:nvSpPr>
        <p:spPr>
          <a:xfrm>
            <a:off x="334432" y="6172200"/>
            <a:ext cx="11521019"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0" y="2"/>
            <a:ext cx="12192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4" name="TextBox 13"/>
          <p:cNvSpPr txBox="1"/>
          <p:nvPr userDrawn="1"/>
        </p:nvSpPr>
        <p:spPr>
          <a:xfrm>
            <a:off x="10511367" y="168890"/>
            <a:ext cx="1428596" cy="276999"/>
          </a:xfrm>
          <a:prstGeom prst="rect">
            <a:avLst/>
          </a:prstGeom>
          <a:noFill/>
        </p:spPr>
        <p:txBody>
          <a:bodyPr wrap="none" rtlCol="0">
            <a:spAutoFit/>
          </a:bodyPr>
          <a:lstStyle/>
          <a:p>
            <a:r>
              <a:rPr lang="en-GB" sz="1200" dirty="0">
                <a:solidFill>
                  <a:schemeClr val="tx2"/>
                </a:solidFill>
              </a:rPr>
              <a:t>in partnership</a:t>
            </a:r>
            <a:r>
              <a:rPr lang="en-GB" sz="1200" baseline="0" dirty="0">
                <a:solidFill>
                  <a:schemeClr val="tx2"/>
                </a:solidFill>
              </a:rPr>
              <a:t> with</a:t>
            </a:r>
            <a:endParaRPr lang="en-GB" sz="1200" dirty="0">
              <a:solidFill>
                <a:schemeClr val="tx2"/>
              </a:solidFill>
            </a:endParaRPr>
          </a:p>
        </p:txBody>
      </p:sp>
      <p:pic>
        <p:nvPicPr>
          <p:cNvPr id="15" name="Picture 14" descr="CRUK_Pos_RGB_150.jpg"/>
          <p:cNvPicPr>
            <a:picLocks noChangeAspect="1"/>
          </p:cNvPicPr>
          <p:nvPr userDrawn="1"/>
        </p:nvPicPr>
        <p:blipFill>
          <a:blip r:embed="rId2"/>
          <a:stretch>
            <a:fillRect/>
          </a:stretch>
        </p:blipFill>
        <p:spPr>
          <a:xfrm>
            <a:off x="7573933" y="445764"/>
            <a:ext cx="1731264" cy="670560"/>
          </a:xfrm>
          <a:prstGeom prst="rect">
            <a:avLst/>
          </a:prstGeom>
        </p:spPr>
      </p:pic>
      <p:pic>
        <p:nvPicPr>
          <p:cNvPr id="16" name="Picture 15" descr="The Royal Marsden logo_RGB_300.jpg"/>
          <p:cNvPicPr>
            <a:picLocks noChangeAspect="1"/>
          </p:cNvPicPr>
          <p:nvPr userDrawn="1"/>
        </p:nvPicPr>
        <p:blipFill>
          <a:blip r:embed="rId3"/>
          <a:stretch>
            <a:fillRect/>
          </a:stretch>
        </p:blipFill>
        <p:spPr>
          <a:xfrm>
            <a:off x="9611310" y="515316"/>
            <a:ext cx="2244141" cy="377749"/>
          </a:xfrm>
          <a:prstGeom prst="rect">
            <a:avLst/>
          </a:prstGeom>
        </p:spPr>
      </p:pic>
      <p:pic>
        <p:nvPicPr>
          <p:cNvPr id="13" name="Picture 12" descr="ICR logo.jpg"/>
          <p:cNvPicPr>
            <a:picLocks noChangeAspect="1"/>
          </p:cNvPicPr>
          <p:nvPr userDrawn="1"/>
        </p:nvPicPr>
        <p:blipFill>
          <a:blip r:embed="rId4"/>
          <a:stretch>
            <a:fillRect/>
          </a:stretch>
        </p:blipFill>
        <p:spPr>
          <a:xfrm>
            <a:off x="338667" y="521665"/>
            <a:ext cx="2596896" cy="502920"/>
          </a:xfrm>
          <a:prstGeom prst="rect">
            <a:avLst/>
          </a:prstGeom>
        </p:spPr>
      </p:pic>
    </p:spTree>
    <p:extLst>
      <p:ext uri="{BB962C8B-B14F-4D97-AF65-F5344CB8AC3E}">
        <p14:creationId xmlns:p14="http://schemas.microsoft.com/office/powerpoint/2010/main" val="50451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Partner logos and Mission Statement">
    <p:spTree>
      <p:nvGrpSpPr>
        <p:cNvPr id="1" name=""/>
        <p:cNvGrpSpPr/>
        <p:nvPr/>
      </p:nvGrpSpPr>
      <p:grpSpPr>
        <a:xfrm>
          <a:off x="0" y="0"/>
          <a:ext cx="0" cy="0"/>
          <a:chOff x="0" y="0"/>
          <a:chExt cx="0" cy="0"/>
        </a:xfrm>
      </p:grpSpPr>
      <p:sp>
        <p:nvSpPr>
          <p:cNvPr id="2" name="Title 1"/>
          <p:cNvSpPr>
            <a:spLocks noGrp="1"/>
          </p:cNvSpPr>
          <p:nvPr>
            <p:ph type="ctrTitle"/>
          </p:nvPr>
        </p:nvSpPr>
        <p:spPr>
          <a:xfrm>
            <a:off x="150702" y="1719563"/>
            <a:ext cx="11704749" cy="4388752"/>
          </a:xfrm>
          <a:prstGeom prst="rect">
            <a:avLst/>
          </a:prstGeom>
        </p:spPr>
        <p:txBody>
          <a:bodyPr anchor="b" anchorCtr="0">
            <a:normAutofit/>
          </a:bodyPr>
          <a:lstStyle>
            <a:lvl1pPr algn="l">
              <a:lnSpc>
                <a:spcPct val="80000"/>
              </a:lnSpc>
              <a:defRPr sz="8133"/>
            </a:lvl1pPr>
          </a:lstStyle>
          <a:p>
            <a:r>
              <a:rPr lang="en-US"/>
              <a:t>Click to edit Master title style</a:t>
            </a:r>
            <a:endParaRPr lang="en-GB" dirty="0"/>
          </a:p>
        </p:txBody>
      </p:sp>
      <p:sp>
        <p:nvSpPr>
          <p:cNvPr id="7" name="Rounded Rectangle 6"/>
          <p:cNvSpPr/>
          <p:nvPr userDrawn="1"/>
        </p:nvSpPr>
        <p:spPr>
          <a:xfrm>
            <a:off x="334432" y="6172201"/>
            <a:ext cx="11521019" cy="342900"/>
          </a:xfrm>
          <a:prstGeom prst="roundRect">
            <a:avLst>
              <a:gd name="adj" fmla="val 926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8" name="Rectangle 7"/>
          <p:cNvSpPr/>
          <p:nvPr userDrawn="1"/>
        </p:nvSpPr>
        <p:spPr>
          <a:xfrm>
            <a:off x="0" y="1"/>
            <a:ext cx="12192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Subtitle 2"/>
          <p:cNvSpPr txBox="1">
            <a:spLocks/>
          </p:cNvSpPr>
          <p:nvPr userDrawn="1"/>
        </p:nvSpPr>
        <p:spPr>
          <a:xfrm>
            <a:off x="304832" y="6153600"/>
            <a:ext cx="11550619" cy="369332"/>
          </a:xfrm>
          <a:prstGeom prst="rect">
            <a:avLst/>
          </a:prstGeom>
        </p:spPr>
        <p:txBody>
          <a:bodyPr vert="horz" lIns="121920" tIns="60960" rIns="121920" bIns="60960" rtlCol="0">
            <a:spAutoFit/>
          </a:bodyPr>
          <a:lstStyle/>
          <a:p>
            <a:pPr marL="0" marR="0" lvl="0" indent="0" algn="l" defTabSz="609585" rtl="0" eaLnBrk="1" fontAlgn="auto" latinLnBrk="0" hangingPunct="1">
              <a:lnSpc>
                <a:spcPct val="100000"/>
              </a:lnSpc>
              <a:spcBef>
                <a:spcPts val="667"/>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Making the discoveries that defeat cancer</a:t>
            </a:r>
            <a:endParaRPr kumimoji="0" lang="en-GB"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TextBox 13"/>
          <p:cNvSpPr txBox="1"/>
          <p:nvPr userDrawn="1"/>
        </p:nvSpPr>
        <p:spPr>
          <a:xfrm>
            <a:off x="10511367" y="168890"/>
            <a:ext cx="1428596" cy="276999"/>
          </a:xfrm>
          <a:prstGeom prst="rect">
            <a:avLst/>
          </a:prstGeom>
          <a:noFill/>
        </p:spPr>
        <p:txBody>
          <a:bodyPr wrap="none" rtlCol="0">
            <a:spAutoFit/>
          </a:bodyPr>
          <a:lstStyle/>
          <a:p>
            <a:r>
              <a:rPr lang="en-GB" sz="1200" dirty="0">
                <a:solidFill>
                  <a:schemeClr val="tx2"/>
                </a:solidFill>
              </a:rPr>
              <a:t>in partnership</a:t>
            </a:r>
            <a:r>
              <a:rPr lang="en-GB" sz="1200" baseline="0" dirty="0">
                <a:solidFill>
                  <a:schemeClr val="tx2"/>
                </a:solidFill>
              </a:rPr>
              <a:t> with</a:t>
            </a:r>
            <a:endParaRPr lang="en-GB" sz="1200" dirty="0">
              <a:solidFill>
                <a:schemeClr val="tx2"/>
              </a:solidFill>
            </a:endParaRPr>
          </a:p>
        </p:txBody>
      </p:sp>
      <p:pic>
        <p:nvPicPr>
          <p:cNvPr id="15" name="Picture 14" descr="CRUK_Pos_RGB_150.jpg"/>
          <p:cNvPicPr>
            <a:picLocks noChangeAspect="1"/>
          </p:cNvPicPr>
          <p:nvPr userDrawn="1"/>
        </p:nvPicPr>
        <p:blipFill>
          <a:blip r:embed="rId2"/>
          <a:stretch>
            <a:fillRect/>
          </a:stretch>
        </p:blipFill>
        <p:spPr>
          <a:xfrm>
            <a:off x="7573933" y="445764"/>
            <a:ext cx="1731264" cy="670560"/>
          </a:xfrm>
          <a:prstGeom prst="rect">
            <a:avLst/>
          </a:prstGeom>
        </p:spPr>
      </p:pic>
      <p:pic>
        <p:nvPicPr>
          <p:cNvPr id="16" name="Picture 15" descr="The Royal Marsden logo_RGB_300.jpg"/>
          <p:cNvPicPr>
            <a:picLocks noChangeAspect="1"/>
          </p:cNvPicPr>
          <p:nvPr userDrawn="1"/>
        </p:nvPicPr>
        <p:blipFill>
          <a:blip r:embed="rId3"/>
          <a:stretch>
            <a:fillRect/>
          </a:stretch>
        </p:blipFill>
        <p:spPr>
          <a:xfrm>
            <a:off x="9611310" y="515316"/>
            <a:ext cx="2244141" cy="377749"/>
          </a:xfrm>
          <a:prstGeom prst="rect">
            <a:avLst/>
          </a:prstGeom>
        </p:spPr>
      </p:pic>
      <p:pic>
        <p:nvPicPr>
          <p:cNvPr id="10" name="Picture 9" descr="ICR logo.jpg"/>
          <p:cNvPicPr>
            <a:picLocks noChangeAspect="1"/>
          </p:cNvPicPr>
          <p:nvPr userDrawn="1"/>
        </p:nvPicPr>
        <p:blipFill>
          <a:blip r:embed="rId4"/>
          <a:stretch>
            <a:fillRect/>
          </a:stretch>
        </p:blipFill>
        <p:spPr>
          <a:xfrm>
            <a:off x="338667" y="521665"/>
            <a:ext cx="2596896" cy="502920"/>
          </a:xfrm>
          <a:prstGeom prst="rect">
            <a:avLst/>
          </a:prstGeom>
        </p:spPr>
      </p:pic>
    </p:spTree>
    <p:extLst>
      <p:ext uri="{BB962C8B-B14F-4D97-AF65-F5344CB8AC3E}">
        <p14:creationId xmlns:p14="http://schemas.microsoft.com/office/powerpoint/2010/main" val="3015608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Partners/Details">
    <p:spTree>
      <p:nvGrpSpPr>
        <p:cNvPr id="1" name=""/>
        <p:cNvGrpSpPr/>
        <p:nvPr/>
      </p:nvGrpSpPr>
      <p:grpSpPr>
        <a:xfrm>
          <a:off x="0" y="0"/>
          <a:ext cx="0" cy="0"/>
          <a:chOff x="0" y="0"/>
          <a:chExt cx="0" cy="0"/>
        </a:xfrm>
      </p:grpSpPr>
      <p:sp>
        <p:nvSpPr>
          <p:cNvPr id="7" name="Rounded Rectangle 6"/>
          <p:cNvSpPr/>
          <p:nvPr userDrawn="1"/>
        </p:nvSpPr>
        <p:spPr>
          <a:xfrm>
            <a:off x="334432" y="6172201"/>
            <a:ext cx="11521019" cy="342900"/>
          </a:xfrm>
          <a:prstGeom prst="roundRect">
            <a:avLst>
              <a:gd name="adj" fmla="val 926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8" name="Rectangle 7"/>
          <p:cNvSpPr/>
          <p:nvPr userDrawn="1"/>
        </p:nvSpPr>
        <p:spPr>
          <a:xfrm>
            <a:off x="0" y="2"/>
            <a:ext cx="12192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4" name="Text Placeholder 13"/>
          <p:cNvSpPr>
            <a:spLocks noGrp="1"/>
          </p:cNvSpPr>
          <p:nvPr>
            <p:ph type="body" sz="quarter" idx="10"/>
          </p:nvPr>
        </p:nvSpPr>
        <p:spPr>
          <a:xfrm>
            <a:off x="207783" y="1498238"/>
            <a:ext cx="11804292" cy="4443119"/>
          </a:xfrm>
        </p:spPr>
        <p:txBody>
          <a:bodyPr anchor="b" anchorCtr="0"/>
          <a:lstStyle>
            <a:lvl1pPr>
              <a:lnSpc>
                <a:spcPct val="80000"/>
              </a:lnSpc>
              <a:defRPr sz="3467">
                <a:solidFill>
                  <a:srgbClr val="616365"/>
                </a:solidFill>
              </a:defRPr>
            </a:lvl1pPr>
            <a:lvl2pPr marL="0" indent="0">
              <a:lnSpc>
                <a:spcPct val="90000"/>
              </a:lnSpc>
              <a:spcBef>
                <a:spcPts val="2533"/>
              </a:spcBef>
              <a:buNone/>
              <a:defRPr>
                <a:solidFill>
                  <a:srgbClr val="616365"/>
                </a:solidFill>
              </a:defRPr>
            </a:lvl2pPr>
            <a:lvl3pPr marL="0" indent="0">
              <a:lnSpc>
                <a:spcPct val="90000"/>
              </a:lnSpc>
              <a:spcBef>
                <a:spcPts val="0"/>
              </a:spcBef>
              <a:buNone/>
              <a:defRPr>
                <a:solidFill>
                  <a:srgbClr val="A0A1A3"/>
                </a:solidFill>
              </a:defRPr>
            </a:lvl3pPr>
            <a:lvl4pPr marL="0" indent="0">
              <a:lnSpc>
                <a:spcPct val="90000"/>
              </a:lnSpc>
              <a:spcBef>
                <a:spcPts val="1733"/>
              </a:spcBef>
              <a:buNone/>
              <a:defRPr sz="1600">
                <a:solidFill>
                  <a:srgbClr val="616365"/>
                </a:solidFill>
              </a:defRPr>
            </a:lvl4pPr>
            <a:lvl5pPr marL="0" indent="0">
              <a:lnSpc>
                <a:spcPct val="90000"/>
              </a:lnSpc>
              <a:spcBef>
                <a:spcPts val="0"/>
              </a:spcBef>
              <a:buNone/>
              <a:defRPr sz="1600">
                <a:solidFill>
                  <a:srgbClr val="A0A1A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ubtitle 2"/>
          <p:cNvSpPr txBox="1">
            <a:spLocks/>
          </p:cNvSpPr>
          <p:nvPr userDrawn="1"/>
        </p:nvSpPr>
        <p:spPr>
          <a:xfrm>
            <a:off x="304832" y="6153600"/>
            <a:ext cx="11550619" cy="369332"/>
          </a:xfrm>
          <a:prstGeom prst="rect">
            <a:avLst/>
          </a:prstGeom>
        </p:spPr>
        <p:txBody>
          <a:bodyPr vert="horz" lIns="121920" tIns="60960" rIns="121920" bIns="60960" rtlCol="0">
            <a:spAutoFit/>
          </a:bodyPr>
          <a:lstStyle/>
          <a:p>
            <a:pPr marL="0" marR="0" lvl="0" indent="0" algn="l" defTabSz="609585" rtl="0" eaLnBrk="1" fontAlgn="auto" latinLnBrk="0" hangingPunct="1">
              <a:lnSpc>
                <a:spcPct val="100000"/>
              </a:lnSpc>
              <a:spcBef>
                <a:spcPts val="667"/>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Making the discoveries that defeat cancer</a:t>
            </a:r>
            <a:endParaRPr kumimoji="0" lang="en-GB"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extBox 14"/>
          <p:cNvSpPr txBox="1"/>
          <p:nvPr userDrawn="1"/>
        </p:nvSpPr>
        <p:spPr>
          <a:xfrm>
            <a:off x="10511367" y="168890"/>
            <a:ext cx="1428596" cy="276999"/>
          </a:xfrm>
          <a:prstGeom prst="rect">
            <a:avLst/>
          </a:prstGeom>
          <a:noFill/>
        </p:spPr>
        <p:txBody>
          <a:bodyPr wrap="none" rtlCol="0">
            <a:spAutoFit/>
          </a:bodyPr>
          <a:lstStyle/>
          <a:p>
            <a:r>
              <a:rPr lang="en-GB" sz="1200" dirty="0">
                <a:solidFill>
                  <a:schemeClr val="tx2"/>
                </a:solidFill>
              </a:rPr>
              <a:t>in partnership</a:t>
            </a:r>
            <a:r>
              <a:rPr lang="en-GB" sz="1200" baseline="0" dirty="0">
                <a:solidFill>
                  <a:schemeClr val="tx2"/>
                </a:solidFill>
              </a:rPr>
              <a:t> with</a:t>
            </a:r>
            <a:endParaRPr lang="en-GB" sz="1200" dirty="0">
              <a:solidFill>
                <a:schemeClr val="tx2"/>
              </a:solidFill>
            </a:endParaRPr>
          </a:p>
        </p:txBody>
      </p:sp>
      <p:pic>
        <p:nvPicPr>
          <p:cNvPr id="16" name="Picture 15" descr="CRUK_Pos_RGB_150.jpg"/>
          <p:cNvPicPr>
            <a:picLocks noChangeAspect="1"/>
          </p:cNvPicPr>
          <p:nvPr userDrawn="1"/>
        </p:nvPicPr>
        <p:blipFill>
          <a:blip r:embed="rId2"/>
          <a:stretch>
            <a:fillRect/>
          </a:stretch>
        </p:blipFill>
        <p:spPr>
          <a:xfrm>
            <a:off x="7573933" y="445764"/>
            <a:ext cx="1731264" cy="670560"/>
          </a:xfrm>
          <a:prstGeom prst="rect">
            <a:avLst/>
          </a:prstGeom>
        </p:spPr>
      </p:pic>
      <p:pic>
        <p:nvPicPr>
          <p:cNvPr id="17" name="Picture 16" descr="The Royal Marsden logo_RGB_300.jpg"/>
          <p:cNvPicPr>
            <a:picLocks noChangeAspect="1"/>
          </p:cNvPicPr>
          <p:nvPr userDrawn="1"/>
        </p:nvPicPr>
        <p:blipFill>
          <a:blip r:embed="rId3"/>
          <a:stretch>
            <a:fillRect/>
          </a:stretch>
        </p:blipFill>
        <p:spPr>
          <a:xfrm>
            <a:off x="9611310" y="515316"/>
            <a:ext cx="2244141" cy="377749"/>
          </a:xfrm>
          <a:prstGeom prst="rect">
            <a:avLst/>
          </a:prstGeom>
        </p:spPr>
      </p:pic>
      <p:pic>
        <p:nvPicPr>
          <p:cNvPr id="10" name="Picture 9" descr="ICR logo.jpg"/>
          <p:cNvPicPr>
            <a:picLocks noChangeAspect="1"/>
          </p:cNvPicPr>
          <p:nvPr userDrawn="1"/>
        </p:nvPicPr>
        <p:blipFill>
          <a:blip r:embed="rId4"/>
          <a:stretch>
            <a:fillRect/>
          </a:stretch>
        </p:blipFill>
        <p:spPr>
          <a:xfrm>
            <a:off x="338667" y="521665"/>
            <a:ext cx="2596896" cy="502920"/>
          </a:xfrm>
          <a:prstGeom prst="rect">
            <a:avLst/>
          </a:prstGeom>
        </p:spPr>
      </p:pic>
    </p:spTree>
    <p:extLst>
      <p:ext uri="{BB962C8B-B14F-4D97-AF65-F5344CB8AC3E}">
        <p14:creationId xmlns:p14="http://schemas.microsoft.com/office/powerpoint/2010/main" val="1810697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thor with partner logos">
    <p:spTree>
      <p:nvGrpSpPr>
        <p:cNvPr id="1" name=""/>
        <p:cNvGrpSpPr/>
        <p:nvPr/>
      </p:nvGrpSpPr>
      <p:grpSpPr>
        <a:xfrm>
          <a:off x="0" y="0"/>
          <a:ext cx="0" cy="0"/>
          <a:chOff x="0" y="0"/>
          <a:chExt cx="0" cy="0"/>
        </a:xfrm>
      </p:grpSpPr>
      <p:sp>
        <p:nvSpPr>
          <p:cNvPr id="8" name="Rounded Rectangle 7"/>
          <p:cNvSpPr/>
          <p:nvPr userDrawn="1"/>
        </p:nvSpPr>
        <p:spPr>
          <a:xfrm>
            <a:off x="334432" y="6172200"/>
            <a:ext cx="11521019"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0" y="2"/>
            <a:ext cx="12192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pic>
        <p:nvPicPr>
          <p:cNvPr id="11" name="Picture 10" descr="ICR logo.jpg"/>
          <p:cNvPicPr>
            <a:picLocks noChangeAspect="1"/>
          </p:cNvPicPr>
          <p:nvPr userDrawn="1"/>
        </p:nvPicPr>
        <p:blipFill>
          <a:blip r:embed="rId2"/>
          <a:stretch>
            <a:fillRect/>
          </a:stretch>
        </p:blipFill>
        <p:spPr>
          <a:xfrm>
            <a:off x="338667" y="521665"/>
            <a:ext cx="2596896" cy="502920"/>
          </a:xfrm>
          <a:prstGeom prst="rect">
            <a:avLst/>
          </a:prstGeom>
        </p:spPr>
      </p:pic>
      <p:sp>
        <p:nvSpPr>
          <p:cNvPr id="16" name="Text Placeholder 15"/>
          <p:cNvSpPr>
            <a:spLocks noGrp="1"/>
          </p:cNvSpPr>
          <p:nvPr>
            <p:ph type="body" sz="quarter" idx="10"/>
          </p:nvPr>
        </p:nvSpPr>
        <p:spPr>
          <a:xfrm>
            <a:off x="198969" y="1591201"/>
            <a:ext cx="11813105" cy="4549236"/>
          </a:xfrm>
        </p:spPr>
        <p:txBody>
          <a:bodyPr anchor="b" anchorCtr="0">
            <a:normAutofit/>
          </a:bodyPr>
          <a:lstStyle>
            <a:lvl1pPr marL="0" indent="0">
              <a:lnSpc>
                <a:spcPct val="80000"/>
              </a:lnSpc>
              <a:buFontTx/>
              <a:buNone/>
              <a:defRPr sz="2000">
                <a:solidFill>
                  <a:srgbClr val="616365"/>
                </a:solidFill>
              </a:defRPr>
            </a:lvl1pPr>
            <a:lvl2pPr marL="0" indent="0">
              <a:spcBef>
                <a:spcPts val="0"/>
              </a:spcBef>
              <a:buFontTx/>
              <a:buNone/>
              <a:defRPr sz="2000">
                <a:solidFill>
                  <a:srgbClr val="A0A1A3"/>
                </a:solidFill>
              </a:defRPr>
            </a:lvl2pPr>
            <a:lvl3pPr marL="0" indent="0">
              <a:buFontTx/>
              <a:buNone/>
              <a:defRPr sz="2133">
                <a:solidFill>
                  <a:schemeClr val="tx2"/>
                </a:solidFill>
              </a:defRPr>
            </a:lvl3pPr>
            <a:lvl4pPr marL="0" indent="0">
              <a:buFontTx/>
              <a:buNone/>
              <a:defRPr sz="2133">
                <a:solidFill>
                  <a:schemeClr val="tx2"/>
                </a:solidFill>
              </a:defRPr>
            </a:lvl4pPr>
            <a:lvl5pPr marL="0" indent="0">
              <a:buFontTx/>
              <a:buNone/>
              <a:defRPr sz="2133">
                <a:solidFill>
                  <a:schemeClr val="tx2"/>
                </a:solidFill>
              </a:defRPr>
            </a:lvl5pPr>
          </a:lstStyle>
          <a:p>
            <a:pPr lvl="0"/>
            <a:r>
              <a:rPr lang="en-US"/>
              <a:t>Click to edit Master text styles</a:t>
            </a:r>
          </a:p>
          <a:p>
            <a:pPr lvl="1"/>
            <a:r>
              <a:rPr lang="en-US"/>
              <a:t>Second level</a:t>
            </a:r>
          </a:p>
        </p:txBody>
      </p:sp>
      <p:sp>
        <p:nvSpPr>
          <p:cNvPr id="10" name="TextBox 9"/>
          <p:cNvSpPr txBox="1"/>
          <p:nvPr userDrawn="1"/>
        </p:nvSpPr>
        <p:spPr>
          <a:xfrm>
            <a:off x="10511367" y="168890"/>
            <a:ext cx="1428596" cy="276999"/>
          </a:xfrm>
          <a:prstGeom prst="rect">
            <a:avLst/>
          </a:prstGeom>
          <a:noFill/>
        </p:spPr>
        <p:txBody>
          <a:bodyPr wrap="none" rtlCol="0">
            <a:spAutoFit/>
          </a:bodyPr>
          <a:lstStyle/>
          <a:p>
            <a:r>
              <a:rPr lang="en-GB" sz="1200" dirty="0">
                <a:solidFill>
                  <a:schemeClr val="tx2"/>
                </a:solidFill>
              </a:rPr>
              <a:t>in partnership</a:t>
            </a:r>
            <a:r>
              <a:rPr lang="en-GB" sz="1200" baseline="0" dirty="0">
                <a:solidFill>
                  <a:schemeClr val="tx2"/>
                </a:solidFill>
              </a:rPr>
              <a:t> with</a:t>
            </a:r>
            <a:endParaRPr lang="en-GB" sz="1200" dirty="0">
              <a:solidFill>
                <a:schemeClr val="tx2"/>
              </a:solidFill>
            </a:endParaRPr>
          </a:p>
        </p:txBody>
      </p:sp>
      <p:pic>
        <p:nvPicPr>
          <p:cNvPr id="13" name="Picture 12" descr="CRUK_Pos_RGB_150.jpg"/>
          <p:cNvPicPr>
            <a:picLocks noChangeAspect="1"/>
          </p:cNvPicPr>
          <p:nvPr userDrawn="1"/>
        </p:nvPicPr>
        <p:blipFill>
          <a:blip r:embed="rId3"/>
          <a:stretch>
            <a:fillRect/>
          </a:stretch>
        </p:blipFill>
        <p:spPr>
          <a:xfrm>
            <a:off x="7573933" y="445764"/>
            <a:ext cx="1731264" cy="670560"/>
          </a:xfrm>
          <a:prstGeom prst="rect">
            <a:avLst/>
          </a:prstGeom>
        </p:spPr>
      </p:pic>
      <p:pic>
        <p:nvPicPr>
          <p:cNvPr id="17" name="Picture 16" descr="The Royal Marsden logo_RGB_300.jpg"/>
          <p:cNvPicPr>
            <a:picLocks noChangeAspect="1"/>
          </p:cNvPicPr>
          <p:nvPr userDrawn="1"/>
        </p:nvPicPr>
        <p:blipFill>
          <a:blip r:embed="rId4"/>
          <a:stretch>
            <a:fillRect/>
          </a:stretch>
        </p:blipFill>
        <p:spPr>
          <a:xfrm>
            <a:off x="9611310" y="515316"/>
            <a:ext cx="2244141" cy="377749"/>
          </a:xfrm>
          <a:prstGeom prst="rect">
            <a:avLst/>
          </a:prstGeom>
        </p:spPr>
      </p:pic>
    </p:spTree>
    <p:extLst>
      <p:ext uri="{BB962C8B-B14F-4D97-AF65-F5344CB8AC3E}">
        <p14:creationId xmlns:p14="http://schemas.microsoft.com/office/powerpoint/2010/main" val="2264352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99932" y="397050"/>
            <a:ext cx="9941051" cy="1631719"/>
          </a:xfrm>
        </p:spPr>
        <p:txBody>
          <a:bodyPr>
            <a:noAutofit/>
          </a:bodyPr>
          <a:lstStyle>
            <a:lvl1pPr marL="0" indent="0">
              <a:lnSpc>
                <a:spcPct val="85000"/>
              </a:lnSpc>
              <a:buFontTx/>
              <a:buNone/>
              <a:defRPr sz="3467"/>
            </a:lvl1pPr>
            <a:lvl2pPr marL="0" indent="0">
              <a:lnSpc>
                <a:spcPct val="85000"/>
              </a:lnSpc>
              <a:spcBef>
                <a:spcPts val="0"/>
              </a:spcBef>
              <a:buFontTx/>
              <a:buNone/>
              <a:defRPr sz="3467">
                <a:solidFill>
                  <a:schemeClr val="tx2">
                    <a:lumMod val="60000"/>
                    <a:lumOff val="40000"/>
                  </a:schemeClr>
                </a:solidFill>
              </a:defRPr>
            </a:lvl2pPr>
            <a:lvl3pPr marL="0" indent="0">
              <a:lnSpc>
                <a:spcPct val="85000"/>
              </a:lnSpc>
              <a:buFontTx/>
              <a:buNone/>
              <a:defRPr sz="4533"/>
            </a:lvl3pPr>
            <a:lvl4pPr marL="0" indent="0">
              <a:lnSpc>
                <a:spcPct val="85000"/>
              </a:lnSpc>
              <a:buFontTx/>
              <a:buNone/>
              <a:defRPr sz="4533"/>
            </a:lvl4pPr>
            <a:lvl5pPr marL="0" indent="0">
              <a:lnSpc>
                <a:spcPct val="85000"/>
              </a:lnSpc>
              <a:buFontTx/>
              <a:buNone/>
              <a:defRPr sz="4533"/>
            </a:lvl5pPr>
          </a:lstStyle>
          <a:p>
            <a:pPr lvl="0"/>
            <a:r>
              <a:rPr lang="en-US"/>
              <a:t>Click to edit Master text styles</a:t>
            </a:r>
          </a:p>
          <a:p>
            <a:pPr lvl="1"/>
            <a:r>
              <a:rPr lang="en-US"/>
              <a:t>Second level</a:t>
            </a:r>
          </a:p>
        </p:txBody>
      </p:sp>
      <p:sp>
        <p:nvSpPr>
          <p:cNvPr id="3" name="Content Placeholder 2"/>
          <p:cNvSpPr>
            <a:spLocks noGrp="1"/>
          </p:cNvSpPr>
          <p:nvPr>
            <p:ph idx="1"/>
          </p:nvPr>
        </p:nvSpPr>
        <p:spPr>
          <a:xfrm>
            <a:off x="217692" y="2134236"/>
            <a:ext cx="9923291" cy="473331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dirty="0"/>
          </a:p>
        </p:txBody>
      </p:sp>
      <p:sp>
        <p:nvSpPr>
          <p:cNvPr id="11" name="Rounded Rectangle 10"/>
          <p:cNvSpPr/>
          <p:nvPr userDrawn="1"/>
        </p:nvSpPr>
        <p:spPr>
          <a:xfrm>
            <a:off x="334432" y="2016125"/>
            <a:ext cx="9793819"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89152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urple_Title, body copy">
    <p:bg>
      <p:bgPr>
        <a:solidFill>
          <a:schemeClr val="tx1"/>
        </a:solidFill>
        <a:effectLst/>
      </p:bgPr>
    </p:bg>
    <p:spTree>
      <p:nvGrpSpPr>
        <p:cNvPr id="1" name=""/>
        <p:cNvGrpSpPr/>
        <p:nvPr/>
      </p:nvGrpSpPr>
      <p:grpSpPr>
        <a:xfrm>
          <a:off x="0" y="0"/>
          <a:ext cx="0" cy="0"/>
          <a:chOff x="0" y="0"/>
          <a:chExt cx="0" cy="0"/>
        </a:xfrm>
      </p:grpSpPr>
      <p:sp>
        <p:nvSpPr>
          <p:cNvPr id="8" name="Content Placeholder 8">
            <a:extLst>
              <a:ext uri="{FF2B5EF4-FFF2-40B4-BE49-F238E27FC236}">
                <a16:creationId xmlns:a16="http://schemas.microsoft.com/office/drawing/2014/main" id="{BA68CE8E-764C-6E42-B994-1E9372F7718E}"/>
              </a:ext>
            </a:extLst>
          </p:cNvPr>
          <p:cNvSpPr>
            <a:spLocks noGrp="1"/>
          </p:cNvSpPr>
          <p:nvPr>
            <p:ph sz="quarter" idx="14"/>
          </p:nvPr>
        </p:nvSpPr>
        <p:spPr>
          <a:xfrm>
            <a:off x="635300" y="1642110"/>
            <a:ext cx="10921400" cy="2858770"/>
          </a:xfrm>
          <a:noFill/>
        </p:spPr>
        <p:txBody>
          <a:bodyPr>
            <a:normAutofit/>
          </a:bodyPr>
          <a:lstStyle>
            <a:lvl1pPr>
              <a:buClr>
                <a:schemeClr val="tx1"/>
              </a:buClr>
              <a:defRPr sz="4800">
                <a:solidFill>
                  <a:schemeClr val="bg1"/>
                </a:solidFill>
              </a:defRPr>
            </a:lvl1pPr>
            <a:lvl2pPr>
              <a:buClr>
                <a:schemeClr val="tx1"/>
              </a:buClr>
              <a:defRPr sz="2400">
                <a:solidFill>
                  <a:schemeClr val="bg1"/>
                </a:solidFill>
              </a:defRPr>
            </a:lvl2pPr>
            <a:lvl3pPr>
              <a:buClr>
                <a:schemeClr val="tx1"/>
              </a:buClr>
              <a:defRPr sz="2000">
                <a:solidFill>
                  <a:schemeClr val="bg1"/>
                </a:solidFill>
              </a:defRPr>
            </a:lvl3pPr>
            <a:lvl4pPr>
              <a:buClr>
                <a:schemeClr val="tx1"/>
              </a:buClr>
              <a:defRPr sz="1800">
                <a:solidFill>
                  <a:schemeClr val="bg1"/>
                </a:solidFill>
              </a:defRPr>
            </a:lvl4pPr>
            <a:lvl5pPr>
              <a:buClr>
                <a:schemeClr val="tx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5168135"/>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336">
          <p15:clr>
            <a:srgbClr val="FBAE40"/>
          </p15:clr>
        </p15:guide>
        <p15:guide id="3" pos="2880">
          <p15:clr>
            <a:srgbClr val="FBAE40"/>
          </p15:clr>
        </p15:guide>
        <p15:guide id="4" pos="2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7" name="Picture 6" descr="Mission statement.jpg"/>
          <p:cNvPicPr>
            <a:picLocks noChangeAspect="1"/>
          </p:cNvPicPr>
          <p:nvPr userDrawn="1"/>
        </p:nvPicPr>
        <p:blipFill>
          <a:blip r:embed="rId2"/>
          <a:stretch>
            <a:fillRect/>
          </a:stretch>
        </p:blipFill>
        <p:spPr>
          <a:xfrm>
            <a:off x="235139" y="2179277"/>
            <a:ext cx="7164832" cy="3803904"/>
          </a:xfrm>
          <a:prstGeom prst="rect">
            <a:avLst/>
          </a:prstGeom>
        </p:spPr>
      </p:pic>
      <p:sp>
        <p:nvSpPr>
          <p:cNvPr id="5" name="Rectangle 4"/>
          <p:cNvSpPr/>
          <p:nvPr userDrawn="1"/>
        </p:nvSpPr>
        <p:spPr>
          <a:xfrm>
            <a:off x="0" y="147227"/>
            <a:ext cx="10432101" cy="1252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pic>
        <p:nvPicPr>
          <p:cNvPr id="10" name="Picture 9" descr="ICR logo_Title slide.jpg"/>
          <p:cNvPicPr>
            <a:picLocks noChangeAspect="1"/>
          </p:cNvPicPr>
          <p:nvPr userDrawn="1"/>
        </p:nvPicPr>
        <p:blipFill>
          <a:blip r:embed="rId3"/>
          <a:stretch>
            <a:fillRect/>
          </a:stretch>
        </p:blipFill>
        <p:spPr>
          <a:xfrm>
            <a:off x="296331" y="484984"/>
            <a:ext cx="4428744" cy="914400"/>
          </a:xfrm>
          <a:prstGeom prst="rect">
            <a:avLst/>
          </a:prstGeom>
        </p:spPr>
      </p:pic>
    </p:spTree>
    <p:extLst>
      <p:ext uri="{BB962C8B-B14F-4D97-AF65-F5344CB8AC3E}">
        <p14:creationId xmlns:p14="http://schemas.microsoft.com/office/powerpoint/2010/main" val="218369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sitioning statement">
    <p:spTree>
      <p:nvGrpSpPr>
        <p:cNvPr id="1" name=""/>
        <p:cNvGrpSpPr/>
        <p:nvPr/>
      </p:nvGrpSpPr>
      <p:grpSpPr>
        <a:xfrm>
          <a:off x="0" y="0"/>
          <a:ext cx="0" cy="0"/>
          <a:chOff x="0" y="0"/>
          <a:chExt cx="0" cy="0"/>
        </a:xfrm>
      </p:grpSpPr>
      <p:sp>
        <p:nvSpPr>
          <p:cNvPr id="12" name="Rectangle 11"/>
          <p:cNvSpPr/>
          <p:nvPr userDrawn="1"/>
        </p:nvSpPr>
        <p:spPr>
          <a:xfrm>
            <a:off x="0" y="0"/>
            <a:ext cx="10432101" cy="1252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pic>
        <p:nvPicPr>
          <p:cNvPr id="15" name="Picture 14" descr="3 statement.jpg"/>
          <p:cNvPicPr>
            <a:picLocks noChangeAspect="1"/>
          </p:cNvPicPr>
          <p:nvPr userDrawn="1"/>
        </p:nvPicPr>
        <p:blipFill>
          <a:blip r:embed="rId2"/>
          <a:stretch>
            <a:fillRect/>
          </a:stretch>
        </p:blipFill>
        <p:spPr>
          <a:xfrm>
            <a:off x="0" y="0"/>
            <a:ext cx="10177304" cy="6858000"/>
          </a:xfrm>
          <a:prstGeom prst="rect">
            <a:avLst/>
          </a:prstGeom>
        </p:spPr>
      </p:pic>
    </p:spTree>
    <p:extLst>
      <p:ext uri="{BB962C8B-B14F-4D97-AF65-F5344CB8AC3E}">
        <p14:creationId xmlns:p14="http://schemas.microsoft.com/office/powerpoint/2010/main" val="511838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1 Image with caption">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3795185" y="1572174"/>
            <a:ext cx="8064000" cy="5004485"/>
          </a:xfrm>
        </p:spPr>
        <p:txBody>
          <a:bodyPr/>
          <a:lstStyle/>
          <a:p>
            <a:r>
              <a:rPr lang="en-US"/>
              <a:t>Click icon to add picture</a:t>
            </a:r>
            <a:endParaRPr lang="en-GB"/>
          </a:p>
        </p:txBody>
      </p:sp>
      <p:sp>
        <p:nvSpPr>
          <p:cNvPr id="10" name="Text Placeholder 9"/>
          <p:cNvSpPr>
            <a:spLocks noGrp="1"/>
          </p:cNvSpPr>
          <p:nvPr>
            <p:ph type="body" sz="quarter" idx="13"/>
          </p:nvPr>
        </p:nvSpPr>
        <p:spPr>
          <a:xfrm>
            <a:off x="201600" y="398348"/>
            <a:ext cx="9941051" cy="1159864"/>
          </a:xfrm>
        </p:spPr>
        <p:txBody>
          <a:bodyPr>
            <a:noAutofit/>
          </a:bodyPr>
          <a:lstStyle>
            <a:lvl1pPr marL="0" indent="0">
              <a:lnSpc>
                <a:spcPct val="85000"/>
              </a:lnSpc>
              <a:buFontTx/>
              <a:buNone/>
              <a:defRPr sz="3467"/>
            </a:lvl1pPr>
            <a:lvl2pPr marL="0" indent="0">
              <a:lnSpc>
                <a:spcPct val="85000"/>
              </a:lnSpc>
              <a:spcBef>
                <a:spcPts val="0"/>
              </a:spcBef>
              <a:buFontTx/>
              <a:buNone/>
              <a:defRPr sz="3467">
                <a:solidFill>
                  <a:srgbClr val="A0A1A3"/>
                </a:solidFill>
              </a:defRPr>
            </a:lvl2pPr>
            <a:lvl3pPr marL="0" indent="0">
              <a:lnSpc>
                <a:spcPct val="85000"/>
              </a:lnSpc>
              <a:buFontTx/>
              <a:buNone/>
              <a:defRPr sz="4533"/>
            </a:lvl3pPr>
            <a:lvl4pPr marL="0" indent="0">
              <a:lnSpc>
                <a:spcPct val="85000"/>
              </a:lnSpc>
              <a:buFontTx/>
              <a:buNone/>
              <a:defRPr sz="4533"/>
            </a:lvl4pPr>
            <a:lvl5pPr marL="0" indent="0">
              <a:lnSpc>
                <a:spcPct val="85000"/>
              </a:lnSpc>
              <a:buFontTx/>
              <a:buNone/>
              <a:defRPr sz="4533"/>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
        <p:nvSpPr>
          <p:cNvPr id="8" name="Rounded Rectangle 7"/>
          <p:cNvSpPr/>
          <p:nvPr userDrawn="1"/>
        </p:nvSpPr>
        <p:spPr>
          <a:xfrm>
            <a:off x="334436" y="1572175"/>
            <a:ext cx="2885017"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9" name="Content Placeholder 2"/>
          <p:cNvSpPr>
            <a:spLocks noGrp="1"/>
          </p:cNvSpPr>
          <p:nvPr userDrawn="1">
            <p:ph idx="1"/>
          </p:nvPr>
        </p:nvSpPr>
        <p:spPr>
          <a:xfrm>
            <a:off x="216002" y="1690748"/>
            <a:ext cx="3120972" cy="5176800"/>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98556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2 Image with caption">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6096000" y="1572174"/>
            <a:ext cx="5759451" cy="5004485"/>
          </a:xfrm>
        </p:spPr>
        <p:txBody>
          <a:bodyPr/>
          <a:lstStyle/>
          <a:p>
            <a:r>
              <a:rPr lang="en-US"/>
              <a:t>Click icon to add picture</a:t>
            </a:r>
            <a:endParaRPr lang="en-GB"/>
          </a:p>
        </p:txBody>
      </p:sp>
      <p:sp>
        <p:nvSpPr>
          <p:cNvPr id="10" name="Text Placeholder 9"/>
          <p:cNvSpPr>
            <a:spLocks noGrp="1"/>
          </p:cNvSpPr>
          <p:nvPr>
            <p:ph type="body" sz="quarter" idx="13"/>
          </p:nvPr>
        </p:nvSpPr>
        <p:spPr>
          <a:xfrm>
            <a:off x="201600" y="398348"/>
            <a:ext cx="9941051" cy="1159864"/>
          </a:xfrm>
        </p:spPr>
        <p:txBody>
          <a:bodyPr>
            <a:noAutofit/>
          </a:bodyPr>
          <a:lstStyle>
            <a:lvl1pPr marL="0" indent="0">
              <a:lnSpc>
                <a:spcPct val="85000"/>
              </a:lnSpc>
              <a:buFontTx/>
              <a:buNone/>
              <a:defRPr sz="3467"/>
            </a:lvl1pPr>
            <a:lvl2pPr marL="0" indent="0">
              <a:lnSpc>
                <a:spcPct val="85000"/>
              </a:lnSpc>
              <a:spcBef>
                <a:spcPts val="0"/>
              </a:spcBef>
              <a:buFontTx/>
              <a:buNone/>
              <a:defRPr sz="3467">
                <a:solidFill>
                  <a:srgbClr val="A0A1A3"/>
                </a:solidFill>
              </a:defRPr>
            </a:lvl2pPr>
            <a:lvl3pPr marL="0" indent="0">
              <a:lnSpc>
                <a:spcPct val="85000"/>
              </a:lnSpc>
              <a:buFontTx/>
              <a:buNone/>
              <a:defRPr sz="4533"/>
            </a:lvl3pPr>
            <a:lvl4pPr marL="0" indent="0">
              <a:lnSpc>
                <a:spcPct val="85000"/>
              </a:lnSpc>
              <a:buFontTx/>
              <a:buNone/>
              <a:defRPr sz="4533"/>
            </a:lvl4pPr>
            <a:lvl5pPr marL="0" indent="0">
              <a:lnSpc>
                <a:spcPct val="85000"/>
              </a:lnSpc>
              <a:buFontTx/>
              <a:buNone/>
              <a:defRPr sz="4533"/>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
        <p:nvSpPr>
          <p:cNvPr id="8" name="Rounded Rectangle 7"/>
          <p:cNvSpPr/>
          <p:nvPr userDrawn="1"/>
        </p:nvSpPr>
        <p:spPr>
          <a:xfrm>
            <a:off x="334436" y="1572175"/>
            <a:ext cx="5185833"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9" name="Content Placeholder 2"/>
          <p:cNvSpPr>
            <a:spLocks noGrp="1"/>
          </p:cNvSpPr>
          <p:nvPr userDrawn="1">
            <p:ph idx="1"/>
          </p:nvPr>
        </p:nvSpPr>
        <p:spPr>
          <a:xfrm>
            <a:off x="212055" y="1690748"/>
            <a:ext cx="5436188" cy="5176800"/>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14181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334433" y="1572174"/>
            <a:ext cx="11520000" cy="5004485"/>
          </a:xfrm>
        </p:spPr>
        <p:txBody>
          <a:bodyPr/>
          <a:lstStyle/>
          <a:p>
            <a:r>
              <a:rPr lang="en-US"/>
              <a:t>Click icon to add picture</a:t>
            </a:r>
            <a:endParaRPr lang="en-GB"/>
          </a:p>
        </p:txBody>
      </p:sp>
      <p:sp>
        <p:nvSpPr>
          <p:cNvPr id="10" name="Text Placeholder 9"/>
          <p:cNvSpPr>
            <a:spLocks noGrp="1"/>
          </p:cNvSpPr>
          <p:nvPr>
            <p:ph type="body" sz="quarter" idx="13"/>
          </p:nvPr>
        </p:nvSpPr>
        <p:spPr>
          <a:xfrm>
            <a:off x="201600" y="398348"/>
            <a:ext cx="9941051" cy="1159864"/>
          </a:xfrm>
        </p:spPr>
        <p:txBody>
          <a:bodyPr>
            <a:noAutofit/>
          </a:bodyPr>
          <a:lstStyle>
            <a:lvl1pPr marL="0" indent="0">
              <a:lnSpc>
                <a:spcPct val="85000"/>
              </a:lnSpc>
              <a:buFontTx/>
              <a:buNone/>
              <a:defRPr sz="3467"/>
            </a:lvl1pPr>
            <a:lvl2pPr marL="0" indent="0">
              <a:lnSpc>
                <a:spcPct val="85000"/>
              </a:lnSpc>
              <a:spcBef>
                <a:spcPts val="0"/>
              </a:spcBef>
              <a:buFontTx/>
              <a:buNone/>
              <a:defRPr sz="3467">
                <a:solidFill>
                  <a:srgbClr val="A0A1A3"/>
                </a:solidFill>
              </a:defRPr>
            </a:lvl2pPr>
            <a:lvl3pPr marL="0" indent="0">
              <a:lnSpc>
                <a:spcPct val="85000"/>
              </a:lnSpc>
              <a:buFontTx/>
              <a:buNone/>
              <a:defRPr sz="4533"/>
            </a:lvl3pPr>
            <a:lvl4pPr marL="0" indent="0">
              <a:lnSpc>
                <a:spcPct val="85000"/>
              </a:lnSpc>
              <a:buFontTx/>
              <a:buNone/>
              <a:defRPr sz="4533"/>
            </a:lvl4pPr>
            <a:lvl5pPr marL="0" indent="0">
              <a:lnSpc>
                <a:spcPct val="85000"/>
              </a:lnSpc>
              <a:buFontTx/>
              <a:buNone/>
              <a:defRPr sz="4533"/>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Tree>
    <p:extLst>
      <p:ext uri="{BB962C8B-B14F-4D97-AF65-F5344CB8AC3E}">
        <p14:creationId xmlns:p14="http://schemas.microsoft.com/office/powerpoint/2010/main" val="3952417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1 Image with caption: Dark b/ground">
    <p:bg>
      <p:bgPr>
        <a:solidFill>
          <a:schemeClr val="tx2"/>
        </a:solidFill>
        <a:effectLst/>
      </p:bgPr>
    </p:bg>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3795185" y="1572174"/>
            <a:ext cx="8064000" cy="5004485"/>
          </a:xfrm>
        </p:spPr>
        <p:txBody>
          <a:bodyPr/>
          <a:lstStyle/>
          <a:p>
            <a:r>
              <a:rPr lang="en-US"/>
              <a:t>Click icon to add picture</a:t>
            </a:r>
            <a:endParaRPr lang="en-GB"/>
          </a:p>
        </p:txBody>
      </p:sp>
      <p:sp>
        <p:nvSpPr>
          <p:cNvPr id="10" name="Text Placeholder 9"/>
          <p:cNvSpPr>
            <a:spLocks noGrp="1"/>
          </p:cNvSpPr>
          <p:nvPr>
            <p:ph type="body" sz="quarter" idx="13"/>
          </p:nvPr>
        </p:nvSpPr>
        <p:spPr>
          <a:xfrm>
            <a:off x="201600" y="398348"/>
            <a:ext cx="9941051" cy="1159864"/>
          </a:xfrm>
        </p:spPr>
        <p:txBody>
          <a:bodyPr>
            <a:noAutofit/>
          </a:bodyPr>
          <a:lstStyle>
            <a:lvl1pPr marL="0" indent="0">
              <a:lnSpc>
                <a:spcPct val="85000"/>
              </a:lnSpc>
              <a:buFontTx/>
              <a:buNone/>
              <a:defRPr sz="3467">
                <a:solidFill>
                  <a:schemeClr val="bg1"/>
                </a:solidFill>
              </a:defRPr>
            </a:lvl1pPr>
            <a:lvl2pPr marL="0" indent="0">
              <a:lnSpc>
                <a:spcPct val="85000"/>
              </a:lnSpc>
              <a:spcBef>
                <a:spcPts val="0"/>
              </a:spcBef>
              <a:buFontTx/>
              <a:buNone/>
              <a:defRPr sz="3467">
                <a:solidFill>
                  <a:schemeClr val="tx2">
                    <a:lumMod val="60000"/>
                    <a:lumOff val="40000"/>
                  </a:schemeClr>
                </a:solidFill>
              </a:defRPr>
            </a:lvl2pPr>
            <a:lvl3pPr marL="0" indent="0">
              <a:lnSpc>
                <a:spcPct val="85000"/>
              </a:lnSpc>
              <a:buFontTx/>
              <a:buNone/>
              <a:defRPr sz="4533"/>
            </a:lvl3pPr>
            <a:lvl4pPr marL="0" indent="0">
              <a:lnSpc>
                <a:spcPct val="85000"/>
              </a:lnSpc>
              <a:buFontTx/>
              <a:buNone/>
              <a:defRPr sz="4533"/>
            </a:lvl4pPr>
            <a:lvl5pPr marL="0" indent="0">
              <a:lnSpc>
                <a:spcPct val="85000"/>
              </a:lnSpc>
              <a:buFontTx/>
              <a:buNone/>
              <a:defRPr sz="4533"/>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9B2A88A-9ECB-DF45-A377-2575079D0564}" type="slidenum">
              <a:rPr lang="en-GB" smtClean="0"/>
              <a:pPr/>
              <a:t>‹#›</a:t>
            </a:fld>
            <a:endParaRPr lang="en-GB" dirty="0"/>
          </a:p>
        </p:txBody>
      </p:sp>
      <p:sp>
        <p:nvSpPr>
          <p:cNvPr id="8" name="Rounded Rectangle 7"/>
          <p:cNvSpPr/>
          <p:nvPr userDrawn="1"/>
        </p:nvSpPr>
        <p:spPr>
          <a:xfrm>
            <a:off x="334436" y="1572175"/>
            <a:ext cx="2885017"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9" name="Content Placeholder 2"/>
          <p:cNvSpPr>
            <a:spLocks noGrp="1"/>
          </p:cNvSpPr>
          <p:nvPr userDrawn="1">
            <p:ph idx="1"/>
          </p:nvPr>
        </p:nvSpPr>
        <p:spPr>
          <a:xfrm>
            <a:off x="216002" y="1690748"/>
            <a:ext cx="3120972" cy="5176800"/>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9" name="Rounded Rectangle 8"/>
          <p:cNvSpPr/>
          <p:nvPr userDrawn="1"/>
        </p:nvSpPr>
        <p:spPr>
          <a:xfrm>
            <a:off x="10699751" y="252000"/>
            <a:ext cx="1155700" cy="1260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295077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2 Image with caption: Dark b/ground">
    <p:bg>
      <p:bgPr>
        <a:solidFill>
          <a:schemeClr val="tx2"/>
        </a:solidFill>
        <a:effectLst/>
      </p:bgPr>
    </p:bg>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6096002" y="1572174"/>
            <a:ext cx="5759449" cy="5004485"/>
          </a:xfrm>
        </p:spPr>
        <p:txBody>
          <a:bodyPr/>
          <a:lstStyle/>
          <a:p>
            <a:r>
              <a:rPr lang="en-US"/>
              <a:t>Click icon to add picture</a:t>
            </a:r>
            <a:endParaRPr lang="en-GB" dirty="0"/>
          </a:p>
        </p:txBody>
      </p:sp>
      <p:sp>
        <p:nvSpPr>
          <p:cNvPr id="10" name="Text Placeholder 9"/>
          <p:cNvSpPr>
            <a:spLocks noGrp="1"/>
          </p:cNvSpPr>
          <p:nvPr>
            <p:ph type="body" sz="quarter" idx="13"/>
          </p:nvPr>
        </p:nvSpPr>
        <p:spPr>
          <a:xfrm>
            <a:off x="201600" y="398348"/>
            <a:ext cx="9941051" cy="1159864"/>
          </a:xfrm>
        </p:spPr>
        <p:txBody>
          <a:bodyPr>
            <a:noAutofit/>
          </a:bodyPr>
          <a:lstStyle>
            <a:lvl1pPr marL="0" indent="0">
              <a:lnSpc>
                <a:spcPct val="85000"/>
              </a:lnSpc>
              <a:buFontTx/>
              <a:buNone/>
              <a:defRPr sz="3467">
                <a:solidFill>
                  <a:schemeClr val="bg1"/>
                </a:solidFill>
              </a:defRPr>
            </a:lvl1pPr>
            <a:lvl2pPr marL="0" indent="0">
              <a:lnSpc>
                <a:spcPct val="85000"/>
              </a:lnSpc>
              <a:spcBef>
                <a:spcPts val="0"/>
              </a:spcBef>
              <a:buFontTx/>
              <a:buNone/>
              <a:defRPr sz="3467">
                <a:solidFill>
                  <a:schemeClr val="tx2">
                    <a:lumMod val="60000"/>
                    <a:lumOff val="40000"/>
                  </a:schemeClr>
                </a:solidFill>
              </a:defRPr>
            </a:lvl2pPr>
            <a:lvl3pPr marL="0" indent="0">
              <a:lnSpc>
                <a:spcPct val="85000"/>
              </a:lnSpc>
              <a:buFontTx/>
              <a:buNone/>
              <a:defRPr sz="4533"/>
            </a:lvl3pPr>
            <a:lvl4pPr marL="0" indent="0">
              <a:lnSpc>
                <a:spcPct val="85000"/>
              </a:lnSpc>
              <a:buFontTx/>
              <a:buNone/>
              <a:defRPr sz="4533"/>
            </a:lvl4pPr>
            <a:lvl5pPr marL="0" indent="0">
              <a:lnSpc>
                <a:spcPct val="85000"/>
              </a:lnSpc>
              <a:buFontTx/>
              <a:buNone/>
              <a:defRPr sz="4533"/>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9B2A88A-9ECB-DF45-A377-2575079D0564}" type="slidenum">
              <a:rPr lang="en-GB" smtClean="0"/>
              <a:pPr/>
              <a:t>‹#›</a:t>
            </a:fld>
            <a:endParaRPr lang="en-GB" dirty="0"/>
          </a:p>
        </p:txBody>
      </p:sp>
      <p:sp>
        <p:nvSpPr>
          <p:cNvPr id="8" name="Rounded Rectangle 7"/>
          <p:cNvSpPr/>
          <p:nvPr userDrawn="1"/>
        </p:nvSpPr>
        <p:spPr>
          <a:xfrm>
            <a:off x="334435" y="1572175"/>
            <a:ext cx="5185832"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9" name="Content Placeholder 2"/>
          <p:cNvSpPr>
            <a:spLocks noGrp="1"/>
          </p:cNvSpPr>
          <p:nvPr userDrawn="1">
            <p:ph idx="1"/>
          </p:nvPr>
        </p:nvSpPr>
        <p:spPr>
          <a:xfrm>
            <a:off x="212055" y="1690748"/>
            <a:ext cx="5436187" cy="5176800"/>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9" name="Rounded Rectangle 8"/>
          <p:cNvSpPr/>
          <p:nvPr userDrawn="1"/>
        </p:nvSpPr>
        <p:spPr>
          <a:xfrm>
            <a:off x="10699751" y="252000"/>
            <a:ext cx="1155700" cy="1260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195440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Dark background">
    <p:bg>
      <p:bgPr>
        <a:solidFill>
          <a:schemeClr val="tx2"/>
        </a:solidFill>
        <a:effectLst/>
      </p:bgPr>
    </p:bg>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334433" y="1572174"/>
            <a:ext cx="11520000" cy="5004485"/>
          </a:xfrm>
        </p:spPr>
        <p:txBody>
          <a:bodyPr/>
          <a:lstStyle/>
          <a:p>
            <a:r>
              <a:rPr lang="en-US"/>
              <a:t>Click icon to add picture</a:t>
            </a:r>
            <a:endParaRPr lang="en-GB"/>
          </a:p>
        </p:txBody>
      </p:sp>
      <p:sp>
        <p:nvSpPr>
          <p:cNvPr id="10" name="Text Placeholder 9"/>
          <p:cNvSpPr>
            <a:spLocks noGrp="1"/>
          </p:cNvSpPr>
          <p:nvPr>
            <p:ph type="body" sz="quarter" idx="13"/>
          </p:nvPr>
        </p:nvSpPr>
        <p:spPr>
          <a:xfrm>
            <a:off x="201600" y="398348"/>
            <a:ext cx="9941051" cy="1159864"/>
          </a:xfrm>
        </p:spPr>
        <p:txBody>
          <a:bodyPr>
            <a:noAutofit/>
          </a:bodyPr>
          <a:lstStyle>
            <a:lvl1pPr marL="0" indent="0">
              <a:lnSpc>
                <a:spcPct val="85000"/>
              </a:lnSpc>
              <a:buFontTx/>
              <a:buNone/>
              <a:defRPr sz="3467">
                <a:solidFill>
                  <a:schemeClr val="bg1"/>
                </a:solidFill>
              </a:defRPr>
            </a:lvl1pPr>
            <a:lvl2pPr marL="0" indent="0">
              <a:lnSpc>
                <a:spcPct val="85000"/>
              </a:lnSpc>
              <a:spcBef>
                <a:spcPts val="0"/>
              </a:spcBef>
              <a:buFontTx/>
              <a:buNone/>
              <a:defRPr sz="3467">
                <a:solidFill>
                  <a:srgbClr val="A0A1A3"/>
                </a:solidFill>
              </a:defRPr>
            </a:lvl2pPr>
            <a:lvl3pPr marL="0" indent="0">
              <a:lnSpc>
                <a:spcPct val="85000"/>
              </a:lnSpc>
              <a:buFontTx/>
              <a:buNone/>
              <a:defRPr sz="4533"/>
            </a:lvl3pPr>
            <a:lvl4pPr marL="0" indent="0">
              <a:lnSpc>
                <a:spcPct val="85000"/>
              </a:lnSpc>
              <a:buFontTx/>
              <a:buNone/>
              <a:defRPr sz="4533"/>
            </a:lvl4pPr>
            <a:lvl5pPr marL="0" indent="0">
              <a:lnSpc>
                <a:spcPct val="85000"/>
              </a:lnSpc>
              <a:buFontTx/>
              <a:buNone/>
              <a:defRPr sz="4533"/>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9B2A88A-9ECB-DF45-A377-2575079D0564}" type="slidenum">
              <a:rPr lang="en-GB" smtClean="0"/>
              <a:pPr/>
              <a:t>‹#›</a:t>
            </a:fld>
            <a:endParaRPr lang="en-GB" dirty="0"/>
          </a:p>
        </p:txBody>
      </p:sp>
      <p:sp>
        <p:nvSpPr>
          <p:cNvPr id="5" name="Rounded Rectangle 4"/>
          <p:cNvSpPr/>
          <p:nvPr userDrawn="1"/>
        </p:nvSpPr>
        <p:spPr>
          <a:xfrm>
            <a:off x="10699751" y="252000"/>
            <a:ext cx="1155700" cy="1260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002460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01600" y="398349"/>
            <a:ext cx="9941051" cy="1273433"/>
          </a:xfrm>
        </p:spPr>
        <p:txBody>
          <a:bodyPr>
            <a:noAutofit/>
          </a:bodyPr>
          <a:lstStyle>
            <a:lvl1pPr marL="0" indent="0">
              <a:lnSpc>
                <a:spcPct val="85000"/>
              </a:lnSpc>
              <a:buFontTx/>
              <a:buNone/>
              <a:defRPr sz="3467"/>
            </a:lvl1pPr>
            <a:lvl2pPr marL="0" indent="0">
              <a:lnSpc>
                <a:spcPct val="85000"/>
              </a:lnSpc>
              <a:spcBef>
                <a:spcPts val="0"/>
              </a:spcBef>
              <a:buFontTx/>
              <a:buNone/>
              <a:defRPr sz="3467">
                <a:solidFill>
                  <a:schemeClr val="tx2">
                    <a:lumMod val="60000"/>
                    <a:lumOff val="40000"/>
                  </a:schemeClr>
                </a:solidFill>
              </a:defRPr>
            </a:lvl2pPr>
            <a:lvl3pPr marL="0" indent="0">
              <a:lnSpc>
                <a:spcPct val="85000"/>
              </a:lnSpc>
              <a:buFontTx/>
              <a:buNone/>
              <a:defRPr sz="4533"/>
            </a:lvl3pPr>
            <a:lvl4pPr marL="0" indent="0">
              <a:lnSpc>
                <a:spcPct val="85000"/>
              </a:lnSpc>
              <a:buFontTx/>
              <a:buNone/>
              <a:defRPr sz="4533"/>
            </a:lvl4pPr>
            <a:lvl5pPr marL="0" indent="0">
              <a:lnSpc>
                <a:spcPct val="85000"/>
              </a:lnSpc>
              <a:buFontTx/>
              <a:buNone/>
              <a:defRPr sz="4533"/>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Tree>
    <p:extLst>
      <p:ext uri="{BB962C8B-B14F-4D97-AF65-F5344CB8AC3E}">
        <p14:creationId xmlns:p14="http://schemas.microsoft.com/office/powerpoint/2010/main" val="391498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8" name="Rectangle 7"/>
          <p:cNvSpPr/>
          <p:nvPr userDrawn="1"/>
        </p:nvSpPr>
        <p:spPr>
          <a:xfrm>
            <a:off x="0" y="2"/>
            <a:ext cx="12192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9" name="TextBox 8"/>
          <p:cNvSpPr txBox="1"/>
          <p:nvPr userDrawn="1"/>
        </p:nvSpPr>
        <p:spPr>
          <a:xfrm>
            <a:off x="10511367" y="168890"/>
            <a:ext cx="1428596" cy="276999"/>
          </a:xfrm>
          <a:prstGeom prst="rect">
            <a:avLst/>
          </a:prstGeom>
          <a:noFill/>
        </p:spPr>
        <p:txBody>
          <a:bodyPr wrap="none" rtlCol="0">
            <a:spAutoFit/>
          </a:bodyPr>
          <a:lstStyle/>
          <a:p>
            <a:r>
              <a:rPr lang="en-GB" sz="1200" dirty="0">
                <a:solidFill>
                  <a:schemeClr val="tx2"/>
                </a:solidFill>
              </a:rPr>
              <a:t>in partnership</a:t>
            </a:r>
            <a:r>
              <a:rPr lang="en-GB" sz="1200" baseline="0" dirty="0">
                <a:solidFill>
                  <a:schemeClr val="tx2"/>
                </a:solidFill>
              </a:rPr>
              <a:t> with</a:t>
            </a:r>
            <a:endParaRPr lang="en-GB" sz="1200" dirty="0">
              <a:solidFill>
                <a:schemeClr val="tx2"/>
              </a:solidFill>
            </a:endParaRPr>
          </a:p>
        </p:txBody>
      </p:sp>
      <p:pic>
        <p:nvPicPr>
          <p:cNvPr id="10" name="Picture 9" descr="CRUK_Pos_RGB_150.jpg"/>
          <p:cNvPicPr>
            <a:picLocks noChangeAspect="1"/>
          </p:cNvPicPr>
          <p:nvPr userDrawn="1"/>
        </p:nvPicPr>
        <p:blipFill>
          <a:blip r:embed="rId2"/>
          <a:stretch>
            <a:fillRect/>
          </a:stretch>
        </p:blipFill>
        <p:spPr>
          <a:xfrm>
            <a:off x="7573933" y="445764"/>
            <a:ext cx="1731264" cy="670560"/>
          </a:xfrm>
          <a:prstGeom prst="rect">
            <a:avLst/>
          </a:prstGeom>
        </p:spPr>
      </p:pic>
      <p:pic>
        <p:nvPicPr>
          <p:cNvPr id="11" name="Picture 10" descr="The Royal Marsden logo_RGB_300.jpg"/>
          <p:cNvPicPr>
            <a:picLocks noChangeAspect="1"/>
          </p:cNvPicPr>
          <p:nvPr userDrawn="1"/>
        </p:nvPicPr>
        <p:blipFill>
          <a:blip r:embed="rId3"/>
          <a:stretch>
            <a:fillRect/>
          </a:stretch>
        </p:blipFill>
        <p:spPr>
          <a:xfrm>
            <a:off x="9611310" y="515316"/>
            <a:ext cx="2244141" cy="377749"/>
          </a:xfrm>
          <a:prstGeom prst="rect">
            <a:avLst/>
          </a:prstGeom>
        </p:spPr>
      </p:pic>
      <p:pic>
        <p:nvPicPr>
          <p:cNvPr id="13" name="Picture 12" descr="ICR logo.jpg"/>
          <p:cNvPicPr>
            <a:picLocks noChangeAspect="1"/>
          </p:cNvPicPr>
          <p:nvPr userDrawn="1"/>
        </p:nvPicPr>
        <p:blipFill>
          <a:blip r:embed="rId4"/>
          <a:stretch>
            <a:fillRect/>
          </a:stretch>
        </p:blipFill>
        <p:spPr>
          <a:xfrm>
            <a:off x="338667" y="521665"/>
            <a:ext cx="2596896" cy="502920"/>
          </a:xfrm>
          <a:prstGeom prst="rect">
            <a:avLst/>
          </a:prstGeom>
        </p:spPr>
      </p:pic>
      <p:sp>
        <p:nvSpPr>
          <p:cNvPr id="15" name="Rounded Rectangle 14"/>
          <p:cNvSpPr/>
          <p:nvPr userDrawn="1"/>
        </p:nvSpPr>
        <p:spPr>
          <a:xfrm>
            <a:off x="334432" y="6172200"/>
            <a:ext cx="11521019"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6" name="Content Placeholder 2"/>
          <p:cNvSpPr>
            <a:spLocks noGrp="1"/>
          </p:cNvSpPr>
          <p:nvPr>
            <p:ph idx="1"/>
          </p:nvPr>
        </p:nvSpPr>
        <p:spPr>
          <a:xfrm>
            <a:off x="216000" y="1641266"/>
            <a:ext cx="3840000" cy="4481452"/>
          </a:xfrm>
        </p:spPr>
        <p:txBody>
          <a:bodyPr anchor="b" anchorCtr="0">
            <a:normAutofit/>
          </a:bodyPr>
          <a:lstStyle>
            <a:lvl1pPr marL="0" indent="0">
              <a:spcBef>
                <a:spcPts val="0"/>
              </a:spcBef>
              <a:defRPr sz="1600">
                <a:solidFill>
                  <a:schemeClr val="tx2"/>
                </a:solidFill>
              </a:defRPr>
            </a:lvl1pPr>
            <a:lvl2pPr marL="0" indent="0">
              <a:spcBef>
                <a:spcPts val="0"/>
              </a:spcBef>
              <a:defRPr sz="2133">
                <a:solidFill>
                  <a:schemeClr val="tx2"/>
                </a:solidFill>
              </a:defRPr>
            </a:lvl2pPr>
          </a:lstStyle>
          <a:p>
            <a:pPr lvl="0"/>
            <a:r>
              <a:rPr lang="en-US"/>
              <a:t>Click to edit Master text styles</a:t>
            </a:r>
          </a:p>
        </p:txBody>
      </p:sp>
      <p:sp>
        <p:nvSpPr>
          <p:cNvPr id="23" name="Content Placeholder 2"/>
          <p:cNvSpPr>
            <a:spLocks noGrp="1"/>
          </p:cNvSpPr>
          <p:nvPr>
            <p:ph idx="10"/>
          </p:nvPr>
        </p:nvSpPr>
        <p:spPr>
          <a:xfrm>
            <a:off x="8161439" y="1641266"/>
            <a:ext cx="3840000" cy="4481452"/>
          </a:xfrm>
        </p:spPr>
        <p:txBody>
          <a:bodyPr anchor="b" anchorCtr="0">
            <a:normAutofit/>
          </a:bodyPr>
          <a:lstStyle>
            <a:lvl1pPr marL="0" indent="0">
              <a:spcBef>
                <a:spcPts val="0"/>
              </a:spcBef>
              <a:defRPr sz="1600">
                <a:solidFill>
                  <a:schemeClr val="tx2"/>
                </a:solidFill>
              </a:defRPr>
            </a:lvl1pPr>
            <a:lvl2pPr marL="0" indent="0">
              <a:spcBef>
                <a:spcPts val="0"/>
              </a:spcBef>
              <a:defRPr sz="2133">
                <a:solidFill>
                  <a:schemeClr val="tx2"/>
                </a:solidFill>
              </a:defRPr>
            </a:lvl2pPr>
          </a:lstStyle>
          <a:p>
            <a:pPr lvl="0"/>
            <a:r>
              <a:rPr lang="en-US"/>
              <a:t>Click to edit Master text styles</a:t>
            </a:r>
          </a:p>
        </p:txBody>
      </p:sp>
      <p:sp>
        <p:nvSpPr>
          <p:cNvPr id="24" name="Content Placeholder 2"/>
          <p:cNvSpPr>
            <a:spLocks noGrp="1"/>
          </p:cNvSpPr>
          <p:nvPr>
            <p:ph idx="11"/>
          </p:nvPr>
        </p:nvSpPr>
        <p:spPr>
          <a:xfrm>
            <a:off x="4188720" y="1641266"/>
            <a:ext cx="3840000" cy="4481452"/>
          </a:xfrm>
        </p:spPr>
        <p:txBody>
          <a:bodyPr anchor="b" anchorCtr="0">
            <a:normAutofit/>
          </a:bodyPr>
          <a:lstStyle>
            <a:lvl1pPr marL="0" indent="0">
              <a:spcBef>
                <a:spcPts val="0"/>
              </a:spcBef>
              <a:defRPr sz="1600">
                <a:solidFill>
                  <a:schemeClr val="tx2"/>
                </a:solidFill>
              </a:defRPr>
            </a:lvl1pPr>
            <a:lvl2pPr marL="0" indent="0">
              <a:spcBef>
                <a:spcPts val="0"/>
              </a:spcBef>
              <a:defRPr sz="2133">
                <a:solidFill>
                  <a:schemeClr val="tx2"/>
                </a:solidFill>
              </a:defRPr>
            </a:lvl2pPr>
          </a:lstStyle>
          <a:p>
            <a:pPr lvl="0"/>
            <a:r>
              <a:rPr lang="en-US"/>
              <a:t>Click to edit Master text styles</a:t>
            </a:r>
          </a:p>
        </p:txBody>
      </p:sp>
    </p:spTree>
    <p:extLst>
      <p:ext uri="{BB962C8B-B14F-4D97-AF65-F5344CB8AC3E}">
        <p14:creationId xmlns:p14="http://schemas.microsoft.com/office/powerpoint/2010/main" val="133637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_Title, subtitle, body cop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DD70-892F-564E-891F-83C22F6C7192}"/>
              </a:ext>
            </a:extLst>
          </p:cNvPr>
          <p:cNvSpPr>
            <a:spLocks noGrp="1"/>
          </p:cNvSpPr>
          <p:nvPr>
            <p:ph type="title"/>
          </p:nvPr>
        </p:nvSpPr>
        <p:spPr>
          <a:xfrm>
            <a:off x="408175" y="361580"/>
            <a:ext cx="10934698" cy="596363"/>
          </a:xfrm>
        </p:spPr>
        <p:txBody>
          <a:bodyPr>
            <a:noAutofit/>
          </a:bodyPr>
          <a:lstStyle>
            <a:lvl1pPr>
              <a:defRPr sz="3200">
                <a:solidFill>
                  <a:schemeClr val="tx1"/>
                </a:solidFill>
              </a:defRPr>
            </a:lvl1pPr>
          </a:lstStyle>
          <a:p>
            <a:r>
              <a:rPr lang="en-US" dirty="0"/>
              <a:t>Click to edit Master title style</a:t>
            </a:r>
            <a:endParaRPr lang="en-GB" dirty="0"/>
          </a:p>
        </p:txBody>
      </p:sp>
      <p:sp>
        <p:nvSpPr>
          <p:cNvPr id="7" name="Text Placeholder 7">
            <a:extLst>
              <a:ext uri="{FF2B5EF4-FFF2-40B4-BE49-F238E27FC236}">
                <a16:creationId xmlns:a16="http://schemas.microsoft.com/office/drawing/2014/main" id="{A1C173FF-B379-1046-9876-D630E8304D2B}"/>
              </a:ext>
            </a:extLst>
          </p:cNvPr>
          <p:cNvSpPr>
            <a:spLocks noGrp="1"/>
          </p:cNvSpPr>
          <p:nvPr>
            <p:ph type="body" sz="quarter" idx="13"/>
          </p:nvPr>
        </p:nvSpPr>
        <p:spPr>
          <a:xfrm>
            <a:off x="394878" y="957943"/>
            <a:ext cx="10934699" cy="461462"/>
          </a:xfrm>
          <a:prstGeom prst="rect">
            <a:avLst/>
          </a:prstGeom>
          <a:noFill/>
          <a:ln>
            <a:noFill/>
          </a:ln>
        </p:spPr>
        <p:txBody>
          <a:bodyPr anchor="t">
            <a:noAutofit/>
          </a:bodyPr>
          <a:lstStyle>
            <a:lvl1pPr marL="0" indent="0">
              <a:lnSpc>
                <a:spcPct val="100000"/>
              </a:lnSpc>
              <a:buNone/>
              <a:defRPr sz="1866" b="0" i="0" baseline="0">
                <a:solidFill>
                  <a:srgbClr val="DA2581"/>
                </a:solidFill>
                <a:latin typeface="Arial" pitchFamily="34" charset="0"/>
                <a:cs typeface="Arial" pitchFamily="34" charset="0"/>
              </a:defRPr>
            </a:lvl1pPr>
            <a:lvl2pPr>
              <a:buNone/>
              <a:defRPr/>
            </a:lvl2pPr>
          </a:lstStyle>
          <a:p>
            <a:pPr lvl="0"/>
            <a:r>
              <a:rPr lang="en-GB"/>
              <a:t>Click to edit Master text styles</a:t>
            </a:r>
          </a:p>
        </p:txBody>
      </p:sp>
      <p:sp>
        <p:nvSpPr>
          <p:cNvPr id="8" name="Content Placeholder 8">
            <a:extLst>
              <a:ext uri="{FF2B5EF4-FFF2-40B4-BE49-F238E27FC236}">
                <a16:creationId xmlns:a16="http://schemas.microsoft.com/office/drawing/2014/main" id="{BA68CE8E-764C-6E42-B994-1E9372F7718E}"/>
              </a:ext>
            </a:extLst>
          </p:cNvPr>
          <p:cNvSpPr>
            <a:spLocks noGrp="1"/>
          </p:cNvSpPr>
          <p:nvPr>
            <p:ph sz="quarter" idx="14"/>
          </p:nvPr>
        </p:nvSpPr>
        <p:spPr>
          <a:xfrm>
            <a:off x="408176" y="1419405"/>
            <a:ext cx="10921401" cy="4847283"/>
          </a:xfrm>
        </p:spPr>
        <p:txBody>
          <a:bodyPr>
            <a:normAutofit/>
          </a:bodyPr>
          <a:lstStyle>
            <a:lvl1pPr>
              <a:buClr>
                <a:srgbClr val="DA2581"/>
              </a:buClr>
              <a:defRPr sz="3200">
                <a:solidFill>
                  <a:srgbClr val="000000"/>
                </a:solidFill>
              </a:defRPr>
            </a:lvl1pPr>
            <a:lvl2pPr>
              <a:buClr>
                <a:srgbClr val="DA2581"/>
              </a:buClr>
              <a:defRPr sz="2400">
                <a:solidFill>
                  <a:srgbClr val="000000"/>
                </a:solidFill>
              </a:defRPr>
            </a:lvl2pPr>
            <a:lvl3pPr>
              <a:buClr>
                <a:srgbClr val="DA2581"/>
              </a:buClr>
              <a:defRPr sz="2000">
                <a:solidFill>
                  <a:srgbClr val="000000"/>
                </a:solidFill>
              </a:defRPr>
            </a:lvl3pPr>
            <a:lvl4pPr>
              <a:buClr>
                <a:srgbClr val="DA2581"/>
              </a:buClr>
              <a:defRPr sz="3200">
                <a:solidFill>
                  <a:srgbClr val="000000"/>
                </a:solidFill>
              </a:defRPr>
            </a:lvl4pPr>
            <a:lvl5pPr>
              <a:buClr>
                <a:srgbClr val="DA2581"/>
              </a:buClr>
              <a:defRPr sz="3200">
                <a:solidFill>
                  <a:srgbClr val="000000"/>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92190815"/>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336">
          <p15:clr>
            <a:srgbClr val="FBAE40"/>
          </p15:clr>
        </p15:guide>
        <p15:guide id="3" pos="2880">
          <p15:clr>
            <a:srgbClr val="FBAE40"/>
          </p15:clr>
        </p15:guide>
        <p15:guide id="4" pos="24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4" name="Rectangle 3"/>
          <p:cNvSpPr/>
          <p:nvPr userDrawn="1"/>
        </p:nvSpPr>
        <p:spPr>
          <a:xfrm>
            <a:off x="0" y="2"/>
            <a:ext cx="12192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pic>
        <p:nvPicPr>
          <p:cNvPr id="5" name="Picture 4" descr="ICR logo_12cm.jpg"/>
          <p:cNvPicPr>
            <a:picLocks noChangeAspect="1"/>
          </p:cNvPicPr>
          <p:nvPr userDrawn="1"/>
        </p:nvPicPr>
        <p:blipFill>
          <a:blip r:embed="rId2"/>
          <a:stretch>
            <a:fillRect/>
          </a:stretch>
        </p:blipFill>
        <p:spPr>
          <a:xfrm>
            <a:off x="3936492" y="1905000"/>
            <a:ext cx="4319016" cy="2630424"/>
          </a:xfrm>
          <a:prstGeom prst="rect">
            <a:avLst/>
          </a:prstGeom>
        </p:spPr>
      </p:pic>
    </p:spTree>
    <p:extLst>
      <p:ext uri="{BB962C8B-B14F-4D97-AF65-F5344CB8AC3E}">
        <p14:creationId xmlns:p14="http://schemas.microsoft.com/office/powerpoint/2010/main" val="3747404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end slide">
    <p:spTree>
      <p:nvGrpSpPr>
        <p:cNvPr id="1" name=""/>
        <p:cNvGrpSpPr/>
        <p:nvPr/>
      </p:nvGrpSpPr>
      <p:grpSpPr>
        <a:xfrm>
          <a:off x="0" y="0"/>
          <a:ext cx="0" cy="0"/>
          <a:chOff x="0" y="0"/>
          <a:chExt cx="0" cy="0"/>
        </a:xfrm>
      </p:grpSpPr>
      <p:sp>
        <p:nvSpPr>
          <p:cNvPr id="4" name="Rectangle 3"/>
          <p:cNvSpPr/>
          <p:nvPr userDrawn="1"/>
        </p:nvSpPr>
        <p:spPr>
          <a:xfrm>
            <a:off x="0" y="1"/>
            <a:ext cx="12192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pic>
        <p:nvPicPr>
          <p:cNvPr id="6" name="Picture 5" descr="End photo slide.jpg"/>
          <p:cNvPicPr>
            <a:picLocks noChangeAspect="1"/>
          </p:cNvPicPr>
          <p:nvPr userDrawn="1"/>
        </p:nvPicPr>
        <p:blipFill>
          <a:blip r:embed="rId2"/>
          <a:stretch>
            <a:fillRect/>
          </a:stretch>
        </p:blipFill>
        <p:spPr>
          <a:xfrm>
            <a:off x="1782146" y="245426"/>
            <a:ext cx="8627709" cy="6367151"/>
          </a:xfrm>
          <a:prstGeom prst="rect">
            <a:avLst/>
          </a:prstGeom>
        </p:spPr>
      </p:pic>
    </p:spTree>
    <p:extLst>
      <p:ext uri="{BB962C8B-B14F-4D97-AF65-F5344CB8AC3E}">
        <p14:creationId xmlns:p14="http://schemas.microsoft.com/office/powerpoint/2010/main" val="396027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hite_Title, subtitle, body copy">
    <p:bg>
      <p:bgPr>
        <a:solidFill>
          <a:schemeClr val="bg1"/>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1C173FF-B379-1046-9876-D630E8304D2B}"/>
              </a:ext>
            </a:extLst>
          </p:cNvPr>
          <p:cNvSpPr>
            <a:spLocks noGrp="1"/>
          </p:cNvSpPr>
          <p:nvPr>
            <p:ph type="body" sz="quarter" idx="13"/>
          </p:nvPr>
        </p:nvSpPr>
        <p:spPr>
          <a:xfrm>
            <a:off x="496478" y="4202944"/>
            <a:ext cx="10934699" cy="461462"/>
          </a:xfrm>
          <a:prstGeom prst="rect">
            <a:avLst/>
          </a:prstGeom>
          <a:noFill/>
          <a:ln>
            <a:noFill/>
          </a:ln>
        </p:spPr>
        <p:txBody>
          <a:bodyPr anchor="t">
            <a:noAutofit/>
          </a:bodyPr>
          <a:lstStyle>
            <a:lvl1pPr marL="0" indent="0">
              <a:lnSpc>
                <a:spcPct val="100000"/>
              </a:lnSpc>
              <a:buNone/>
              <a:defRPr sz="1866" b="0" i="0" baseline="0">
                <a:solidFill>
                  <a:srgbClr val="DA2581"/>
                </a:solidFill>
                <a:latin typeface="Arial" pitchFamily="34" charset="0"/>
                <a:cs typeface="Arial" pitchFamily="34" charset="0"/>
              </a:defRPr>
            </a:lvl1pPr>
            <a:lvl2pPr>
              <a:buNone/>
              <a:defRPr/>
            </a:lvl2pPr>
          </a:lstStyle>
          <a:p>
            <a:pPr lvl="0"/>
            <a:r>
              <a:rPr lang="en-GB" dirty="0"/>
              <a:t>Click to edit Master text styles</a:t>
            </a:r>
          </a:p>
        </p:txBody>
      </p:sp>
      <p:sp>
        <p:nvSpPr>
          <p:cNvPr id="8" name="Content Placeholder 8">
            <a:extLst>
              <a:ext uri="{FF2B5EF4-FFF2-40B4-BE49-F238E27FC236}">
                <a16:creationId xmlns:a16="http://schemas.microsoft.com/office/drawing/2014/main" id="{BA68CE8E-764C-6E42-B994-1E9372F7718E}"/>
              </a:ext>
            </a:extLst>
          </p:cNvPr>
          <p:cNvSpPr>
            <a:spLocks noGrp="1"/>
          </p:cNvSpPr>
          <p:nvPr>
            <p:ph sz="quarter" idx="14"/>
          </p:nvPr>
        </p:nvSpPr>
        <p:spPr>
          <a:xfrm>
            <a:off x="374558" y="1518928"/>
            <a:ext cx="10921401" cy="2016752"/>
          </a:xfrm>
        </p:spPr>
        <p:txBody>
          <a:bodyPr>
            <a:normAutofit/>
          </a:bodyPr>
          <a:lstStyle>
            <a:lvl1pPr>
              <a:buClr>
                <a:srgbClr val="DA2581"/>
              </a:buClr>
              <a:defRPr sz="3200">
                <a:solidFill>
                  <a:srgbClr val="000000"/>
                </a:solidFill>
              </a:defRPr>
            </a:lvl1pPr>
            <a:lvl2pPr>
              <a:buClr>
                <a:srgbClr val="DA2581"/>
              </a:buClr>
              <a:defRPr sz="2400">
                <a:solidFill>
                  <a:srgbClr val="000000"/>
                </a:solidFill>
              </a:defRPr>
            </a:lvl2pPr>
            <a:lvl3pPr>
              <a:buClr>
                <a:srgbClr val="DA2581"/>
              </a:buClr>
              <a:defRPr sz="2000">
                <a:solidFill>
                  <a:srgbClr val="000000"/>
                </a:solidFill>
              </a:defRPr>
            </a:lvl3pPr>
            <a:lvl4pPr>
              <a:buClr>
                <a:srgbClr val="DA2581"/>
              </a:buClr>
              <a:defRPr sz="3200">
                <a:solidFill>
                  <a:srgbClr val="000000"/>
                </a:solidFill>
              </a:defRPr>
            </a:lvl4pPr>
            <a:lvl5pPr>
              <a:buClr>
                <a:srgbClr val="DA2581"/>
              </a:buClr>
              <a:defRPr sz="3200">
                <a:solidFill>
                  <a:srgbClr val="000000"/>
                </a:solidFill>
              </a:defRPr>
            </a:lvl5pPr>
          </a:lstStyle>
          <a:p>
            <a:pPr lvl="0"/>
            <a:r>
              <a:rPr lang="en-US" dirty="0"/>
              <a:t>Click to edit Master text styles</a:t>
            </a:r>
          </a:p>
          <a:p>
            <a:pPr lvl="1"/>
            <a:r>
              <a:rPr lang="en-US" dirty="0"/>
              <a:t>Second level</a:t>
            </a:r>
          </a:p>
          <a:p>
            <a:pPr lvl="2"/>
            <a:r>
              <a:rPr lang="en-US" dirty="0"/>
              <a:t>Third level</a:t>
            </a:r>
          </a:p>
        </p:txBody>
      </p:sp>
      <p:pic>
        <p:nvPicPr>
          <p:cNvPr id="2" name="Picture 1" descr="ICR logo.jpg">
            <a:extLst>
              <a:ext uri="{FF2B5EF4-FFF2-40B4-BE49-F238E27FC236}">
                <a16:creationId xmlns:a16="http://schemas.microsoft.com/office/drawing/2014/main" id="{06E33012-EDED-B78D-AD5A-F6FC3F77CD4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63696" y="414752"/>
            <a:ext cx="3480989" cy="67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 result for royal marsden hospital logo">
            <a:extLst>
              <a:ext uri="{FF2B5EF4-FFF2-40B4-BE49-F238E27FC236}">
                <a16:creationId xmlns:a16="http://schemas.microsoft.com/office/drawing/2014/main" id="{7F1F2208-DF41-F7EA-B6A2-AD55B48E06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6061" y="4723036"/>
            <a:ext cx="3078624" cy="1431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F82DB6-E38A-29FD-B47E-214A2622F1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5812" y="353227"/>
            <a:ext cx="2487884" cy="949797"/>
          </a:xfrm>
          <a:prstGeom prst="rect">
            <a:avLst/>
          </a:prstGeom>
        </p:spPr>
      </p:pic>
      <p:pic>
        <p:nvPicPr>
          <p:cNvPr id="1026" name="Picture 2" descr="Digital Health Age NHS Digital project for care homes - Person Centred  Software">
            <a:extLst>
              <a:ext uri="{FF2B5EF4-FFF2-40B4-BE49-F238E27FC236}">
                <a16:creationId xmlns:a16="http://schemas.microsoft.com/office/drawing/2014/main" id="{6777ABD7-D0F0-F06E-35C4-D5E586AACCA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20320" y="404403"/>
            <a:ext cx="1775680" cy="92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75155"/>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336">
          <p15:clr>
            <a:srgbClr val="FBAE40"/>
          </p15:clr>
        </p15:guide>
        <p15:guide id="3" pos="2880">
          <p15:clr>
            <a:srgbClr val="FBAE40"/>
          </p15:clr>
        </p15:guide>
        <p15:guide id="4" pos="2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8">
            <a:extLst>
              <a:ext uri="{FF2B5EF4-FFF2-40B4-BE49-F238E27FC236}">
                <a16:creationId xmlns:a16="http://schemas.microsoft.com/office/drawing/2014/main" id="{8431325B-4B54-4800-8F47-8B4F14398E2D}"/>
              </a:ext>
            </a:extLst>
          </p:cNvPr>
          <p:cNvSpPr>
            <a:spLocks noGrp="1"/>
          </p:cNvSpPr>
          <p:nvPr>
            <p:ph type="sldNum" sz="quarter" idx="4"/>
          </p:nvPr>
        </p:nvSpPr>
        <p:spPr>
          <a:xfrm>
            <a:off x="11449397" y="6563293"/>
            <a:ext cx="742604" cy="363954"/>
          </a:xfrm>
          <a:prstGeom prst="rect">
            <a:avLst/>
          </a:prstGeom>
        </p:spPr>
        <p:txBody>
          <a:bodyPr vert="horz" lIns="91440" tIns="45720" rIns="91440" bIns="45720" rtlCol="0" anchor="ctr"/>
          <a:lstStyle>
            <a:lvl1pPr algn="r">
              <a:defRPr sz="1200">
                <a:solidFill>
                  <a:schemeClr val="accent2"/>
                </a:solidFill>
              </a:defRPr>
            </a:lvl1pPr>
          </a:lstStyle>
          <a:p>
            <a:fld id="{6FC487C4-5EF2-7143-9554-1083A5022CDC}" type="slidenum">
              <a:rPr lang="en-US" smtClean="0"/>
              <a:pPr/>
              <a:t>‹#›</a:t>
            </a:fld>
            <a:endParaRPr lang="en-US"/>
          </a:p>
        </p:txBody>
      </p:sp>
      <p:sp>
        <p:nvSpPr>
          <p:cNvPr id="5" name="Rectangle 4">
            <a:extLst>
              <a:ext uri="{FF2B5EF4-FFF2-40B4-BE49-F238E27FC236}">
                <a16:creationId xmlns:a16="http://schemas.microsoft.com/office/drawing/2014/main" id="{59500A1B-FE60-41C6-A711-99CDEFAE24E5}"/>
              </a:ext>
            </a:extLst>
          </p:cNvPr>
          <p:cNvSpPr/>
          <p:nvPr userDrawn="1"/>
        </p:nvSpPr>
        <p:spPr>
          <a:xfrm>
            <a:off x="0" y="6579353"/>
            <a:ext cx="12192000" cy="278647"/>
          </a:xfrm>
          <a:prstGeom prst="rect">
            <a:avLst/>
          </a:prstGeom>
          <a:solidFill>
            <a:srgbClr val="D0016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0CF8FD34-2615-445D-82EE-AB2CD3A5345A}"/>
              </a:ext>
            </a:extLst>
          </p:cNvPr>
          <p:cNvSpPr/>
          <p:nvPr userDrawn="1"/>
        </p:nvSpPr>
        <p:spPr>
          <a:xfrm>
            <a:off x="115227" y="6534137"/>
            <a:ext cx="12076773" cy="30777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srgbClr val="FFFFFF"/>
                </a:solidFill>
                <a:effectLst/>
                <a:uLnTx/>
                <a:uFillTx/>
                <a:latin typeface="Calibri "/>
              </a:rPr>
              <a:t>@</a:t>
            </a:r>
            <a:r>
              <a:rPr kumimoji="0" lang="en-GB" sz="1350" b="0" i="0" u="none" strike="noStrike" kern="0" cap="none" spc="0" normalizeH="0" baseline="0" noProof="0" dirty="0" err="1">
                <a:ln>
                  <a:noFill/>
                </a:ln>
                <a:solidFill>
                  <a:srgbClr val="FFFFFF"/>
                </a:solidFill>
                <a:effectLst/>
                <a:uLnTx/>
                <a:uFillTx/>
                <a:latin typeface="Calibri "/>
              </a:rPr>
              <a:t>ICR_London</a:t>
            </a:r>
            <a:r>
              <a:rPr kumimoji="0" lang="en-GB" sz="1350" b="0" i="0" u="none" strike="noStrike" kern="0" cap="none" spc="0" normalizeH="0" baseline="0" noProof="0" dirty="0">
                <a:ln>
                  <a:noFill/>
                </a:ln>
                <a:solidFill>
                  <a:srgbClr val="FFFFFF"/>
                </a:solidFill>
                <a:effectLst/>
                <a:uLnTx/>
                <a:uFillTx/>
                <a:latin typeface="Calibri "/>
              </a:rPr>
              <a:t>                                                                    </a:t>
            </a:r>
            <a:r>
              <a:rPr kumimoji="0" lang="en-US" sz="1400" b="0" i="0" u="none" strike="noStrike" kern="0" cap="none" spc="0" normalizeH="0" baseline="0" noProof="0" dirty="0">
                <a:ln>
                  <a:noFill/>
                </a:ln>
                <a:solidFill>
                  <a:srgbClr val="FFFFFF"/>
                </a:solidFill>
                <a:effectLst/>
                <a:uLnTx/>
                <a:uFillTx/>
              </a:rPr>
              <a:t>Making the discoveries that defeat cancer</a:t>
            </a:r>
            <a:r>
              <a:rPr kumimoji="0" lang="en-GB" sz="1350" b="0" i="0" u="none" strike="noStrike" kern="0" cap="none" spc="0" normalizeH="0" baseline="0" noProof="0" dirty="0">
                <a:ln>
                  <a:noFill/>
                </a:ln>
                <a:solidFill>
                  <a:srgbClr val="FFFFFF"/>
                </a:solidFill>
                <a:effectLst/>
                <a:uLnTx/>
                <a:uFillTx/>
                <a:latin typeface="Calibri "/>
              </a:rPr>
              <a:t>                                                             @clare__</a:t>
            </a:r>
            <a:r>
              <a:rPr kumimoji="0" lang="en-GB" sz="1350" b="0" i="0" u="none" strike="noStrike" kern="0" cap="none" spc="0" normalizeH="0" baseline="0" noProof="0" dirty="0" err="1">
                <a:ln>
                  <a:noFill/>
                </a:ln>
                <a:solidFill>
                  <a:srgbClr val="FFFFFF"/>
                </a:solidFill>
                <a:effectLst/>
                <a:uLnTx/>
                <a:uFillTx/>
                <a:latin typeface="Calibri "/>
              </a:rPr>
              <a:t>turnbull</a:t>
            </a:r>
            <a:endParaRPr kumimoji="0" lang="en-GB" sz="1350" b="0" i="0" u="none" strike="noStrike" kern="0" cap="none" spc="0" normalizeH="0" baseline="0" noProof="0" dirty="0">
              <a:ln>
                <a:noFill/>
              </a:ln>
              <a:solidFill>
                <a:srgbClr val="FFFFFF"/>
              </a:solidFill>
              <a:effectLst/>
              <a:uLnTx/>
              <a:uFillTx/>
              <a:latin typeface="Calibri "/>
            </a:endParaRPr>
          </a:p>
        </p:txBody>
      </p:sp>
      <p:sp>
        <p:nvSpPr>
          <p:cNvPr id="12" name="Title 1">
            <a:extLst>
              <a:ext uri="{FF2B5EF4-FFF2-40B4-BE49-F238E27FC236}">
                <a16:creationId xmlns:a16="http://schemas.microsoft.com/office/drawing/2014/main" id="{08AF0FEC-56A2-47EB-AF78-5A619DC1A528}"/>
              </a:ext>
            </a:extLst>
          </p:cNvPr>
          <p:cNvSpPr>
            <a:spLocks noGrp="1"/>
          </p:cNvSpPr>
          <p:nvPr>
            <p:ph type="title"/>
          </p:nvPr>
        </p:nvSpPr>
        <p:spPr>
          <a:xfrm>
            <a:off x="408175" y="361580"/>
            <a:ext cx="10934698" cy="596363"/>
          </a:xfrm>
        </p:spPr>
        <p:txBody>
          <a:bodyPr>
            <a:noAutofit/>
          </a:bodyPr>
          <a:lstStyle>
            <a:lvl1pPr>
              <a:defRPr sz="3200">
                <a:solidFill>
                  <a:schemeClr val="tx1"/>
                </a:solidFill>
              </a:defRPr>
            </a:lvl1pPr>
          </a:lstStyle>
          <a:p>
            <a:r>
              <a:rPr lang="en-US" dirty="0"/>
              <a:t>Click to edit Master title style</a:t>
            </a:r>
            <a:endParaRPr lang="en-GB" dirty="0"/>
          </a:p>
        </p:txBody>
      </p:sp>
      <p:sp>
        <p:nvSpPr>
          <p:cNvPr id="13" name="Text Placeholder 7">
            <a:extLst>
              <a:ext uri="{FF2B5EF4-FFF2-40B4-BE49-F238E27FC236}">
                <a16:creationId xmlns:a16="http://schemas.microsoft.com/office/drawing/2014/main" id="{099B6735-549D-4531-93BB-F1AA4F402312}"/>
              </a:ext>
            </a:extLst>
          </p:cNvPr>
          <p:cNvSpPr>
            <a:spLocks noGrp="1"/>
          </p:cNvSpPr>
          <p:nvPr>
            <p:ph type="body" sz="quarter" idx="13"/>
          </p:nvPr>
        </p:nvSpPr>
        <p:spPr>
          <a:xfrm>
            <a:off x="394878" y="957943"/>
            <a:ext cx="10934699" cy="461462"/>
          </a:xfrm>
          <a:prstGeom prst="rect">
            <a:avLst/>
          </a:prstGeom>
          <a:noFill/>
          <a:ln>
            <a:noFill/>
          </a:ln>
        </p:spPr>
        <p:txBody>
          <a:bodyPr anchor="t">
            <a:noAutofit/>
          </a:bodyPr>
          <a:lstStyle>
            <a:lvl1pPr marL="0" indent="0">
              <a:lnSpc>
                <a:spcPct val="100000"/>
              </a:lnSpc>
              <a:buNone/>
              <a:defRPr sz="1866" b="0" i="0" baseline="0">
                <a:solidFill>
                  <a:srgbClr val="DA2581"/>
                </a:solidFill>
                <a:latin typeface="Arial" pitchFamily="34" charset="0"/>
                <a:cs typeface="Arial" pitchFamily="34" charset="0"/>
              </a:defRPr>
            </a:lvl1pPr>
            <a:lvl2pPr>
              <a:buNone/>
              <a:defRPr/>
            </a:lvl2pPr>
          </a:lstStyle>
          <a:p>
            <a:pPr lvl="0"/>
            <a:r>
              <a:rPr lang="en-GB"/>
              <a:t>Click to edit Master text styles</a:t>
            </a:r>
          </a:p>
        </p:txBody>
      </p:sp>
    </p:spTree>
    <p:extLst>
      <p:ext uri="{BB962C8B-B14F-4D97-AF65-F5344CB8AC3E}">
        <p14:creationId xmlns:p14="http://schemas.microsoft.com/office/powerpoint/2010/main" val="346532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677A-0A69-417F-9CB5-745D7EC2C94E}"/>
              </a:ext>
            </a:extLst>
          </p:cNvPr>
          <p:cNvSpPr>
            <a:spLocks noGrp="1"/>
          </p:cNvSpPr>
          <p:nvPr>
            <p:ph type="title"/>
          </p:nvPr>
        </p:nvSpPr>
        <p:spPr>
          <a:xfrm>
            <a:off x="838200" y="280845"/>
            <a:ext cx="10515600" cy="884075"/>
          </a:xfrm>
        </p:spPr>
        <p:txBody>
          <a:bodyPr/>
          <a:lstStyle>
            <a:lvl1pPr>
              <a:defRPr sz="4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81D9036-F82E-40D4-8315-5CE794054B3E}"/>
              </a:ext>
            </a:extLst>
          </p:cNvPr>
          <p:cNvSpPr>
            <a:spLocks noGrp="1"/>
          </p:cNvSpPr>
          <p:nvPr>
            <p:ph idx="1"/>
          </p:nvPr>
        </p:nvSpPr>
        <p:spPr>
          <a:xfrm>
            <a:off x="774939" y="4661640"/>
            <a:ext cx="10515600" cy="1666815"/>
          </a:xfrm>
          <a:solidFill>
            <a:schemeClr val="accent4">
              <a:lumMod val="75000"/>
            </a:schemeClr>
          </a:solidFill>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407ED554-0196-4B8C-9740-1DCB6F164023}"/>
              </a:ext>
            </a:extLst>
          </p:cNvPr>
          <p:cNvSpPr>
            <a:spLocks noGrp="1"/>
          </p:cNvSpPr>
          <p:nvPr>
            <p:ph type="sldNum" sz="quarter" idx="12"/>
          </p:nvPr>
        </p:nvSpPr>
        <p:spPr>
          <a:xfrm>
            <a:off x="8610600" y="6605425"/>
            <a:ext cx="2743200" cy="365125"/>
          </a:xfrm>
        </p:spPr>
        <p:txBody>
          <a:bodyPr/>
          <a:lstStyle/>
          <a:p>
            <a:fld id="{00DF7233-57AB-4579-ACA5-AB68884E8F1A}" type="slidenum">
              <a:rPr lang="en-GB" smtClean="0"/>
              <a:t>‹#›</a:t>
            </a:fld>
            <a:endParaRPr lang="en-GB"/>
          </a:p>
        </p:txBody>
      </p:sp>
      <p:sp>
        <p:nvSpPr>
          <p:cNvPr id="9" name="Content Placeholder 2">
            <a:extLst>
              <a:ext uri="{FF2B5EF4-FFF2-40B4-BE49-F238E27FC236}">
                <a16:creationId xmlns:a16="http://schemas.microsoft.com/office/drawing/2014/main" id="{7B16AEB7-E0A0-43FC-8C2A-76FC3E892150}"/>
              </a:ext>
            </a:extLst>
          </p:cNvPr>
          <p:cNvSpPr>
            <a:spLocks noGrp="1"/>
          </p:cNvSpPr>
          <p:nvPr>
            <p:ph idx="14"/>
          </p:nvPr>
        </p:nvSpPr>
        <p:spPr>
          <a:xfrm>
            <a:off x="774939" y="1327998"/>
            <a:ext cx="10515600" cy="1666815"/>
          </a:xfrm>
          <a:solidFill>
            <a:schemeClr val="accent2">
              <a:lumMod val="75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a16="http://schemas.microsoft.com/office/drawing/2014/main" id="{1660ED1A-E538-4B0C-B3CB-70093032C02C}"/>
              </a:ext>
            </a:extLst>
          </p:cNvPr>
          <p:cNvSpPr>
            <a:spLocks noGrp="1"/>
          </p:cNvSpPr>
          <p:nvPr>
            <p:ph idx="15"/>
          </p:nvPr>
        </p:nvSpPr>
        <p:spPr>
          <a:xfrm>
            <a:off x="774939" y="2994816"/>
            <a:ext cx="10515600" cy="1666818"/>
          </a:xfrm>
          <a:solidFill>
            <a:srgbClr val="FFC000"/>
          </a:solidFill>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671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677A-0A69-417F-9CB5-745D7EC2C94E}"/>
              </a:ext>
            </a:extLst>
          </p:cNvPr>
          <p:cNvSpPr>
            <a:spLocks noGrp="1"/>
          </p:cNvSpPr>
          <p:nvPr>
            <p:ph type="title"/>
          </p:nvPr>
        </p:nvSpPr>
        <p:spPr>
          <a:xfrm>
            <a:off x="838200" y="280845"/>
            <a:ext cx="10515600" cy="884075"/>
          </a:xfrm>
        </p:spPr>
        <p:txBody>
          <a:bodyPr/>
          <a:lstStyle>
            <a:lvl1pPr>
              <a:defRPr sz="4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81D9036-F82E-40D4-8315-5CE794054B3E}"/>
              </a:ext>
            </a:extLst>
          </p:cNvPr>
          <p:cNvSpPr>
            <a:spLocks noGrp="1"/>
          </p:cNvSpPr>
          <p:nvPr>
            <p:ph idx="1"/>
          </p:nvPr>
        </p:nvSpPr>
        <p:spPr>
          <a:xfrm>
            <a:off x="774939" y="4661640"/>
            <a:ext cx="10515600" cy="1666815"/>
          </a:xfrm>
          <a:solidFill>
            <a:schemeClr val="accent4">
              <a:lumMod val="75000"/>
            </a:schemeClr>
          </a:solidFill>
        </p:spPr>
        <p:txBody>
          <a:bodyPr/>
          <a:lstStyle>
            <a:lvl1pPr marL="0" indent="0">
              <a:buNone/>
              <a:defRPr sz="3600"/>
            </a:lvl1pPr>
          </a:lstStyle>
          <a:p>
            <a:pPr lvl="0"/>
            <a:endParaRPr lang="en-US" dirty="0"/>
          </a:p>
          <a:p>
            <a:pPr lvl="0"/>
            <a:r>
              <a:rPr lang="en-US" dirty="0"/>
              <a:t>  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407ED554-0196-4B8C-9740-1DCB6F164023}"/>
              </a:ext>
            </a:extLst>
          </p:cNvPr>
          <p:cNvSpPr>
            <a:spLocks noGrp="1"/>
          </p:cNvSpPr>
          <p:nvPr>
            <p:ph type="sldNum" sz="quarter" idx="12"/>
          </p:nvPr>
        </p:nvSpPr>
        <p:spPr>
          <a:xfrm>
            <a:off x="8610600" y="6605425"/>
            <a:ext cx="2743200" cy="365125"/>
          </a:xfrm>
        </p:spPr>
        <p:txBody>
          <a:bodyPr/>
          <a:lstStyle/>
          <a:p>
            <a:fld id="{00DF7233-57AB-4579-ACA5-AB68884E8F1A}" type="slidenum">
              <a:rPr lang="en-GB" smtClean="0"/>
              <a:t>‹#›</a:t>
            </a:fld>
            <a:endParaRPr lang="en-GB"/>
          </a:p>
        </p:txBody>
      </p:sp>
      <p:sp>
        <p:nvSpPr>
          <p:cNvPr id="9" name="Content Placeholder 2">
            <a:extLst>
              <a:ext uri="{FF2B5EF4-FFF2-40B4-BE49-F238E27FC236}">
                <a16:creationId xmlns:a16="http://schemas.microsoft.com/office/drawing/2014/main" id="{7B16AEB7-E0A0-43FC-8C2A-76FC3E892150}"/>
              </a:ext>
            </a:extLst>
          </p:cNvPr>
          <p:cNvSpPr>
            <a:spLocks noGrp="1"/>
          </p:cNvSpPr>
          <p:nvPr>
            <p:ph idx="14"/>
          </p:nvPr>
        </p:nvSpPr>
        <p:spPr>
          <a:xfrm>
            <a:off x="774939" y="1327998"/>
            <a:ext cx="10515600" cy="1666815"/>
          </a:xfrm>
          <a:solidFill>
            <a:schemeClr val="accent2">
              <a:lumMod val="75000"/>
            </a:schemeClr>
          </a:solidFill>
        </p:spPr>
        <p:txBody>
          <a:bodyPr/>
          <a:lstStyle>
            <a:lvl1pPr marL="0" indent="0">
              <a:buNone/>
              <a:defRPr sz="3600"/>
            </a:lvl1pPr>
          </a:lstStyle>
          <a:p>
            <a:pPr lvl="0"/>
            <a:endParaRPr lang="en-US" dirty="0"/>
          </a:p>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a16="http://schemas.microsoft.com/office/drawing/2014/main" id="{1660ED1A-E538-4B0C-B3CB-70093032C02C}"/>
              </a:ext>
            </a:extLst>
          </p:cNvPr>
          <p:cNvSpPr>
            <a:spLocks noGrp="1"/>
          </p:cNvSpPr>
          <p:nvPr>
            <p:ph idx="15"/>
          </p:nvPr>
        </p:nvSpPr>
        <p:spPr>
          <a:xfrm>
            <a:off x="774939" y="2994816"/>
            <a:ext cx="10515600" cy="1666818"/>
          </a:xfrm>
          <a:solidFill>
            <a:schemeClr val="bg2">
              <a:lumMod val="50000"/>
            </a:schemeClr>
          </a:solidFill>
        </p:spPr>
        <p:txBody>
          <a:bodyPr/>
          <a:lstStyle>
            <a:lvl1pPr marL="0" indent="0">
              <a:buNone/>
              <a:defRPr sz="3600"/>
            </a:lvl1pPr>
          </a:lstStyle>
          <a:p>
            <a:pPr lvl="0"/>
            <a:endParaRPr lang="en-US" dirty="0"/>
          </a:p>
          <a:p>
            <a:pPr lvl="0"/>
            <a:r>
              <a:rPr lang="en-US" dirty="0"/>
              <a:t>  Click to edit Master text styles</a:t>
            </a:r>
          </a:p>
          <a:p>
            <a:pPr lvl="1"/>
            <a:r>
              <a:rPr lang="en-US" dirty="0"/>
              <a:t>Second level</a:t>
            </a:r>
          </a:p>
        </p:txBody>
      </p:sp>
    </p:spTree>
    <p:extLst>
      <p:ext uri="{BB962C8B-B14F-4D97-AF65-F5344CB8AC3E}">
        <p14:creationId xmlns:p14="http://schemas.microsoft.com/office/powerpoint/2010/main" val="418730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677A-0A69-417F-9CB5-745D7EC2C94E}"/>
              </a:ext>
            </a:extLst>
          </p:cNvPr>
          <p:cNvSpPr>
            <a:spLocks noGrp="1"/>
          </p:cNvSpPr>
          <p:nvPr>
            <p:ph type="title"/>
          </p:nvPr>
        </p:nvSpPr>
        <p:spPr>
          <a:xfrm>
            <a:off x="838200" y="344070"/>
            <a:ext cx="10515600" cy="773562"/>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81D9036-F82E-40D4-8315-5CE794054B3E}"/>
              </a:ext>
            </a:extLst>
          </p:cNvPr>
          <p:cNvSpPr>
            <a:spLocks noGrp="1"/>
          </p:cNvSpPr>
          <p:nvPr>
            <p:ph idx="1"/>
          </p:nvPr>
        </p:nvSpPr>
        <p:spPr>
          <a:xfrm>
            <a:off x="838200" y="1244511"/>
            <a:ext cx="10515600" cy="4953090"/>
          </a:xfrm>
          <a:solidFill>
            <a:schemeClr val="accent4">
              <a:lumMod val="75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E3363DB3-6B5D-4439-8CC6-904C5C3E4C3C}"/>
              </a:ext>
            </a:extLst>
          </p:cNvPr>
          <p:cNvSpPr>
            <a:spLocks noGrp="1"/>
          </p:cNvSpPr>
          <p:nvPr>
            <p:ph idx="13"/>
          </p:nvPr>
        </p:nvSpPr>
        <p:spPr>
          <a:xfrm>
            <a:off x="6096000" y="1239327"/>
            <a:ext cx="5322498" cy="4953091"/>
          </a:xfrm>
          <a:solidFill>
            <a:schemeClr val="tx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704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DS/AZ: Title, subtitle, text">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5C9B3848-4025-50B1-5054-9C0EE14F5684}"/>
              </a:ext>
            </a:extLst>
          </p:cNvPr>
          <p:cNvSpPr/>
          <p:nvPr userDrawn="1"/>
        </p:nvSpPr>
        <p:spPr>
          <a:xfrm>
            <a:off x="838200" y="250826"/>
            <a:ext cx="10515600" cy="1143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 name="Rounded Rectangle 6">
            <a:extLst>
              <a:ext uri="{FF2B5EF4-FFF2-40B4-BE49-F238E27FC236}">
                <a16:creationId xmlns:a16="http://schemas.microsoft.com/office/drawing/2014/main" id="{1BE7F8CA-FAC9-08B3-76DD-A5616FFF517D}"/>
              </a:ext>
            </a:extLst>
          </p:cNvPr>
          <p:cNvSpPr/>
          <p:nvPr userDrawn="1"/>
        </p:nvSpPr>
        <p:spPr>
          <a:xfrm>
            <a:off x="838200" y="1101967"/>
            <a:ext cx="10515600" cy="114300"/>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4" name="Content Placeholder 2">
            <a:extLst>
              <a:ext uri="{FF2B5EF4-FFF2-40B4-BE49-F238E27FC236}">
                <a16:creationId xmlns:a16="http://schemas.microsoft.com/office/drawing/2014/main" id="{D663407D-CA5E-051D-5F9B-8D393939A2A3}"/>
              </a:ext>
            </a:extLst>
          </p:cNvPr>
          <p:cNvSpPr>
            <a:spLocks noGrp="1"/>
          </p:cNvSpPr>
          <p:nvPr>
            <p:ph idx="1"/>
          </p:nvPr>
        </p:nvSpPr>
        <p:spPr>
          <a:xfrm>
            <a:off x="838200" y="153306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9711370"/>
      </p:ext>
    </p:extLst>
  </p:cSld>
  <p:clrMapOvr>
    <a:masterClrMapping/>
  </p:clrMapOvr>
  <p:extLst>
    <p:ext uri="{DCECCB84-F9BA-43D5-87BE-67443E8EF086}">
      <p15:sldGuideLst xmlns:p15="http://schemas.microsoft.com/office/powerpoint/2012/main">
        <p15:guide id="1" orient="horz" pos="7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879" y="360053"/>
            <a:ext cx="9758781" cy="7701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94879" y="1391920"/>
            <a:ext cx="10934699" cy="4886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B443003A-8085-CD4A-B3A6-CC47858AD678}"/>
              </a:ext>
            </a:extLst>
          </p:cNvPr>
          <p:cNvSpPr>
            <a:spLocks noGrp="1"/>
          </p:cNvSpPr>
          <p:nvPr>
            <p:ph type="sldNum" sz="quarter" idx="4"/>
          </p:nvPr>
        </p:nvSpPr>
        <p:spPr>
          <a:xfrm>
            <a:off x="11449397" y="6494046"/>
            <a:ext cx="742604" cy="363954"/>
          </a:xfrm>
          <a:prstGeom prst="rect">
            <a:avLst/>
          </a:prstGeom>
        </p:spPr>
        <p:txBody>
          <a:bodyPr vert="horz" lIns="91440" tIns="45720" rIns="91440" bIns="45720" rtlCol="0" anchor="ctr"/>
          <a:lstStyle>
            <a:lvl1pPr algn="r">
              <a:defRPr sz="1200">
                <a:solidFill>
                  <a:schemeClr val="accent2"/>
                </a:solidFill>
              </a:defRPr>
            </a:lvl1pPr>
          </a:lstStyle>
          <a:p>
            <a:fld id="{6FC487C4-5EF2-7143-9554-1083A5022CDC}" type="slidenum">
              <a:rPr lang="en-US" smtClean="0"/>
              <a:pPr/>
              <a:t>‹#›</a:t>
            </a:fld>
            <a:endParaRPr lang="en-US"/>
          </a:p>
        </p:txBody>
      </p:sp>
      <p:sp>
        <p:nvSpPr>
          <p:cNvPr id="10" name="Rectangle 9"/>
          <p:cNvSpPr/>
          <p:nvPr userDrawn="1"/>
        </p:nvSpPr>
        <p:spPr>
          <a:xfrm>
            <a:off x="0" y="6510106"/>
            <a:ext cx="12192000" cy="278647"/>
          </a:xfrm>
          <a:prstGeom prst="rect">
            <a:avLst/>
          </a:prstGeom>
          <a:solidFill>
            <a:srgbClr val="D0016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Arial"/>
              <a:ea typeface="+mn-ea"/>
              <a:cs typeface="+mn-cs"/>
            </a:endParaRPr>
          </a:p>
        </p:txBody>
      </p:sp>
      <p:sp>
        <p:nvSpPr>
          <p:cNvPr id="12" name="Rectangle 11"/>
          <p:cNvSpPr/>
          <p:nvPr userDrawn="1"/>
        </p:nvSpPr>
        <p:spPr>
          <a:xfrm>
            <a:off x="115227" y="6464890"/>
            <a:ext cx="12076773" cy="30777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srgbClr val="FFFFFF"/>
                </a:solidFill>
                <a:effectLst/>
                <a:uLnTx/>
                <a:uFillTx/>
                <a:latin typeface="Calibri "/>
              </a:rPr>
              <a:t>@</a:t>
            </a:r>
            <a:r>
              <a:rPr kumimoji="0" lang="en-GB" sz="1350" b="0" i="0" u="none" strike="noStrike" kern="0" cap="none" spc="0" normalizeH="0" baseline="0" noProof="0" dirty="0" err="1">
                <a:ln>
                  <a:noFill/>
                </a:ln>
                <a:solidFill>
                  <a:srgbClr val="FFFFFF"/>
                </a:solidFill>
                <a:effectLst/>
                <a:uLnTx/>
                <a:uFillTx/>
                <a:latin typeface="Calibri "/>
              </a:rPr>
              <a:t>ICR_London</a:t>
            </a:r>
            <a:r>
              <a:rPr kumimoji="0" lang="en-GB" sz="1350" b="0" i="0" u="none" strike="noStrike" kern="0" cap="none" spc="0" normalizeH="0" baseline="0" noProof="0" dirty="0">
                <a:ln>
                  <a:noFill/>
                </a:ln>
                <a:solidFill>
                  <a:srgbClr val="FFFFFF"/>
                </a:solidFill>
                <a:effectLst/>
                <a:uLnTx/>
                <a:uFillTx/>
                <a:latin typeface="Calibri "/>
              </a:rPr>
              <a:t>                                                                    </a:t>
            </a:r>
            <a:r>
              <a:rPr kumimoji="0" lang="en-US" sz="1400" b="0" i="0" u="none" strike="noStrike" kern="0" cap="none" spc="0" normalizeH="0" baseline="0" noProof="0" dirty="0">
                <a:ln>
                  <a:noFill/>
                </a:ln>
                <a:solidFill>
                  <a:srgbClr val="FFFFFF"/>
                </a:solidFill>
                <a:effectLst/>
                <a:uLnTx/>
                <a:uFillTx/>
              </a:rPr>
              <a:t>Making the discoveries that defeat cancer</a:t>
            </a:r>
            <a:r>
              <a:rPr kumimoji="0" lang="en-GB" sz="1350" b="0" i="0" u="none" strike="noStrike" kern="0" cap="none" spc="0" normalizeH="0" baseline="0" noProof="0" dirty="0">
                <a:ln>
                  <a:noFill/>
                </a:ln>
                <a:solidFill>
                  <a:srgbClr val="FFFFFF"/>
                </a:solidFill>
                <a:effectLst/>
                <a:uLnTx/>
                <a:uFillTx/>
                <a:latin typeface="Calibri "/>
              </a:rPr>
              <a:t>                                                             @clare__</a:t>
            </a:r>
            <a:r>
              <a:rPr kumimoji="0" lang="en-GB" sz="1350" b="0" i="0" u="none" strike="noStrike" kern="0" cap="none" spc="0" normalizeH="0" baseline="0" noProof="0" dirty="0" err="1">
                <a:ln>
                  <a:noFill/>
                </a:ln>
                <a:solidFill>
                  <a:srgbClr val="FFFFFF"/>
                </a:solidFill>
                <a:effectLst/>
                <a:uLnTx/>
                <a:uFillTx/>
                <a:latin typeface="Calibri "/>
              </a:rPr>
              <a:t>turnbull</a:t>
            </a:r>
            <a:endParaRPr kumimoji="0" lang="en-GB" sz="1350" b="0" i="0" u="none" strike="noStrike" kern="0" cap="none" spc="0" normalizeH="0" baseline="0" noProof="0" dirty="0">
              <a:ln>
                <a:noFill/>
              </a:ln>
              <a:solidFill>
                <a:srgbClr val="FFFFFF"/>
              </a:solidFill>
              <a:effectLst/>
              <a:uLnTx/>
              <a:uFillTx/>
              <a:latin typeface="Calibri "/>
            </a:endParaRPr>
          </a:p>
        </p:txBody>
      </p:sp>
      <p:sp>
        <p:nvSpPr>
          <p:cNvPr id="13" name="Rounded Rectangle 12"/>
          <p:cNvSpPr/>
          <p:nvPr userDrawn="1"/>
        </p:nvSpPr>
        <p:spPr>
          <a:xfrm>
            <a:off x="0" y="85333"/>
            <a:ext cx="9536727" cy="168423"/>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4" name="Rounded Rectangle 13"/>
          <p:cNvSpPr/>
          <p:nvPr userDrawn="1"/>
        </p:nvSpPr>
        <p:spPr>
          <a:xfrm>
            <a:off x="9782288" y="85331"/>
            <a:ext cx="2409712" cy="168426"/>
          </a:xfrm>
          <a:prstGeom prst="roundRect">
            <a:avLst/>
          </a:prstGeom>
          <a:solidFill>
            <a:srgbClr val="3301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588509909"/>
      </p:ext>
    </p:extLst>
  </p:cSld>
  <p:clrMap bg1="lt1" tx1="dk1" bg2="lt2" tx2="dk2" accent1="accent1" accent2="accent2" accent3="accent3" accent4="accent4" accent5="accent5" accent6="accent6" hlink="hlink" folHlink="folHlink"/>
  <p:sldLayoutIdLst>
    <p:sldLayoutId id="2147483906" r:id="rId1"/>
    <p:sldLayoutId id="2147484054" r:id="rId2"/>
    <p:sldLayoutId id="2147483908" r:id="rId3"/>
    <p:sldLayoutId id="2147483993" r:id="rId4"/>
    <p:sldLayoutId id="2147483996" r:id="rId5"/>
    <p:sldLayoutId id="2147484055" r:id="rId6"/>
    <p:sldLayoutId id="2147484056" r:id="rId7"/>
    <p:sldLayoutId id="2147484043" r:id="rId8"/>
    <p:sldLayoutId id="2147484053" r:id="rId9"/>
  </p:sldLayoutIdLst>
  <p:hf hdr="0" ftr="0" dt="0"/>
  <p:txStyles>
    <p:titleStyle>
      <a:lvl1pPr algn="l" defTabSz="914103" rtl="0" eaLnBrk="1" latinLnBrk="0" hangingPunct="1">
        <a:lnSpc>
          <a:spcPct val="90000"/>
        </a:lnSpc>
        <a:spcBef>
          <a:spcPct val="0"/>
        </a:spcBef>
        <a:buNone/>
        <a:defRPr sz="2666" b="1" kern="1200">
          <a:solidFill>
            <a:schemeClr val="tx1"/>
          </a:solidFill>
          <a:latin typeface="Arial" panose="020B0604020202020204" pitchFamily="34" charset="0"/>
          <a:ea typeface="+mj-ea"/>
          <a:cs typeface="Arial" panose="020B0604020202020204" pitchFamily="34" charset="0"/>
        </a:defRPr>
      </a:lvl1pPr>
    </p:titleStyle>
    <p:bodyStyle>
      <a:lvl1pPr marL="228526" indent="-228526" algn="l" defTabSz="914103"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os="497">
          <p15:clr>
            <a:srgbClr val="F26B43"/>
          </p15:clr>
        </p15:guide>
        <p15:guide id="4" orient="horz" pos="803">
          <p15:clr>
            <a:srgbClr val="F26B43"/>
          </p15:clr>
        </p15:guide>
        <p15:guide id="5" orient="horz" pos="2919">
          <p15:clr>
            <a:srgbClr val="F26B43"/>
          </p15:clr>
        </p15:guide>
        <p15:guide id="6" pos="196">
          <p15:clr>
            <a:srgbClr val="F26B43"/>
          </p15:clr>
        </p15:guide>
        <p15:guide id="7" pos="5367">
          <p15:clr>
            <a:srgbClr val="F26B43"/>
          </p15:clr>
        </p15:guide>
        <p15:guide id="8" orient="horz" pos="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D06FAE-F9CB-FCF9-5B92-D29B7BB556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94DA4AD-844E-3A19-D060-D26E9C413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74022022"/>
      </p:ext>
    </p:extLst>
  </p:cSld>
  <p:clrMap bg1="lt1" tx1="dk1" bg2="lt2" tx2="dk2" accent1="accent1" accent2="accent2" accent3="accent3" accent4="accent4" accent5="accent5" accent6="accent6" hlink="hlink" folHlink="folHlink"/>
  <p:sldLayoutIdLst>
    <p:sldLayoutId id="2147484057" r:id="rId1"/>
    <p:sldLayoutId id="2147484064" r:id="rId2"/>
    <p:sldLayoutId id="2147484067" r:id="rId3"/>
    <p:sldLayoutId id="2147484065" r:id="rId4"/>
    <p:sldLayoutId id="2147484066" r:id="rId5"/>
  </p:sldLayoutIdLst>
  <p:txStyles>
    <p:titleStyle>
      <a:lvl1pPr algn="l" defTabSz="914400" rtl="0" eaLnBrk="1" latinLnBrk="0" hangingPunct="1">
        <a:lnSpc>
          <a:spcPct val="90000"/>
        </a:lnSpc>
        <a:spcBef>
          <a:spcPct val="0"/>
        </a:spcBef>
        <a:buNone/>
        <a:defRPr sz="4400" b="1" kern="1200">
          <a:solidFill>
            <a:srgbClr val="3301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7692" y="2134237"/>
            <a:ext cx="9923291" cy="2296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0699753" y="377290"/>
            <a:ext cx="1291167" cy="324385"/>
          </a:xfrm>
          <a:prstGeom prst="rect">
            <a:avLst/>
          </a:prstGeom>
        </p:spPr>
        <p:txBody>
          <a:bodyPr vert="horz" lIns="91440" tIns="45720" rIns="91440" bIns="45720" rtlCol="0" anchor="t" anchorCtr="0"/>
          <a:lstStyle>
            <a:lvl1pPr algn="r">
              <a:defRPr sz="1200">
                <a:solidFill>
                  <a:schemeClr val="tx2"/>
                </a:solidFill>
              </a:defRPr>
            </a:lvl1pPr>
          </a:lstStyle>
          <a:p>
            <a:fld id="{B9B2A88A-9ECB-DF45-A377-2575079D0564}" type="slidenum">
              <a:rPr lang="en-GB" smtClean="0"/>
              <a:pPr/>
              <a:t>‹#›</a:t>
            </a:fld>
            <a:endParaRPr lang="en-GB" dirty="0"/>
          </a:p>
        </p:txBody>
      </p:sp>
      <p:sp>
        <p:nvSpPr>
          <p:cNvPr id="8" name="Rounded Rectangle 7"/>
          <p:cNvSpPr/>
          <p:nvPr/>
        </p:nvSpPr>
        <p:spPr>
          <a:xfrm>
            <a:off x="334432" y="252000"/>
            <a:ext cx="9793819"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 name="Rounded Rectangle 9"/>
          <p:cNvSpPr/>
          <p:nvPr/>
        </p:nvSpPr>
        <p:spPr>
          <a:xfrm>
            <a:off x="10699751" y="252000"/>
            <a:ext cx="1155700" cy="1260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1" name="Title Placeholder 10"/>
          <p:cNvSpPr>
            <a:spLocks noGrp="1"/>
          </p:cNvSpPr>
          <p:nvPr>
            <p:ph type="title"/>
          </p:nvPr>
        </p:nvSpPr>
        <p:spPr>
          <a:xfrm>
            <a:off x="201394" y="398348"/>
            <a:ext cx="9939591" cy="1113152"/>
          </a:xfrm>
          <a:prstGeom prst="rect">
            <a:avLst/>
          </a:prstGeom>
        </p:spPr>
        <p:txBody>
          <a:bodyPr vert="horz" lIns="91440" tIns="45720" rIns="91440" bIns="45720" rtlCol="0" anchor="t" anchorCtr="0">
            <a:normAutofit/>
          </a:bodyPr>
          <a:lstStyle/>
          <a:p>
            <a:r>
              <a:rPr lang="en-US"/>
              <a:t>Click to edit Master title style</a:t>
            </a:r>
            <a:endParaRPr lang="en-GB" dirty="0"/>
          </a:p>
        </p:txBody>
      </p:sp>
    </p:spTree>
    <p:extLst>
      <p:ext uri="{BB962C8B-B14F-4D97-AF65-F5344CB8AC3E}">
        <p14:creationId xmlns:p14="http://schemas.microsoft.com/office/powerpoint/2010/main" val="595399344"/>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Lst>
  <p:hf hdr="0" ftr="0" dt="0"/>
  <p:txStyles>
    <p:titleStyle>
      <a:lvl1pPr algn="l" defTabSz="609585" rtl="0" eaLnBrk="1" latinLnBrk="0" hangingPunct="1">
        <a:lnSpc>
          <a:spcPct val="85000"/>
        </a:lnSpc>
        <a:spcBef>
          <a:spcPct val="0"/>
        </a:spcBef>
        <a:buNone/>
        <a:defRPr sz="3467" kern="1200">
          <a:solidFill>
            <a:schemeClr val="tx2"/>
          </a:solidFill>
          <a:latin typeface="+mj-lt"/>
          <a:ea typeface="+mj-ea"/>
          <a:cs typeface="+mj-cs"/>
        </a:defRPr>
      </a:lvl1pPr>
    </p:titleStyle>
    <p:bodyStyle>
      <a:lvl1pPr marL="0" indent="0" algn="l" defTabSz="609585" rtl="0" eaLnBrk="1" latinLnBrk="0" hangingPunct="1">
        <a:spcBef>
          <a:spcPts val="667"/>
        </a:spcBef>
        <a:buFontTx/>
        <a:buNone/>
        <a:defRPr sz="2000" kern="1200">
          <a:solidFill>
            <a:schemeClr val="tx2"/>
          </a:solidFill>
          <a:latin typeface="+mn-lt"/>
          <a:ea typeface="+mn-ea"/>
          <a:cs typeface="+mn-cs"/>
        </a:defRPr>
      </a:lvl1pPr>
      <a:lvl2pPr marL="239994" indent="-239994" algn="l" defTabSz="609585" rtl="0" eaLnBrk="1" latinLnBrk="0" hangingPunct="1">
        <a:spcBef>
          <a:spcPts val="667"/>
        </a:spcBef>
        <a:buFont typeface="Arial"/>
        <a:buChar char="•"/>
        <a:defRPr sz="2000" kern="1200">
          <a:solidFill>
            <a:schemeClr val="tx2"/>
          </a:solidFill>
          <a:latin typeface="+mn-lt"/>
          <a:ea typeface="+mn-ea"/>
          <a:cs typeface="+mn-cs"/>
        </a:defRPr>
      </a:lvl2pPr>
      <a:lvl3pPr marL="239994" indent="-239994" algn="l" defTabSz="609585" rtl="0" eaLnBrk="1" latinLnBrk="0" hangingPunct="1">
        <a:spcBef>
          <a:spcPts val="667"/>
        </a:spcBef>
        <a:buFont typeface="Arial"/>
        <a:buChar char="•"/>
        <a:defRPr sz="2000" kern="1200">
          <a:solidFill>
            <a:schemeClr val="tx2"/>
          </a:solidFill>
          <a:latin typeface="+mn-lt"/>
          <a:ea typeface="+mn-ea"/>
          <a:cs typeface="+mn-cs"/>
        </a:defRPr>
      </a:lvl3pPr>
      <a:lvl4pPr marL="239994" indent="-239994" algn="l" defTabSz="609585" rtl="0" eaLnBrk="1" latinLnBrk="0" hangingPunct="1">
        <a:spcBef>
          <a:spcPts val="667"/>
        </a:spcBef>
        <a:buFont typeface="Arial"/>
        <a:buChar char="•"/>
        <a:defRPr sz="2000" kern="1200">
          <a:solidFill>
            <a:schemeClr val="tx2"/>
          </a:solidFill>
          <a:latin typeface="+mn-lt"/>
          <a:ea typeface="+mn-ea"/>
          <a:cs typeface="+mn-cs"/>
        </a:defRPr>
      </a:lvl4pPr>
      <a:lvl5pPr marL="239994" indent="-239994" algn="l" defTabSz="609585" rtl="0" eaLnBrk="1" latinLnBrk="0" hangingPunct="1">
        <a:spcBef>
          <a:spcPts val="667"/>
        </a:spcBef>
        <a:buFont typeface="Arial"/>
        <a:buChar char="•"/>
        <a:defRPr sz="20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4579A5-3935-A744-9379-D0910E5B1A1B}"/>
              </a:ext>
            </a:extLst>
          </p:cNvPr>
          <p:cNvSpPr>
            <a:spLocks noGrp="1"/>
          </p:cNvSpPr>
          <p:nvPr>
            <p:ph sz="quarter" idx="14"/>
          </p:nvPr>
        </p:nvSpPr>
        <p:spPr>
          <a:xfrm>
            <a:off x="225731" y="3042232"/>
            <a:ext cx="10921401" cy="3968955"/>
          </a:xfrm>
        </p:spPr>
        <p:txBody>
          <a:bodyPr/>
          <a:lstStyle/>
          <a:p>
            <a:pPr marL="0" lvl="0" indent="0">
              <a:buClr>
                <a:srgbClr val="D0016F"/>
              </a:buClr>
              <a:buNone/>
            </a:pPr>
            <a:r>
              <a:rPr lang="en-GB" altLang="en-US" kern="0" dirty="0">
                <a:solidFill>
                  <a:srgbClr val="DA2581"/>
                </a:solidFill>
              </a:rPr>
              <a:t>Clare Turnbull, </a:t>
            </a:r>
            <a:r>
              <a:rPr lang="en-GB" altLang="en-US" sz="2000" kern="0" dirty="0">
                <a:solidFill>
                  <a:srgbClr val="DA2581"/>
                </a:solidFill>
              </a:rPr>
              <a:t>PhD FRCP </a:t>
            </a:r>
            <a:r>
              <a:rPr lang="en-GB" altLang="en-US" sz="2000" kern="0" dirty="0" err="1">
                <a:solidFill>
                  <a:srgbClr val="DA2581"/>
                </a:solidFill>
              </a:rPr>
              <a:t>FRCPath</a:t>
            </a:r>
            <a:r>
              <a:rPr lang="en-GB" altLang="en-US" sz="2000" kern="0" dirty="0">
                <a:solidFill>
                  <a:srgbClr val="DA2581"/>
                </a:solidFill>
              </a:rPr>
              <a:t> MFPH MSc (Epidemiology)</a:t>
            </a:r>
            <a:endParaRPr lang="en-US" sz="2000" kern="0" dirty="0">
              <a:solidFill>
                <a:srgbClr val="DA2581"/>
              </a:solidFill>
              <a:ea typeface="ヒラギノ角ゴ Pro W3"/>
            </a:endParaRPr>
          </a:p>
          <a:p>
            <a:pPr marL="285750" indent="-285750">
              <a:spcBef>
                <a:spcPts val="0"/>
              </a:spcBef>
            </a:pPr>
            <a:r>
              <a:rPr lang="en-GB" altLang="en-US" sz="1600" b="1" dirty="0"/>
              <a:t>Professor in Translational Cancer Genetics</a:t>
            </a:r>
            <a:r>
              <a:rPr lang="en-GB" altLang="en-US" sz="1600" dirty="0"/>
              <a:t>, Institute of Cancer Research</a:t>
            </a:r>
          </a:p>
          <a:p>
            <a:pPr marL="285750" indent="-285750">
              <a:spcBef>
                <a:spcPts val="0"/>
              </a:spcBef>
            </a:pPr>
            <a:r>
              <a:rPr lang="en-GB" altLang="en-US" sz="1600" b="1" dirty="0"/>
              <a:t>NHS Consultant in Clinical Genetics </a:t>
            </a:r>
            <a:r>
              <a:rPr lang="en-GB" altLang="en-US" sz="1600" dirty="0"/>
              <a:t>(Honorary), Royal Marsden NHS Foundation Trust</a:t>
            </a:r>
          </a:p>
          <a:p>
            <a:pPr marL="285750" indent="-285750">
              <a:spcBef>
                <a:spcPts val="0"/>
              </a:spcBef>
            </a:pPr>
            <a:r>
              <a:rPr lang="en-GB" altLang="en-US" sz="1600" b="1" dirty="0"/>
              <a:t>Consultant in Public Health Medicine </a:t>
            </a:r>
            <a:r>
              <a:rPr lang="en-GB" altLang="en-US" sz="1600" dirty="0"/>
              <a:t>(Honorary), NDRS (NHS Digital/NHSE)</a:t>
            </a:r>
          </a:p>
          <a:p>
            <a:pPr>
              <a:spcBef>
                <a:spcPts val="200"/>
              </a:spcBef>
            </a:pPr>
            <a:endParaRPr lang="en-GB" dirty="0"/>
          </a:p>
        </p:txBody>
      </p:sp>
      <p:pic>
        <p:nvPicPr>
          <p:cNvPr id="14" name="Picture 4" descr="Image result for royal marsden hospital logo">
            <a:extLst>
              <a:ext uri="{FF2B5EF4-FFF2-40B4-BE49-F238E27FC236}">
                <a16:creationId xmlns:a16="http://schemas.microsoft.com/office/drawing/2014/main" id="{D8EBE5BB-6D44-4341-B99C-5DA7C3BF6C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016" b="19175"/>
          <a:stretch/>
        </p:blipFill>
        <p:spPr bwMode="auto">
          <a:xfrm>
            <a:off x="3101259" y="5476380"/>
            <a:ext cx="2994741" cy="755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CR logo.jpg">
            <a:extLst>
              <a:ext uri="{FF2B5EF4-FFF2-40B4-BE49-F238E27FC236}">
                <a16:creationId xmlns:a16="http://schemas.microsoft.com/office/drawing/2014/main" id="{0146176A-6920-4EEB-B3A8-5BFB40E1FF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8245" y="524436"/>
            <a:ext cx="3247178" cy="62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Image result for royal marsden hospital logo">
            <a:extLst>
              <a:ext uri="{FF2B5EF4-FFF2-40B4-BE49-F238E27FC236}">
                <a16:creationId xmlns:a16="http://schemas.microsoft.com/office/drawing/2014/main" id="{336B1C57-7330-4656-8143-413144863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997" y="5204100"/>
            <a:ext cx="2233420" cy="103854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56300" y="626580"/>
            <a:ext cx="8750816" cy="1647663"/>
          </a:xfrm>
          <a:prstGeom prst="rect">
            <a:avLst/>
          </a:prstGeom>
          <a:noFill/>
        </p:spPr>
        <p:txBody>
          <a:bodyPr vert="horz" lIns="91440" tIns="45720" rIns="91440" bIns="45720" rtlCol="0" anchor="t">
            <a:normAutofit fontScale="92500"/>
          </a:bodyPr>
          <a:lstStyle>
            <a:lvl1pPr algn="l" defTabSz="914103" rtl="0" eaLnBrk="1" latinLnBrk="0" hangingPunct="1">
              <a:lnSpc>
                <a:spcPct val="90000"/>
              </a:lnSpc>
              <a:spcBef>
                <a:spcPct val="0"/>
              </a:spcBef>
              <a:buNone/>
              <a:defRPr sz="2666" b="1" kern="1200">
                <a:solidFill>
                  <a:schemeClr val="tx1"/>
                </a:solidFill>
                <a:latin typeface="Arial" panose="020B0604020202020204" pitchFamily="34" charset="0"/>
                <a:ea typeface="+mj-ea"/>
                <a:cs typeface="Arial" panose="020B0604020202020204" pitchFamily="34" charset="0"/>
              </a:defRPr>
            </a:lvl1pPr>
          </a:lstStyle>
          <a:p>
            <a:r>
              <a:rPr lang="en-GB" sz="4400" b="1" i="0" dirty="0">
                <a:solidFill>
                  <a:srgbClr val="330165"/>
                </a:solidFill>
                <a:effectLst/>
                <a:latin typeface="Segoe UI" panose="020B0502040204020203" pitchFamily="34" charset="0"/>
              </a:rPr>
              <a:t>Omics and Precision Public Health</a:t>
            </a:r>
            <a:br>
              <a:rPr lang="en-GB" sz="4400" b="1" i="0" dirty="0">
                <a:solidFill>
                  <a:srgbClr val="330165"/>
                </a:solidFill>
                <a:effectLst/>
                <a:latin typeface="Segoe UI" panose="020B0502040204020203" pitchFamily="34" charset="0"/>
              </a:rPr>
            </a:br>
            <a:r>
              <a:rPr lang="en-GB" sz="4400" b="0" i="0" dirty="0">
                <a:solidFill>
                  <a:srgbClr val="330165"/>
                </a:solidFill>
                <a:effectLst/>
                <a:latin typeface="Segoe UI" panose="020B0502040204020203" pitchFamily="34" charset="0"/>
              </a:rPr>
              <a:t>Population </a:t>
            </a:r>
            <a:r>
              <a:rPr lang="en-GB" sz="4400" b="0" dirty="0">
                <a:solidFill>
                  <a:srgbClr val="330165"/>
                </a:solidFill>
                <a:latin typeface="Segoe UI" panose="020B0502040204020203" pitchFamily="34" charset="0"/>
              </a:rPr>
              <a:t>Genomic Screening</a:t>
            </a:r>
            <a:endParaRPr lang="en-GB" sz="4400" b="0" dirty="0">
              <a:solidFill>
                <a:srgbClr val="330165"/>
              </a:solidFill>
            </a:endParaRPr>
          </a:p>
        </p:txBody>
      </p:sp>
      <p:sp>
        <p:nvSpPr>
          <p:cNvPr id="18" name="TextBox 17"/>
          <p:cNvSpPr txBox="1"/>
          <p:nvPr/>
        </p:nvSpPr>
        <p:spPr>
          <a:xfrm>
            <a:off x="175631" y="5400423"/>
            <a:ext cx="3355879" cy="830997"/>
          </a:xfrm>
          <a:prstGeom prst="rect">
            <a:avLst/>
          </a:prstGeom>
          <a:noFill/>
        </p:spPr>
        <p:txBody>
          <a:bodyPr wrap="square" rtlCol="0">
            <a:spAutoFit/>
          </a:bodyPr>
          <a:lstStyle/>
          <a:p>
            <a:r>
              <a:rPr lang="en-GB" sz="2400" b="1" dirty="0">
                <a:solidFill>
                  <a:srgbClr val="330165"/>
                </a:solidFill>
                <a:latin typeface="Segoe UI" panose="020B0502040204020203" pitchFamily="34" charset="0"/>
              </a:rPr>
              <a:t>FPH</a:t>
            </a:r>
            <a:r>
              <a:rPr lang="en-GB" sz="2400" b="1" i="0" dirty="0">
                <a:solidFill>
                  <a:srgbClr val="330165"/>
                </a:solidFill>
                <a:effectLst/>
                <a:latin typeface="Segoe UI" panose="020B0502040204020203" pitchFamily="34" charset="0"/>
              </a:rPr>
              <a:t> Meeting</a:t>
            </a:r>
            <a:br>
              <a:rPr lang="en-GB" sz="2400" b="1" i="0" dirty="0">
                <a:solidFill>
                  <a:srgbClr val="330165"/>
                </a:solidFill>
                <a:effectLst/>
                <a:latin typeface="Segoe UI" panose="020B0502040204020203" pitchFamily="34" charset="0"/>
              </a:rPr>
            </a:br>
            <a:r>
              <a:rPr lang="en-GB" sz="2400" b="1" dirty="0">
                <a:solidFill>
                  <a:srgbClr val="330165"/>
                </a:solidFill>
                <a:latin typeface="Segoe UI" panose="020B0502040204020203" pitchFamily="34" charset="0"/>
              </a:rPr>
              <a:t>Sept</a:t>
            </a:r>
            <a:r>
              <a:rPr lang="en-GB" sz="2400" b="1" i="0" dirty="0">
                <a:solidFill>
                  <a:srgbClr val="330165"/>
                </a:solidFill>
                <a:effectLst/>
                <a:latin typeface="Segoe UI" panose="020B0502040204020203" pitchFamily="34" charset="0"/>
              </a:rPr>
              <a:t> 2023</a:t>
            </a:r>
            <a:endParaRPr lang="en-GB" sz="2400" dirty="0">
              <a:solidFill>
                <a:srgbClr val="330165"/>
              </a:solidFill>
            </a:endParaRPr>
          </a:p>
        </p:txBody>
      </p:sp>
      <p:pic>
        <p:nvPicPr>
          <p:cNvPr id="2050" name="Picture 2" descr="Digital Health Age NHS Digital project for care homes - Person Centred  Software">
            <a:extLst>
              <a:ext uri="{FF2B5EF4-FFF2-40B4-BE49-F238E27FC236}">
                <a16:creationId xmlns:a16="http://schemas.microsoft.com/office/drawing/2014/main" id="{E988C627-E634-414F-0D6D-C6B1B0090E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0390" y="5113177"/>
            <a:ext cx="2335310" cy="122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70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EBA8E-9B49-4914-F67E-642704094EC5}"/>
              </a:ext>
            </a:extLst>
          </p:cNvPr>
          <p:cNvSpPr>
            <a:spLocks noGrp="1"/>
          </p:cNvSpPr>
          <p:nvPr>
            <p:ph type="title"/>
          </p:nvPr>
        </p:nvSpPr>
        <p:spPr>
          <a:xfrm>
            <a:off x="510815" y="548640"/>
            <a:ext cx="9556012" cy="884730"/>
          </a:xfrm>
        </p:spPr>
        <p:txBody>
          <a:bodyPr>
            <a:normAutofit/>
          </a:bodyPr>
          <a:lstStyle/>
          <a:p>
            <a:r>
              <a:rPr lang="en-GB" sz="4000" dirty="0"/>
              <a:t>OVERVIEW</a:t>
            </a:r>
          </a:p>
        </p:txBody>
      </p:sp>
      <p:sp>
        <p:nvSpPr>
          <p:cNvPr id="6" name="Content Placeholder 5">
            <a:extLst>
              <a:ext uri="{FF2B5EF4-FFF2-40B4-BE49-F238E27FC236}">
                <a16:creationId xmlns:a16="http://schemas.microsoft.com/office/drawing/2014/main" id="{864A93F7-3D66-98FB-C79B-717822D3C1ED}"/>
              </a:ext>
            </a:extLst>
          </p:cNvPr>
          <p:cNvSpPr>
            <a:spLocks noGrp="1"/>
          </p:cNvSpPr>
          <p:nvPr>
            <p:ph sz="quarter" idx="14"/>
          </p:nvPr>
        </p:nvSpPr>
        <p:spPr/>
        <p:txBody>
          <a:bodyPr/>
          <a:lstStyle/>
          <a:p>
            <a:pPr marL="514350" indent="-514350">
              <a:buAutoNum type="arabicParenR"/>
            </a:pPr>
            <a:r>
              <a:rPr lang="en-GB" dirty="0"/>
              <a:t>Current applications of germline genomics in health</a:t>
            </a:r>
          </a:p>
          <a:p>
            <a:pPr marL="514350" indent="-514350">
              <a:buAutoNum type="arabicParenR"/>
            </a:pPr>
            <a:r>
              <a:rPr lang="en-GB" dirty="0"/>
              <a:t>Future (proposed) applications of germline genomics in health</a:t>
            </a:r>
          </a:p>
          <a:p>
            <a:pPr marL="514350" indent="-514350">
              <a:buAutoNum type="arabicParenR"/>
            </a:pPr>
            <a:r>
              <a:rPr lang="en-GB" dirty="0">
                <a:solidFill>
                  <a:schemeClr val="accent4">
                    <a:lumMod val="60000"/>
                    <a:lumOff val="40000"/>
                  </a:schemeClr>
                </a:solidFill>
              </a:rPr>
              <a:t>Principles of population screening</a:t>
            </a:r>
          </a:p>
          <a:p>
            <a:pPr marL="514350" indent="-514350">
              <a:buAutoNum type="arabicParenR"/>
            </a:pPr>
            <a:r>
              <a:rPr lang="en-GB" dirty="0" err="1"/>
              <a:t>Newborn</a:t>
            </a:r>
            <a:r>
              <a:rPr lang="en-GB" dirty="0"/>
              <a:t> Whole Genome Sequencing </a:t>
            </a:r>
          </a:p>
          <a:p>
            <a:pPr marL="514350" indent="-514350">
              <a:buAutoNum type="arabicParenR"/>
            </a:pPr>
            <a:r>
              <a:rPr lang="en-GB" dirty="0"/>
              <a:t>Population polygenic risk profiling (PRS)</a:t>
            </a:r>
          </a:p>
          <a:p>
            <a:pPr marL="514350" indent="-514350">
              <a:buAutoNum type="arabicParenR"/>
            </a:pPr>
            <a:r>
              <a:rPr lang="en-GB" dirty="0"/>
              <a:t>Conclusions </a:t>
            </a:r>
          </a:p>
        </p:txBody>
      </p:sp>
    </p:spTree>
    <p:extLst>
      <p:ext uri="{BB962C8B-B14F-4D97-AF65-F5344CB8AC3E}">
        <p14:creationId xmlns:p14="http://schemas.microsoft.com/office/powerpoint/2010/main" val="297665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86FADF29-6367-C1A9-3A72-2B81B050A194}"/>
              </a:ext>
            </a:extLst>
          </p:cNvPr>
          <p:cNvGraphicFramePr>
            <a:graphicFrameLocks noGrp="1"/>
          </p:cNvGraphicFramePr>
          <p:nvPr>
            <p:extLst>
              <p:ext uri="{D42A27DB-BD31-4B8C-83A1-F6EECF244321}">
                <p14:modId xmlns:p14="http://schemas.microsoft.com/office/powerpoint/2010/main" val="586409641"/>
              </p:ext>
            </p:extLst>
          </p:nvPr>
        </p:nvGraphicFramePr>
        <p:xfrm>
          <a:off x="268705" y="997117"/>
          <a:ext cx="11502190" cy="5363355"/>
        </p:xfrm>
        <a:graphic>
          <a:graphicData uri="http://schemas.openxmlformats.org/drawingml/2006/table">
            <a:tbl>
              <a:tblPr firstRow="1" bandRow="1"/>
              <a:tblGrid>
                <a:gridCol w="2870433">
                  <a:extLst>
                    <a:ext uri="{9D8B030D-6E8A-4147-A177-3AD203B41FA5}">
                      <a16:colId xmlns:a16="http://schemas.microsoft.com/office/drawing/2014/main" val="183037643"/>
                    </a:ext>
                  </a:extLst>
                </a:gridCol>
                <a:gridCol w="8631757">
                  <a:extLst>
                    <a:ext uri="{9D8B030D-6E8A-4147-A177-3AD203B41FA5}">
                      <a16:colId xmlns:a16="http://schemas.microsoft.com/office/drawing/2014/main" val="691719998"/>
                    </a:ext>
                  </a:extLst>
                </a:gridCol>
              </a:tblGrid>
              <a:tr h="864000">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b="1" dirty="0">
                          <a:solidFill>
                            <a:schemeClr val="bg1"/>
                          </a:solidFill>
                        </a:rPr>
                        <a:t>Epidemiology and Natural History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A007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200" b="1" i="1" dirty="0">
                          <a:solidFill>
                            <a:srgbClr val="002060"/>
                          </a:solidFill>
                        </a:rPr>
                        <a:t>Lethality/frequency: </a:t>
                      </a:r>
                      <a:r>
                        <a:rPr lang="en-GB" sz="2200" b="0" i="0" dirty="0">
                          <a:solidFill>
                            <a:srgbClr val="002060"/>
                          </a:solidFill>
                        </a:rPr>
                        <a:t>i</a:t>
                      </a:r>
                      <a:r>
                        <a:rPr lang="en-GB" sz="2200" b="0" dirty="0">
                          <a:solidFill>
                            <a:srgbClr val="002060"/>
                          </a:solidFill>
                        </a:rPr>
                        <a:t>mportant public health problem</a:t>
                      </a:r>
                      <a:endParaRPr lang="en-GB" sz="2200" b="1" i="1" dirty="0">
                        <a:solidFill>
                          <a:srgbClr val="002060"/>
                        </a:solidFill>
                      </a:endParaRPr>
                    </a:p>
                    <a:p>
                      <a:r>
                        <a:rPr lang="en-GB" sz="2200" b="1" i="1" dirty="0">
                          <a:solidFill>
                            <a:srgbClr val="002060"/>
                          </a:solidFill>
                        </a:rPr>
                        <a:t>Latent period </a:t>
                      </a:r>
                      <a:r>
                        <a:rPr lang="en-GB" sz="2200" b="0" dirty="0">
                          <a:solidFill>
                            <a:srgbClr val="002060"/>
                          </a:solidFill>
                        </a:rPr>
                        <a:t>well understood:</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2491875540"/>
                  </a:ext>
                </a:extLst>
              </a:tr>
              <a:tr h="78109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Natural History/outcomes: </a:t>
                      </a:r>
                      <a:r>
                        <a:rPr lang="en-GB" sz="2200" b="0" i="1" dirty="0">
                          <a:solidFill>
                            <a:srgbClr val="002060"/>
                          </a:solidFill>
                        </a:rPr>
                        <a:t>well characterised</a:t>
                      </a:r>
                    </a:p>
                    <a:p>
                      <a:r>
                        <a:rPr lang="en-GB" sz="2200" b="0" i="1" dirty="0">
                          <a:solidFill>
                            <a:srgbClr val="002060"/>
                          </a:solidFill>
                        </a:rPr>
                        <a:t>Reliable association</a:t>
                      </a:r>
                      <a:r>
                        <a:rPr lang="en-GB" sz="2200" b="1" i="1" dirty="0">
                          <a:solidFill>
                            <a:srgbClr val="002060"/>
                          </a:solidFill>
                        </a:rPr>
                        <a:t>/robust marker </a:t>
                      </a:r>
                      <a:r>
                        <a:rPr lang="en-GB" sz="2200" b="0" i="1" dirty="0">
                          <a:solidFill>
                            <a:srgbClr val="002060"/>
                          </a:solidFill>
                        </a:rPr>
                        <a:t>for serious disease</a:t>
                      </a:r>
                    </a:p>
                  </a:txBody>
                  <a:tcP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68751181"/>
                  </a:ext>
                </a:extLst>
              </a:tr>
              <a:tr h="86400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Intervention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0" u="none" dirty="0" err="1">
                          <a:solidFill>
                            <a:srgbClr val="002060"/>
                          </a:solidFill>
                        </a:rPr>
                        <a:t>Presymtomatic</a:t>
                      </a:r>
                      <a:r>
                        <a:rPr lang="en-GB" sz="2200" b="0" u="none" dirty="0">
                          <a:solidFill>
                            <a:srgbClr val="002060"/>
                          </a:solidFill>
                        </a:rPr>
                        <a:t> intervention </a:t>
                      </a:r>
                      <a:r>
                        <a:rPr lang="en-GB" sz="2200" b="1" i="1" u="none" dirty="0">
                          <a:solidFill>
                            <a:srgbClr val="002060"/>
                          </a:solidFill>
                        </a:rPr>
                        <a:t>improves long-term outcomes </a:t>
                      </a:r>
                      <a:r>
                        <a:rPr lang="en-GB" sz="2200" b="0" u="none" dirty="0">
                          <a:solidFill>
                            <a:srgbClr val="002060"/>
                          </a:solidFill>
                        </a:rPr>
                        <a:t>(survival, QoL) compared to intervention when symptomatic</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4044718209"/>
                  </a:ext>
                </a:extLst>
              </a:tr>
              <a:tr h="43422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Available to all </a:t>
                      </a:r>
                      <a:r>
                        <a:rPr lang="en-GB" sz="2200" dirty="0">
                          <a:solidFill>
                            <a:srgbClr val="002060"/>
                          </a:solidFill>
                        </a:rPr>
                        <a:t>(fully-funded)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3926902153"/>
                  </a:ext>
                </a:extLst>
              </a:tr>
              <a:tr h="41067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Test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Precise (</a:t>
                      </a:r>
                      <a:r>
                        <a:rPr lang="en-GB" sz="2200" b="1" kern="1200" dirty="0">
                          <a:solidFill>
                            <a:srgbClr val="002060"/>
                          </a:solidFill>
                          <a:effectLst/>
                          <a:latin typeface="+mn-lt"/>
                          <a:ea typeface="+mn-ea"/>
                          <a:cs typeface="+mn-cs"/>
                        </a:rPr>
                        <a:t>sensitivity/specificity</a:t>
                      </a:r>
                      <a:r>
                        <a:rPr lang="en-GB" sz="2200" kern="1200" dirty="0">
                          <a:solidFill>
                            <a:srgbClr val="002060"/>
                          </a:solidFill>
                          <a:effectLst/>
                          <a:latin typeface="+mn-lt"/>
                          <a:ea typeface="+mn-ea"/>
                          <a:cs typeface="+mn-cs"/>
                        </a:rPr>
                        <a:t>), validated</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1CC00"/>
                    </a:solidFill>
                  </a:tcPr>
                </a:tc>
                <a:extLst>
                  <a:ext uri="{0D108BD9-81ED-4DB2-BD59-A6C34878D82A}">
                    <a16:rowId xmlns:a16="http://schemas.microsoft.com/office/drawing/2014/main" val="1678551720"/>
                  </a:ext>
                </a:extLst>
              </a:tr>
              <a:tr h="39352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Known distribution of test values </a:t>
                      </a:r>
                      <a:r>
                        <a:rPr lang="en-GB" sz="2200" b="1" i="1" kern="1200" dirty="0">
                          <a:solidFill>
                            <a:srgbClr val="002060"/>
                          </a:solidFill>
                          <a:effectLst/>
                          <a:latin typeface="+mn-lt"/>
                          <a:ea typeface="+mn-ea"/>
                          <a:cs typeface="+mn-cs"/>
                        </a:rPr>
                        <a:t>in the target population</a:t>
                      </a:r>
                      <a:endParaRPr lang="en-GB" sz="2200" b="1" i="1"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EC00"/>
                    </a:solidFill>
                  </a:tcPr>
                </a:tc>
                <a:extLst>
                  <a:ext uri="{0D108BD9-81ED-4DB2-BD59-A6C34878D82A}">
                    <a16:rowId xmlns:a16="http://schemas.microsoft.com/office/drawing/2014/main" val="1305540103"/>
                  </a:ext>
                </a:extLst>
              </a:tr>
              <a:tr h="200445">
                <a:tc>
                  <a:txBody>
                    <a:bodyPr/>
                    <a:lstStyle/>
                    <a:p>
                      <a:endParaRPr lang="en-GB" sz="900" b="1" dirty="0">
                        <a:solidFill>
                          <a:schemeClr val="bg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endParaRPr lang="en-GB" sz="800" b="1" i="1" dirty="0">
                        <a:solidFill>
                          <a:srgbClr val="002060"/>
                        </a:solidFil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39879246"/>
                  </a:ext>
                </a:extLst>
              </a:tr>
              <a:tr h="424005">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Prog Implementation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High quality </a:t>
                      </a:r>
                      <a:r>
                        <a:rPr lang="en-GB" sz="2200" b="1" i="1" kern="1200" dirty="0">
                          <a:solidFill>
                            <a:srgbClr val="002060"/>
                          </a:solidFill>
                          <a:effectLst/>
                          <a:latin typeface="+mn-lt"/>
                          <a:ea typeface="+mn-ea"/>
                          <a:cs typeface="+mn-cs"/>
                        </a:rPr>
                        <a:t>randomised controlled trials </a:t>
                      </a:r>
                      <a:r>
                        <a:rPr lang="en-GB" sz="2200" b="0" i="1" kern="1200" dirty="0">
                          <a:solidFill>
                            <a:srgbClr val="002060"/>
                          </a:solidFill>
                          <a:effectLst/>
                          <a:latin typeface="+mn-lt"/>
                          <a:ea typeface="+mn-ea"/>
                          <a:cs typeface="+mn-cs"/>
                        </a:rPr>
                        <a:t>show </a:t>
                      </a:r>
                      <a:r>
                        <a:rPr lang="en-GB" sz="2200" kern="1200" dirty="0">
                          <a:solidFill>
                            <a:srgbClr val="002060"/>
                          </a:solidFill>
                          <a:effectLst/>
                          <a:latin typeface="+mn-lt"/>
                          <a:ea typeface="+mn-ea"/>
                          <a:cs typeface="+mn-cs"/>
                          <a:sym typeface="Wingdings 3" panose="05040102010807070707" pitchFamily="18" charset="2"/>
                        </a:rPr>
                        <a:t> </a:t>
                      </a:r>
                      <a:r>
                        <a:rPr lang="en-GB" sz="2200" kern="1200" dirty="0">
                          <a:solidFill>
                            <a:srgbClr val="002060"/>
                          </a:solidFill>
                          <a:effectLst/>
                          <a:latin typeface="+mn-lt"/>
                          <a:ea typeface="+mn-ea"/>
                          <a:cs typeface="+mn-cs"/>
                        </a:rPr>
                        <a:t>mortality/ morbidity</a:t>
                      </a:r>
                    </a:p>
                    <a:p>
                      <a:r>
                        <a:rPr lang="en-GB" sz="2200" kern="1200" dirty="0">
                          <a:solidFill>
                            <a:srgbClr val="002060"/>
                          </a:solidFill>
                          <a:effectLst/>
                          <a:latin typeface="Calibri" panose="020F0502020204030204" pitchFamily="34" charset="0"/>
                          <a:ea typeface="+mn-ea"/>
                          <a:cs typeface="Calibri" panose="020F0502020204030204" pitchFamily="34" charset="0"/>
                        </a:rPr>
                        <a:t>Health economic case</a:t>
                      </a:r>
                      <a:endParaRPr lang="en-GB" sz="2200" dirty="0">
                        <a:solidFill>
                          <a:srgbClr val="002060"/>
                        </a:solidFill>
                        <a:latin typeface="Calibri" panose="020F0502020204030204" pitchFamily="34" charset="0"/>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20000"/>
                        <a:lumOff val="80000"/>
                      </a:srgbClr>
                    </a:solidFill>
                  </a:tcPr>
                </a:tc>
                <a:extLst>
                  <a:ext uri="{0D108BD9-81ED-4DB2-BD59-A6C34878D82A}">
                    <a16:rowId xmlns:a16="http://schemas.microsoft.com/office/drawing/2014/main" val="3437182330"/>
                  </a:ext>
                </a:extLst>
              </a:tr>
              <a:tr h="57600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Clinically, socially and ethically </a:t>
                      </a:r>
                      <a:r>
                        <a:rPr lang="en-GB" sz="2200" b="1" i="1" kern="1200" dirty="0">
                          <a:solidFill>
                            <a:srgbClr val="002060"/>
                          </a:solidFill>
                          <a:effectLst/>
                          <a:latin typeface="+mn-lt"/>
                          <a:ea typeface="+mn-ea"/>
                          <a:cs typeface="+mn-cs"/>
                        </a:rPr>
                        <a:t>acceptable</a:t>
                      </a:r>
                      <a:r>
                        <a:rPr lang="en-GB" sz="2200" kern="1200" dirty="0">
                          <a:solidFill>
                            <a:srgbClr val="002060"/>
                          </a:solidFill>
                          <a:effectLst/>
                          <a:latin typeface="+mn-lt"/>
                          <a:ea typeface="+mn-ea"/>
                          <a:cs typeface="+mn-cs"/>
                        </a:rPr>
                        <a:t>: health professionals +public</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40000"/>
                        <a:lumOff val="60000"/>
                      </a:srgbClr>
                    </a:solidFill>
                  </a:tcPr>
                </a:tc>
                <a:extLst>
                  <a:ext uri="{0D108BD9-81ED-4DB2-BD59-A6C34878D82A}">
                    <a16:rowId xmlns:a16="http://schemas.microsoft.com/office/drawing/2014/main" val="3402244928"/>
                  </a:ext>
                </a:extLst>
              </a:tr>
            </a:tbl>
          </a:graphicData>
        </a:graphic>
      </p:graphicFrame>
      <p:sp>
        <p:nvSpPr>
          <p:cNvPr id="2" name="Title 1">
            <a:extLst>
              <a:ext uri="{FF2B5EF4-FFF2-40B4-BE49-F238E27FC236}">
                <a16:creationId xmlns:a16="http://schemas.microsoft.com/office/drawing/2014/main" id="{45A53E67-68F0-2850-6B88-723171D89F94}"/>
              </a:ext>
            </a:extLst>
          </p:cNvPr>
          <p:cNvSpPr txBox="1">
            <a:spLocks/>
          </p:cNvSpPr>
          <p:nvPr/>
        </p:nvSpPr>
        <p:spPr>
          <a:xfrm>
            <a:off x="268705" y="112464"/>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a:defRPr/>
            </a:pP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1968: Wilson and </a:t>
            </a:r>
            <a:r>
              <a:rPr kumimoji="0" lang="en-US" sz="2400" b="1" i="0" u="none" strike="noStrike" kern="1200" cap="none" spc="0" normalizeH="0" baseline="0" noProof="0" dirty="0" err="1">
                <a:ln>
                  <a:noFill/>
                </a:ln>
                <a:solidFill>
                  <a:srgbClr val="330165"/>
                </a:solidFill>
                <a:effectLst/>
                <a:uLnTx/>
                <a:uFillTx/>
                <a:latin typeface="Arial" panose="020B0604020202020204" pitchFamily="34" charset="0"/>
                <a:ea typeface="+mj-ea"/>
                <a:cs typeface="Arial" panose="020B0604020202020204" pitchFamily="34" charset="0"/>
              </a:rPr>
              <a:t>Jungner</a:t>
            </a: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(WHO</a:t>
            </a:r>
            <a:r>
              <a:rPr kumimoji="0" lang="en-US" sz="2400" b="0"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C</a:t>
            </a:r>
            <a:r>
              <a:rPr lang="en-GB" sz="2400" b="0" dirty="0" err="1">
                <a:solidFill>
                  <a:srgbClr val="330165"/>
                </a:solidFill>
                <a:latin typeface="Arial" panose="020B0604020202020204" pitchFamily="34" charset="0"/>
                <a:cs typeface="Arial" panose="020B0604020202020204" pitchFamily="34" charset="0"/>
              </a:rPr>
              <a:t>riteria</a:t>
            </a:r>
            <a:r>
              <a:rPr lang="en-GB" sz="2400" b="0" dirty="0">
                <a:solidFill>
                  <a:srgbClr val="330165"/>
                </a:solidFill>
                <a:latin typeface="Arial" panose="020B0604020202020204" pitchFamily="34" charset="0"/>
                <a:cs typeface="Arial" panose="020B0604020202020204" pitchFamily="34" charset="0"/>
              </a:rPr>
              <a:t> for population screening</a:t>
            </a:r>
          </a:p>
        </p:txBody>
      </p:sp>
      <p:sp>
        <p:nvSpPr>
          <p:cNvPr id="4" name="Title 1">
            <a:extLst>
              <a:ext uri="{FF2B5EF4-FFF2-40B4-BE49-F238E27FC236}">
                <a16:creationId xmlns:a16="http://schemas.microsoft.com/office/drawing/2014/main" id="{77FAC003-767E-F936-486F-71A310692CFC}"/>
              </a:ext>
            </a:extLst>
          </p:cNvPr>
          <p:cNvSpPr txBox="1">
            <a:spLocks/>
          </p:cNvSpPr>
          <p:nvPr/>
        </p:nvSpPr>
        <p:spPr>
          <a:xfrm>
            <a:off x="395138" y="497528"/>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a:defRPr/>
            </a:pPr>
            <a:r>
              <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rPr>
              <a:t>Detailed</a:t>
            </a:r>
            <a:r>
              <a:rPr lang="en-GB" sz="2400" b="0" dirty="0">
                <a:solidFill>
                  <a:srgbClr val="9A0072"/>
                </a:solidFill>
              </a:rPr>
              <a:t> disease-centric evaluation</a:t>
            </a:r>
            <a:endPar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D3C39E33-DDA0-E460-EA8B-0F7AF03821BE}"/>
              </a:ext>
            </a:extLst>
          </p:cNvPr>
          <p:cNvSpPr txBox="1"/>
          <p:nvPr/>
        </p:nvSpPr>
        <p:spPr>
          <a:xfrm>
            <a:off x="3116424" y="2658871"/>
            <a:ext cx="8654471" cy="770129"/>
          </a:xfrm>
          <a:prstGeom prst="rect">
            <a:avLst/>
          </a:prstGeom>
          <a:noFill/>
          <a:ln w="76200">
            <a:solidFill>
              <a:srgbClr val="330165"/>
            </a:solidFill>
          </a:ln>
        </p:spPr>
        <p:txBody>
          <a:bodyPr wrap="square" rtlCol="0">
            <a:spAutoFit/>
          </a:bodyPr>
          <a:lstStyle/>
          <a:p>
            <a:endParaRPr lang="en-GB" dirty="0"/>
          </a:p>
        </p:txBody>
      </p:sp>
    </p:spTree>
    <p:extLst>
      <p:ext uri="{BB962C8B-B14F-4D97-AF65-F5344CB8AC3E}">
        <p14:creationId xmlns:p14="http://schemas.microsoft.com/office/powerpoint/2010/main" val="31856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FE51-984E-B1EE-9235-BB461905C059}"/>
              </a:ext>
            </a:extLst>
          </p:cNvPr>
          <p:cNvSpPr>
            <a:spLocks noGrp="1"/>
          </p:cNvSpPr>
          <p:nvPr>
            <p:ph type="title"/>
          </p:nvPr>
        </p:nvSpPr>
        <p:spPr/>
        <p:txBody>
          <a:bodyPr>
            <a:normAutofit fontScale="90000"/>
          </a:bodyPr>
          <a:lstStyle/>
          <a:p>
            <a:r>
              <a:rPr lang="en-GB" dirty="0"/>
              <a:t>1996: UK National Screening Committee</a:t>
            </a:r>
            <a:br>
              <a:rPr lang="en-GB" dirty="0"/>
            </a:br>
            <a:r>
              <a:rPr lang="en-GB" sz="2800" b="0" dirty="0">
                <a:solidFill>
                  <a:srgbClr val="CC0099"/>
                </a:solidFill>
              </a:rPr>
              <a:t>Established to ensure robust review of new screening approaches</a:t>
            </a:r>
            <a:endParaRPr lang="en-GB" sz="2800" dirty="0">
              <a:solidFill>
                <a:srgbClr val="CC0099"/>
              </a:solidFill>
            </a:endParaRPr>
          </a:p>
        </p:txBody>
      </p:sp>
      <p:sp>
        <p:nvSpPr>
          <p:cNvPr id="3" name="Content Placeholder 2">
            <a:extLst>
              <a:ext uri="{FF2B5EF4-FFF2-40B4-BE49-F238E27FC236}">
                <a16:creationId xmlns:a16="http://schemas.microsoft.com/office/drawing/2014/main" id="{76A0790A-46DE-8C3C-6062-017280C10257}"/>
              </a:ext>
            </a:extLst>
          </p:cNvPr>
          <p:cNvSpPr>
            <a:spLocks noGrp="1"/>
          </p:cNvSpPr>
          <p:nvPr>
            <p:ph idx="1"/>
          </p:nvPr>
        </p:nvSpPr>
        <p:spPr/>
        <p:txBody>
          <a:bodyPr/>
          <a:lstStyle/>
          <a:p>
            <a:r>
              <a:rPr lang="en-GB" dirty="0">
                <a:solidFill>
                  <a:schemeClr val="bg1"/>
                </a:solidFill>
              </a:rPr>
              <a:t>3) Detailed health economic evaluation (using observed metrics)</a:t>
            </a:r>
          </a:p>
        </p:txBody>
      </p:sp>
      <p:sp>
        <p:nvSpPr>
          <p:cNvPr id="4" name="Content Placeholder 3">
            <a:extLst>
              <a:ext uri="{FF2B5EF4-FFF2-40B4-BE49-F238E27FC236}">
                <a16:creationId xmlns:a16="http://schemas.microsoft.com/office/drawing/2014/main" id="{F55E9A4B-E3F1-7A45-618A-A135E4D1E7B7}"/>
              </a:ext>
            </a:extLst>
          </p:cNvPr>
          <p:cNvSpPr>
            <a:spLocks noGrp="1"/>
          </p:cNvSpPr>
          <p:nvPr>
            <p:ph idx="14"/>
          </p:nvPr>
        </p:nvSpPr>
        <p:spPr/>
        <p:txBody>
          <a:bodyPr>
            <a:normAutofit lnSpcReduction="10000"/>
          </a:bodyPr>
          <a:lstStyle/>
          <a:p>
            <a:r>
              <a:rPr lang="en-GB" dirty="0">
                <a:solidFill>
                  <a:schemeClr val="bg1"/>
                </a:solidFill>
              </a:rPr>
              <a:t>1) Detailed disease centred review of epidemiology, natural history studies and existing trial data (Wilson </a:t>
            </a:r>
            <a:r>
              <a:rPr lang="en-GB" dirty="0" err="1">
                <a:solidFill>
                  <a:schemeClr val="bg1"/>
                </a:solidFill>
              </a:rPr>
              <a:t>Jungner</a:t>
            </a:r>
            <a:r>
              <a:rPr lang="en-GB" dirty="0">
                <a:solidFill>
                  <a:schemeClr val="bg1"/>
                </a:solidFill>
              </a:rPr>
              <a:t>)</a:t>
            </a:r>
          </a:p>
        </p:txBody>
      </p:sp>
      <p:sp>
        <p:nvSpPr>
          <p:cNvPr id="5" name="Content Placeholder 4">
            <a:extLst>
              <a:ext uri="{FF2B5EF4-FFF2-40B4-BE49-F238E27FC236}">
                <a16:creationId xmlns:a16="http://schemas.microsoft.com/office/drawing/2014/main" id="{D2858AC7-B766-5C9E-C4ED-9097258283C7}"/>
              </a:ext>
            </a:extLst>
          </p:cNvPr>
          <p:cNvSpPr>
            <a:spLocks noGrp="1"/>
          </p:cNvSpPr>
          <p:nvPr>
            <p:ph idx="15"/>
          </p:nvPr>
        </p:nvSpPr>
        <p:spPr/>
        <p:txBody>
          <a:bodyPr/>
          <a:lstStyle/>
          <a:p>
            <a:r>
              <a:rPr lang="en-GB" dirty="0">
                <a:solidFill>
                  <a:schemeClr val="bg1"/>
                </a:solidFill>
              </a:rPr>
              <a:t>2) Regional piloting with comparison of outcomes (akin to cluster randomised trial)</a:t>
            </a:r>
          </a:p>
        </p:txBody>
      </p:sp>
    </p:spTree>
    <p:extLst>
      <p:ext uri="{BB962C8B-B14F-4D97-AF65-F5344CB8AC3E}">
        <p14:creationId xmlns:p14="http://schemas.microsoft.com/office/powerpoint/2010/main" val="66545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EBA8E-9B49-4914-F67E-642704094EC5}"/>
              </a:ext>
            </a:extLst>
          </p:cNvPr>
          <p:cNvSpPr>
            <a:spLocks noGrp="1"/>
          </p:cNvSpPr>
          <p:nvPr>
            <p:ph type="title"/>
          </p:nvPr>
        </p:nvSpPr>
        <p:spPr>
          <a:xfrm>
            <a:off x="510815" y="548640"/>
            <a:ext cx="9556012" cy="884730"/>
          </a:xfrm>
        </p:spPr>
        <p:txBody>
          <a:bodyPr>
            <a:normAutofit/>
          </a:bodyPr>
          <a:lstStyle/>
          <a:p>
            <a:r>
              <a:rPr lang="en-GB" sz="4000" dirty="0"/>
              <a:t>OVERVIEW</a:t>
            </a:r>
          </a:p>
        </p:txBody>
      </p:sp>
      <p:sp>
        <p:nvSpPr>
          <p:cNvPr id="6" name="Content Placeholder 5">
            <a:extLst>
              <a:ext uri="{FF2B5EF4-FFF2-40B4-BE49-F238E27FC236}">
                <a16:creationId xmlns:a16="http://schemas.microsoft.com/office/drawing/2014/main" id="{864A93F7-3D66-98FB-C79B-717822D3C1ED}"/>
              </a:ext>
            </a:extLst>
          </p:cNvPr>
          <p:cNvSpPr>
            <a:spLocks noGrp="1"/>
          </p:cNvSpPr>
          <p:nvPr>
            <p:ph sz="quarter" idx="14"/>
          </p:nvPr>
        </p:nvSpPr>
        <p:spPr/>
        <p:txBody>
          <a:bodyPr/>
          <a:lstStyle/>
          <a:p>
            <a:pPr marL="514350" indent="-514350">
              <a:buAutoNum type="arabicParenR"/>
            </a:pPr>
            <a:r>
              <a:rPr lang="en-GB" dirty="0"/>
              <a:t>Current applications of germline genomics in health</a:t>
            </a:r>
          </a:p>
          <a:p>
            <a:pPr marL="514350" indent="-514350">
              <a:buAutoNum type="arabicParenR"/>
            </a:pPr>
            <a:r>
              <a:rPr lang="en-GB" dirty="0"/>
              <a:t>Future (proposed) applications of germline genomics in health</a:t>
            </a:r>
          </a:p>
          <a:p>
            <a:pPr marL="514350" indent="-514350">
              <a:buAutoNum type="arabicParenR"/>
            </a:pPr>
            <a:r>
              <a:rPr lang="en-GB" dirty="0"/>
              <a:t>Principles of population screening</a:t>
            </a:r>
          </a:p>
          <a:p>
            <a:pPr marL="514350" indent="-514350">
              <a:buAutoNum type="arabicParenR"/>
            </a:pPr>
            <a:r>
              <a:rPr lang="en-GB" dirty="0" err="1">
                <a:solidFill>
                  <a:schemeClr val="accent4">
                    <a:lumMod val="60000"/>
                    <a:lumOff val="40000"/>
                  </a:schemeClr>
                </a:solidFill>
              </a:rPr>
              <a:t>Newborn</a:t>
            </a:r>
            <a:r>
              <a:rPr lang="en-GB" dirty="0">
                <a:solidFill>
                  <a:schemeClr val="accent4">
                    <a:lumMod val="60000"/>
                    <a:lumOff val="40000"/>
                  </a:schemeClr>
                </a:solidFill>
              </a:rPr>
              <a:t> Whole Genome Sequencing </a:t>
            </a:r>
          </a:p>
          <a:p>
            <a:pPr marL="514350" indent="-514350">
              <a:buAutoNum type="arabicParenR"/>
            </a:pPr>
            <a:r>
              <a:rPr lang="en-GB" dirty="0"/>
              <a:t>Population polygenic risk profiling PRS)</a:t>
            </a:r>
          </a:p>
          <a:p>
            <a:pPr marL="514350" indent="-514350">
              <a:buAutoNum type="arabicParenR"/>
            </a:pPr>
            <a:r>
              <a:rPr lang="en-GB" dirty="0"/>
              <a:t>Conclusions </a:t>
            </a:r>
          </a:p>
        </p:txBody>
      </p:sp>
    </p:spTree>
    <p:extLst>
      <p:ext uri="{BB962C8B-B14F-4D97-AF65-F5344CB8AC3E}">
        <p14:creationId xmlns:p14="http://schemas.microsoft.com/office/powerpoint/2010/main" val="118872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DE57-2DC4-49F9-83A0-668F32E71F7E}"/>
              </a:ext>
            </a:extLst>
          </p:cNvPr>
          <p:cNvSpPr>
            <a:spLocks noGrp="1"/>
          </p:cNvSpPr>
          <p:nvPr>
            <p:ph type="title"/>
          </p:nvPr>
        </p:nvSpPr>
        <p:spPr>
          <a:xfrm>
            <a:off x="5487591" y="420616"/>
            <a:ext cx="6095999" cy="770129"/>
          </a:xfrm>
        </p:spPr>
        <p:txBody>
          <a:bodyPr/>
          <a:lstStyle/>
          <a:p>
            <a:r>
              <a:rPr lang="en-GB" sz="4400" dirty="0" err="1"/>
              <a:t>Newborn</a:t>
            </a:r>
            <a:r>
              <a:rPr lang="en-GB" sz="4400" dirty="0"/>
              <a:t> WES/WGS</a:t>
            </a:r>
          </a:p>
        </p:txBody>
      </p:sp>
      <p:graphicFrame>
        <p:nvGraphicFramePr>
          <p:cNvPr id="7" name="Table 3">
            <a:extLst>
              <a:ext uri="{FF2B5EF4-FFF2-40B4-BE49-F238E27FC236}">
                <a16:creationId xmlns:a16="http://schemas.microsoft.com/office/drawing/2014/main" id="{531C6D38-5AFC-B240-F68F-D5423B53565A}"/>
              </a:ext>
            </a:extLst>
          </p:cNvPr>
          <p:cNvGraphicFramePr>
            <a:graphicFrameLocks noGrp="1"/>
          </p:cNvGraphicFramePr>
          <p:nvPr>
            <p:extLst>
              <p:ext uri="{D42A27DB-BD31-4B8C-83A1-F6EECF244321}">
                <p14:modId xmlns:p14="http://schemas.microsoft.com/office/powerpoint/2010/main" val="2365719532"/>
              </p:ext>
            </p:extLst>
          </p:nvPr>
        </p:nvGraphicFramePr>
        <p:xfrm>
          <a:off x="448628" y="486989"/>
          <a:ext cx="4804493" cy="2152017"/>
        </p:xfrm>
        <a:graphic>
          <a:graphicData uri="http://schemas.openxmlformats.org/drawingml/2006/table">
            <a:tbl>
              <a:tblPr firstRow="1" bandRow="1"/>
              <a:tblGrid>
                <a:gridCol w="1778772">
                  <a:extLst>
                    <a:ext uri="{9D8B030D-6E8A-4147-A177-3AD203B41FA5}">
                      <a16:colId xmlns:a16="http://schemas.microsoft.com/office/drawing/2014/main" val="1309887285"/>
                    </a:ext>
                  </a:extLst>
                </a:gridCol>
                <a:gridCol w="1592820">
                  <a:extLst>
                    <a:ext uri="{9D8B030D-6E8A-4147-A177-3AD203B41FA5}">
                      <a16:colId xmlns:a16="http://schemas.microsoft.com/office/drawing/2014/main" val="3006847225"/>
                    </a:ext>
                  </a:extLst>
                </a:gridCol>
                <a:gridCol w="1432901">
                  <a:extLst>
                    <a:ext uri="{9D8B030D-6E8A-4147-A177-3AD203B41FA5}">
                      <a16:colId xmlns:a16="http://schemas.microsoft.com/office/drawing/2014/main" val="4227975834"/>
                    </a:ext>
                  </a:extLst>
                </a:gridCol>
              </a:tblGrid>
              <a:tr h="0">
                <a:tc>
                  <a:txBody>
                    <a:bodyPr/>
                    <a:lstStyle>
                      <a:lvl1pPr marL="0" algn="l" defTabSz="914103" rtl="0" eaLnBrk="1" latinLnBrk="0" hangingPunct="1">
                        <a:defRPr sz="1799" b="1" kern="1200">
                          <a:solidFill>
                            <a:schemeClr val="lt1"/>
                          </a:solidFill>
                          <a:latin typeface="Calibri" panose="020F0502020204030204"/>
                        </a:defRPr>
                      </a:lvl1pPr>
                      <a:lvl2pPr marL="457051" algn="l" defTabSz="914103" rtl="0" eaLnBrk="1" latinLnBrk="0" hangingPunct="1">
                        <a:defRPr sz="1799" b="1" kern="1200">
                          <a:solidFill>
                            <a:schemeClr val="lt1"/>
                          </a:solidFill>
                          <a:latin typeface="Calibri" panose="020F0502020204030204"/>
                        </a:defRPr>
                      </a:lvl2pPr>
                      <a:lvl3pPr marL="914103" algn="l" defTabSz="914103" rtl="0" eaLnBrk="1" latinLnBrk="0" hangingPunct="1">
                        <a:defRPr sz="1799" b="1" kern="1200">
                          <a:solidFill>
                            <a:schemeClr val="lt1"/>
                          </a:solidFill>
                          <a:latin typeface="Calibri" panose="020F0502020204030204"/>
                        </a:defRPr>
                      </a:lvl3pPr>
                      <a:lvl4pPr marL="1371154" algn="l" defTabSz="914103" rtl="0" eaLnBrk="1" latinLnBrk="0" hangingPunct="1">
                        <a:defRPr sz="1799" b="1" kern="1200">
                          <a:solidFill>
                            <a:schemeClr val="lt1"/>
                          </a:solidFill>
                          <a:latin typeface="Calibri" panose="020F0502020204030204"/>
                        </a:defRPr>
                      </a:lvl4pPr>
                      <a:lvl5pPr marL="1828206" algn="l" defTabSz="914103" rtl="0" eaLnBrk="1" latinLnBrk="0" hangingPunct="1">
                        <a:defRPr sz="1799" b="1" kern="1200">
                          <a:solidFill>
                            <a:schemeClr val="lt1"/>
                          </a:solidFill>
                          <a:latin typeface="Calibri" panose="020F0502020204030204"/>
                        </a:defRPr>
                      </a:lvl5pPr>
                      <a:lvl6pPr marL="2285257" algn="l" defTabSz="914103" rtl="0" eaLnBrk="1" latinLnBrk="0" hangingPunct="1">
                        <a:defRPr sz="1799" b="1" kern="1200">
                          <a:solidFill>
                            <a:schemeClr val="lt1"/>
                          </a:solidFill>
                          <a:latin typeface="Calibri" panose="020F0502020204030204"/>
                        </a:defRPr>
                      </a:lvl6pPr>
                      <a:lvl7pPr marL="2742308" algn="l" defTabSz="914103" rtl="0" eaLnBrk="1" latinLnBrk="0" hangingPunct="1">
                        <a:defRPr sz="1799" b="1" kern="1200">
                          <a:solidFill>
                            <a:schemeClr val="lt1"/>
                          </a:solidFill>
                          <a:latin typeface="Calibri" panose="020F0502020204030204"/>
                        </a:defRPr>
                      </a:lvl7pPr>
                      <a:lvl8pPr marL="3199360" algn="l" defTabSz="914103" rtl="0" eaLnBrk="1" latinLnBrk="0" hangingPunct="1">
                        <a:defRPr sz="1799" b="1" kern="1200">
                          <a:solidFill>
                            <a:schemeClr val="lt1"/>
                          </a:solidFill>
                          <a:latin typeface="Calibri" panose="020F0502020204030204"/>
                        </a:defRPr>
                      </a:lvl8pPr>
                      <a:lvl9pPr marL="3656411" algn="l" defTabSz="914103" rtl="0" eaLnBrk="1" latinLnBrk="0" hangingPunct="1">
                        <a:defRPr sz="1799" b="1" kern="1200">
                          <a:solidFill>
                            <a:schemeClr val="lt1"/>
                          </a:solidFill>
                          <a:latin typeface="Calibri" panose="020F0502020204030204"/>
                        </a:defRPr>
                      </a:lvl9pPr>
                    </a:lstStyle>
                    <a:p>
                      <a:endParaRPr lang="en-GB" dirty="0">
                        <a:solidFill>
                          <a:srgbClr val="CC0099"/>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0165"/>
                    </a:solidFill>
                  </a:tcPr>
                </a:tc>
                <a:tc>
                  <a:txBody>
                    <a:bodyPr/>
                    <a:lstStyle>
                      <a:lvl1pPr marL="0" algn="l" defTabSz="914103" rtl="0" eaLnBrk="1" latinLnBrk="0" hangingPunct="1">
                        <a:defRPr sz="1799" b="1" kern="1200">
                          <a:solidFill>
                            <a:schemeClr val="lt1"/>
                          </a:solidFill>
                          <a:latin typeface="Calibri" panose="020F0502020204030204"/>
                        </a:defRPr>
                      </a:lvl1pPr>
                      <a:lvl2pPr marL="457051" algn="l" defTabSz="914103" rtl="0" eaLnBrk="1" latinLnBrk="0" hangingPunct="1">
                        <a:defRPr sz="1799" b="1" kern="1200">
                          <a:solidFill>
                            <a:schemeClr val="lt1"/>
                          </a:solidFill>
                          <a:latin typeface="Calibri" panose="020F0502020204030204"/>
                        </a:defRPr>
                      </a:lvl2pPr>
                      <a:lvl3pPr marL="914103" algn="l" defTabSz="914103" rtl="0" eaLnBrk="1" latinLnBrk="0" hangingPunct="1">
                        <a:defRPr sz="1799" b="1" kern="1200">
                          <a:solidFill>
                            <a:schemeClr val="lt1"/>
                          </a:solidFill>
                          <a:latin typeface="Calibri" panose="020F0502020204030204"/>
                        </a:defRPr>
                      </a:lvl3pPr>
                      <a:lvl4pPr marL="1371154" algn="l" defTabSz="914103" rtl="0" eaLnBrk="1" latinLnBrk="0" hangingPunct="1">
                        <a:defRPr sz="1799" b="1" kern="1200">
                          <a:solidFill>
                            <a:schemeClr val="lt1"/>
                          </a:solidFill>
                          <a:latin typeface="Calibri" panose="020F0502020204030204"/>
                        </a:defRPr>
                      </a:lvl4pPr>
                      <a:lvl5pPr marL="1828206" algn="l" defTabSz="914103" rtl="0" eaLnBrk="1" latinLnBrk="0" hangingPunct="1">
                        <a:defRPr sz="1799" b="1" kern="1200">
                          <a:solidFill>
                            <a:schemeClr val="lt1"/>
                          </a:solidFill>
                          <a:latin typeface="Calibri" panose="020F0502020204030204"/>
                        </a:defRPr>
                      </a:lvl5pPr>
                      <a:lvl6pPr marL="2285257" algn="l" defTabSz="914103" rtl="0" eaLnBrk="1" latinLnBrk="0" hangingPunct="1">
                        <a:defRPr sz="1799" b="1" kern="1200">
                          <a:solidFill>
                            <a:schemeClr val="lt1"/>
                          </a:solidFill>
                          <a:latin typeface="Calibri" panose="020F0502020204030204"/>
                        </a:defRPr>
                      </a:lvl6pPr>
                      <a:lvl7pPr marL="2742308" algn="l" defTabSz="914103" rtl="0" eaLnBrk="1" latinLnBrk="0" hangingPunct="1">
                        <a:defRPr sz="1799" b="1" kern="1200">
                          <a:solidFill>
                            <a:schemeClr val="lt1"/>
                          </a:solidFill>
                          <a:latin typeface="Calibri" panose="020F0502020204030204"/>
                        </a:defRPr>
                      </a:lvl7pPr>
                      <a:lvl8pPr marL="3199360" algn="l" defTabSz="914103" rtl="0" eaLnBrk="1" latinLnBrk="0" hangingPunct="1">
                        <a:defRPr sz="1799" b="1" kern="1200">
                          <a:solidFill>
                            <a:schemeClr val="lt1"/>
                          </a:solidFill>
                          <a:latin typeface="Calibri" panose="020F0502020204030204"/>
                        </a:defRPr>
                      </a:lvl8pPr>
                      <a:lvl9pPr marL="3656411" algn="l" defTabSz="914103" rtl="0" eaLnBrk="1" latinLnBrk="0" hangingPunct="1">
                        <a:defRPr sz="1799" b="1" kern="1200">
                          <a:solidFill>
                            <a:schemeClr val="lt1"/>
                          </a:solidFill>
                          <a:latin typeface="Calibri" panose="020F0502020204030204"/>
                        </a:defRPr>
                      </a:lvl9pPr>
                    </a:lstStyle>
                    <a:p>
                      <a:r>
                        <a:rPr lang="en-GB" dirty="0">
                          <a:solidFill>
                            <a:schemeClr val="bg1"/>
                          </a:solidFill>
                        </a:rPr>
                        <a:t>Protein test</a:t>
                      </a:r>
                    </a:p>
                    <a:p>
                      <a:r>
                        <a:rPr lang="en-GB" dirty="0">
                          <a:solidFill>
                            <a:schemeClr val="bg1"/>
                          </a:solidFill>
                        </a:rPr>
                        <a:t>(MS/MS)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0165"/>
                    </a:solidFill>
                  </a:tcPr>
                </a:tc>
                <a:tc>
                  <a:txBody>
                    <a:bodyPr/>
                    <a:lstStyle>
                      <a:lvl1pPr marL="0" algn="l" defTabSz="914103" rtl="0" eaLnBrk="1" latinLnBrk="0" hangingPunct="1">
                        <a:defRPr sz="1799" b="1" kern="1200">
                          <a:solidFill>
                            <a:schemeClr val="lt1"/>
                          </a:solidFill>
                          <a:latin typeface="Calibri" panose="020F0502020204030204"/>
                        </a:defRPr>
                      </a:lvl1pPr>
                      <a:lvl2pPr marL="457051" algn="l" defTabSz="914103" rtl="0" eaLnBrk="1" latinLnBrk="0" hangingPunct="1">
                        <a:defRPr sz="1799" b="1" kern="1200">
                          <a:solidFill>
                            <a:schemeClr val="lt1"/>
                          </a:solidFill>
                          <a:latin typeface="Calibri" panose="020F0502020204030204"/>
                        </a:defRPr>
                      </a:lvl2pPr>
                      <a:lvl3pPr marL="914103" algn="l" defTabSz="914103" rtl="0" eaLnBrk="1" latinLnBrk="0" hangingPunct="1">
                        <a:defRPr sz="1799" b="1" kern="1200">
                          <a:solidFill>
                            <a:schemeClr val="lt1"/>
                          </a:solidFill>
                          <a:latin typeface="Calibri" panose="020F0502020204030204"/>
                        </a:defRPr>
                      </a:lvl3pPr>
                      <a:lvl4pPr marL="1371154" algn="l" defTabSz="914103" rtl="0" eaLnBrk="1" latinLnBrk="0" hangingPunct="1">
                        <a:defRPr sz="1799" b="1" kern="1200">
                          <a:solidFill>
                            <a:schemeClr val="lt1"/>
                          </a:solidFill>
                          <a:latin typeface="Calibri" panose="020F0502020204030204"/>
                        </a:defRPr>
                      </a:lvl4pPr>
                      <a:lvl5pPr marL="1828206" algn="l" defTabSz="914103" rtl="0" eaLnBrk="1" latinLnBrk="0" hangingPunct="1">
                        <a:defRPr sz="1799" b="1" kern="1200">
                          <a:solidFill>
                            <a:schemeClr val="lt1"/>
                          </a:solidFill>
                          <a:latin typeface="Calibri" panose="020F0502020204030204"/>
                        </a:defRPr>
                      </a:lvl5pPr>
                      <a:lvl6pPr marL="2285257" algn="l" defTabSz="914103" rtl="0" eaLnBrk="1" latinLnBrk="0" hangingPunct="1">
                        <a:defRPr sz="1799" b="1" kern="1200">
                          <a:solidFill>
                            <a:schemeClr val="lt1"/>
                          </a:solidFill>
                          <a:latin typeface="Calibri" panose="020F0502020204030204"/>
                        </a:defRPr>
                      </a:lvl6pPr>
                      <a:lvl7pPr marL="2742308" algn="l" defTabSz="914103" rtl="0" eaLnBrk="1" latinLnBrk="0" hangingPunct="1">
                        <a:defRPr sz="1799" b="1" kern="1200">
                          <a:solidFill>
                            <a:schemeClr val="lt1"/>
                          </a:solidFill>
                          <a:latin typeface="Calibri" panose="020F0502020204030204"/>
                        </a:defRPr>
                      </a:lvl7pPr>
                      <a:lvl8pPr marL="3199360" algn="l" defTabSz="914103" rtl="0" eaLnBrk="1" latinLnBrk="0" hangingPunct="1">
                        <a:defRPr sz="1799" b="1" kern="1200">
                          <a:solidFill>
                            <a:schemeClr val="lt1"/>
                          </a:solidFill>
                          <a:latin typeface="Calibri" panose="020F0502020204030204"/>
                        </a:defRPr>
                      </a:lvl8pPr>
                      <a:lvl9pPr marL="3656411" algn="l" defTabSz="914103" rtl="0" eaLnBrk="1" latinLnBrk="0" hangingPunct="1">
                        <a:defRPr sz="1799" b="1" kern="1200">
                          <a:solidFill>
                            <a:schemeClr val="lt1"/>
                          </a:solidFill>
                          <a:latin typeface="Calibri" panose="020F0502020204030204"/>
                        </a:defRPr>
                      </a:lvl9pPr>
                    </a:lstStyle>
                    <a:p>
                      <a:r>
                        <a:rPr lang="en-GB" dirty="0">
                          <a:solidFill>
                            <a:schemeClr val="bg1"/>
                          </a:solidFill>
                        </a:rPr>
                        <a:t>Genomic </a:t>
                      </a:r>
                      <a:br>
                        <a:rPr lang="en-GB" dirty="0">
                          <a:solidFill>
                            <a:schemeClr val="bg1"/>
                          </a:solidFill>
                        </a:rPr>
                      </a:br>
                      <a:r>
                        <a:rPr lang="en-GB" dirty="0">
                          <a:solidFill>
                            <a:schemeClr val="bg1"/>
                          </a:solidFill>
                        </a:rPr>
                        <a:t>Test</a:t>
                      </a:r>
                      <a:br>
                        <a:rPr lang="en-GB" dirty="0">
                          <a:solidFill>
                            <a:schemeClr val="bg1"/>
                          </a:solidFill>
                        </a:rPr>
                      </a:br>
                      <a:r>
                        <a:rPr lang="en-GB" dirty="0">
                          <a:solidFill>
                            <a:schemeClr val="bg1"/>
                          </a:solidFill>
                        </a:rPr>
                        <a:t>(WES)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0165"/>
                    </a:solidFill>
                  </a:tcPr>
                </a:tc>
                <a:extLst>
                  <a:ext uri="{0D108BD9-81ED-4DB2-BD59-A6C34878D82A}">
                    <a16:rowId xmlns:a16="http://schemas.microsoft.com/office/drawing/2014/main" val="703631132"/>
                  </a:ext>
                </a:extLst>
              </a:tr>
              <a:tr h="618999">
                <a:tc>
                  <a:txBody>
                    <a:bodyPr/>
                    <a:lstStyle>
                      <a:lvl1pPr marL="0" algn="l" defTabSz="914103" rtl="0" eaLnBrk="1" latinLnBrk="0" hangingPunct="1">
                        <a:defRPr sz="1799" kern="1200">
                          <a:solidFill>
                            <a:schemeClr val="dk1"/>
                          </a:solidFill>
                          <a:latin typeface="Calibri" panose="020F0502020204030204"/>
                        </a:defRPr>
                      </a:lvl1pPr>
                      <a:lvl2pPr marL="457051" algn="l" defTabSz="914103" rtl="0" eaLnBrk="1" latinLnBrk="0" hangingPunct="1">
                        <a:defRPr sz="1799" kern="1200">
                          <a:solidFill>
                            <a:schemeClr val="dk1"/>
                          </a:solidFill>
                          <a:latin typeface="Calibri" panose="020F0502020204030204"/>
                        </a:defRPr>
                      </a:lvl2pPr>
                      <a:lvl3pPr marL="914103" algn="l" defTabSz="914103" rtl="0" eaLnBrk="1" latinLnBrk="0" hangingPunct="1">
                        <a:defRPr sz="1799" kern="1200">
                          <a:solidFill>
                            <a:schemeClr val="dk1"/>
                          </a:solidFill>
                          <a:latin typeface="Calibri" panose="020F0502020204030204"/>
                        </a:defRPr>
                      </a:lvl3pPr>
                      <a:lvl4pPr marL="1371154" algn="l" defTabSz="914103" rtl="0" eaLnBrk="1" latinLnBrk="0" hangingPunct="1">
                        <a:defRPr sz="1799" kern="1200">
                          <a:solidFill>
                            <a:schemeClr val="dk1"/>
                          </a:solidFill>
                          <a:latin typeface="Calibri" panose="020F0502020204030204"/>
                        </a:defRPr>
                      </a:lvl4pPr>
                      <a:lvl5pPr marL="1828206" algn="l" defTabSz="914103" rtl="0" eaLnBrk="1" latinLnBrk="0" hangingPunct="1">
                        <a:defRPr sz="1799" kern="1200">
                          <a:solidFill>
                            <a:schemeClr val="dk1"/>
                          </a:solidFill>
                          <a:latin typeface="Calibri" panose="020F0502020204030204"/>
                        </a:defRPr>
                      </a:lvl5pPr>
                      <a:lvl6pPr marL="2285257" algn="l" defTabSz="914103" rtl="0" eaLnBrk="1" latinLnBrk="0" hangingPunct="1">
                        <a:defRPr sz="1799" kern="1200">
                          <a:solidFill>
                            <a:schemeClr val="dk1"/>
                          </a:solidFill>
                          <a:latin typeface="Calibri" panose="020F0502020204030204"/>
                        </a:defRPr>
                      </a:lvl6pPr>
                      <a:lvl7pPr marL="2742308" algn="l" defTabSz="914103" rtl="0" eaLnBrk="1" latinLnBrk="0" hangingPunct="1">
                        <a:defRPr sz="1799" kern="1200">
                          <a:solidFill>
                            <a:schemeClr val="dk1"/>
                          </a:solidFill>
                          <a:latin typeface="Calibri" panose="020F0502020204030204"/>
                        </a:defRPr>
                      </a:lvl7pPr>
                      <a:lvl8pPr marL="3199360" algn="l" defTabSz="914103" rtl="0" eaLnBrk="1" latinLnBrk="0" hangingPunct="1">
                        <a:defRPr sz="1799" kern="1200">
                          <a:solidFill>
                            <a:schemeClr val="dk1"/>
                          </a:solidFill>
                          <a:latin typeface="Calibri" panose="020F0502020204030204"/>
                        </a:defRPr>
                      </a:lvl8pPr>
                      <a:lvl9pPr marL="3656411" algn="l" defTabSz="914103" rtl="0" eaLnBrk="1" latinLnBrk="0" hangingPunct="1">
                        <a:defRPr sz="1799" kern="1200">
                          <a:solidFill>
                            <a:schemeClr val="dk1"/>
                          </a:solidFill>
                          <a:latin typeface="Calibri" panose="020F0502020204030204"/>
                        </a:defRPr>
                      </a:lvl9pPr>
                    </a:lstStyle>
                    <a:p>
                      <a:r>
                        <a:rPr lang="en-GB" sz="2400" b="1" dirty="0">
                          <a:solidFill>
                            <a:schemeClr val="bg1"/>
                          </a:solidFill>
                        </a:rPr>
                        <a:t>Sensitivity</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0165"/>
                    </a:solidFill>
                  </a:tcPr>
                </a:tc>
                <a:tc>
                  <a:txBody>
                    <a:bodyPr/>
                    <a:lstStyle>
                      <a:lvl1pPr marL="0" algn="l" defTabSz="914103" rtl="0" eaLnBrk="1" latinLnBrk="0" hangingPunct="1">
                        <a:defRPr sz="1799" kern="1200">
                          <a:solidFill>
                            <a:schemeClr val="dk1"/>
                          </a:solidFill>
                          <a:latin typeface="Calibri" panose="020F0502020204030204"/>
                        </a:defRPr>
                      </a:lvl1pPr>
                      <a:lvl2pPr marL="457051" algn="l" defTabSz="914103" rtl="0" eaLnBrk="1" latinLnBrk="0" hangingPunct="1">
                        <a:defRPr sz="1799" kern="1200">
                          <a:solidFill>
                            <a:schemeClr val="dk1"/>
                          </a:solidFill>
                          <a:latin typeface="Calibri" panose="020F0502020204030204"/>
                        </a:defRPr>
                      </a:lvl2pPr>
                      <a:lvl3pPr marL="914103" algn="l" defTabSz="914103" rtl="0" eaLnBrk="1" latinLnBrk="0" hangingPunct="1">
                        <a:defRPr sz="1799" kern="1200">
                          <a:solidFill>
                            <a:schemeClr val="dk1"/>
                          </a:solidFill>
                          <a:latin typeface="Calibri" panose="020F0502020204030204"/>
                        </a:defRPr>
                      </a:lvl3pPr>
                      <a:lvl4pPr marL="1371154" algn="l" defTabSz="914103" rtl="0" eaLnBrk="1" latinLnBrk="0" hangingPunct="1">
                        <a:defRPr sz="1799" kern="1200">
                          <a:solidFill>
                            <a:schemeClr val="dk1"/>
                          </a:solidFill>
                          <a:latin typeface="Calibri" panose="020F0502020204030204"/>
                        </a:defRPr>
                      </a:lvl4pPr>
                      <a:lvl5pPr marL="1828206" algn="l" defTabSz="914103" rtl="0" eaLnBrk="1" latinLnBrk="0" hangingPunct="1">
                        <a:defRPr sz="1799" kern="1200">
                          <a:solidFill>
                            <a:schemeClr val="dk1"/>
                          </a:solidFill>
                          <a:latin typeface="Calibri" panose="020F0502020204030204"/>
                        </a:defRPr>
                      </a:lvl5pPr>
                      <a:lvl6pPr marL="2285257" algn="l" defTabSz="914103" rtl="0" eaLnBrk="1" latinLnBrk="0" hangingPunct="1">
                        <a:defRPr sz="1799" kern="1200">
                          <a:solidFill>
                            <a:schemeClr val="dk1"/>
                          </a:solidFill>
                          <a:latin typeface="Calibri" panose="020F0502020204030204"/>
                        </a:defRPr>
                      </a:lvl6pPr>
                      <a:lvl7pPr marL="2742308" algn="l" defTabSz="914103" rtl="0" eaLnBrk="1" latinLnBrk="0" hangingPunct="1">
                        <a:defRPr sz="1799" kern="1200">
                          <a:solidFill>
                            <a:schemeClr val="dk1"/>
                          </a:solidFill>
                          <a:latin typeface="Calibri" panose="020F0502020204030204"/>
                        </a:defRPr>
                      </a:lvl7pPr>
                      <a:lvl8pPr marL="3199360" algn="l" defTabSz="914103" rtl="0" eaLnBrk="1" latinLnBrk="0" hangingPunct="1">
                        <a:defRPr sz="1799" kern="1200">
                          <a:solidFill>
                            <a:schemeClr val="dk1"/>
                          </a:solidFill>
                          <a:latin typeface="Calibri" panose="020F0502020204030204"/>
                        </a:defRPr>
                      </a:lvl8pPr>
                      <a:lvl9pPr marL="3656411" algn="l" defTabSz="914103" rtl="0" eaLnBrk="1" latinLnBrk="0" hangingPunct="1">
                        <a:defRPr sz="1799" kern="1200">
                          <a:solidFill>
                            <a:schemeClr val="dk1"/>
                          </a:solidFill>
                          <a:latin typeface="Calibri" panose="020F0502020204030204"/>
                        </a:defRPr>
                      </a:lvl9pPr>
                    </a:lstStyle>
                    <a:p>
                      <a:r>
                        <a:rPr lang="en-GB" sz="2800" dirty="0"/>
                        <a:t>99.0%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103" rtl="0" eaLnBrk="1" latinLnBrk="0" hangingPunct="1">
                        <a:defRPr sz="1799" kern="1200">
                          <a:solidFill>
                            <a:schemeClr val="dk1"/>
                          </a:solidFill>
                          <a:latin typeface="Calibri" panose="020F0502020204030204"/>
                        </a:defRPr>
                      </a:lvl1pPr>
                      <a:lvl2pPr marL="457051" algn="l" defTabSz="914103" rtl="0" eaLnBrk="1" latinLnBrk="0" hangingPunct="1">
                        <a:defRPr sz="1799" kern="1200">
                          <a:solidFill>
                            <a:schemeClr val="dk1"/>
                          </a:solidFill>
                          <a:latin typeface="Calibri" panose="020F0502020204030204"/>
                        </a:defRPr>
                      </a:lvl2pPr>
                      <a:lvl3pPr marL="914103" algn="l" defTabSz="914103" rtl="0" eaLnBrk="1" latinLnBrk="0" hangingPunct="1">
                        <a:defRPr sz="1799" kern="1200">
                          <a:solidFill>
                            <a:schemeClr val="dk1"/>
                          </a:solidFill>
                          <a:latin typeface="Calibri" panose="020F0502020204030204"/>
                        </a:defRPr>
                      </a:lvl3pPr>
                      <a:lvl4pPr marL="1371154" algn="l" defTabSz="914103" rtl="0" eaLnBrk="1" latinLnBrk="0" hangingPunct="1">
                        <a:defRPr sz="1799" kern="1200">
                          <a:solidFill>
                            <a:schemeClr val="dk1"/>
                          </a:solidFill>
                          <a:latin typeface="Calibri" panose="020F0502020204030204"/>
                        </a:defRPr>
                      </a:lvl4pPr>
                      <a:lvl5pPr marL="1828206" algn="l" defTabSz="914103" rtl="0" eaLnBrk="1" latinLnBrk="0" hangingPunct="1">
                        <a:defRPr sz="1799" kern="1200">
                          <a:solidFill>
                            <a:schemeClr val="dk1"/>
                          </a:solidFill>
                          <a:latin typeface="Calibri" panose="020F0502020204030204"/>
                        </a:defRPr>
                      </a:lvl5pPr>
                      <a:lvl6pPr marL="2285257" algn="l" defTabSz="914103" rtl="0" eaLnBrk="1" latinLnBrk="0" hangingPunct="1">
                        <a:defRPr sz="1799" kern="1200">
                          <a:solidFill>
                            <a:schemeClr val="dk1"/>
                          </a:solidFill>
                          <a:latin typeface="Calibri" panose="020F0502020204030204"/>
                        </a:defRPr>
                      </a:lvl6pPr>
                      <a:lvl7pPr marL="2742308" algn="l" defTabSz="914103" rtl="0" eaLnBrk="1" latinLnBrk="0" hangingPunct="1">
                        <a:defRPr sz="1799" kern="1200">
                          <a:solidFill>
                            <a:schemeClr val="dk1"/>
                          </a:solidFill>
                          <a:latin typeface="Calibri" panose="020F0502020204030204"/>
                        </a:defRPr>
                      </a:lvl7pPr>
                      <a:lvl8pPr marL="3199360" algn="l" defTabSz="914103" rtl="0" eaLnBrk="1" latinLnBrk="0" hangingPunct="1">
                        <a:defRPr sz="1799" kern="1200">
                          <a:solidFill>
                            <a:schemeClr val="dk1"/>
                          </a:solidFill>
                          <a:latin typeface="Calibri" panose="020F0502020204030204"/>
                        </a:defRPr>
                      </a:lvl8pPr>
                      <a:lvl9pPr marL="3656411" algn="l" defTabSz="914103" rtl="0" eaLnBrk="1" latinLnBrk="0" hangingPunct="1">
                        <a:defRPr sz="1799" kern="1200">
                          <a:solidFill>
                            <a:schemeClr val="dk1"/>
                          </a:solidFill>
                          <a:latin typeface="Calibri" panose="020F0502020204030204"/>
                        </a:defRPr>
                      </a:lvl9pPr>
                    </a:lstStyle>
                    <a:p>
                      <a:r>
                        <a:rPr lang="en-GB" sz="2800" dirty="0"/>
                        <a:t>88%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92386074"/>
                  </a:ext>
                </a:extLst>
              </a:tr>
              <a:tr h="618999">
                <a:tc>
                  <a:txBody>
                    <a:bodyPr/>
                    <a:lstStyle>
                      <a:lvl1pPr marL="0" algn="l" defTabSz="914103" rtl="0" eaLnBrk="1" latinLnBrk="0" hangingPunct="1">
                        <a:defRPr sz="1799" kern="1200">
                          <a:solidFill>
                            <a:schemeClr val="dk1"/>
                          </a:solidFill>
                          <a:latin typeface="Calibri" panose="020F0502020204030204"/>
                        </a:defRPr>
                      </a:lvl1pPr>
                      <a:lvl2pPr marL="457051" algn="l" defTabSz="914103" rtl="0" eaLnBrk="1" latinLnBrk="0" hangingPunct="1">
                        <a:defRPr sz="1799" kern="1200">
                          <a:solidFill>
                            <a:schemeClr val="dk1"/>
                          </a:solidFill>
                          <a:latin typeface="Calibri" panose="020F0502020204030204"/>
                        </a:defRPr>
                      </a:lvl2pPr>
                      <a:lvl3pPr marL="914103" algn="l" defTabSz="914103" rtl="0" eaLnBrk="1" latinLnBrk="0" hangingPunct="1">
                        <a:defRPr sz="1799" kern="1200">
                          <a:solidFill>
                            <a:schemeClr val="dk1"/>
                          </a:solidFill>
                          <a:latin typeface="Calibri" panose="020F0502020204030204"/>
                        </a:defRPr>
                      </a:lvl3pPr>
                      <a:lvl4pPr marL="1371154" algn="l" defTabSz="914103" rtl="0" eaLnBrk="1" latinLnBrk="0" hangingPunct="1">
                        <a:defRPr sz="1799" kern="1200">
                          <a:solidFill>
                            <a:schemeClr val="dk1"/>
                          </a:solidFill>
                          <a:latin typeface="Calibri" panose="020F0502020204030204"/>
                        </a:defRPr>
                      </a:lvl4pPr>
                      <a:lvl5pPr marL="1828206" algn="l" defTabSz="914103" rtl="0" eaLnBrk="1" latinLnBrk="0" hangingPunct="1">
                        <a:defRPr sz="1799" kern="1200">
                          <a:solidFill>
                            <a:schemeClr val="dk1"/>
                          </a:solidFill>
                          <a:latin typeface="Calibri" panose="020F0502020204030204"/>
                        </a:defRPr>
                      </a:lvl5pPr>
                      <a:lvl6pPr marL="2285257" algn="l" defTabSz="914103" rtl="0" eaLnBrk="1" latinLnBrk="0" hangingPunct="1">
                        <a:defRPr sz="1799" kern="1200">
                          <a:solidFill>
                            <a:schemeClr val="dk1"/>
                          </a:solidFill>
                          <a:latin typeface="Calibri" panose="020F0502020204030204"/>
                        </a:defRPr>
                      </a:lvl6pPr>
                      <a:lvl7pPr marL="2742308" algn="l" defTabSz="914103" rtl="0" eaLnBrk="1" latinLnBrk="0" hangingPunct="1">
                        <a:defRPr sz="1799" kern="1200">
                          <a:solidFill>
                            <a:schemeClr val="dk1"/>
                          </a:solidFill>
                          <a:latin typeface="Calibri" panose="020F0502020204030204"/>
                        </a:defRPr>
                      </a:lvl7pPr>
                      <a:lvl8pPr marL="3199360" algn="l" defTabSz="914103" rtl="0" eaLnBrk="1" latinLnBrk="0" hangingPunct="1">
                        <a:defRPr sz="1799" kern="1200">
                          <a:solidFill>
                            <a:schemeClr val="dk1"/>
                          </a:solidFill>
                          <a:latin typeface="Calibri" panose="020F0502020204030204"/>
                        </a:defRPr>
                      </a:lvl8pPr>
                      <a:lvl9pPr marL="3656411" algn="l" defTabSz="914103" rtl="0" eaLnBrk="1" latinLnBrk="0" hangingPunct="1">
                        <a:defRPr sz="1799" kern="1200">
                          <a:solidFill>
                            <a:schemeClr val="dk1"/>
                          </a:solidFill>
                          <a:latin typeface="Calibri" panose="020F0502020204030204"/>
                        </a:defRPr>
                      </a:lvl9pPr>
                    </a:lstStyle>
                    <a:p>
                      <a:r>
                        <a:rPr lang="en-GB" sz="2400" b="1" dirty="0">
                          <a:solidFill>
                            <a:schemeClr val="bg1"/>
                          </a:solidFill>
                        </a:rPr>
                        <a:t>Specificity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0165"/>
                    </a:solidFill>
                  </a:tcPr>
                </a:tc>
                <a:tc>
                  <a:txBody>
                    <a:bodyPr/>
                    <a:lstStyle>
                      <a:lvl1pPr marL="0" algn="l" defTabSz="914103" rtl="0" eaLnBrk="1" latinLnBrk="0" hangingPunct="1">
                        <a:defRPr sz="1799" kern="1200">
                          <a:solidFill>
                            <a:schemeClr val="dk1"/>
                          </a:solidFill>
                          <a:latin typeface="Calibri" panose="020F0502020204030204"/>
                        </a:defRPr>
                      </a:lvl1pPr>
                      <a:lvl2pPr marL="457051" algn="l" defTabSz="914103" rtl="0" eaLnBrk="1" latinLnBrk="0" hangingPunct="1">
                        <a:defRPr sz="1799" kern="1200">
                          <a:solidFill>
                            <a:schemeClr val="dk1"/>
                          </a:solidFill>
                          <a:latin typeface="Calibri" panose="020F0502020204030204"/>
                        </a:defRPr>
                      </a:lvl2pPr>
                      <a:lvl3pPr marL="914103" algn="l" defTabSz="914103" rtl="0" eaLnBrk="1" latinLnBrk="0" hangingPunct="1">
                        <a:defRPr sz="1799" kern="1200">
                          <a:solidFill>
                            <a:schemeClr val="dk1"/>
                          </a:solidFill>
                          <a:latin typeface="Calibri" panose="020F0502020204030204"/>
                        </a:defRPr>
                      </a:lvl3pPr>
                      <a:lvl4pPr marL="1371154" algn="l" defTabSz="914103" rtl="0" eaLnBrk="1" latinLnBrk="0" hangingPunct="1">
                        <a:defRPr sz="1799" kern="1200">
                          <a:solidFill>
                            <a:schemeClr val="dk1"/>
                          </a:solidFill>
                          <a:latin typeface="Calibri" panose="020F0502020204030204"/>
                        </a:defRPr>
                      </a:lvl4pPr>
                      <a:lvl5pPr marL="1828206" algn="l" defTabSz="914103" rtl="0" eaLnBrk="1" latinLnBrk="0" hangingPunct="1">
                        <a:defRPr sz="1799" kern="1200">
                          <a:solidFill>
                            <a:schemeClr val="dk1"/>
                          </a:solidFill>
                          <a:latin typeface="Calibri" panose="020F0502020204030204"/>
                        </a:defRPr>
                      </a:lvl5pPr>
                      <a:lvl6pPr marL="2285257" algn="l" defTabSz="914103" rtl="0" eaLnBrk="1" latinLnBrk="0" hangingPunct="1">
                        <a:defRPr sz="1799" kern="1200">
                          <a:solidFill>
                            <a:schemeClr val="dk1"/>
                          </a:solidFill>
                          <a:latin typeface="Calibri" panose="020F0502020204030204"/>
                        </a:defRPr>
                      </a:lvl6pPr>
                      <a:lvl7pPr marL="2742308" algn="l" defTabSz="914103" rtl="0" eaLnBrk="1" latinLnBrk="0" hangingPunct="1">
                        <a:defRPr sz="1799" kern="1200">
                          <a:solidFill>
                            <a:schemeClr val="dk1"/>
                          </a:solidFill>
                          <a:latin typeface="Calibri" panose="020F0502020204030204"/>
                        </a:defRPr>
                      </a:lvl7pPr>
                      <a:lvl8pPr marL="3199360" algn="l" defTabSz="914103" rtl="0" eaLnBrk="1" latinLnBrk="0" hangingPunct="1">
                        <a:defRPr sz="1799" kern="1200">
                          <a:solidFill>
                            <a:schemeClr val="dk1"/>
                          </a:solidFill>
                          <a:latin typeface="Calibri" panose="020F0502020204030204"/>
                        </a:defRPr>
                      </a:lvl8pPr>
                      <a:lvl9pPr marL="3656411" algn="l" defTabSz="914103" rtl="0" eaLnBrk="1" latinLnBrk="0" hangingPunct="1">
                        <a:defRPr sz="1799" kern="1200">
                          <a:solidFill>
                            <a:schemeClr val="dk1"/>
                          </a:solidFill>
                          <a:latin typeface="Calibri" panose="020F0502020204030204"/>
                        </a:defRPr>
                      </a:lvl9pPr>
                    </a:lstStyle>
                    <a:p>
                      <a:r>
                        <a:rPr lang="en-GB" sz="2800" dirty="0"/>
                        <a:t>99.8%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103" rtl="0" eaLnBrk="1" latinLnBrk="0" hangingPunct="1">
                        <a:defRPr sz="1799" kern="1200">
                          <a:solidFill>
                            <a:schemeClr val="dk1"/>
                          </a:solidFill>
                          <a:latin typeface="Calibri" panose="020F0502020204030204"/>
                        </a:defRPr>
                      </a:lvl1pPr>
                      <a:lvl2pPr marL="457051" algn="l" defTabSz="914103" rtl="0" eaLnBrk="1" latinLnBrk="0" hangingPunct="1">
                        <a:defRPr sz="1799" kern="1200">
                          <a:solidFill>
                            <a:schemeClr val="dk1"/>
                          </a:solidFill>
                          <a:latin typeface="Calibri" panose="020F0502020204030204"/>
                        </a:defRPr>
                      </a:lvl2pPr>
                      <a:lvl3pPr marL="914103" algn="l" defTabSz="914103" rtl="0" eaLnBrk="1" latinLnBrk="0" hangingPunct="1">
                        <a:defRPr sz="1799" kern="1200">
                          <a:solidFill>
                            <a:schemeClr val="dk1"/>
                          </a:solidFill>
                          <a:latin typeface="Calibri" panose="020F0502020204030204"/>
                        </a:defRPr>
                      </a:lvl3pPr>
                      <a:lvl4pPr marL="1371154" algn="l" defTabSz="914103" rtl="0" eaLnBrk="1" latinLnBrk="0" hangingPunct="1">
                        <a:defRPr sz="1799" kern="1200">
                          <a:solidFill>
                            <a:schemeClr val="dk1"/>
                          </a:solidFill>
                          <a:latin typeface="Calibri" panose="020F0502020204030204"/>
                        </a:defRPr>
                      </a:lvl4pPr>
                      <a:lvl5pPr marL="1828206" algn="l" defTabSz="914103" rtl="0" eaLnBrk="1" latinLnBrk="0" hangingPunct="1">
                        <a:defRPr sz="1799" kern="1200">
                          <a:solidFill>
                            <a:schemeClr val="dk1"/>
                          </a:solidFill>
                          <a:latin typeface="Calibri" panose="020F0502020204030204"/>
                        </a:defRPr>
                      </a:lvl5pPr>
                      <a:lvl6pPr marL="2285257" algn="l" defTabSz="914103" rtl="0" eaLnBrk="1" latinLnBrk="0" hangingPunct="1">
                        <a:defRPr sz="1799" kern="1200">
                          <a:solidFill>
                            <a:schemeClr val="dk1"/>
                          </a:solidFill>
                          <a:latin typeface="Calibri" panose="020F0502020204030204"/>
                        </a:defRPr>
                      </a:lvl6pPr>
                      <a:lvl7pPr marL="2742308" algn="l" defTabSz="914103" rtl="0" eaLnBrk="1" latinLnBrk="0" hangingPunct="1">
                        <a:defRPr sz="1799" kern="1200">
                          <a:solidFill>
                            <a:schemeClr val="dk1"/>
                          </a:solidFill>
                          <a:latin typeface="Calibri" panose="020F0502020204030204"/>
                        </a:defRPr>
                      </a:lvl7pPr>
                      <a:lvl8pPr marL="3199360" algn="l" defTabSz="914103" rtl="0" eaLnBrk="1" latinLnBrk="0" hangingPunct="1">
                        <a:defRPr sz="1799" kern="1200">
                          <a:solidFill>
                            <a:schemeClr val="dk1"/>
                          </a:solidFill>
                          <a:latin typeface="Calibri" panose="020F0502020204030204"/>
                        </a:defRPr>
                      </a:lvl8pPr>
                      <a:lvl9pPr marL="3656411" algn="l" defTabSz="914103" rtl="0" eaLnBrk="1" latinLnBrk="0" hangingPunct="1">
                        <a:defRPr sz="1799" kern="1200">
                          <a:solidFill>
                            <a:schemeClr val="dk1"/>
                          </a:solidFill>
                          <a:latin typeface="Calibri" panose="020F0502020204030204"/>
                        </a:defRPr>
                      </a:lvl9pPr>
                    </a:lstStyle>
                    <a:p>
                      <a:r>
                        <a:rPr lang="en-GB" sz="2800" dirty="0"/>
                        <a:t>98.4%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248243637"/>
                  </a:ext>
                </a:extLst>
              </a:tr>
            </a:tbl>
          </a:graphicData>
        </a:graphic>
      </p:graphicFrame>
      <p:sp>
        <p:nvSpPr>
          <p:cNvPr id="8" name="TextBox 7">
            <a:extLst>
              <a:ext uri="{FF2B5EF4-FFF2-40B4-BE49-F238E27FC236}">
                <a16:creationId xmlns:a16="http://schemas.microsoft.com/office/drawing/2014/main" id="{488B16BC-BC86-5DAC-01A9-873DDD15A7F7}"/>
              </a:ext>
            </a:extLst>
          </p:cNvPr>
          <p:cNvSpPr txBox="1"/>
          <p:nvPr/>
        </p:nvSpPr>
        <p:spPr>
          <a:xfrm>
            <a:off x="510185" y="2724665"/>
            <a:ext cx="4804494" cy="1338828"/>
          </a:xfrm>
          <a:prstGeom prst="rect">
            <a:avLst/>
          </a:prstGeom>
          <a:noFill/>
          <a:ln w="6350">
            <a:solidFill>
              <a:schemeClr val="tx1"/>
            </a:solidFill>
          </a:ln>
        </p:spPr>
        <p:txBody>
          <a:bodyPr wrap="square" rtlCol="0">
            <a:spAutoFit/>
          </a:bodyPr>
          <a:lstStyle/>
          <a:p>
            <a:r>
              <a:rPr lang="en-GB" b="1" dirty="0" err="1">
                <a:solidFill>
                  <a:prstClr val="black"/>
                </a:solidFill>
                <a:latin typeface="Calibri" panose="020F0502020204030204"/>
              </a:rPr>
              <a:t>NBSeq</a:t>
            </a:r>
            <a:r>
              <a:rPr lang="en-GB" b="1" dirty="0">
                <a:solidFill>
                  <a:prstClr val="black"/>
                </a:solidFill>
                <a:latin typeface="Calibri" panose="020F0502020204030204"/>
              </a:rPr>
              <a:t> project</a:t>
            </a:r>
          </a:p>
          <a:p>
            <a:pPr marL="285750" indent="-285750">
              <a:buFont typeface="Arial" panose="020B0604020202020204" pitchFamily="34" charset="0"/>
              <a:buChar char="•"/>
            </a:pPr>
            <a:endParaRPr lang="en-GB" sz="900" dirty="0">
              <a:solidFill>
                <a:prstClr val="black"/>
              </a:solidFill>
              <a:latin typeface="Calibri" panose="020F0502020204030204"/>
            </a:endParaRPr>
          </a:p>
          <a:p>
            <a:pPr marL="285750" indent="-285750">
              <a:buFont typeface="Arial" panose="020B0604020202020204" pitchFamily="34" charset="0"/>
              <a:buChar char="•"/>
            </a:pPr>
            <a:r>
              <a:rPr lang="en-GB" dirty="0">
                <a:solidFill>
                  <a:prstClr val="black"/>
                </a:solidFill>
                <a:latin typeface="Calibri" panose="020F0502020204030204"/>
              </a:rPr>
              <a:t>4.5 million </a:t>
            </a:r>
            <a:r>
              <a:rPr lang="en-GB" dirty="0" err="1">
                <a:solidFill>
                  <a:prstClr val="black"/>
                </a:solidFill>
                <a:latin typeface="Calibri" panose="020F0502020204030204"/>
              </a:rPr>
              <a:t>newborns</a:t>
            </a:r>
            <a:r>
              <a:rPr lang="en-GB" dirty="0">
                <a:solidFill>
                  <a:prstClr val="black"/>
                </a:solidFill>
                <a:latin typeface="Calibri" panose="020F0502020204030204"/>
              </a:rPr>
              <a:t>: bloodspots w FU data</a:t>
            </a:r>
          </a:p>
          <a:p>
            <a:pPr marL="285750" indent="-285750">
              <a:buFont typeface="Arial" panose="020B0604020202020204" pitchFamily="34" charset="0"/>
              <a:buChar char="•"/>
            </a:pPr>
            <a:r>
              <a:rPr lang="en-GB" dirty="0">
                <a:solidFill>
                  <a:prstClr val="black"/>
                </a:solidFill>
                <a:latin typeface="Calibri" panose="020F0502020204030204"/>
              </a:rPr>
              <a:t>California 2005-2013</a:t>
            </a:r>
          </a:p>
          <a:p>
            <a:pPr marL="285750" indent="-285750">
              <a:buFont typeface="Arial" panose="020B0604020202020204" pitchFamily="34" charset="0"/>
              <a:buChar char="•"/>
            </a:pPr>
            <a:r>
              <a:rPr lang="en-GB" dirty="0">
                <a:solidFill>
                  <a:prstClr val="black"/>
                </a:solidFill>
                <a:latin typeface="Calibri" panose="020F0502020204030204"/>
              </a:rPr>
              <a:t>48 Diseases (Inborn Errors of Metabolism)</a:t>
            </a:r>
          </a:p>
        </p:txBody>
      </p:sp>
      <p:sp>
        <p:nvSpPr>
          <p:cNvPr id="3" name="Content Placeholder 3">
            <a:extLst>
              <a:ext uri="{FF2B5EF4-FFF2-40B4-BE49-F238E27FC236}">
                <a16:creationId xmlns:a16="http://schemas.microsoft.com/office/drawing/2014/main" id="{E0F619C5-AB32-A79A-C189-DA0BAF4423B6}"/>
              </a:ext>
            </a:extLst>
          </p:cNvPr>
          <p:cNvSpPr txBox="1">
            <a:spLocks/>
          </p:cNvSpPr>
          <p:nvPr/>
        </p:nvSpPr>
        <p:spPr>
          <a:xfrm>
            <a:off x="5560411" y="1616070"/>
            <a:ext cx="6095999" cy="5241930"/>
          </a:xfrm>
          <a:prstGeom prst="rect">
            <a:avLst/>
          </a:prstGeom>
        </p:spPr>
        <p:txBody>
          <a:bodyPr vert="horz" lIns="91440" tIns="45720" rIns="91440" bIns="45720" rtlCol="0">
            <a:normAutofit fontScale="62500" lnSpcReduction="20000"/>
          </a:bodyPr>
          <a:lstStyle>
            <a:lvl1pPr marL="228526" indent="-228526" algn="l" defTabSz="914103" rtl="0" eaLnBrk="1" latinLnBrk="0" hangingPunct="1">
              <a:lnSpc>
                <a:spcPct val="100000"/>
              </a:lnSpc>
              <a:spcBef>
                <a:spcPts val="1000"/>
              </a:spcBef>
              <a:buClr>
                <a:srgbClr val="DA2581"/>
              </a:buClr>
              <a:buFont typeface="Arial" panose="020B0604020202020204" pitchFamily="34" charset="0"/>
              <a:buChar char="•"/>
              <a:defRPr sz="3200" kern="1200">
                <a:solidFill>
                  <a:srgbClr val="000000"/>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rgbClr val="DA2581"/>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rgbClr val="DA2581"/>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rgbClr val="DA2581"/>
              </a:buClr>
              <a:buFont typeface="Arial" panose="020B0604020202020204" pitchFamily="34" charset="0"/>
              <a:buChar char="•"/>
              <a:defRPr sz="3200" kern="1200">
                <a:solidFill>
                  <a:srgbClr val="000000"/>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rgbClr val="DA2581"/>
              </a:buClr>
              <a:buFont typeface="Arial" panose="020B0604020202020204" pitchFamily="34" charset="0"/>
              <a:buChar char="•"/>
              <a:defRPr sz="3200" kern="1200">
                <a:solidFill>
                  <a:srgbClr val="000000"/>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GB" sz="4500" dirty="0"/>
              <a:t>What does this mean in practice?</a:t>
            </a:r>
          </a:p>
          <a:p>
            <a:r>
              <a:rPr lang="en-GB" dirty="0">
                <a:solidFill>
                  <a:srgbClr val="9A0072"/>
                </a:solidFill>
              </a:rPr>
              <a:t>Many cases of metabolic disease will be present by time WGS is returned</a:t>
            </a:r>
          </a:p>
          <a:p>
            <a:pPr lvl="1"/>
            <a:r>
              <a:rPr lang="en-GB" dirty="0">
                <a:solidFill>
                  <a:srgbClr val="330165"/>
                </a:solidFill>
              </a:rPr>
              <a:t>Confirmatory (diagnostic tests)</a:t>
            </a:r>
          </a:p>
          <a:p>
            <a:pPr lvl="1"/>
            <a:r>
              <a:rPr lang="en-GB" dirty="0">
                <a:solidFill>
                  <a:srgbClr val="330165"/>
                </a:solidFill>
              </a:rPr>
              <a:t>Some cases will already have developed lethal/irreversible disease</a:t>
            </a:r>
          </a:p>
          <a:p>
            <a:r>
              <a:rPr lang="en-GB" dirty="0">
                <a:solidFill>
                  <a:srgbClr val="9A0072"/>
                </a:solidFill>
              </a:rPr>
              <a:t>What to do with positive genomic result if diagnostic tests normal</a:t>
            </a:r>
          </a:p>
          <a:p>
            <a:pPr lvl="1"/>
            <a:r>
              <a:rPr lang="en-GB" sz="2400" b="1" dirty="0">
                <a:solidFill>
                  <a:srgbClr val="330165"/>
                </a:solidFill>
              </a:rPr>
              <a:t>Is it a false positive or will the disease present later</a:t>
            </a:r>
          </a:p>
          <a:p>
            <a:pPr lvl="1"/>
            <a:r>
              <a:rPr lang="en-GB" dirty="0">
                <a:solidFill>
                  <a:srgbClr val="330165"/>
                </a:solidFill>
              </a:rPr>
              <a:t>No immediate superior confirmatory “diagnostic” test can rule out future disease</a:t>
            </a:r>
          </a:p>
          <a:p>
            <a:pPr lvl="1"/>
            <a:r>
              <a:rPr lang="en-GB" dirty="0">
                <a:solidFill>
                  <a:srgbClr val="330165"/>
                </a:solidFill>
              </a:rPr>
              <a:t>“</a:t>
            </a:r>
            <a:r>
              <a:rPr lang="en-GB" b="1" dirty="0">
                <a:solidFill>
                  <a:srgbClr val="330165"/>
                </a:solidFill>
              </a:rPr>
              <a:t>Screen-positive, disease indeterminate (SPID)”  CF</a:t>
            </a:r>
          </a:p>
          <a:p>
            <a:r>
              <a:rPr lang="en-GB" dirty="0">
                <a:solidFill>
                  <a:srgbClr val="9A0072"/>
                </a:solidFill>
              </a:rPr>
              <a:t>Follow-up of SPIDs </a:t>
            </a:r>
          </a:p>
          <a:p>
            <a:pPr lvl="1">
              <a:lnSpc>
                <a:spcPct val="110000"/>
              </a:lnSpc>
            </a:pPr>
            <a:r>
              <a:rPr lang="en-GB" dirty="0">
                <a:solidFill>
                  <a:srgbClr val="330165"/>
                </a:solidFill>
              </a:rPr>
              <a:t>How: what tests/tools?</a:t>
            </a:r>
          </a:p>
          <a:p>
            <a:pPr lvl="1">
              <a:lnSpc>
                <a:spcPct val="110000"/>
              </a:lnSpc>
            </a:pPr>
            <a:r>
              <a:rPr lang="en-GB" dirty="0">
                <a:solidFill>
                  <a:srgbClr val="330165"/>
                </a:solidFill>
              </a:rPr>
              <a:t>How often?</a:t>
            </a:r>
          </a:p>
          <a:p>
            <a:pPr lvl="1">
              <a:lnSpc>
                <a:spcPct val="110000"/>
              </a:lnSpc>
            </a:pPr>
            <a:r>
              <a:rPr lang="en-GB" dirty="0">
                <a:solidFill>
                  <a:srgbClr val="330165"/>
                </a:solidFill>
              </a:rPr>
              <a:t>For how long?</a:t>
            </a:r>
          </a:p>
          <a:p>
            <a:pPr>
              <a:lnSpc>
                <a:spcPct val="110000"/>
              </a:lnSpc>
            </a:pPr>
            <a:r>
              <a:rPr lang="en-GB" sz="3300" dirty="0">
                <a:solidFill>
                  <a:srgbClr val="9A0072"/>
                </a:solidFill>
              </a:rPr>
              <a:t>For dominant diseases</a:t>
            </a:r>
          </a:p>
          <a:p>
            <a:pPr lvl="1">
              <a:lnSpc>
                <a:spcPct val="110000"/>
              </a:lnSpc>
            </a:pPr>
            <a:r>
              <a:rPr lang="en-GB" dirty="0">
                <a:solidFill>
                  <a:srgbClr val="330165"/>
                </a:solidFill>
              </a:rPr>
              <a:t>Penetrance lower; onset later</a:t>
            </a:r>
          </a:p>
          <a:p>
            <a:pPr lvl="1">
              <a:lnSpc>
                <a:spcPct val="110000"/>
              </a:lnSpc>
            </a:pPr>
            <a:endParaRPr lang="en-GB" dirty="0">
              <a:solidFill>
                <a:srgbClr val="330165"/>
              </a:solidFill>
            </a:endParaRPr>
          </a:p>
          <a:p>
            <a:pPr lvl="1"/>
            <a:endParaRPr lang="en-GB" dirty="0">
              <a:solidFill>
                <a:srgbClr val="330165"/>
              </a:solidFill>
            </a:endParaRPr>
          </a:p>
          <a:p>
            <a:pPr lvl="2"/>
            <a:endParaRPr lang="en-GB" dirty="0"/>
          </a:p>
        </p:txBody>
      </p:sp>
      <p:pic>
        <p:nvPicPr>
          <p:cNvPr id="5" name="Picture 4" descr="Graphical user interface, application, website&#10;&#10;Description automatically generated">
            <a:extLst>
              <a:ext uri="{FF2B5EF4-FFF2-40B4-BE49-F238E27FC236}">
                <a16:creationId xmlns:a16="http://schemas.microsoft.com/office/drawing/2014/main" id="{2544DF3F-8F8C-FBED-1693-E680D4C6E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628" y="4678417"/>
            <a:ext cx="5178431" cy="2020233"/>
          </a:xfrm>
          <a:prstGeom prst="rect">
            <a:avLst/>
          </a:prstGeom>
        </p:spPr>
      </p:pic>
      <p:sp>
        <p:nvSpPr>
          <p:cNvPr id="6" name="Title 1">
            <a:extLst>
              <a:ext uri="{FF2B5EF4-FFF2-40B4-BE49-F238E27FC236}">
                <a16:creationId xmlns:a16="http://schemas.microsoft.com/office/drawing/2014/main" id="{F0001FB8-7B55-7117-B542-B8C364610AF6}"/>
              </a:ext>
            </a:extLst>
          </p:cNvPr>
          <p:cNvSpPr txBox="1">
            <a:spLocks/>
          </p:cNvSpPr>
          <p:nvPr/>
        </p:nvSpPr>
        <p:spPr>
          <a:xfrm>
            <a:off x="5627059" y="1052617"/>
            <a:ext cx="626382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103" rtl="0" eaLnBrk="1" fontAlgn="auto" latinLnBrk="0" hangingPunct="1">
              <a:lnSpc>
                <a:spcPct val="90000"/>
              </a:lnSpc>
              <a:spcBef>
                <a:spcPct val="0"/>
              </a:spcBef>
              <a:spcAft>
                <a:spcPts val="0"/>
              </a:spcAft>
              <a:buClrTx/>
              <a:buSzTx/>
              <a:buFontTx/>
              <a:buNone/>
              <a:tabLst/>
              <a:defRPr/>
            </a:pPr>
            <a:r>
              <a:rPr lang="en-GB" sz="2400" b="0" dirty="0">
                <a:solidFill>
                  <a:srgbClr val="0099CC"/>
                </a:solidFill>
              </a:rPr>
              <a:t>Technology</a:t>
            </a:r>
            <a:r>
              <a:rPr kumimoji="0" lang="en-GB" sz="2400" b="0" i="0" u="none" strike="noStrike" kern="1200" cap="none" spc="0" normalizeH="0" baseline="0" noProof="0" dirty="0">
                <a:ln>
                  <a:noFill/>
                </a:ln>
                <a:solidFill>
                  <a:srgbClr val="0099CC"/>
                </a:solidFill>
                <a:effectLst/>
                <a:uLnTx/>
                <a:uFillTx/>
                <a:latin typeface="Arial" panose="020B0604020202020204" pitchFamily="34" charset="0"/>
                <a:ea typeface="+mj-ea"/>
                <a:cs typeface="Arial" panose="020B0604020202020204" pitchFamily="34" charset="0"/>
              </a:rPr>
              <a:t>-centric </a:t>
            </a:r>
            <a:r>
              <a:rPr lang="en-GB" sz="2400" b="0" dirty="0">
                <a:solidFill>
                  <a:srgbClr val="0099CC"/>
                </a:solidFill>
              </a:rPr>
              <a:t>approach: </a:t>
            </a:r>
            <a:r>
              <a:rPr lang="en-GB" sz="2400" b="0" dirty="0">
                <a:solidFill>
                  <a:srgbClr val="CCCC00"/>
                </a:solidFill>
              </a:rPr>
              <a:t>&gt;200 diseases</a:t>
            </a:r>
            <a:endParaRPr kumimoji="0" lang="en-GB" sz="2400" b="0" i="0" u="none" strike="noStrike" kern="1200" cap="none" spc="0" normalizeH="0" baseline="0" noProof="0" dirty="0">
              <a:ln>
                <a:noFill/>
              </a:ln>
              <a:solidFill>
                <a:srgbClr val="CCCC00"/>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60CBD3B7-D667-06F7-351B-CE19C56A26CA}"/>
              </a:ext>
            </a:extLst>
          </p:cNvPr>
          <p:cNvSpPr txBox="1"/>
          <p:nvPr/>
        </p:nvSpPr>
        <p:spPr>
          <a:xfrm>
            <a:off x="2612831" y="2724665"/>
            <a:ext cx="4030579" cy="461665"/>
          </a:xfrm>
          <a:prstGeom prst="rect">
            <a:avLst/>
          </a:prstGeom>
          <a:noFill/>
        </p:spPr>
        <p:txBody>
          <a:bodyPr wrap="square" rtlCol="0">
            <a:spAutoFit/>
          </a:bodyPr>
          <a:lstStyle/>
          <a:p>
            <a:r>
              <a:rPr lang="en-GB" sz="1200" dirty="0">
                <a:effectLst/>
                <a:latin typeface="Arial" panose="020B0604020202020204" pitchFamily="34" charset="0"/>
                <a:ea typeface="Arial" panose="020B0604020202020204" pitchFamily="34" charset="0"/>
                <a:cs typeface="Calibri" panose="020F0502020204030204" pitchFamily="34" charset="0"/>
              </a:rPr>
              <a:t>Adhikari AN et al. </a:t>
            </a:r>
          </a:p>
          <a:p>
            <a:r>
              <a:rPr lang="en-GB" sz="1200" i="1" dirty="0">
                <a:effectLst/>
                <a:latin typeface="Arial" panose="020B0604020202020204" pitchFamily="34" charset="0"/>
                <a:ea typeface="Arial" panose="020B0604020202020204" pitchFamily="34" charset="0"/>
                <a:cs typeface="Calibri" panose="020F0502020204030204" pitchFamily="34" charset="0"/>
              </a:rPr>
              <a:t>Nature medicine</a:t>
            </a:r>
            <a:r>
              <a:rPr lang="en-GB" sz="1200" dirty="0">
                <a:effectLst/>
                <a:latin typeface="Arial" panose="020B0604020202020204" pitchFamily="34" charset="0"/>
                <a:ea typeface="Arial" panose="020B0604020202020204" pitchFamily="34" charset="0"/>
                <a:cs typeface="Calibri" panose="020F0502020204030204" pitchFamily="34" charset="0"/>
              </a:rPr>
              <a:t> 2020; </a:t>
            </a:r>
            <a:r>
              <a:rPr lang="en-GB" sz="1200" b="1" dirty="0">
                <a:effectLst/>
                <a:latin typeface="Arial" panose="020B0604020202020204" pitchFamily="34" charset="0"/>
                <a:ea typeface="Arial" panose="020B0604020202020204" pitchFamily="34" charset="0"/>
                <a:cs typeface="Calibri" panose="020F0502020204030204" pitchFamily="34" charset="0"/>
              </a:rPr>
              <a:t>26</a:t>
            </a:r>
            <a:r>
              <a:rPr lang="en-GB" sz="1200" dirty="0">
                <a:effectLst/>
                <a:latin typeface="Arial" panose="020B0604020202020204" pitchFamily="34" charset="0"/>
                <a:ea typeface="Arial" panose="020B0604020202020204" pitchFamily="34" charset="0"/>
                <a:cs typeface="Calibri" panose="020F0502020204030204" pitchFamily="34" charset="0"/>
              </a:rPr>
              <a:t>(9): 1392-7.</a:t>
            </a:r>
            <a:endParaRPr lang="en-GB" sz="1200" dirty="0"/>
          </a:p>
        </p:txBody>
      </p:sp>
      <p:sp>
        <p:nvSpPr>
          <p:cNvPr id="12" name="TextBox 11">
            <a:extLst>
              <a:ext uri="{FF2B5EF4-FFF2-40B4-BE49-F238E27FC236}">
                <a16:creationId xmlns:a16="http://schemas.microsoft.com/office/drawing/2014/main" id="{6075CE07-E437-8F9F-6A1B-F9FB624D1475}"/>
              </a:ext>
            </a:extLst>
          </p:cNvPr>
          <p:cNvSpPr txBox="1"/>
          <p:nvPr/>
        </p:nvSpPr>
        <p:spPr>
          <a:xfrm>
            <a:off x="-20311" y="4032086"/>
            <a:ext cx="5218888" cy="646331"/>
          </a:xfrm>
          <a:prstGeom prst="rect">
            <a:avLst/>
          </a:prstGeom>
          <a:noFill/>
        </p:spPr>
        <p:txBody>
          <a:bodyPr wrap="square">
            <a:spAutoFit/>
          </a:bodyPr>
          <a:lstStyle/>
          <a:p>
            <a:pPr lvl="1"/>
            <a:r>
              <a:rPr lang="en-GB" dirty="0">
                <a:solidFill>
                  <a:srgbClr val="330165"/>
                </a:solidFill>
              </a:rPr>
              <a:t>UK population</a:t>
            </a:r>
          </a:p>
          <a:p>
            <a:pPr lvl="1"/>
            <a:r>
              <a:rPr lang="en-GB" dirty="0">
                <a:solidFill>
                  <a:srgbClr val="330165"/>
                </a:solidFill>
              </a:rPr>
              <a:t>700,000 </a:t>
            </a:r>
            <a:r>
              <a:rPr lang="en-GB" dirty="0" err="1">
                <a:solidFill>
                  <a:srgbClr val="330165"/>
                </a:solidFill>
              </a:rPr>
              <a:t>newborns</a:t>
            </a:r>
            <a:r>
              <a:rPr lang="en-GB" dirty="0">
                <a:solidFill>
                  <a:srgbClr val="330165"/>
                </a:solidFill>
              </a:rPr>
              <a:t>: </a:t>
            </a:r>
            <a:r>
              <a:rPr lang="en-GB" dirty="0">
                <a:solidFill>
                  <a:srgbClr val="CC0099"/>
                </a:solidFill>
              </a:rPr>
              <a:t>11,200 FPs/year </a:t>
            </a:r>
          </a:p>
        </p:txBody>
      </p:sp>
    </p:spTree>
    <p:extLst>
      <p:ext uri="{BB962C8B-B14F-4D97-AF65-F5344CB8AC3E}">
        <p14:creationId xmlns:p14="http://schemas.microsoft.com/office/powerpoint/2010/main" val="406269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86FADF29-6367-C1A9-3A72-2B81B050A194}"/>
              </a:ext>
            </a:extLst>
          </p:cNvPr>
          <p:cNvGraphicFramePr>
            <a:graphicFrameLocks noGrp="1"/>
          </p:cNvGraphicFramePr>
          <p:nvPr/>
        </p:nvGraphicFramePr>
        <p:xfrm>
          <a:off x="268705" y="997117"/>
          <a:ext cx="11502190" cy="5363355"/>
        </p:xfrm>
        <a:graphic>
          <a:graphicData uri="http://schemas.openxmlformats.org/drawingml/2006/table">
            <a:tbl>
              <a:tblPr firstRow="1" bandRow="1"/>
              <a:tblGrid>
                <a:gridCol w="2870433">
                  <a:extLst>
                    <a:ext uri="{9D8B030D-6E8A-4147-A177-3AD203B41FA5}">
                      <a16:colId xmlns:a16="http://schemas.microsoft.com/office/drawing/2014/main" val="183037643"/>
                    </a:ext>
                  </a:extLst>
                </a:gridCol>
                <a:gridCol w="8631757">
                  <a:extLst>
                    <a:ext uri="{9D8B030D-6E8A-4147-A177-3AD203B41FA5}">
                      <a16:colId xmlns:a16="http://schemas.microsoft.com/office/drawing/2014/main" val="691719998"/>
                    </a:ext>
                  </a:extLst>
                </a:gridCol>
              </a:tblGrid>
              <a:tr h="864000">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b="1" dirty="0">
                          <a:solidFill>
                            <a:schemeClr val="bg1"/>
                          </a:solidFill>
                        </a:rPr>
                        <a:t>Epidemiology and Natural History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A007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200" b="1" i="1" dirty="0">
                          <a:solidFill>
                            <a:srgbClr val="002060"/>
                          </a:solidFill>
                        </a:rPr>
                        <a:t>Lethality/frequency: </a:t>
                      </a:r>
                      <a:r>
                        <a:rPr lang="en-GB" sz="2200" b="0" i="0" dirty="0">
                          <a:solidFill>
                            <a:srgbClr val="002060"/>
                          </a:solidFill>
                        </a:rPr>
                        <a:t>i</a:t>
                      </a:r>
                      <a:r>
                        <a:rPr lang="en-GB" sz="2200" b="0" dirty="0">
                          <a:solidFill>
                            <a:srgbClr val="002060"/>
                          </a:solidFill>
                        </a:rPr>
                        <a:t>mportant public health problem</a:t>
                      </a:r>
                      <a:endParaRPr lang="en-GB" sz="2200" b="1" i="1" dirty="0">
                        <a:solidFill>
                          <a:srgbClr val="002060"/>
                        </a:solidFill>
                      </a:endParaRPr>
                    </a:p>
                    <a:p>
                      <a:r>
                        <a:rPr lang="en-GB" sz="2200" b="1" i="1" dirty="0">
                          <a:solidFill>
                            <a:srgbClr val="002060"/>
                          </a:solidFill>
                        </a:rPr>
                        <a:t>Latent period </a:t>
                      </a:r>
                      <a:r>
                        <a:rPr lang="en-GB" sz="2200" b="0" dirty="0">
                          <a:solidFill>
                            <a:srgbClr val="002060"/>
                          </a:solidFill>
                        </a:rPr>
                        <a:t>well understood:</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2491875540"/>
                  </a:ext>
                </a:extLst>
              </a:tr>
              <a:tr h="78109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Natural History/outcomes: </a:t>
                      </a:r>
                      <a:r>
                        <a:rPr lang="en-GB" sz="2200" b="0" i="1" dirty="0">
                          <a:solidFill>
                            <a:srgbClr val="002060"/>
                          </a:solidFill>
                        </a:rPr>
                        <a:t>well characterised</a:t>
                      </a:r>
                    </a:p>
                    <a:p>
                      <a:r>
                        <a:rPr lang="en-GB" sz="2200" b="0" i="1" dirty="0">
                          <a:solidFill>
                            <a:srgbClr val="002060"/>
                          </a:solidFill>
                        </a:rPr>
                        <a:t>Reliable association</a:t>
                      </a:r>
                      <a:r>
                        <a:rPr lang="en-GB" sz="2200" b="1" i="1" dirty="0">
                          <a:solidFill>
                            <a:srgbClr val="002060"/>
                          </a:solidFill>
                        </a:rPr>
                        <a:t>/robust marker </a:t>
                      </a:r>
                      <a:r>
                        <a:rPr lang="en-GB" sz="2200" b="0" i="1" dirty="0">
                          <a:solidFill>
                            <a:srgbClr val="002060"/>
                          </a:solidFill>
                        </a:rPr>
                        <a:t>for serious disease</a:t>
                      </a:r>
                    </a:p>
                  </a:txBody>
                  <a:tcP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68751181"/>
                  </a:ext>
                </a:extLst>
              </a:tr>
              <a:tr h="86400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Intervention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0" u="none" dirty="0" err="1">
                          <a:solidFill>
                            <a:srgbClr val="002060"/>
                          </a:solidFill>
                        </a:rPr>
                        <a:t>Presymtomatic</a:t>
                      </a:r>
                      <a:r>
                        <a:rPr lang="en-GB" sz="2200" b="0" u="none" dirty="0">
                          <a:solidFill>
                            <a:srgbClr val="002060"/>
                          </a:solidFill>
                        </a:rPr>
                        <a:t> intervention </a:t>
                      </a:r>
                      <a:r>
                        <a:rPr lang="en-GB" sz="2200" b="1" i="1" u="none" dirty="0">
                          <a:solidFill>
                            <a:srgbClr val="002060"/>
                          </a:solidFill>
                        </a:rPr>
                        <a:t>improves long-term outcomes </a:t>
                      </a:r>
                      <a:r>
                        <a:rPr lang="en-GB" sz="2200" b="0" u="none" dirty="0">
                          <a:solidFill>
                            <a:srgbClr val="002060"/>
                          </a:solidFill>
                        </a:rPr>
                        <a:t>(survival, QoL) compared to intervention when symptomatic</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4044718209"/>
                  </a:ext>
                </a:extLst>
              </a:tr>
              <a:tr h="43422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Available to all </a:t>
                      </a:r>
                      <a:r>
                        <a:rPr lang="en-GB" sz="2200" dirty="0">
                          <a:solidFill>
                            <a:srgbClr val="002060"/>
                          </a:solidFill>
                        </a:rPr>
                        <a:t>(fully-funded)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3926902153"/>
                  </a:ext>
                </a:extLst>
              </a:tr>
              <a:tr h="41067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Test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Precise (</a:t>
                      </a:r>
                      <a:r>
                        <a:rPr lang="en-GB" sz="2200" b="1" kern="1200" dirty="0">
                          <a:solidFill>
                            <a:srgbClr val="002060"/>
                          </a:solidFill>
                          <a:effectLst/>
                          <a:latin typeface="+mn-lt"/>
                          <a:ea typeface="+mn-ea"/>
                          <a:cs typeface="+mn-cs"/>
                        </a:rPr>
                        <a:t>sensitivity/specificity</a:t>
                      </a:r>
                      <a:r>
                        <a:rPr lang="en-GB" sz="2200" kern="1200" dirty="0">
                          <a:solidFill>
                            <a:srgbClr val="002060"/>
                          </a:solidFill>
                          <a:effectLst/>
                          <a:latin typeface="+mn-lt"/>
                          <a:ea typeface="+mn-ea"/>
                          <a:cs typeface="+mn-cs"/>
                        </a:rPr>
                        <a:t>), validated</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1CC00"/>
                    </a:solidFill>
                  </a:tcPr>
                </a:tc>
                <a:extLst>
                  <a:ext uri="{0D108BD9-81ED-4DB2-BD59-A6C34878D82A}">
                    <a16:rowId xmlns:a16="http://schemas.microsoft.com/office/drawing/2014/main" val="1678551720"/>
                  </a:ext>
                </a:extLst>
              </a:tr>
              <a:tr h="39352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Known distribution of test values </a:t>
                      </a:r>
                      <a:r>
                        <a:rPr lang="en-GB" sz="2200" b="1" i="1" kern="1200" dirty="0">
                          <a:solidFill>
                            <a:srgbClr val="002060"/>
                          </a:solidFill>
                          <a:effectLst/>
                          <a:latin typeface="+mn-lt"/>
                          <a:ea typeface="+mn-ea"/>
                          <a:cs typeface="+mn-cs"/>
                        </a:rPr>
                        <a:t>in the target population</a:t>
                      </a:r>
                      <a:endParaRPr lang="en-GB" sz="2200" b="1" i="1"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EC00"/>
                    </a:solidFill>
                  </a:tcPr>
                </a:tc>
                <a:extLst>
                  <a:ext uri="{0D108BD9-81ED-4DB2-BD59-A6C34878D82A}">
                    <a16:rowId xmlns:a16="http://schemas.microsoft.com/office/drawing/2014/main" val="1305540103"/>
                  </a:ext>
                </a:extLst>
              </a:tr>
              <a:tr h="200445">
                <a:tc>
                  <a:txBody>
                    <a:bodyPr/>
                    <a:lstStyle/>
                    <a:p>
                      <a:endParaRPr lang="en-GB" sz="900" b="1" dirty="0">
                        <a:solidFill>
                          <a:schemeClr val="bg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endParaRPr lang="en-GB" sz="800" b="1" i="1" dirty="0">
                        <a:solidFill>
                          <a:srgbClr val="002060"/>
                        </a:solidFil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39879246"/>
                  </a:ext>
                </a:extLst>
              </a:tr>
              <a:tr h="424005">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Prog Implementation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High quality </a:t>
                      </a:r>
                      <a:r>
                        <a:rPr lang="en-GB" sz="2200" b="1" i="1" kern="1200" dirty="0">
                          <a:solidFill>
                            <a:srgbClr val="002060"/>
                          </a:solidFill>
                          <a:effectLst/>
                          <a:latin typeface="+mn-lt"/>
                          <a:ea typeface="+mn-ea"/>
                          <a:cs typeface="+mn-cs"/>
                        </a:rPr>
                        <a:t>randomised controlled trials </a:t>
                      </a:r>
                      <a:r>
                        <a:rPr lang="en-GB" sz="2200" b="0" i="1" kern="1200" dirty="0">
                          <a:solidFill>
                            <a:srgbClr val="002060"/>
                          </a:solidFill>
                          <a:effectLst/>
                          <a:latin typeface="+mn-lt"/>
                          <a:ea typeface="+mn-ea"/>
                          <a:cs typeface="+mn-cs"/>
                        </a:rPr>
                        <a:t>show </a:t>
                      </a:r>
                      <a:r>
                        <a:rPr lang="en-GB" sz="2200" kern="1200" dirty="0">
                          <a:solidFill>
                            <a:srgbClr val="002060"/>
                          </a:solidFill>
                          <a:effectLst/>
                          <a:latin typeface="+mn-lt"/>
                          <a:ea typeface="+mn-ea"/>
                          <a:cs typeface="+mn-cs"/>
                          <a:sym typeface="Wingdings 3" panose="05040102010807070707" pitchFamily="18" charset="2"/>
                        </a:rPr>
                        <a:t> </a:t>
                      </a:r>
                      <a:r>
                        <a:rPr lang="en-GB" sz="2200" kern="1200" dirty="0">
                          <a:solidFill>
                            <a:srgbClr val="002060"/>
                          </a:solidFill>
                          <a:effectLst/>
                          <a:latin typeface="+mn-lt"/>
                          <a:ea typeface="+mn-ea"/>
                          <a:cs typeface="+mn-cs"/>
                        </a:rPr>
                        <a:t>mortality/ morbidity</a:t>
                      </a:r>
                    </a:p>
                    <a:p>
                      <a:r>
                        <a:rPr lang="en-GB" sz="2200" kern="1200" dirty="0">
                          <a:solidFill>
                            <a:srgbClr val="002060"/>
                          </a:solidFill>
                          <a:effectLst/>
                          <a:latin typeface="Calibri" panose="020F0502020204030204" pitchFamily="34" charset="0"/>
                          <a:ea typeface="+mn-ea"/>
                          <a:cs typeface="Calibri" panose="020F0502020204030204" pitchFamily="34" charset="0"/>
                        </a:rPr>
                        <a:t>Health economic case</a:t>
                      </a:r>
                      <a:endParaRPr lang="en-GB" sz="2200" dirty="0">
                        <a:solidFill>
                          <a:srgbClr val="002060"/>
                        </a:solidFill>
                        <a:latin typeface="Calibri" panose="020F0502020204030204" pitchFamily="34" charset="0"/>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20000"/>
                        <a:lumOff val="80000"/>
                      </a:srgbClr>
                    </a:solidFill>
                  </a:tcPr>
                </a:tc>
                <a:extLst>
                  <a:ext uri="{0D108BD9-81ED-4DB2-BD59-A6C34878D82A}">
                    <a16:rowId xmlns:a16="http://schemas.microsoft.com/office/drawing/2014/main" val="3437182330"/>
                  </a:ext>
                </a:extLst>
              </a:tr>
              <a:tr h="57600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Clinically, socially and ethically </a:t>
                      </a:r>
                      <a:r>
                        <a:rPr lang="en-GB" sz="2200" b="1" i="1" kern="1200" dirty="0">
                          <a:solidFill>
                            <a:srgbClr val="002060"/>
                          </a:solidFill>
                          <a:effectLst/>
                          <a:latin typeface="+mn-lt"/>
                          <a:ea typeface="+mn-ea"/>
                          <a:cs typeface="+mn-cs"/>
                        </a:rPr>
                        <a:t>acceptable</a:t>
                      </a:r>
                      <a:r>
                        <a:rPr lang="en-GB" sz="2200" kern="1200" dirty="0">
                          <a:solidFill>
                            <a:srgbClr val="002060"/>
                          </a:solidFill>
                          <a:effectLst/>
                          <a:latin typeface="+mn-lt"/>
                          <a:ea typeface="+mn-ea"/>
                          <a:cs typeface="+mn-cs"/>
                        </a:rPr>
                        <a:t>: health professionals +public</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40000"/>
                        <a:lumOff val="60000"/>
                      </a:srgbClr>
                    </a:solidFill>
                  </a:tcPr>
                </a:tc>
                <a:extLst>
                  <a:ext uri="{0D108BD9-81ED-4DB2-BD59-A6C34878D82A}">
                    <a16:rowId xmlns:a16="http://schemas.microsoft.com/office/drawing/2014/main" val="3402244928"/>
                  </a:ext>
                </a:extLst>
              </a:tr>
            </a:tbl>
          </a:graphicData>
        </a:graphic>
      </p:graphicFrame>
      <p:sp>
        <p:nvSpPr>
          <p:cNvPr id="2" name="Title 1">
            <a:extLst>
              <a:ext uri="{FF2B5EF4-FFF2-40B4-BE49-F238E27FC236}">
                <a16:creationId xmlns:a16="http://schemas.microsoft.com/office/drawing/2014/main" id="{45A53E67-68F0-2850-6B88-723171D89F94}"/>
              </a:ext>
            </a:extLst>
          </p:cNvPr>
          <p:cNvSpPr txBox="1">
            <a:spLocks/>
          </p:cNvSpPr>
          <p:nvPr/>
        </p:nvSpPr>
        <p:spPr>
          <a:xfrm>
            <a:off x="268705" y="112464"/>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a:defRPr/>
            </a:pP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1968: Wilson and </a:t>
            </a:r>
            <a:r>
              <a:rPr kumimoji="0" lang="en-US" sz="2400" b="1" i="0" u="none" strike="noStrike" kern="1200" cap="none" spc="0" normalizeH="0" baseline="0" noProof="0" dirty="0" err="1">
                <a:ln>
                  <a:noFill/>
                </a:ln>
                <a:solidFill>
                  <a:srgbClr val="330165"/>
                </a:solidFill>
                <a:effectLst/>
                <a:uLnTx/>
                <a:uFillTx/>
                <a:latin typeface="Arial" panose="020B0604020202020204" pitchFamily="34" charset="0"/>
                <a:ea typeface="+mj-ea"/>
                <a:cs typeface="Arial" panose="020B0604020202020204" pitchFamily="34" charset="0"/>
              </a:rPr>
              <a:t>Jungner</a:t>
            </a: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(WHO</a:t>
            </a:r>
            <a:r>
              <a:rPr kumimoji="0" lang="en-US" sz="2400" b="0"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C</a:t>
            </a:r>
            <a:r>
              <a:rPr lang="en-GB" sz="2400" b="0" dirty="0" err="1">
                <a:solidFill>
                  <a:srgbClr val="330165"/>
                </a:solidFill>
                <a:latin typeface="Arial" panose="020B0604020202020204" pitchFamily="34" charset="0"/>
                <a:cs typeface="Arial" panose="020B0604020202020204" pitchFamily="34" charset="0"/>
              </a:rPr>
              <a:t>riteria</a:t>
            </a:r>
            <a:r>
              <a:rPr lang="en-GB" sz="2400" b="0" dirty="0">
                <a:solidFill>
                  <a:srgbClr val="330165"/>
                </a:solidFill>
                <a:latin typeface="Arial" panose="020B0604020202020204" pitchFamily="34" charset="0"/>
                <a:cs typeface="Arial" panose="020B0604020202020204" pitchFamily="34" charset="0"/>
              </a:rPr>
              <a:t> for population screening</a:t>
            </a:r>
          </a:p>
        </p:txBody>
      </p:sp>
      <p:sp>
        <p:nvSpPr>
          <p:cNvPr id="4" name="Title 1">
            <a:extLst>
              <a:ext uri="{FF2B5EF4-FFF2-40B4-BE49-F238E27FC236}">
                <a16:creationId xmlns:a16="http://schemas.microsoft.com/office/drawing/2014/main" id="{77FAC003-767E-F936-486F-71A310692CFC}"/>
              </a:ext>
            </a:extLst>
          </p:cNvPr>
          <p:cNvSpPr txBox="1">
            <a:spLocks/>
          </p:cNvSpPr>
          <p:nvPr/>
        </p:nvSpPr>
        <p:spPr>
          <a:xfrm>
            <a:off x="395138" y="497528"/>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a:defRPr/>
            </a:pPr>
            <a:r>
              <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rPr>
              <a:t>Detailed</a:t>
            </a:r>
            <a:r>
              <a:rPr lang="en-GB" sz="2400" b="0" dirty="0">
                <a:solidFill>
                  <a:srgbClr val="9A0072"/>
                </a:solidFill>
              </a:rPr>
              <a:t> disease-centric evaluation//</a:t>
            </a:r>
            <a:r>
              <a:rPr lang="en-GB" sz="2400" b="0" dirty="0">
                <a:solidFill>
                  <a:srgbClr val="0099CC"/>
                </a:solidFill>
              </a:rPr>
              <a:t> Technology</a:t>
            </a:r>
            <a:r>
              <a:rPr kumimoji="0" lang="en-GB" sz="2400" b="0" i="0" u="none" strike="noStrike" kern="1200" cap="none" spc="0" normalizeH="0" baseline="0" noProof="0" dirty="0">
                <a:ln>
                  <a:noFill/>
                </a:ln>
                <a:solidFill>
                  <a:srgbClr val="0099CC"/>
                </a:solidFill>
                <a:effectLst/>
                <a:uLnTx/>
                <a:uFillTx/>
                <a:latin typeface="Arial" panose="020B0604020202020204" pitchFamily="34" charset="0"/>
                <a:ea typeface="+mj-ea"/>
                <a:cs typeface="Arial" panose="020B0604020202020204" pitchFamily="34" charset="0"/>
              </a:rPr>
              <a:t>-centric </a:t>
            </a:r>
            <a:r>
              <a:rPr lang="en-GB" sz="2400" b="0" dirty="0">
                <a:solidFill>
                  <a:srgbClr val="0099CC"/>
                </a:solidFill>
              </a:rPr>
              <a:t>approach: </a:t>
            </a:r>
            <a:endPar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472B68D-7236-CF13-0358-EFA63D16A10A}"/>
              </a:ext>
            </a:extLst>
          </p:cNvPr>
          <p:cNvSpPr txBox="1"/>
          <p:nvPr/>
        </p:nvSpPr>
        <p:spPr>
          <a:xfrm>
            <a:off x="3116424" y="3962772"/>
            <a:ext cx="8654471" cy="861155"/>
          </a:xfrm>
          <a:prstGeom prst="rect">
            <a:avLst/>
          </a:prstGeom>
          <a:noFill/>
          <a:ln w="76200">
            <a:solidFill>
              <a:srgbClr val="330165"/>
            </a:solidFill>
          </a:ln>
        </p:spPr>
        <p:txBody>
          <a:bodyPr wrap="square" rtlCol="0">
            <a:spAutoFit/>
          </a:bodyPr>
          <a:lstStyle/>
          <a:p>
            <a:endParaRPr lang="en-GB" dirty="0"/>
          </a:p>
        </p:txBody>
      </p:sp>
    </p:spTree>
    <p:extLst>
      <p:ext uri="{BB962C8B-B14F-4D97-AF65-F5344CB8AC3E}">
        <p14:creationId xmlns:p14="http://schemas.microsoft.com/office/powerpoint/2010/main" val="428183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86FADF29-6367-C1A9-3A72-2B81B050A194}"/>
              </a:ext>
            </a:extLst>
          </p:cNvPr>
          <p:cNvGraphicFramePr>
            <a:graphicFrameLocks noGrp="1"/>
          </p:cNvGraphicFramePr>
          <p:nvPr/>
        </p:nvGraphicFramePr>
        <p:xfrm>
          <a:off x="268705" y="997117"/>
          <a:ext cx="11502190" cy="5363355"/>
        </p:xfrm>
        <a:graphic>
          <a:graphicData uri="http://schemas.openxmlformats.org/drawingml/2006/table">
            <a:tbl>
              <a:tblPr firstRow="1" bandRow="1"/>
              <a:tblGrid>
                <a:gridCol w="2870433">
                  <a:extLst>
                    <a:ext uri="{9D8B030D-6E8A-4147-A177-3AD203B41FA5}">
                      <a16:colId xmlns:a16="http://schemas.microsoft.com/office/drawing/2014/main" val="183037643"/>
                    </a:ext>
                  </a:extLst>
                </a:gridCol>
                <a:gridCol w="8631757">
                  <a:extLst>
                    <a:ext uri="{9D8B030D-6E8A-4147-A177-3AD203B41FA5}">
                      <a16:colId xmlns:a16="http://schemas.microsoft.com/office/drawing/2014/main" val="691719998"/>
                    </a:ext>
                  </a:extLst>
                </a:gridCol>
              </a:tblGrid>
              <a:tr h="864000">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b="1" dirty="0">
                          <a:solidFill>
                            <a:schemeClr val="bg1"/>
                          </a:solidFill>
                        </a:rPr>
                        <a:t>Epidemiology and Natural History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A007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200" b="1" i="1" dirty="0">
                          <a:solidFill>
                            <a:srgbClr val="002060"/>
                          </a:solidFill>
                        </a:rPr>
                        <a:t>Lethality/frequency: </a:t>
                      </a:r>
                      <a:r>
                        <a:rPr lang="en-GB" sz="2200" b="0" i="0" dirty="0">
                          <a:solidFill>
                            <a:srgbClr val="002060"/>
                          </a:solidFill>
                        </a:rPr>
                        <a:t>i</a:t>
                      </a:r>
                      <a:r>
                        <a:rPr lang="en-GB" sz="2200" b="0" dirty="0">
                          <a:solidFill>
                            <a:srgbClr val="002060"/>
                          </a:solidFill>
                        </a:rPr>
                        <a:t>mportant public health problem</a:t>
                      </a:r>
                      <a:endParaRPr lang="en-GB" sz="2200" b="1" i="1" dirty="0">
                        <a:solidFill>
                          <a:srgbClr val="002060"/>
                        </a:solidFill>
                      </a:endParaRPr>
                    </a:p>
                    <a:p>
                      <a:r>
                        <a:rPr lang="en-GB" sz="2200" b="1" i="1" dirty="0">
                          <a:solidFill>
                            <a:srgbClr val="002060"/>
                          </a:solidFill>
                        </a:rPr>
                        <a:t>Latent period </a:t>
                      </a:r>
                      <a:r>
                        <a:rPr lang="en-GB" sz="2200" b="0" dirty="0">
                          <a:solidFill>
                            <a:srgbClr val="002060"/>
                          </a:solidFill>
                        </a:rPr>
                        <a:t>well understood:</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2491875540"/>
                  </a:ext>
                </a:extLst>
              </a:tr>
              <a:tr h="78109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Natural History/outcomes: </a:t>
                      </a:r>
                      <a:r>
                        <a:rPr lang="en-GB" sz="2200" b="0" i="1" dirty="0">
                          <a:solidFill>
                            <a:srgbClr val="002060"/>
                          </a:solidFill>
                        </a:rPr>
                        <a:t>well characterised</a:t>
                      </a:r>
                    </a:p>
                    <a:p>
                      <a:r>
                        <a:rPr lang="en-GB" sz="2200" b="0" i="1" dirty="0">
                          <a:solidFill>
                            <a:srgbClr val="002060"/>
                          </a:solidFill>
                        </a:rPr>
                        <a:t>Reliable association</a:t>
                      </a:r>
                      <a:r>
                        <a:rPr lang="en-GB" sz="2200" b="1" i="1" dirty="0">
                          <a:solidFill>
                            <a:srgbClr val="002060"/>
                          </a:solidFill>
                        </a:rPr>
                        <a:t>/robust marker </a:t>
                      </a:r>
                      <a:r>
                        <a:rPr lang="en-GB" sz="2200" b="0" i="1" dirty="0">
                          <a:solidFill>
                            <a:srgbClr val="002060"/>
                          </a:solidFill>
                        </a:rPr>
                        <a:t>for serious disease</a:t>
                      </a:r>
                    </a:p>
                  </a:txBody>
                  <a:tcP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68751181"/>
                  </a:ext>
                </a:extLst>
              </a:tr>
              <a:tr h="86400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Intervention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0" u="none" dirty="0" err="1">
                          <a:solidFill>
                            <a:srgbClr val="002060"/>
                          </a:solidFill>
                        </a:rPr>
                        <a:t>Presymtomatic</a:t>
                      </a:r>
                      <a:r>
                        <a:rPr lang="en-GB" sz="2200" b="0" u="none" dirty="0">
                          <a:solidFill>
                            <a:srgbClr val="002060"/>
                          </a:solidFill>
                        </a:rPr>
                        <a:t> intervention </a:t>
                      </a:r>
                      <a:r>
                        <a:rPr lang="en-GB" sz="2200" b="1" i="1" u="none" dirty="0">
                          <a:solidFill>
                            <a:srgbClr val="002060"/>
                          </a:solidFill>
                        </a:rPr>
                        <a:t>improves long-term outcomes </a:t>
                      </a:r>
                      <a:r>
                        <a:rPr lang="en-GB" sz="2200" b="0" u="none" dirty="0">
                          <a:solidFill>
                            <a:srgbClr val="002060"/>
                          </a:solidFill>
                        </a:rPr>
                        <a:t>(survival, QoL) compared to intervention when symptomatic</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4044718209"/>
                  </a:ext>
                </a:extLst>
              </a:tr>
              <a:tr h="43422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Available to all </a:t>
                      </a:r>
                      <a:r>
                        <a:rPr lang="en-GB" sz="2200" dirty="0">
                          <a:solidFill>
                            <a:srgbClr val="002060"/>
                          </a:solidFill>
                        </a:rPr>
                        <a:t>(fully-funded)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3926902153"/>
                  </a:ext>
                </a:extLst>
              </a:tr>
              <a:tr h="41067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Test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Precise (</a:t>
                      </a:r>
                      <a:r>
                        <a:rPr lang="en-GB" sz="2200" b="1" kern="1200" dirty="0">
                          <a:solidFill>
                            <a:srgbClr val="002060"/>
                          </a:solidFill>
                          <a:effectLst/>
                          <a:latin typeface="+mn-lt"/>
                          <a:ea typeface="+mn-ea"/>
                          <a:cs typeface="+mn-cs"/>
                        </a:rPr>
                        <a:t>sensitivity/specificity</a:t>
                      </a:r>
                      <a:r>
                        <a:rPr lang="en-GB" sz="2200" kern="1200" dirty="0">
                          <a:solidFill>
                            <a:srgbClr val="002060"/>
                          </a:solidFill>
                          <a:effectLst/>
                          <a:latin typeface="+mn-lt"/>
                          <a:ea typeface="+mn-ea"/>
                          <a:cs typeface="+mn-cs"/>
                        </a:rPr>
                        <a:t>), validated</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1CC00"/>
                    </a:solidFill>
                  </a:tcPr>
                </a:tc>
                <a:extLst>
                  <a:ext uri="{0D108BD9-81ED-4DB2-BD59-A6C34878D82A}">
                    <a16:rowId xmlns:a16="http://schemas.microsoft.com/office/drawing/2014/main" val="1678551720"/>
                  </a:ext>
                </a:extLst>
              </a:tr>
              <a:tr h="39352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Known distribution of test values </a:t>
                      </a:r>
                      <a:r>
                        <a:rPr lang="en-GB" sz="2200" b="1" i="1" kern="1200" dirty="0">
                          <a:solidFill>
                            <a:srgbClr val="002060"/>
                          </a:solidFill>
                          <a:effectLst/>
                          <a:latin typeface="+mn-lt"/>
                          <a:ea typeface="+mn-ea"/>
                          <a:cs typeface="+mn-cs"/>
                        </a:rPr>
                        <a:t>in the target population</a:t>
                      </a:r>
                      <a:endParaRPr lang="en-GB" sz="2200" b="1" i="1"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EC00"/>
                    </a:solidFill>
                  </a:tcPr>
                </a:tc>
                <a:extLst>
                  <a:ext uri="{0D108BD9-81ED-4DB2-BD59-A6C34878D82A}">
                    <a16:rowId xmlns:a16="http://schemas.microsoft.com/office/drawing/2014/main" val="1305540103"/>
                  </a:ext>
                </a:extLst>
              </a:tr>
              <a:tr h="200445">
                <a:tc>
                  <a:txBody>
                    <a:bodyPr/>
                    <a:lstStyle/>
                    <a:p>
                      <a:endParaRPr lang="en-GB" sz="900" b="1" dirty="0">
                        <a:solidFill>
                          <a:schemeClr val="bg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endParaRPr lang="en-GB" sz="800" b="1" i="1" dirty="0">
                        <a:solidFill>
                          <a:srgbClr val="002060"/>
                        </a:solidFil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39879246"/>
                  </a:ext>
                </a:extLst>
              </a:tr>
              <a:tr h="424005">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Prog Implementation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High quality </a:t>
                      </a:r>
                      <a:r>
                        <a:rPr lang="en-GB" sz="2200" b="1" i="1" kern="1200" dirty="0">
                          <a:solidFill>
                            <a:srgbClr val="002060"/>
                          </a:solidFill>
                          <a:effectLst/>
                          <a:latin typeface="+mn-lt"/>
                          <a:ea typeface="+mn-ea"/>
                          <a:cs typeface="+mn-cs"/>
                        </a:rPr>
                        <a:t>randomised controlled trials </a:t>
                      </a:r>
                      <a:r>
                        <a:rPr lang="en-GB" sz="2200" b="0" i="1" kern="1200" dirty="0">
                          <a:solidFill>
                            <a:srgbClr val="002060"/>
                          </a:solidFill>
                          <a:effectLst/>
                          <a:latin typeface="+mn-lt"/>
                          <a:ea typeface="+mn-ea"/>
                          <a:cs typeface="+mn-cs"/>
                        </a:rPr>
                        <a:t>show </a:t>
                      </a:r>
                      <a:r>
                        <a:rPr lang="en-GB" sz="2200" kern="1200" dirty="0">
                          <a:solidFill>
                            <a:srgbClr val="002060"/>
                          </a:solidFill>
                          <a:effectLst/>
                          <a:latin typeface="+mn-lt"/>
                          <a:ea typeface="+mn-ea"/>
                          <a:cs typeface="+mn-cs"/>
                          <a:sym typeface="Wingdings 3" panose="05040102010807070707" pitchFamily="18" charset="2"/>
                        </a:rPr>
                        <a:t> </a:t>
                      </a:r>
                      <a:r>
                        <a:rPr lang="en-GB" sz="2200" kern="1200" dirty="0">
                          <a:solidFill>
                            <a:srgbClr val="002060"/>
                          </a:solidFill>
                          <a:effectLst/>
                          <a:latin typeface="+mn-lt"/>
                          <a:ea typeface="+mn-ea"/>
                          <a:cs typeface="+mn-cs"/>
                        </a:rPr>
                        <a:t>mortality/ morbidity</a:t>
                      </a:r>
                    </a:p>
                    <a:p>
                      <a:r>
                        <a:rPr lang="en-GB" sz="2200" kern="1200" dirty="0">
                          <a:solidFill>
                            <a:srgbClr val="002060"/>
                          </a:solidFill>
                          <a:effectLst/>
                          <a:latin typeface="Calibri" panose="020F0502020204030204" pitchFamily="34" charset="0"/>
                          <a:ea typeface="+mn-ea"/>
                          <a:cs typeface="Calibri" panose="020F0502020204030204" pitchFamily="34" charset="0"/>
                        </a:rPr>
                        <a:t>Health economic case</a:t>
                      </a:r>
                      <a:endParaRPr lang="en-GB" sz="2200" dirty="0">
                        <a:solidFill>
                          <a:srgbClr val="002060"/>
                        </a:solidFill>
                        <a:latin typeface="Calibri" panose="020F0502020204030204" pitchFamily="34" charset="0"/>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20000"/>
                        <a:lumOff val="80000"/>
                      </a:srgbClr>
                    </a:solidFill>
                  </a:tcPr>
                </a:tc>
                <a:extLst>
                  <a:ext uri="{0D108BD9-81ED-4DB2-BD59-A6C34878D82A}">
                    <a16:rowId xmlns:a16="http://schemas.microsoft.com/office/drawing/2014/main" val="3437182330"/>
                  </a:ext>
                </a:extLst>
              </a:tr>
              <a:tr h="57600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Clinically, socially and ethically </a:t>
                      </a:r>
                      <a:r>
                        <a:rPr lang="en-GB" sz="2200" b="1" i="1" kern="1200" dirty="0">
                          <a:solidFill>
                            <a:srgbClr val="002060"/>
                          </a:solidFill>
                          <a:effectLst/>
                          <a:latin typeface="+mn-lt"/>
                          <a:ea typeface="+mn-ea"/>
                          <a:cs typeface="+mn-cs"/>
                        </a:rPr>
                        <a:t>acceptable</a:t>
                      </a:r>
                      <a:r>
                        <a:rPr lang="en-GB" sz="2200" kern="1200" dirty="0">
                          <a:solidFill>
                            <a:srgbClr val="002060"/>
                          </a:solidFill>
                          <a:effectLst/>
                          <a:latin typeface="+mn-lt"/>
                          <a:ea typeface="+mn-ea"/>
                          <a:cs typeface="+mn-cs"/>
                        </a:rPr>
                        <a:t>: health professionals +public</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40000"/>
                        <a:lumOff val="60000"/>
                      </a:srgbClr>
                    </a:solidFill>
                  </a:tcPr>
                </a:tc>
                <a:extLst>
                  <a:ext uri="{0D108BD9-81ED-4DB2-BD59-A6C34878D82A}">
                    <a16:rowId xmlns:a16="http://schemas.microsoft.com/office/drawing/2014/main" val="3402244928"/>
                  </a:ext>
                </a:extLst>
              </a:tr>
            </a:tbl>
          </a:graphicData>
        </a:graphic>
      </p:graphicFrame>
      <p:sp>
        <p:nvSpPr>
          <p:cNvPr id="2" name="Title 1">
            <a:extLst>
              <a:ext uri="{FF2B5EF4-FFF2-40B4-BE49-F238E27FC236}">
                <a16:creationId xmlns:a16="http://schemas.microsoft.com/office/drawing/2014/main" id="{45A53E67-68F0-2850-6B88-723171D89F94}"/>
              </a:ext>
            </a:extLst>
          </p:cNvPr>
          <p:cNvSpPr txBox="1">
            <a:spLocks/>
          </p:cNvSpPr>
          <p:nvPr/>
        </p:nvSpPr>
        <p:spPr>
          <a:xfrm>
            <a:off x="268705" y="112464"/>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a:defRPr/>
            </a:pP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1968: Wilson and </a:t>
            </a:r>
            <a:r>
              <a:rPr kumimoji="0" lang="en-US" sz="2400" b="1" i="0" u="none" strike="noStrike" kern="1200" cap="none" spc="0" normalizeH="0" baseline="0" noProof="0" dirty="0" err="1">
                <a:ln>
                  <a:noFill/>
                </a:ln>
                <a:solidFill>
                  <a:srgbClr val="330165"/>
                </a:solidFill>
                <a:effectLst/>
                <a:uLnTx/>
                <a:uFillTx/>
                <a:latin typeface="Arial" panose="020B0604020202020204" pitchFamily="34" charset="0"/>
                <a:ea typeface="+mj-ea"/>
                <a:cs typeface="Arial" panose="020B0604020202020204" pitchFamily="34" charset="0"/>
              </a:rPr>
              <a:t>Jungner</a:t>
            </a: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(WHO</a:t>
            </a:r>
            <a:r>
              <a:rPr kumimoji="0" lang="en-US" sz="2400" b="0"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C</a:t>
            </a:r>
            <a:r>
              <a:rPr lang="en-GB" sz="2400" b="0" dirty="0" err="1">
                <a:solidFill>
                  <a:srgbClr val="330165"/>
                </a:solidFill>
                <a:latin typeface="Arial" panose="020B0604020202020204" pitchFamily="34" charset="0"/>
                <a:cs typeface="Arial" panose="020B0604020202020204" pitchFamily="34" charset="0"/>
              </a:rPr>
              <a:t>riteria</a:t>
            </a:r>
            <a:r>
              <a:rPr lang="en-GB" sz="2400" b="0" dirty="0">
                <a:solidFill>
                  <a:srgbClr val="330165"/>
                </a:solidFill>
                <a:latin typeface="Arial" panose="020B0604020202020204" pitchFamily="34" charset="0"/>
                <a:cs typeface="Arial" panose="020B0604020202020204" pitchFamily="34" charset="0"/>
              </a:rPr>
              <a:t> for population screening</a:t>
            </a:r>
          </a:p>
        </p:txBody>
      </p:sp>
      <p:sp>
        <p:nvSpPr>
          <p:cNvPr id="4" name="Title 1">
            <a:extLst>
              <a:ext uri="{FF2B5EF4-FFF2-40B4-BE49-F238E27FC236}">
                <a16:creationId xmlns:a16="http://schemas.microsoft.com/office/drawing/2014/main" id="{77FAC003-767E-F936-486F-71A310692CFC}"/>
              </a:ext>
            </a:extLst>
          </p:cNvPr>
          <p:cNvSpPr txBox="1">
            <a:spLocks/>
          </p:cNvSpPr>
          <p:nvPr/>
        </p:nvSpPr>
        <p:spPr>
          <a:xfrm>
            <a:off x="395138" y="497528"/>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a:defRPr/>
            </a:pPr>
            <a:r>
              <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rPr>
              <a:t>Detailed</a:t>
            </a:r>
            <a:r>
              <a:rPr lang="en-GB" sz="2400" b="0" dirty="0">
                <a:solidFill>
                  <a:srgbClr val="9A0072"/>
                </a:solidFill>
              </a:rPr>
              <a:t> disease-centric evaluation//</a:t>
            </a:r>
            <a:r>
              <a:rPr lang="en-GB" sz="2400" b="0" dirty="0">
                <a:solidFill>
                  <a:srgbClr val="0099CC"/>
                </a:solidFill>
              </a:rPr>
              <a:t> Technology</a:t>
            </a:r>
            <a:r>
              <a:rPr kumimoji="0" lang="en-GB" sz="2400" b="0" i="0" u="none" strike="noStrike" kern="1200" cap="none" spc="0" normalizeH="0" baseline="0" noProof="0" dirty="0">
                <a:ln>
                  <a:noFill/>
                </a:ln>
                <a:solidFill>
                  <a:srgbClr val="0099CC"/>
                </a:solidFill>
                <a:effectLst/>
                <a:uLnTx/>
                <a:uFillTx/>
                <a:latin typeface="Arial" panose="020B0604020202020204" pitchFamily="34" charset="0"/>
                <a:ea typeface="+mj-ea"/>
                <a:cs typeface="Arial" panose="020B0604020202020204" pitchFamily="34" charset="0"/>
              </a:rPr>
              <a:t>-centric </a:t>
            </a:r>
            <a:r>
              <a:rPr lang="en-GB" sz="2400" b="0" dirty="0">
                <a:solidFill>
                  <a:srgbClr val="0099CC"/>
                </a:solidFill>
              </a:rPr>
              <a:t>approach: </a:t>
            </a:r>
            <a:endPar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472B68D-7236-CF13-0358-EFA63D16A10A}"/>
              </a:ext>
            </a:extLst>
          </p:cNvPr>
          <p:cNvSpPr txBox="1"/>
          <p:nvPr/>
        </p:nvSpPr>
        <p:spPr>
          <a:xfrm>
            <a:off x="3172408" y="2621901"/>
            <a:ext cx="8598488" cy="895741"/>
          </a:xfrm>
          <a:prstGeom prst="rect">
            <a:avLst/>
          </a:prstGeom>
          <a:noFill/>
          <a:ln w="76200">
            <a:solidFill>
              <a:srgbClr val="330165"/>
            </a:solidFill>
          </a:ln>
        </p:spPr>
        <p:txBody>
          <a:bodyPr wrap="square" rtlCol="0">
            <a:spAutoFit/>
          </a:bodyPr>
          <a:lstStyle/>
          <a:p>
            <a:endParaRPr lang="en-GB" dirty="0"/>
          </a:p>
        </p:txBody>
      </p:sp>
    </p:spTree>
    <p:extLst>
      <p:ext uri="{BB962C8B-B14F-4D97-AF65-F5344CB8AC3E}">
        <p14:creationId xmlns:p14="http://schemas.microsoft.com/office/powerpoint/2010/main" val="889061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EBA8E-9B49-4914-F67E-642704094EC5}"/>
              </a:ext>
            </a:extLst>
          </p:cNvPr>
          <p:cNvSpPr>
            <a:spLocks noGrp="1"/>
          </p:cNvSpPr>
          <p:nvPr>
            <p:ph type="title"/>
          </p:nvPr>
        </p:nvSpPr>
        <p:spPr>
          <a:xfrm>
            <a:off x="510815" y="548640"/>
            <a:ext cx="9556012" cy="884730"/>
          </a:xfrm>
        </p:spPr>
        <p:txBody>
          <a:bodyPr>
            <a:normAutofit/>
          </a:bodyPr>
          <a:lstStyle/>
          <a:p>
            <a:r>
              <a:rPr lang="en-GB" sz="4000" dirty="0"/>
              <a:t>OVERVIEW</a:t>
            </a:r>
          </a:p>
        </p:txBody>
      </p:sp>
      <p:sp>
        <p:nvSpPr>
          <p:cNvPr id="6" name="Content Placeholder 5">
            <a:extLst>
              <a:ext uri="{FF2B5EF4-FFF2-40B4-BE49-F238E27FC236}">
                <a16:creationId xmlns:a16="http://schemas.microsoft.com/office/drawing/2014/main" id="{864A93F7-3D66-98FB-C79B-717822D3C1ED}"/>
              </a:ext>
            </a:extLst>
          </p:cNvPr>
          <p:cNvSpPr>
            <a:spLocks noGrp="1"/>
          </p:cNvSpPr>
          <p:nvPr>
            <p:ph sz="quarter" idx="14"/>
          </p:nvPr>
        </p:nvSpPr>
        <p:spPr/>
        <p:txBody>
          <a:bodyPr/>
          <a:lstStyle/>
          <a:p>
            <a:pPr marL="514350" indent="-514350">
              <a:buAutoNum type="arabicParenR"/>
            </a:pPr>
            <a:r>
              <a:rPr lang="en-GB" dirty="0"/>
              <a:t>Current applications of germline genomics in health</a:t>
            </a:r>
          </a:p>
          <a:p>
            <a:pPr marL="514350" indent="-514350">
              <a:buAutoNum type="arabicParenR"/>
            </a:pPr>
            <a:r>
              <a:rPr lang="en-GB" dirty="0"/>
              <a:t>Future (proposed) applications of germline genomics in health</a:t>
            </a:r>
          </a:p>
          <a:p>
            <a:pPr marL="514350" indent="-514350">
              <a:buAutoNum type="arabicParenR"/>
            </a:pPr>
            <a:r>
              <a:rPr lang="en-GB" dirty="0"/>
              <a:t>Principles of population screening</a:t>
            </a:r>
          </a:p>
          <a:p>
            <a:pPr marL="514350" indent="-514350">
              <a:buAutoNum type="arabicParenR"/>
            </a:pPr>
            <a:r>
              <a:rPr lang="en-GB" dirty="0" err="1"/>
              <a:t>Newborn</a:t>
            </a:r>
            <a:r>
              <a:rPr lang="en-GB" dirty="0"/>
              <a:t> Whole Genome Sequencing </a:t>
            </a:r>
          </a:p>
          <a:p>
            <a:pPr marL="514350" indent="-514350">
              <a:buAutoNum type="arabicParenR"/>
            </a:pPr>
            <a:r>
              <a:rPr lang="en-GB" dirty="0">
                <a:solidFill>
                  <a:schemeClr val="accent4">
                    <a:lumMod val="60000"/>
                    <a:lumOff val="40000"/>
                  </a:schemeClr>
                </a:solidFill>
              </a:rPr>
              <a:t>Population polygenic risk profiling  (PRS)</a:t>
            </a:r>
          </a:p>
          <a:p>
            <a:pPr marL="514350" indent="-514350">
              <a:buAutoNum type="arabicParenR"/>
            </a:pPr>
            <a:r>
              <a:rPr lang="en-GB" dirty="0"/>
              <a:t>Conclusions </a:t>
            </a:r>
          </a:p>
        </p:txBody>
      </p:sp>
    </p:spTree>
    <p:extLst>
      <p:ext uri="{BB962C8B-B14F-4D97-AF65-F5344CB8AC3E}">
        <p14:creationId xmlns:p14="http://schemas.microsoft.com/office/powerpoint/2010/main" val="1104859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2C252DC-2551-30DA-1734-CB76D72E73DB}"/>
              </a:ext>
            </a:extLst>
          </p:cNvPr>
          <p:cNvSpPr/>
          <p:nvPr/>
        </p:nvSpPr>
        <p:spPr>
          <a:xfrm rot="10800000">
            <a:off x="874735" y="1365916"/>
            <a:ext cx="4902895" cy="2051825"/>
          </a:xfrm>
          <a:prstGeom prst="rect">
            <a:avLst/>
          </a:prstGeom>
          <a:gradFill flip="none" rotWithShape="1">
            <a:gsLst>
              <a:gs pos="10000">
                <a:srgbClr val="330165"/>
              </a:gs>
              <a:gs pos="56000">
                <a:srgbClr val="330165"/>
              </a:gs>
              <a:gs pos="100000">
                <a:schemeClr val="accent1">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      </a:t>
            </a:r>
          </a:p>
        </p:txBody>
      </p:sp>
      <p:sp>
        <p:nvSpPr>
          <p:cNvPr id="34" name="Rectangle 33">
            <a:extLst>
              <a:ext uri="{FF2B5EF4-FFF2-40B4-BE49-F238E27FC236}">
                <a16:creationId xmlns:a16="http://schemas.microsoft.com/office/drawing/2014/main" id="{D744A805-D244-9E58-FD42-91D3CB2F439E}"/>
              </a:ext>
            </a:extLst>
          </p:cNvPr>
          <p:cNvSpPr/>
          <p:nvPr/>
        </p:nvSpPr>
        <p:spPr>
          <a:xfrm>
            <a:off x="5777630" y="1376053"/>
            <a:ext cx="5612705" cy="2051825"/>
          </a:xfrm>
          <a:prstGeom prst="rect">
            <a:avLst/>
          </a:prstGeom>
          <a:solidFill>
            <a:srgbClr val="D1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5" name="Straight Connector 34">
            <a:extLst>
              <a:ext uri="{FF2B5EF4-FFF2-40B4-BE49-F238E27FC236}">
                <a16:creationId xmlns:a16="http://schemas.microsoft.com/office/drawing/2014/main" id="{F0C6BBE8-13A3-F597-D7E2-B24490F11999}"/>
              </a:ext>
            </a:extLst>
          </p:cNvPr>
          <p:cNvCxnSpPr/>
          <p:nvPr/>
        </p:nvCxnSpPr>
        <p:spPr>
          <a:xfrm>
            <a:off x="3805825" y="1368477"/>
            <a:ext cx="0" cy="2060523"/>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FF4DFD9-21D9-AE95-DD5C-5C721755A58F}"/>
              </a:ext>
            </a:extLst>
          </p:cNvPr>
          <p:cNvSpPr txBox="1"/>
          <p:nvPr/>
        </p:nvSpPr>
        <p:spPr>
          <a:xfrm>
            <a:off x="4470596" y="1607345"/>
            <a:ext cx="1164921" cy="461665"/>
          </a:xfrm>
          <a:prstGeom prst="rect">
            <a:avLst/>
          </a:prstGeom>
          <a:noFill/>
        </p:spPr>
        <p:txBody>
          <a:bodyPr wrap="square" rtlCol="0">
            <a:spAutoFit/>
          </a:bodyPr>
          <a:lstStyle/>
          <a:p>
            <a:r>
              <a:rPr lang="en-GB" sz="2400" dirty="0">
                <a:solidFill>
                  <a:schemeClr val="bg1"/>
                </a:solidFill>
              </a:rPr>
              <a:t>rare</a:t>
            </a:r>
          </a:p>
        </p:txBody>
      </p:sp>
      <p:sp>
        <p:nvSpPr>
          <p:cNvPr id="37" name="TextBox 36">
            <a:extLst>
              <a:ext uri="{FF2B5EF4-FFF2-40B4-BE49-F238E27FC236}">
                <a16:creationId xmlns:a16="http://schemas.microsoft.com/office/drawing/2014/main" id="{EF4F9DC2-60EB-4F98-6DCD-076291F2E63D}"/>
              </a:ext>
            </a:extLst>
          </p:cNvPr>
          <p:cNvSpPr txBox="1"/>
          <p:nvPr/>
        </p:nvSpPr>
        <p:spPr>
          <a:xfrm>
            <a:off x="1112881" y="1562156"/>
            <a:ext cx="1445713" cy="461665"/>
          </a:xfrm>
          <a:prstGeom prst="rect">
            <a:avLst/>
          </a:prstGeom>
          <a:noFill/>
        </p:spPr>
        <p:txBody>
          <a:bodyPr wrap="square" rtlCol="0">
            <a:spAutoFit/>
          </a:bodyPr>
          <a:lstStyle/>
          <a:p>
            <a:r>
              <a:rPr lang="en-GB" sz="2400" dirty="0">
                <a:solidFill>
                  <a:schemeClr val="bg1"/>
                </a:solidFill>
              </a:rPr>
              <a:t>common</a:t>
            </a:r>
          </a:p>
        </p:txBody>
      </p:sp>
      <p:sp>
        <p:nvSpPr>
          <p:cNvPr id="38" name="TextBox 37">
            <a:extLst>
              <a:ext uri="{FF2B5EF4-FFF2-40B4-BE49-F238E27FC236}">
                <a16:creationId xmlns:a16="http://schemas.microsoft.com/office/drawing/2014/main" id="{E3732DC6-A4BF-33C8-3112-432730E5CDF3}"/>
              </a:ext>
            </a:extLst>
          </p:cNvPr>
          <p:cNvSpPr txBox="1"/>
          <p:nvPr/>
        </p:nvSpPr>
        <p:spPr>
          <a:xfrm>
            <a:off x="1704062" y="2615396"/>
            <a:ext cx="1979112" cy="769441"/>
          </a:xfrm>
          <a:prstGeom prst="rect">
            <a:avLst/>
          </a:prstGeom>
          <a:noFill/>
          <a:ln>
            <a:noFill/>
          </a:ln>
        </p:spPr>
        <p:txBody>
          <a:bodyPr wrap="square" rtlCol="0">
            <a:spAutoFit/>
          </a:bodyPr>
          <a:lstStyle/>
          <a:p>
            <a:r>
              <a:rPr lang="en-GB" sz="4400" dirty="0" err="1">
                <a:solidFill>
                  <a:schemeClr val="bg1"/>
                </a:solidFill>
              </a:rPr>
              <a:t>genetic</a:t>
            </a:r>
            <a:r>
              <a:rPr lang="en-GB" dirty="0" err="1"/>
              <a:t>c</a:t>
            </a:r>
            <a:endParaRPr lang="en-GB" dirty="0"/>
          </a:p>
        </p:txBody>
      </p:sp>
      <p:sp>
        <p:nvSpPr>
          <p:cNvPr id="39" name="TextBox 38">
            <a:extLst>
              <a:ext uri="{FF2B5EF4-FFF2-40B4-BE49-F238E27FC236}">
                <a16:creationId xmlns:a16="http://schemas.microsoft.com/office/drawing/2014/main" id="{0C7F22DE-C203-5FAB-900A-407CCC142D50}"/>
              </a:ext>
            </a:extLst>
          </p:cNvPr>
          <p:cNvSpPr txBox="1"/>
          <p:nvPr/>
        </p:nvSpPr>
        <p:spPr>
          <a:xfrm>
            <a:off x="7316769" y="2676462"/>
            <a:ext cx="4188909" cy="769441"/>
          </a:xfrm>
          <a:prstGeom prst="rect">
            <a:avLst/>
          </a:prstGeom>
          <a:noFill/>
          <a:ln>
            <a:noFill/>
          </a:ln>
        </p:spPr>
        <p:txBody>
          <a:bodyPr wrap="square" rtlCol="0">
            <a:spAutoFit/>
          </a:bodyPr>
          <a:lstStyle/>
          <a:p>
            <a:r>
              <a:rPr lang="en-GB" sz="4400" dirty="0">
                <a:solidFill>
                  <a:schemeClr val="bg1"/>
                </a:solidFill>
              </a:rPr>
              <a:t>environmental</a:t>
            </a:r>
            <a:endParaRPr lang="en-GB" dirty="0"/>
          </a:p>
        </p:txBody>
      </p:sp>
      <p:sp>
        <p:nvSpPr>
          <p:cNvPr id="45" name="Title 1">
            <a:extLst>
              <a:ext uri="{FF2B5EF4-FFF2-40B4-BE49-F238E27FC236}">
                <a16:creationId xmlns:a16="http://schemas.microsoft.com/office/drawing/2014/main" id="{5B1C9C1B-D5EC-DED1-AD4F-6B47033F3BFE}"/>
              </a:ext>
            </a:extLst>
          </p:cNvPr>
          <p:cNvSpPr>
            <a:spLocks noGrp="1"/>
          </p:cNvSpPr>
          <p:nvPr>
            <p:ph type="title"/>
          </p:nvPr>
        </p:nvSpPr>
        <p:spPr>
          <a:xfrm>
            <a:off x="801665" y="41066"/>
            <a:ext cx="10515600" cy="1325563"/>
          </a:xfrm>
        </p:spPr>
        <p:txBody>
          <a:bodyPr/>
          <a:lstStyle/>
          <a:p>
            <a:r>
              <a:rPr lang="en-GB" dirty="0"/>
              <a:t>1) “Complex” diseases are complex</a:t>
            </a:r>
          </a:p>
        </p:txBody>
      </p:sp>
      <p:sp>
        <p:nvSpPr>
          <p:cNvPr id="2" name="TextBox 1">
            <a:extLst>
              <a:ext uri="{FF2B5EF4-FFF2-40B4-BE49-F238E27FC236}">
                <a16:creationId xmlns:a16="http://schemas.microsoft.com/office/drawing/2014/main" id="{C4B39F55-613F-B608-3CA3-827819150781}"/>
              </a:ext>
            </a:extLst>
          </p:cNvPr>
          <p:cNvSpPr txBox="1"/>
          <p:nvPr/>
        </p:nvSpPr>
        <p:spPr>
          <a:xfrm>
            <a:off x="8392160" y="6368893"/>
            <a:ext cx="4030579" cy="461665"/>
          </a:xfrm>
          <a:prstGeom prst="rect">
            <a:avLst/>
          </a:prstGeom>
          <a:noFill/>
        </p:spPr>
        <p:txBody>
          <a:bodyPr wrap="square" rtlCol="0">
            <a:spAutoFit/>
          </a:bodyPr>
          <a:lstStyle/>
          <a:p>
            <a:r>
              <a:rPr lang="en-GB" sz="1200" dirty="0" err="1">
                <a:effectLst/>
                <a:latin typeface="Arial" panose="020B0604020202020204" pitchFamily="34" charset="0"/>
                <a:ea typeface="Arial" panose="020B0604020202020204" pitchFamily="34" charset="0"/>
                <a:cs typeface="Calibri" panose="020F0502020204030204" pitchFamily="34" charset="0"/>
              </a:rPr>
              <a:t>Mucci</a:t>
            </a:r>
            <a:r>
              <a:rPr lang="en-GB" sz="1200" dirty="0">
                <a:effectLst/>
                <a:latin typeface="Arial" panose="020B0604020202020204" pitchFamily="34" charset="0"/>
                <a:ea typeface="Arial" panose="020B0604020202020204" pitchFamily="34" charset="0"/>
                <a:cs typeface="Calibri" panose="020F0502020204030204" pitchFamily="34" charset="0"/>
              </a:rPr>
              <a:t> LA et al.. </a:t>
            </a:r>
            <a:r>
              <a:rPr lang="en-GB" sz="1200" i="1" dirty="0">
                <a:effectLst/>
                <a:latin typeface="Arial" panose="020B0604020202020204" pitchFamily="34" charset="0"/>
                <a:ea typeface="Arial" panose="020B0604020202020204" pitchFamily="34" charset="0"/>
                <a:cs typeface="Calibri" panose="020F0502020204030204" pitchFamily="34" charset="0"/>
              </a:rPr>
              <a:t>Jama</a:t>
            </a:r>
            <a:r>
              <a:rPr lang="en-GB" sz="1200" dirty="0">
                <a:effectLst/>
                <a:latin typeface="Arial" panose="020B0604020202020204" pitchFamily="34" charset="0"/>
                <a:ea typeface="Arial" panose="020B0604020202020204" pitchFamily="34" charset="0"/>
                <a:cs typeface="Calibri" panose="020F0502020204030204" pitchFamily="34" charset="0"/>
              </a:rPr>
              <a:t> 2016; </a:t>
            </a:r>
            <a:r>
              <a:rPr lang="en-GB" sz="1200" b="1" dirty="0">
                <a:effectLst/>
                <a:latin typeface="Arial" panose="020B0604020202020204" pitchFamily="34" charset="0"/>
                <a:ea typeface="Arial" panose="020B0604020202020204" pitchFamily="34" charset="0"/>
                <a:cs typeface="Calibri" panose="020F0502020204030204" pitchFamily="34" charset="0"/>
              </a:rPr>
              <a:t>315</a:t>
            </a:r>
            <a:r>
              <a:rPr lang="en-GB" sz="1200" dirty="0">
                <a:effectLst/>
                <a:latin typeface="Arial" panose="020B0604020202020204" pitchFamily="34" charset="0"/>
                <a:ea typeface="Arial" panose="020B0604020202020204" pitchFamily="34" charset="0"/>
                <a:cs typeface="Calibri" panose="020F0502020204030204" pitchFamily="34" charset="0"/>
              </a:rPr>
              <a:t>(1): 68-76.</a:t>
            </a:r>
          </a:p>
          <a:p>
            <a:r>
              <a:rPr lang="en-GB" sz="1200" b="0" i="0" dirty="0" err="1">
                <a:solidFill>
                  <a:srgbClr val="242424"/>
                </a:solidFill>
                <a:effectLst/>
                <a:latin typeface="Arial" panose="020B0604020202020204" pitchFamily="34" charset="0"/>
              </a:rPr>
              <a:t>Zdravkovic</a:t>
            </a:r>
            <a:r>
              <a:rPr lang="en-GB" sz="1200" b="0" i="0" dirty="0">
                <a:solidFill>
                  <a:srgbClr val="242424"/>
                </a:solidFill>
                <a:effectLst/>
                <a:latin typeface="Arial" panose="020B0604020202020204" pitchFamily="34" charset="0"/>
              </a:rPr>
              <a:t> </a:t>
            </a:r>
            <a:r>
              <a:rPr lang="en-GB" sz="1200" b="0" i="0" dirty="0" err="1">
                <a:solidFill>
                  <a:srgbClr val="242424"/>
                </a:solidFill>
                <a:effectLst/>
                <a:latin typeface="Arial" panose="020B0604020202020204" pitchFamily="34" charset="0"/>
              </a:rPr>
              <a:t>S,et</a:t>
            </a:r>
            <a:r>
              <a:rPr lang="en-GB" sz="1200" b="0" i="0" dirty="0">
                <a:solidFill>
                  <a:srgbClr val="242424"/>
                </a:solidFill>
                <a:effectLst/>
                <a:latin typeface="Arial" panose="020B0604020202020204" pitchFamily="34" charset="0"/>
              </a:rPr>
              <a:t> al. J Intern Med 2002, 252:247-54.</a:t>
            </a:r>
            <a:endParaRPr lang="en-GB" sz="1200" dirty="0"/>
          </a:p>
        </p:txBody>
      </p:sp>
      <p:sp>
        <p:nvSpPr>
          <p:cNvPr id="3" name="TextBox 2">
            <a:extLst>
              <a:ext uri="{FF2B5EF4-FFF2-40B4-BE49-F238E27FC236}">
                <a16:creationId xmlns:a16="http://schemas.microsoft.com/office/drawing/2014/main" id="{D97C2951-B42D-D6C8-2EA2-F0DD03FD21B6}"/>
              </a:ext>
            </a:extLst>
          </p:cNvPr>
          <p:cNvSpPr txBox="1"/>
          <p:nvPr/>
        </p:nvSpPr>
        <p:spPr>
          <a:xfrm>
            <a:off x="874735" y="3938445"/>
            <a:ext cx="10515600" cy="280261"/>
          </a:xfrm>
          <a:prstGeom prst="rect">
            <a:avLst/>
          </a:prstGeom>
          <a:solidFill>
            <a:srgbClr val="D1CC00"/>
          </a:solidFill>
          <a:ln>
            <a:solidFill>
              <a:schemeClr val="tx1"/>
            </a:solidFill>
          </a:ln>
        </p:spPr>
        <p:txBody>
          <a:bodyPr wrap="square" rtlCol="0">
            <a:spAutoFit/>
          </a:bodyPr>
          <a:lstStyle/>
          <a:p>
            <a:endParaRPr lang="en-GB" dirty="0"/>
          </a:p>
        </p:txBody>
      </p:sp>
      <p:sp>
        <p:nvSpPr>
          <p:cNvPr id="4" name="TextBox 3">
            <a:extLst>
              <a:ext uri="{FF2B5EF4-FFF2-40B4-BE49-F238E27FC236}">
                <a16:creationId xmlns:a16="http://schemas.microsoft.com/office/drawing/2014/main" id="{D7773F7C-68B7-10D1-4FDC-A45DDDC1639D}"/>
              </a:ext>
            </a:extLst>
          </p:cNvPr>
          <p:cNvSpPr txBox="1"/>
          <p:nvPr/>
        </p:nvSpPr>
        <p:spPr>
          <a:xfrm>
            <a:off x="2418045" y="5619031"/>
            <a:ext cx="1265129" cy="369332"/>
          </a:xfrm>
          <a:prstGeom prst="rect">
            <a:avLst/>
          </a:prstGeom>
          <a:noFill/>
        </p:spPr>
        <p:txBody>
          <a:bodyPr wrap="square" rtlCol="0">
            <a:spAutoFit/>
          </a:bodyPr>
          <a:lstStyle/>
          <a:p>
            <a:r>
              <a:rPr lang="en-GB" dirty="0"/>
              <a:t>15%</a:t>
            </a:r>
          </a:p>
        </p:txBody>
      </p:sp>
      <p:sp>
        <p:nvSpPr>
          <p:cNvPr id="5" name="TextBox 4">
            <a:extLst>
              <a:ext uri="{FF2B5EF4-FFF2-40B4-BE49-F238E27FC236}">
                <a16:creationId xmlns:a16="http://schemas.microsoft.com/office/drawing/2014/main" id="{0089DA63-40BF-5AEA-D9DC-580600A370E7}"/>
              </a:ext>
            </a:extLst>
          </p:cNvPr>
          <p:cNvSpPr txBox="1"/>
          <p:nvPr/>
        </p:nvSpPr>
        <p:spPr>
          <a:xfrm rot="10800000">
            <a:off x="875307" y="3928309"/>
            <a:ext cx="3627757" cy="300534"/>
          </a:xfrm>
          <a:prstGeom prst="rect">
            <a:avLst/>
          </a:prstGeom>
          <a:gradFill>
            <a:gsLst>
              <a:gs pos="56000">
                <a:srgbClr val="002060"/>
              </a:gs>
              <a:gs pos="100000">
                <a:srgbClr val="330165">
                  <a:tint val="23500"/>
                  <a:satMod val="160000"/>
                </a:srgbClr>
              </a:gs>
            </a:gsLst>
            <a:lin ang="0" scaled="1"/>
          </a:gradFill>
          <a:ln>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3E1A9874-A39E-4A0B-880A-51F29B7B3EBB}"/>
              </a:ext>
            </a:extLst>
          </p:cNvPr>
          <p:cNvSpPr txBox="1"/>
          <p:nvPr/>
        </p:nvSpPr>
        <p:spPr>
          <a:xfrm>
            <a:off x="874735" y="6001626"/>
            <a:ext cx="10515600" cy="274540"/>
          </a:xfrm>
          <a:prstGeom prst="rect">
            <a:avLst/>
          </a:prstGeom>
          <a:solidFill>
            <a:srgbClr val="D1CC00"/>
          </a:solidFill>
          <a:ln>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6E9D0E83-309C-3D87-CEF7-E7BCA6688B00}"/>
              </a:ext>
            </a:extLst>
          </p:cNvPr>
          <p:cNvSpPr txBox="1"/>
          <p:nvPr/>
        </p:nvSpPr>
        <p:spPr>
          <a:xfrm>
            <a:off x="785018" y="4238979"/>
            <a:ext cx="1881922" cy="369332"/>
          </a:xfrm>
          <a:prstGeom prst="rect">
            <a:avLst/>
          </a:prstGeom>
          <a:noFill/>
        </p:spPr>
        <p:txBody>
          <a:bodyPr wrap="square" rtlCol="0">
            <a:spAutoFit/>
          </a:bodyPr>
          <a:lstStyle/>
          <a:p>
            <a:r>
              <a:rPr lang="en-GB" dirty="0"/>
              <a:t>Breast Cancer</a:t>
            </a:r>
          </a:p>
        </p:txBody>
      </p:sp>
      <p:sp>
        <p:nvSpPr>
          <p:cNvPr id="9" name="TextBox 8">
            <a:extLst>
              <a:ext uri="{FF2B5EF4-FFF2-40B4-BE49-F238E27FC236}">
                <a16:creationId xmlns:a16="http://schemas.microsoft.com/office/drawing/2014/main" id="{DBCC819C-A342-9F45-5E4F-8A329E7A5F78}"/>
              </a:ext>
            </a:extLst>
          </p:cNvPr>
          <p:cNvSpPr txBox="1"/>
          <p:nvPr/>
        </p:nvSpPr>
        <p:spPr>
          <a:xfrm>
            <a:off x="785018" y="6245503"/>
            <a:ext cx="1881922" cy="369332"/>
          </a:xfrm>
          <a:prstGeom prst="rect">
            <a:avLst/>
          </a:prstGeom>
          <a:noFill/>
        </p:spPr>
        <p:txBody>
          <a:bodyPr wrap="square" rtlCol="0">
            <a:spAutoFit/>
          </a:bodyPr>
          <a:lstStyle/>
          <a:p>
            <a:r>
              <a:rPr lang="en-GB" dirty="0"/>
              <a:t>Colorectal Cancer</a:t>
            </a:r>
          </a:p>
        </p:txBody>
      </p:sp>
      <p:sp>
        <p:nvSpPr>
          <p:cNvPr id="12" name="TextBox 11">
            <a:extLst>
              <a:ext uri="{FF2B5EF4-FFF2-40B4-BE49-F238E27FC236}">
                <a16:creationId xmlns:a16="http://schemas.microsoft.com/office/drawing/2014/main" id="{A50DFE38-E829-56CD-079C-C6D606E2BBD8}"/>
              </a:ext>
            </a:extLst>
          </p:cNvPr>
          <p:cNvSpPr txBox="1"/>
          <p:nvPr/>
        </p:nvSpPr>
        <p:spPr>
          <a:xfrm>
            <a:off x="849247" y="4978881"/>
            <a:ext cx="10515600" cy="274540"/>
          </a:xfrm>
          <a:prstGeom prst="rect">
            <a:avLst/>
          </a:prstGeom>
          <a:solidFill>
            <a:srgbClr val="D1CC00"/>
          </a:solidFill>
          <a:ln>
            <a:solidFill>
              <a:schemeClr val="tx1"/>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DF1E91A4-6ED2-D716-F0B2-D0998D0F08DB}"/>
              </a:ext>
            </a:extLst>
          </p:cNvPr>
          <p:cNvSpPr txBox="1"/>
          <p:nvPr/>
        </p:nvSpPr>
        <p:spPr>
          <a:xfrm rot="10800000">
            <a:off x="849247" y="4953900"/>
            <a:ext cx="4055384" cy="300534"/>
          </a:xfrm>
          <a:prstGeom prst="rect">
            <a:avLst/>
          </a:prstGeom>
          <a:gradFill>
            <a:gsLst>
              <a:gs pos="56000">
                <a:srgbClr val="002060"/>
              </a:gs>
              <a:gs pos="100000">
                <a:srgbClr val="330165">
                  <a:tint val="23500"/>
                  <a:satMod val="160000"/>
                </a:srgbClr>
              </a:gs>
            </a:gsLst>
            <a:lin ang="0" scaled="1"/>
          </a:gradFill>
          <a:ln>
            <a:solidFill>
              <a:schemeClr val="tx1"/>
            </a:solidFill>
          </a:ln>
        </p:spPr>
        <p:txBody>
          <a:bodyPr wrap="square" rtlCol="0">
            <a:spAutoFit/>
          </a:bodyPr>
          <a:lstStyle/>
          <a:p>
            <a:endParaRPr lang="en-GB" dirty="0"/>
          </a:p>
        </p:txBody>
      </p:sp>
      <p:sp>
        <p:nvSpPr>
          <p:cNvPr id="14" name="TextBox 13">
            <a:extLst>
              <a:ext uri="{FF2B5EF4-FFF2-40B4-BE49-F238E27FC236}">
                <a16:creationId xmlns:a16="http://schemas.microsoft.com/office/drawing/2014/main" id="{5E617B1E-15CC-9A8E-C6E7-9D18B11BDE47}"/>
              </a:ext>
            </a:extLst>
          </p:cNvPr>
          <p:cNvSpPr txBox="1"/>
          <p:nvPr/>
        </p:nvSpPr>
        <p:spPr>
          <a:xfrm>
            <a:off x="4649370" y="4615571"/>
            <a:ext cx="1265129" cy="369332"/>
          </a:xfrm>
          <a:prstGeom prst="rect">
            <a:avLst/>
          </a:prstGeom>
          <a:noFill/>
        </p:spPr>
        <p:txBody>
          <a:bodyPr wrap="square" rtlCol="0">
            <a:spAutoFit/>
          </a:bodyPr>
          <a:lstStyle/>
          <a:p>
            <a:r>
              <a:rPr lang="en-GB" dirty="0"/>
              <a:t>37%</a:t>
            </a:r>
          </a:p>
        </p:txBody>
      </p:sp>
      <p:sp>
        <p:nvSpPr>
          <p:cNvPr id="17" name="TextBox 16">
            <a:extLst>
              <a:ext uri="{FF2B5EF4-FFF2-40B4-BE49-F238E27FC236}">
                <a16:creationId xmlns:a16="http://schemas.microsoft.com/office/drawing/2014/main" id="{44D144C1-F094-C615-A213-FD480CD57424}"/>
              </a:ext>
            </a:extLst>
          </p:cNvPr>
          <p:cNvSpPr txBox="1"/>
          <p:nvPr/>
        </p:nvSpPr>
        <p:spPr>
          <a:xfrm>
            <a:off x="758208" y="5247399"/>
            <a:ext cx="3513858" cy="369332"/>
          </a:xfrm>
          <a:prstGeom prst="rect">
            <a:avLst/>
          </a:prstGeom>
          <a:noFill/>
        </p:spPr>
        <p:txBody>
          <a:bodyPr wrap="square" rtlCol="0">
            <a:spAutoFit/>
          </a:bodyPr>
          <a:lstStyle/>
          <a:p>
            <a:r>
              <a:rPr lang="en-GB" dirty="0"/>
              <a:t>Myocardial Infarction (male, fatal) </a:t>
            </a:r>
          </a:p>
        </p:txBody>
      </p:sp>
      <p:sp>
        <p:nvSpPr>
          <p:cNvPr id="24" name="TextBox 23">
            <a:extLst>
              <a:ext uri="{FF2B5EF4-FFF2-40B4-BE49-F238E27FC236}">
                <a16:creationId xmlns:a16="http://schemas.microsoft.com/office/drawing/2014/main" id="{82608870-CF12-8722-1DF6-1954D8A0F996}"/>
              </a:ext>
            </a:extLst>
          </p:cNvPr>
          <p:cNvSpPr txBox="1"/>
          <p:nvPr/>
        </p:nvSpPr>
        <p:spPr>
          <a:xfrm>
            <a:off x="4272066" y="3595275"/>
            <a:ext cx="1265129" cy="369332"/>
          </a:xfrm>
          <a:prstGeom prst="rect">
            <a:avLst/>
          </a:prstGeom>
          <a:noFill/>
        </p:spPr>
        <p:txBody>
          <a:bodyPr wrap="square" rtlCol="0">
            <a:spAutoFit/>
          </a:bodyPr>
          <a:lstStyle/>
          <a:p>
            <a:r>
              <a:rPr lang="en-GB" dirty="0"/>
              <a:t>31%</a:t>
            </a:r>
          </a:p>
        </p:txBody>
      </p:sp>
      <p:sp>
        <p:nvSpPr>
          <p:cNvPr id="27" name="TextBox 26">
            <a:extLst>
              <a:ext uri="{FF2B5EF4-FFF2-40B4-BE49-F238E27FC236}">
                <a16:creationId xmlns:a16="http://schemas.microsoft.com/office/drawing/2014/main" id="{5E1B2277-07A2-15AC-B7D5-68C0B3BE61E6}"/>
              </a:ext>
            </a:extLst>
          </p:cNvPr>
          <p:cNvSpPr txBox="1"/>
          <p:nvPr/>
        </p:nvSpPr>
        <p:spPr>
          <a:xfrm rot="10800000">
            <a:off x="860143" y="5988986"/>
            <a:ext cx="1866378" cy="286557"/>
          </a:xfrm>
          <a:prstGeom prst="rect">
            <a:avLst/>
          </a:prstGeom>
          <a:gradFill>
            <a:gsLst>
              <a:gs pos="56000">
                <a:srgbClr val="002060"/>
              </a:gs>
              <a:gs pos="100000">
                <a:srgbClr val="330165">
                  <a:tint val="23500"/>
                  <a:satMod val="160000"/>
                </a:srgbClr>
              </a:gs>
            </a:gsLst>
            <a:lin ang="0" scaled="1"/>
          </a:gradFill>
          <a:ln>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43708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2C252DC-2551-30DA-1734-CB76D72E73DB}"/>
              </a:ext>
            </a:extLst>
          </p:cNvPr>
          <p:cNvSpPr/>
          <p:nvPr/>
        </p:nvSpPr>
        <p:spPr>
          <a:xfrm rot="10800000">
            <a:off x="874735" y="1365916"/>
            <a:ext cx="4902895" cy="2051825"/>
          </a:xfrm>
          <a:prstGeom prst="rect">
            <a:avLst/>
          </a:prstGeom>
          <a:gradFill flip="none" rotWithShape="1">
            <a:gsLst>
              <a:gs pos="10000">
                <a:srgbClr val="330165"/>
              </a:gs>
              <a:gs pos="56000">
                <a:srgbClr val="330165"/>
              </a:gs>
              <a:gs pos="100000">
                <a:schemeClr val="accent1">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      </a:t>
            </a:r>
          </a:p>
        </p:txBody>
      </p:sp>
      <p:sp>
        <p:nvSpPr>
          <p:cNvPr id="34" name="Rectangle 33">
            <a:extLst>
              <a:ext uri="{FF2B5EF4-FFF2-40B4-BE49-F238E27FC236}">
                <a16:creationId xmlns:a16="http://schemas.microsoft.com/office/drawing/2014/main" id="{D744A805-D244-9E58-FD42-91D3CB2F439E}"/>
              </a:ext>
            </a:extLst>
          </p:cNvPr>
          <p:cNvSpPr/>
          <p:nvPr/>
        </p:nvSpPr>
        <p:spPr>
          <a:xfrm>
            <a:off x="5777630" y="1376053"/>
            <a:ext cx="5612705" cy="2051825"/>
          </a:xfrm>
          <a:prstGeom prst="rect">
            <a:avLst/>
          </a:prstGeom>
          <a:solidFill>
            <a:srgbClr val="D1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5" name="Straight Connector 34">
            <a:extLst>
              <a:ext uri="{FF2B5EF4-FFF2-40B4-BE49-F238E27FC236}">
                <a16:creationId xmlns:a16="http://schemas.microsoft.com/office/drawing/2014/main" id="{F0C6BBE8-13A3-F597-D7E2-B24490F11999}"/>
              </a:ext>
            </a:extLst>
          </p:cNvPr>
          <p:cNvCxnSpPr/>
          <p:nvPr/>
        </p:nvCxnSpPr>
        <p:spPr>
          <a:xfrm>
            <a:off x="3805825" y="1368477"/>
            <a:ext cx="0" cy="2060523"/>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FF4DFD9-21D9-AE95-DD5C-5C721755A58F}"/>
              </a:ext>
            </a:extLst>
          </p:cNvPr>
          <p:cNvSpPr txBox="1"/>
          <p:nvPr/>
        </p:nvSpPr>
        <p:spPr>
          <a:xfrm>
            <a:off x="4470596" y="1607345"/>
            <a:ext cx="1164921" cy="461665"/>
          </a:xfrm>
          <a:prstGeom prst="rect">
            <a:avLst/>
          </a:prstGeom>
          <a:noFill/>
        </p:spPr>
        <p:txBody>
          <a:bodyPr wrap="square" rtlCol="0">
            <a:spAutoFit/>
          </a:bodyPr>
          <a:lstStyle/>
          <a:p>
            <a:r>
              <a:rPr lang="en-GB" sz="2400" dirty="0">
                <a:solidFill>
                  <a:schemeClr val="bg1"/>
                </a:solidFill>
              </a:rPr>
              <a:t>rare</a:t>
            </a:r>
          </a:p>
        </p:txBody>
      </p:sp>
      <p:sp>
        <p:nvSpPr>
          <p:cNvPr id="37" name="TextBox 36">
            <a:extLst>
              <a:ext uri="{FF2B5EF4-FFF2-40B4-BE49-F238E27FC236}">
                <a16:creationId xmlns:a16="http://schemas.microsoft.com/office/drawing/2014/main" id="{EF4F9DC2-60EB-4F98-6DCD-076291F2E63D}"/>
              </a:ext>
            </a:extLst>
          </p:cNvPr>
          <p:cNvSpPr txBox="1"/>
          <p:nvPr/>
        </p:nvSpPr>
        <p:spPr>
          <a:xfrm>
            <a:off x="1112881" y="1562156"/>
            <a:ext cx="1445713" cy="461665"/>
          </a:xfrm>
          <a:prstGeom prst="rect">
            <a:avLst/>
          </a:prstGeom>
          <a:noFill/>
        </p:spPr>
        <p:txBody>
          <a:bodyPr wrap="square" rtlCol="0">
            <a:spAutoFit/>
          </a:bodyPr>
          <a:lstStyle/>
          <a:p>
            <a:r>
              <a:rPr lang="en-GB" sz="2400" dirty="0">
                <a:solidFill>
                  <a:schemeClr val="bg1"/>
                </a:solidFill>
              </a:rPr>
              <a:t>common</a:t>
            </a:r>
          </a:p>
        </p:txBody>
      </p:sp>
      <p:sp>
        <p:nvSpPr>
          <p:cNvPr id="38" name="TextBox 37">
            <a:extLst>
              <a:ext uri="{FF2B5EF4-FFF2-40B4-BE49-F238E27FC236}">
                <a16:creationId xmlns:a16="http://schemas.microsoft.com/office/drawing/2014/main" id="{E3732DC6-A4BF-33C8-3112-432730E5CDF3}"/>
              </a:ext>
            </a:extLst>
          </p:cNvPr>
          <p:cNvSpPr txBox="1"/>
          <p:nvPr/>
        </p:nvSpPr>
        <p:spPr>
          <a:xfrm>
            <a:off x="1704062" y="2615396"/>
            <a:ext cx="1979112" cy="769441"/>
          </a:xfrm>
          <a:prstGeom prst="rect">
            <a:avLst/>
          </a:prstGeom>
          <a:noFill/>
          <a:ln>
            <a:noFill/>
          </a:ln>
        </p:spPr>
        <p:txBody>
          <a:bodyPr wrap="square" rtlCol="0">
            <a:spAutoFit/>
          </a:bodyPr>
          <a:lstStyle/>
          <a:p>
            <a:r>
              <a:rPr lang="en-GB" sz="4400" dirty="0" err="1">
                <a:solidFill>
                  <a:schemeClr val="bg1"/>
                </a:solidFill>
              </a:rPr>
              <a:t>genetic</a:t>
            </a:r>
            <a:r>
              <a:rPr lang="en-GB" dirty="0" err="1"/>
              <a:t>c</a:t>
            </a:r>
            <a:endParaRPr lang="en-GB" dirty="0"/>
          </a:p>
        </p:txBody>
      </p:sp>
      <p:sp>
        <p:nvSpPr>
          <p:cNvPr id="39" name="TextBox 38">
            <a:extLst>
              <a:ext uri="{FF2B5EF4-FFF2-40B4-BE49-F238E27FC236}">
                <a16:creationId xmlns:a16="http://schemas.microsoft.com/office/drawing/2014/main" id="{0C7F22DE-C203-5FAB-900A-407CCC142D50}"/>
              </a:ext>
            </a:extLst>
          </p:cNvPr>
          <p:cNvSpPr txBox="1"/>
          <p:nvPr/>
        </p:nvSpPr>
        <p:spPr>
          <a:xfrm>
            <a:off x="7316769" y="2676462"/>
            <a:ext cx="4188909" cy="769441"/>
          </a:xfrm>
          <a:prstGeom prst="rect">
            <a:avLst/>
          </a:prstGeom>
          <a:noFill/>
          <a:ln>
            <a:noFill/>
          </a:ln>
        </p:spPr>
        <p:txBody>
          <a:bodyPr wrap="square" rtlCol="0">
            <a:spAutoFit/>
          </a:bodyPr>
          <a:lstStyle/>
          <a:p>
            <a:r>
              <a:rPr lang="en-GB" sz="4400" dirty="0">
                <a:solidFill>
                  <a:schemeClr val="bg1"/>
                </a:solidFill>
              </a:rPr>
              <a:t>environmental</a:t>
            </a:r>
            <a:endParaRPr lang="en-GB" dirty="0"/>
          </a:p>
        </p:txBody>
      </p:sp>
      <p:sp>
        <p:nvSpPr>
          <p:cNvPr id="45" name="Title 1">
            <a:extLst>
              <a:ext uri="{FF2B5EF4-FFF2-40B4-BE49-F238E27FC236}">
                <a16:creationId xmlns:a16="http://schemas.microsoft.com/office/drawing/2014/main" id="{5B1C9C1B-D5EC-DED1-AD4F-6B47033F3BFE}"/>
              </a:ext>
            </a:extLst>
          </p:cNvPr>
          <p:cNvSpPr>
            <a:spLocks noGrp="1"/>
          </p:cNvSpPr>
          <p:nvPr>
            <p:ph type="title"/>
          </p:nvPr>
        </p:nvSpPr>
        <p:spPr>
          <a:xfrm>
            <a:off x="801665" y="41066"/>
            <a:ext cx="10515600" cy="1325563"/>
          </a:xfrm>
        </p:spPr>
        <p:txBody>
          <a:bodyPr/>
          <a:lstStyle/>
          <a:p>
            <a:r>
              <a:rPr lang="en-GB" dirty="0"/>
              <a:t>1) “Complex” diseases are complex</a:t>
            </a:r>
          </a:p>
        </p:txBody>
      </p:sp>
      <p:sp>
        <p:nvSpPr>
          <p:cNvPr id="2" name="TextBox 1">
            <a:extLst>
              <a:ext uri="{FF2B5EF4-FFF2-40B4-BE49-F238E27FC236}">
                <a16:creationId xmlns:a16="http://schemas.microsoft.com/office/drawing/2014/main" id="{C4B39F55-613F-B608-3CA3-827819150781}"/>
              </a:ext>
            </a:extLst>
          </p:cNvPr>
          <p:cNvSpPr txBox="1"/>
          <p:nvPr/>
        </p:nvSpPr>
        <p:spPr>
          <a:xfrm>
            <a:off x="8392160" y="6368893"/>
            <a:ext cx="4030579" cy="461665"/>
          </a:xfrm>
          <a:prstGeom prst="rect">
            <a:avLst/>
          </a:prstGeom>
          <a:noFill/>
        </p:spPr>
        <p:txBody>
          <a:bodyPr wrap="square" rtlCol="0">
            <a:spAutoFit/>
          </a:bodyPr>
          <a:lstStyle/>
          <a:p>
            <a:r>
              <a:rPr lang="en-GB" sz="1200" dirty="0" err="1">
                <a:effectLst/>
                <a:latin typeface="Arial" panose="020B0604020202020204" pitchFamily="34" charset="0"/>
                <a:ea typeface="Arial" panose="020B0604020202020204" pitchFamily="34" charset="0"/>
                <a:cs typeface="Calibri" panose="020F0502020204030204" pitchFamily="34" charset="0"/>
              </a:rPr>
              <a:t>Mucci</a:t>
            </a:r>
            <a:r>
              <a:rPr lang="en-GB" sz="1200" dirty="0">
                <a:effectLst/>
                <a:latin typeface="Arial" panose="020B0604020202020204" pitchFamily="34" charset="0"/>
                <a:ea typeface="Arial" panose="020B0604020202020204" pitchFamily="34" charset="0"/>
                <a:cs typeface="Calibri" panose="020F0502020204030204" pitchFamily="34" charset="0"/>
              </a:rPr>
              <a:t> LA et al.. </a:t>
            </a:r>
            <a:r>
              <a:rPr lang="en-GB" sz="1200" i="1" dirty="0">
                <a:effectLst/>
                <a:latin typeface="Arial" panose="020B0604020202020204" pitchFamily="34" charset="0"/>
                <a:ea typeface="Arial" panose="020B0604020202020204" pitchFamily="34" charset="0"/>
                <a:cs typeface="Calibri" panose="020F0502020204030204" pitchFamily="34" charset="0"/>
              </a:rPr>
              <a:t>Jama</a:t>
            </a:r>
            <a:r>
              <a:rPr lang="en-GB" sz="1200" dirty="0">
                <a:effectLst/>
                <a:latin typeface="Arial" panose="020B0604020202020204" pitchFamily="34" charset="0"/>
                <a:ea typeface="Arial" panose="020B0604020202020204" pitchFamily="34" charset="0"/>
                <a:cs typeface="Calibri" panose="020F0502020204030204" pitchFamily="34" charset="0"/>
              </a:rPr>
              <a:t> 2016; </a:t>
            </a:r>
            <a:r>
              <a:rPr lang="en-GB" sz="1200" b="1" dirty="0">
                <a:effectLst/>
                <a:latin typeface="Arial" panose="020B0604020202020204" pitchFamily="34" charset="0"/>
                <a:ea typeface="Arial" panose="020B0604020202020204" pitchFamily="34" charset="0"/>
                <a:cs typeface="Calibri" panose="020F0502020204030204" pitchFamily="34" charset="0"/>
              </a:rPr>
              <a:t>315</a:t>
            </a:r>
            <a:r>
              <a:rPr lang="en-GB" sz="1200" dirty="0">
                <a:effectLst/>
                <a:latin typeface="Arial" panose="020B0604020202020204" pitchFamily="34" charset="0"/>
                <a:ea typeface="Arial" panose="020B0604020202020204" pitchFamily="34" charset="0"/>
                <a:cs typeface="Calibri" panose="020F0502020204030204" pitchFamily="34" charset="0"/>
              </a:rPr>
              <a:t>(1): 68-76.</a:t>
            </a:r>
          </a:p>
          <a:p>
            <a:r>
              <a:rPr lang="en-GB" sz="1200" b="0" i="0" dirty="0" err="1">
                <a:solidFill>
                  <a:srgbClr val="242424"/>
                </a:solidFill>
                <a:effectLst/>
                <a:latin typeface="Arial" panose="020B0604020202020204" pitchFamily="34" charset="0"/>
              </a:rPr>
              <a:t>Zdravkovic</a:t>
            </a:r>
            <a:r>
              <a:rPr lang="en-GB" sz="1200" b="0" i="0" dirty="0">
                <a:solidFill>
                  <a:srgbClr val="242424"/>
                </a:solidFill>
                <a:effectLst/>
                <a:latin typeface="Arial" panose="020B0604020202020204" pitchFamily="34" charset="0"/>
              </a:rPr>
              <a:t> </a:t>
            </a:r>
            <a:r>
              <a:rPr lang="en-GB" sz="1200" b="0" i="0" dirty="0" err="1">
                <a:solidFill>
                  <a:srgbClr val="242424"/>
                </a:solidFill>
                <a:effectLst/>
                <a:latin typeface="Arial" panose="020B0604020202020204" pitchFamily="34" charset="0"/>
              </a:rPr>
              <a:t>S,et</a:t>
            </a:r>
            <a:r>
              <a:rPr lang="en-GB" sz="1200" b="0" i="0" dirty="0">
                <a:solidFill>
                  <a:srgbClr val="242424"/>
                </a:solidFill>
                <a:effectLst/>
                <a:latin typeface="Arial" panose="020B0604020202020204" pitchFamily="34" charset="0"/>
              </a:rPr>
              <a:t> al. J Intern Med 2002, 252:247-54.</a:t>
            </a:r>
            <a:endParaRPr lang="en-GB" sz="1200" dirty="0"/>
          </a:p>
        </p:txBody>
      </p:sp>
      <p:sp>
        <p:nvSpPr>
          <p:cNvPr id="3" name="TextBox 2">
            <a:extLst>
              <a:ext uri="{FF2B5EF4-FFF2-40B4-BE49-F238E27FC236}">
                <a16:creationId xmlns:a16="http://schemas.microsoft.com/office/drawing/2014/main" id="{D97C2951-B42D-D6C8-2EA2-F0DD03FD21B6}"/>
              </a:ext>
            </a:extLst>
          </p:cNvPr>
          <p:cNvSpPr txBox="1"/>
          <p:nvPr/>
        </p:nvSpPr>
        <p:spPr>
          <a:xfrm>
            <a:off x="874735" y="3938445"/>
            <a:ext cx="10515600" cy="280261"/>
          </a:xfrm>
          <a:prstGeom prst="rect">
            <a:avLst/>
          </a:prstGeom>
          <a:solidFill>
            <a:srgbClr val="D1CC00"/>
          </a:solidFill>
          <a:ln>
            <a:solidFill>
              <a:schemeClr val="tx1"/>
            </a:solidFill>
          </a:ln>
        </p:spPr>
        <p:txBody>
          <a:bodyPr wrap="square" rtlCol="0">
            <a:spAutoFit/>
          </a:bodyPr>
          <a:lstStyle/>
          <a:p>
            <a:endParaRPr lang="en-GB" dirty="0"/>
          </a:p>
        </p:txBody>
      </p:sp>
      <p:sp>
        <p:nvSpPr>
          <p:cNvPr id="4" name="TextBox 3">
            <a:extLst>
              <a:ext uri="{FF2B5EF4-FFF2-40B4-BE49-F238E27FC236}">
                <a16:creationId xmlns:a16="http://schemas.microsoft.com/office/drawing/2014/main" id="{D7773F7C-68B7-10D1-4FDC-A45DDDC1639D}"/>
              </a:ext>
            </a:extLst>
          </p:cNvPr>
          <p:cNvSpPr txBox="1"/>
          <p:nvPr/>
        </p:nvSpPr>
        <p:spPr>
          <a:xfrm>
            <a:off x="2418045" y="5619031"/>
            <a:ext cx="1265129" cy="369332"/>
          </a:xfrm>
          <a:prstGeom prst="rect">
            <a:avLst/>
          </a:prstGeom>
          <a:noFill/>
        </p:spPr>
        <p:txBody>
          <a:bodyPr wrap="square" rtlCol="0">
            <a:spAutoFit/>
          </a:bodyPr>
          <a:lstStyle/>
          <a:p>
            <a:r>
              <a:rPr lang="en-GB" dirty="0"/>
              <a:t>15%</a:t>
            </a:r>
          </a:p>
        </p:txBody>
      </p:sp>
      <p:sp>
        <p:nvSpPr>
          <p:cNvPr id="5" name="TextBox 4">
            <a:extLst>
              <a:ext uri="{FF2B5EF4-FFF2-40B4-BE49-F238E27FC236}">
                <a16:creationId xmlns:a16="http://schemas.microsoft.com/office/drawing/2014/main" id="{0089DA63-40BF-5AEA-D9DC-580600A370E7}"/>
              </a:ext>
            </a:extLst>
          </p:cNvPr>
          <p:cNvSpPr txBox="1"/>
          <p:nvPr/>
        </p:nvSpPr>
        <p:spPr>
          <a:xfrm rot="10800000">
            <a:off x="875307" y="3928309"/>
            <a:ext cx="3627757" cy="300534"/>
          </a:xfrm>
          <a:prstGeom prst="rect">
            <a:avLst/>
          </a:prstGeom>
          <a:gradFill>
            <a:gsLst>
              <a:gs pos="56000">
                <a:srgbClr val="002060"/>
              </a:gs>
              <a:gs pos="100000">
                <a:srgbClr val="330165">
                  <a:tint val="23500"/>
                  <a:satMod val="160000"/>
                </a:srgbClr>
              </a:gs>
            </a:gsLst>
            <a:lin ang="0" scaled="1"/>
          </a:gradFill>
          <a:ln>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3E1A9874-A39E-4A0B-880A-51F29B7B3EBB}"/>
              </a:ext>
            </a:extLst>
          </p:cNvPr>
          <p:cNvSpPr txBox="1"/>
          <p:nvPr/>
        </p:nvSpPr>
        <p:spPr>
          <a:xfrm>
            <a:off x="874735" y="6001626"/>
            <a:ext cx="10515600" cy="274540"/>
          </a:xfrm>
          <a:prstGeom prst="rect">
            <a:avLst/>
          </a:prstGeom>
          <a:solidFill>
            <a:srgbClr val="D1CC00"/>
          </a:solidFill>
          <a:ln>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6E9D0E83-309C-3D87-CEF7-E7BCA6688B00}"/>
              </a:ext>
            </a:extLst>
          </p:cNvPr>
          <p:cNvSpPr txBox="1"/>
          <p:nvPr/>
        </p:nvSpPr>
        <p:spPr>
          <a:xfrm>
            <a:off x="785018" y="4238979"/>
            <a:ext cx="1881922" cy="369332"/>
          </a:xfrm>
          <a:prstGeom prst="rect">
            <a:avLst/>
          </a:prstGeom>
          <a:noFill/>
        </p:spPr>
        <p:txBody>
          <a:bodyPr wrap="square" rtlCol="0">
            <a:spAutoFit/>
          </a:bodyPr>
          <a:lstStyle/>
          <a:p>
            <a:r>
              <a:rPr lang="en-GB" dirty="0"/>
              <a:t>Breast Cancer</a:t>
            </a:r>
          </a:p>
        </p:txBody>
      </p:sp>
      <p:sp>
        <p:nvSpPr>
          <p:cNvPr id="9" name="TextBox 8">
            <a:extLst>
              <a:ext uri="{FF2B5EF4-FFF2-40B4-BE49-F238E27FC236}">
                <a16:creationId xmlns:a16="http://schemas.microsoft.com/office/drawing/2014/main" id="{DBCC819C-A342-9F45-5E4F-8A329E7A5F78}"/>
              </a:ext>
            </a:extLst>
          </p:cNvPr>
          <p:cNvSpPr txBox="1"/>
          <p:nvPr/>
        </p:nvSpPr>
        <p:spPr>
          <a:xfrm>
            <a:off x="785018" y="6245503"/>
            <a:ext cx="1881922" cy="369332"/>
          </a:xfrm>
          <a:prstGeom prst="rect">
            <a:avLst/>
          </a:prstGeom>
          <a:noFill/>
        </p:spPr>
        <p:txBody>
          <a:bodyPr wrap="square" rtlCol="0">
            <a:spAutoFit/>
          </a:bodyPr>
          <a:lstStyle/>
          <a:p>
            <a:r>
              <a:rPr lang="en-GB" dirty="0"/>
              <a:t>Colorectal Cancer</a:t>
            </a:r>
          </a:p>
        </p:txBody>
      </p:sp>
      <p:sp>
        <p:nvSpPr>
          <p:cNvPr id="12" name="TextBox 11">
            <a:extLst>
              <a:ext uri="{FF2B5EF4-FFF2-40B4-BE49-F238E27FC236}">
                <a16:creationId xmlns:a16="http://schemas.microsoft.com/office/drawing/2014/main" id="{A50DFE38-E829-56CD-079C-C6D606E2BBD8}"/>
              </a:ext>
            </a:extLst>
          </p:cNvPr>
          <p:cNvSpPr txBox="1"/>
          <p:nvPr/>
        </p:nvSpPr>
        <p:spPr>
          <a:xfrm>
            <a:off x="849247" y="4978881"/>
            <a:ext cx="10515600" cy="274540"/>
          </a:xfrm>
          <a:prstGeom prst="rect">
            <a:avLst/>
          </a:prstGeom>
          <a:solidFill>
            <a:srgbClr val="D1CC00"/>
          </a:solidFill>
          <a:ln>
            <a:solidFill>
              <a:schemeClr val="tx1"/>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DF1E91A4-6ED2-D716-F0B2-D0998D0F08DB}"/>
              </a:ext>
            </a:extLst>
          </p:cNvPr>
          <p:cNvSpPr txBox="1"/>
          <p:nvPr/>
        </p:nvSpPr>
        <p:spPr>
          <a:xfrm rot="10800000">
            <a:off x="849247" y="4953900"/>
            <a:ext cx="4055384" cy="300534"/>
          </a:xfrm>
          <a:prstGeom prst="rect">
            <a:avLst/>
          </a:prstGeom>
          <a:gradFill>
            <a:gsLst>
              <a:gs pos="56000">
                <a:srgbClr val="002060"/>
              </a:gs>
              <a:gs pos="100000">
                <a:srgbClr val="330165">
                  <a:tint val="23500"/>
                  <a:satMod val="160000"/>
                </a:srgbClr>
              </a:gs>
            </a:gsLst>
            <a:lin ang="0" scaled="1"/>
          </a:gradFill>
          <a:ln>
            <a:solidFill>
              <a:schemeClr val="tx1"/>
            </a:solidFill>
          </a:ln>
        </p:spPr>
        <p:txBody>
          <a:bodyPr wrap="square" rtlCol="0">
            <a:spAutoFit/>
          </a:bodyPr>
          <a:lstStyle/>
          <a:p>
            <a:endParaRPr lang="en-GB" dirty="0"/>
          </a:p>
        </p:txBody>
      </p:sp>
      <p:sp>
        <p:nvSpPr>
          <p:cNvPr id="14" name="TextBox 13">
            <a:extLst>
              <a:ext uri="{FF2B5EF4-FFF2-40B4-BE49-F238E27FC236}">
                <a16:creationId xmlns:a16="http://schemas.microsoft.com/office/drawing/2014/main" id="{5E617B1E-15CC-9A8E-C6E7-9D18B11BDE47}"/>
              </a:ext>
            </a:extLst>
          </p:cNvPr>
          <p:cNvSpPr txBox="1"/>
          <p:nvPr/>
        </p:nvSpPr>
        <p:spPr>
          <a:xfrm>
            <a:off x="4649370" y="4615571"/>
            <a:ext cx="1265129" cy="369332"/>
          </a:xfrm>
          <a:prstGeom prst="rect">
            <a:avLst/>
          </a:prstGeom>
          <a:noFill/>
        </p:spPr>
        <p:txBody>
          <a:bodyPr wrap="square" rtlCol="0">
            <a:spAutoFit/>
          </a:bodyPr>
          <a:lstStyle/>
          <a:p>
            <a:r>
              <a:rPr lang="en-GB" dirty="0"/>
              <a:t>37%</a:t>
            </a:r>
          </a:p>
        </p:txBody>
      </p:sp>
      <p:sp>
        <p:nvSpPr>
          <p:cNvPr id="17" name="TextBox 16">
            <a:extLst>
              <a:ext uri="{FF2B5EF4-FFF2-40B4-BE49-F238E27FC236}">
                <a16:creationId xmlns:a16="http://schemas.microsoft.com/office/drawing/2014/main" id="{44D144C1-F094-C615-A213-FD480CD57424}"/>
              </a:ext>
            </a:extLst>
          </p:cNvPr>
          <p:cNvSpPr txBox="1"/>
          <p:nvPr/>
        </p:nvSpPr>
        <p:spPr>
          <a:xfrm>
            <a:off x="758208" y="5247399"/>
            <a:ext cx="3513858" cy="369332"/>
          </a:xfrm>
          <a:prstGeom prst="rect">
            <a:avLst/>
          </a:prstGeom>
          <a:noFill/>
        </p:spPr>
        <p:txBody>
          <a:bodyPr wrap="square" rtlCol="0">
            <a:spAutoFit/>
          </a:bodyPr>
          <a:lstStyle/>
          <a:p>
            <a:r>
              <a:rPr lang="en-GB" dirty="0"/>
              <a:t>Myocardial Infarction (male, fatal) </a:t>
            </a:r>
          </a:p>
        </p:txBody>
      </p:sp>
      <p:sp>
        <p:nvSpPr>
          <p:cNvPr id="24" name="TextBox 23">
            <a:extLst>
              <a:ext uri="{FF2B5EF4-FFF2-40B4-BE49-F238E27FC236}">
                <a16:creationId xmlns:a16="http://schemas.microsoft.com/office/drawing/2014/main" id="{82608870-CF12-8722-1DF6-1954D8A0F996}"/>
              </a:ext>
            </a:extLst>
          </p:cNvPr>
          <p:cNvSpPr txBox="1"/>
          <p:nvPr/>
        </p:nvSpPr>
        <p:spPr>
          <a:xfrm>
            <a:off x="4272066" y="3595275"/>
            <a:ext cx="1265129" cy="369332"/>
          </a:xfrm>
          <a:prstGeom prst="rect">
            <a:avLst/>
          </a:prstGeom>
          <a:noFill/>
        </p:spPr>
        <p:txBody>
          <a:bodyPr wrap="square" rtlCol="0">
            <a:spAutoFit/>
          </a:bodyPr>
          <a:lstStyle/>
          <a:p>
            <a:r>
              <a:rPr lang="en-GB" dirty="0"/>
              <a:t>31%</a:t>
            </a:r>
          </a:p>
        </p:txBody>
      </p:sp>
      <p:sp>
        <p:nvSpPr>
          <p:cNvPr id="27" name="TextBox 26">
            <a:extLst>
              <a:ext uri="{FF2B5EF4-FFF2-40B4-BE49-F238E27FC236}">
                <a16:creationId xmlns:a16="http://schemas.microsoft.com/office/drawing/2014/main" id="{5E1B2277-07A2-15AC-B7D5-68C0B3BE61E6}"/>
              </a:ext>
            </a:extLst>
          </p:cNvPr>
          <p:cNvSpPr txBox="1"/>
          <p:nvPr/>
        </p:nvSpPr>
        <p:spPr>
          <a:xfrm rot="10800000">
            <a:off x="860143" y="5988986"/>
            <a:ext cx="1866378" cy="286557"/>
          </a:xfrm>
          <a:prstGeom prst="rect">
            <a:avLst/>
          </a:prstGeom>
          <a:gradFill>
            <a:gsLst>
              <a:gs pos="56000">
                <a:srgbClr val="002060"/>
              </a:gs>
              <a:gs pos="100000">
                <a:srgbClr val="330165">
                  <a:tint val="23500"/>
                  <a:satMod val="160000"/>
                </a:srgbClr>
              </a:gs>
            </a:gsLst>
            <a:lin ang="0" scaled="1"/>
          </a:gradFill>
          <a:ln>
            <a:solidFill>
              <a:schemeClr val="tx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5483D69D-BD24-C706-1655-D35A0509CD96}"/>
              </a:ext>
            </a:extLst>
          </p:cNvPr>
          <p:cNvSpPr txBox="1"/>
          <p:nvPr/>
        </p:nvSpPr>
        <p:spPr>
          <a:xfrm>
            <a:off x="2093956" y="3581284"/>
            <a:ext cx="1265129" cy="369332"/>
          </a:xfrm>
          <a:prstGeom prst="rect">
            <a:avLst/>
          </a:prstGeom>
          <a:noFill/>
        </p:spPr>
        <p:txBody>
          <a:bodyPr wrap="square" rtlCol="0">
            <a:spAutoFit/>
          </a:bodyPr>
          <a:lstStyle/>
          <a:p>
            <a:r>
              <a:rPr lang="en-GB" dirty="0"/>
              <a:t>13%</a:t>
            </a:r>
          </a:p>
        </p:txBody>
      </p:sp>
      <p:cxnSp>
        <p:nvCxnSpPr>
          <p:cNvPr id="10" name="Straight Connector 9">
            <a:extLst>
              <a:ext uri="{FF2B5EF4-FFF2-40B4-BE49-F238E27FC236}">
                <a16:creationId xmlns:a16="http://schemas.microsoft.com/office/drawing/2014/main" id="{D63C8BE9-1FC9-42E9-C8DD-112A148FF11A}"/>
              </a:ext>
            </a:extLst>
          </p:cNvPr>
          <p:cNvCxnSpPr>
            <a:cxnSpLocks/>
          </p:cNvCxnSpPr>
          <p:nvPr/>
        </p:nvCxnSpPr>
        <p:spPr>
          <a:xfrm>
            <a:off x="2539804" y="3949896"/>
            <a:ext cx="0" cy="300534"/>
          </a:xfrm>
          <a:prstGeom prst="line">
            <a:avLst/>
          </a:prstGeom>
          <a:ln w="57150">
            <a:solidFill>
              <a:srgbClr val="00B0F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867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6CBF-B9D8-B091-9567-1C5AB4D1DEF9}"/>
              </a:ext>
            </a:extLst>
          </p:cNvPr>
          <p:cNvSpPr>
            <a:spLocks noGrp="1"/>
          </p:cNvSpPr>
          <p:nvPr>
            <p:ph type="title"/>
          </p:nvPr>
        </p:nvSpPr>
        <p:spPr/>
        <p:txBody>
          <a:bodyPr/>
          <a:lstStyle/>
          <a:p>
            <a:r>
              <a:rPr lang="en-GB" dirty="0"/>
              <a:t>Financial Disclosures</a:t>
            </a:r>
          </a:p>
        </p:txBody>
      </p:sp>
      <p:sp>
        <p:nvSpPr>
          <p:cNvPr id="3" name="Text Placeholder 2">
            <a:extLst>
              <a:ext uri="{FF2B5EF4-FFF2-40B4-BE49-F238E27FC236}">
                <a16:creationId xmlns:a16="http://schemas.microsoft.com/office/drawing/2014/main" id="{1FA3C96E-E77E-2A35-F1AA-7AE740636B85}"/>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678C7FCF-860F-317B-3D23-0DE94374FAEE}"/>
              </a:ext>
            </a:extLst>
          </p:cNvPr>
          <p:cNvSpPr>
            <a:spLocks noGrp="1"/>
          </p:cNvSpPr>
          <p:nvPr>
            <p:ph sz="quarter" idx="14"/>
          </p:nvPr>
        </p:nvSpPr>
        <p:spPr>
          <a:xfrm>
            <a:off x="408176" y="1419405"/>
            <a:ext cx="11783824" cy="4847283"/>
          </a:xfrm>
        </p:spPr>
        <p:txBody>
          <a:bodyPr/>
          <a:lstStyle/>
          <a:p>
            <a:pPr marL="0" indent="0">
              <a:buNone/>
            </a:pPr>
            <a:r>
              <a:rPr lang="en-GB" b="1" dirty="0"/>
              <a:t>Scientific</a:t>
            </a:r>
            <a:r>
              <a:rPr lang="en-GB" dirty="0"/>
              <a:t> </a:t>
            </a:r>
            <a:r>
              <a:rPr lang="en-GB" b="1" dirty="0"/>
              <a:t>Advisory Boards/ Educational Activities:</a:t>
            </a:r>
          </a:p>
          <a:p>
            <a:pPr marL="0" indent="0">
              <a:buNone/>
            </a:pPr>
            <a:r>
              <a:rPr lang="en-GB" dirty="0"/>
              <a:t>Astra Zeneca, Guardant, Roche</a:t>
            </a:r>
          </a:p>
          <a:p>
            <a:pPr lvl="1"/>
            <a:r>
              <a:rPr lang="en-GB" dirty="0"/>
              <a:t>All monies donated to charity</a:t>
            </a:r>
          </a:p>
        </p:txBody>
      </p:sp>
    </p:spTree>
    <p:extLst>
      <p:ext uri="{BB962C8B-B14F-4D97-AF65-F5344CB8AC3E}">
        <p14:creationId xmlns:p14="http://schemas.microsoft.com/office/powerpoint/2010/main" val="310100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2C252DC-2551-30DA-1734-CB76D72E73DB}"/>
              </a:ext>
            </a:extLst>
          </p:cNvPr>
          <p:cNvSpPr/>
          <p:nvPr/>
        </p:nvSpPr>
        <p:spPr>
          <a:xfrm rot="10800000">
            <a:off x="874735" y="1365916"/>
            <a:ext cx="4902895" cy="2051825"/>
          </a:xfrm>
          <a:prstGeom prst="rect">
            <a:avLst/>
          </a:prstGeom>
          <a:gradFill flip="none" rotWithShape="1">
            <a:gsLst>
              <a:gs pos="10000">
                <a:srgbClr val="330165"/>
              </a:gs>
              <a:gs pos="56000">
                <a:srgbClr val="330165"/>
              </a:gs>
              <a:gs pos="100000">
                <a:schemeClr val="accent1">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      </a:t>
            </a:r>
          </a:p>
        </p:txBody>
      </p:sp>
      <p:sp>
        <p:nvSpPr>
          <p:cNvPr id="34" name="Rectangle 33">
            <a:extLst>
              <a:ext uri="{FF2B5EF4-FFF2-40B4-BE49-F238E27FC236}">
                <a16:creationId xmlns:a16="http://schemas.microsoft.com/office/drawing/2014/main" id="{D744A805-D244-9E58-FD42-91D3CB2F439E}"/>
              </a:ext>
            </a:extLst>
          </p:cNvPr>
          <p:cNvSpPr/>
          <p:nvPr/>
        </p:nvSpPr>
        <p:spPr>
          <a:xfrm>
            <a:off x="5777630" y="1376053"/>
            <a:ext cx="5612705" cy="2051825"/>
          </a:xfrm>
          <a:prstGeom prst="rect">
            <a:avLst/>
          </a:prstGeom>
          <a:solidFill>
            <a:srgbClr val="D1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5" name="Straight Connector 34">
            <a:extLst>
              <a:ext uri="{FF2B5EF4-FFF2-40B4-BE49-F238E27FC236}">
                <a16:creationId xmlns:a16="http://schemas.microsoft.com/office/drawing/2014/main" id="{F0C6BBE8-13A3-F597-D7E2-B24490F11999}"/>
              </a:ext>
            </a:extLst>
          </p:cNvPr>
          <p:cNvCxnSpPr/>
          <p:nvPr/>
        </p:nvCxnSpPr>
        <p:spPr>
          <a:xfrm>
            <a:off x="3805825" y="1368477"/>
            <a:ext cx="0" cy="2060523"/>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FF4DFD9-21D9-AE95-DD5C-5C721755A58F}"/>
              </a:ext>
            </a:extLst>
          </p:cNvPr>
          <p:cNvSpPr txBox="1"/>
          <p:nvPr/>
        </p:nvSpPr>
        <p:spPr>
          <a:xfrm>
            <a:off x="4470596" y="1607345"/>
            <a:ext cx="1164921" cy="461665"/>
          </a:xfrm>
          <a:prstGeom prst="rect">
            <a:avLst/>
          </a:prstGeom>
          <a:noFill/>
        </p:spPr>
        <p:txBody>
          <a:bodyPr wrap="square" rtlCol="0">
            <a:spAutoFit/>
          </a:bodyPr>
          <a:lstStyle/>
          <a:p>
            <a:r>
              <a:rPr lang="en-GB" sz="2400" dirty="0">
                <a:solidFill>
                  <a:schemeClr val="bg1"/>
                </a:solidFill>
              </a:rPr>
              <a:t>rare</a:t>
            </a:r>
          </a:p>
        </p:txBody>
      </p:sp>
      <p:sp>
        <p:nvSpPr>
          <p:cNvPr id="37" name="TextBox 36">
            <a:extLst>
              <a:ext uri="{FF2B5EF4-FFF2-40B4-BE49-F238E27FC236}">
                <a16:creationId xmlns:a16="http://schemas.microsoft.com/office/drawing/2014/main" id="{EF4F9DC2-60EB-4F98-6DCD-076291F2E63D}"/>
              </a:ext>
            </a:extLst>
          </p:cNvPr>
          <p:cNvSpPr txBox="1"/>
          <p:nvPr/>
        </p:nvSpPr>
        <p:spPr>
          <a:xfrm>
            <a:off x="1112881" y="1562156"/>
            <a:ext cx="1445713" cy="461665"/>
          </a:xfrm>
          <a:prstGeom prst="rect">
            <a:avLst/>
          </a:prstGeom>
          <a:noFill/>
        </p:spPr>
        <p:txBody>
          <a:bodyPr wrap="square" rtlCol="0">
            <a:spAutoFit/>
          </a:bodyPr>
          <a:lstStyle/>
          <a:p>
            <a:r>
              <a:rPr lang="en-GB" sz="2400" dirty="0">
                <a:solidFill>
                  <a:schemeClr val="bg1"/>
                </a:solidFill>
              </a:rPr>
              <a:t>common</a:t>
            </a:r>
          </a:p>
        </p:txBody>
      </p:sp>
      <p:sp>
        <p:nvSpPr>
          <p:cNvPr id="38" name="TextBox 37">
            <a:extLst>
              <a:ext uri="{FF2B5EF4-FFF2-40B4-BE49-F238E27FC236}">
                <a16:creationId xmlns:a16="http://schemas.microsoft.com/office/drawing/2014/main" id="{E3732DC6-A4BF-33C8-3112-432730E5CDF3}"/>
              </a:ext>
            </a:extLst>
          </p:cNvPr>
          <p:cNvSpPr txBox="1"/>
          <p:nvPr/>
        </p:nvSpPr>
        <p:spPr>
          <a:xfrm>
            <a:off x="1704062" y="2615396"/>
            <a:ext cx="1979112" cy="769441"/>
          </a:xfrm>
          <a:prstGeom prst="rect">
            <a:avLst/>
          </a:prstGeom>
          <a:noFill/>
          <a:ln>
            <a:noFill/>
          </a:ln>
        </p:spPr>
        <p:txBody>
          <a:bodyPr wrap="square" rtlCol="0">
            <a:spAutoFit/>
          </a:bodyPr>
          <a:lstStyle/>
          <a:p>
            <a:r>
              <a:rPr lang="en-GB" sz="4400" dirty="0" err="1">
                <a:solidFill>
                  <a:schemeClr val="bg1"/>
                </a:solidFill>
              </a:rPr>
              <a:t>genetic</a:t>
            </a:r>
            <a:r>
              <a:rPr lang="en-GB" dirty="0" err="1"/>
              <a:t>c</a:t>
            </a:r>
            <a:endParaRPr lang="en-GB" dirty="0"/>
          </a:p>
        </p:txBody>
      </p:sp>
      <p:sp>
        <p:nvSpPr>
          <p:cNvPr id="39" name="TextBox 38">
            <a:extLst>
              <a:ext uri="{FF2B5EF4-FFF2-40B4-BE49-F238E27FC236}">
                <a16:creationId xmlns:a16="http://schemas.microsoft.com/office/drawing/2014/main" id="{0C7F22DE-C203-5FAB-900A-407CCC142D50}"/>
              </a:ext>
            </a:extLst>
          </p:cNvPr>
          <p:cNvSpPr txBox="1"/>
          <p:nvPr/>
        </p:nvSpPr>
        <p:spPr>
          <a:xfrm>
            <a:off x="7316769" y="2676462"/>
            <a:ext cx="4188909" cy="769441"/>
          </a:xfrm>
          <a:prstGeom prst="rect">
            <a:avLst/>
          </a:prstGeom>
          <a:noFill/>
          <a:ln>
            <a:noFill/>
          </a:ln>
        </p:spPr>
        <p:txBody>
          <a:bodyPr wrap="square" rtlCol="0">
            <a:spAutoFit/>
          </a:bodyPr>
          <a:lstStyle/>
          <a:p>
            <a:r>
              <a:rPr lang="en-GB" sz="4400" dirty="0">
                <a:solidFill>
                  <a:schemeClr val="bg1"/>
                </a:solidFill>
              </a:rPr>
              <a:t>environmental</a:t>
            </a:r>
            <a:endParaRPr lang="en-GB" dirty="0"/>
          </a:p>
        </p:txBody>
      </p:sp>
      <p:sp>
        <p:nvSpPr>
          <p:cNvPr id="45" name="Title 1">
            <a:extLst>
              <a:ext uri="{FF2B5EF4-FFF2-40B4-BE49-F238E27FC236}">
                <a16:creationId xmlns:a16="http://schemas.microsoft.com/office/drawing/2014/main" id="{5B1C9C1B-D5EC-DED1-AD4F-6B47033F3BFE}"/>
              </a:ext>
            </a:extLst>
          </p:cNvPr>
          <p:cNvSpPr>
            <a:spLocks noGrp="1"/>
          </p:cNvSpPr>
          <p:nvPr>
            <p:ph type="title"/>
          </p:nvPr>
        </p:nvSpPr>
        <p:spPr>
          <a:xfrm>
            <a:off x="801665" y="41066"/>
            <a:ext cx="10515600" cy="1325563"/>
          </a:xfrm>
        </p:spPr>
        <p:txBody>
          <a:bodyPr/>
          <a:lstStyle/>
          <a:p>
            <a:r>
              <a:rPr lang="en-GB" dirty="0"/>
              <a:t>1) “Complex” diseases are complex</a:t>
            </a:r>
          </a:p>
        </p:txBody>
      </p:sp>
      <p:sp>
        <p:nvSpPr>
          <p:cNvPr id="2" name="TextBox 1">
            <a:extLst>
              <a:ext uri="{FF2B5EF4-FFF2-40B4-BE49-F238E27FC236}">
                <a16:creationId xmlns:a16="http://schemas.microsoft.com/office/drawing/2014/main" id="{C4B39F55-613F-B608-3CA3-827819150781}"/>
              </a:ext>
            </a:extLst>
          </p:cNvPr>
          <p:cNvSpPr txBox="1"/>
          <p:nvPr/>
        </p:nvSpPr>
        <p:spPr>
          <a:xfrm>
            <a:off x="8392160" y="6368893"/>
            <a:ext cx="4030579" cy="461665"/>
          </a:xfrm>
          <a:prstGeom prst="rect">
            <a:avLst/>
          </a:prstGeom>
          <a:noFill/>
        </p:spPr>
        <p:txBody>
          <a:bodyPr wrap="square" rtlCol="0">
            <a:spAutoFit/>
          </a:bodyPr>
          <a:lstStyle/>
          <a:p>
            <a:r>
              <a:rPr lang="en-GB" sz="1200" dirty="0" err="1">
                <a:effectLst/>
                <a:latin typeface="Arial" panose="020B0604020202020204" pitchFamily="34" charset="0"/>
                <a:ea typeface="Arial" panose="020B0604020202020204" pitchFamily="34" charset="0"/>
                <a:cs typeface="Calibri" panose="020F0502020204030204" pitchFamily="34" charset="0"/>
              </a:rPr>
              <a:t>Mucci</a:t>
            </a:r>
            <a:r>
              <a:rPr lang="en-GB" sz="1200" dirty="0">
                <a:effectLst/>
                <a:latin typeface="Arial" panose="020B0604020202020204" pitchFamily="34" charset="0"/>
                <a:ea typeface="Arial" panose="020B0604020202020204" pitchFamily="34" charset="0"/>
                <a:cs typeface="Calibri" panose="020F0502020204030204" pitchFamily="34" charset="0"/>
              </a:rPr>
              <a:t> LA et al.. </a:t>
            </a:r>
            <a:r>
              <a:rPr lang="en-GB" sz="1200" i="1" dirty="0">
                <a:effectLst/>
                <a:latin typeface="Arial" panose="020B0604020202020204" pitchFamily="34" charset="0"/>
                <a:ea typeface="Arial" panose="020B0604020202020204" pitchFamily="34" charset="0"/>
                <a:cs typeface="Calibri" panose="020F0502020204030204" pitchFamily="34" charset="0"/>
              </a:rPr>
              <a:t>Jama</a:t>
            </a:r>
            <a:r>
              <a:rPr lang="en-GB" sz="1200" dirty="0">
                <a:effectLst/>
                <a:latin typeface="Arial" panose="020B0604020202020204" pitchFamily="34" charset="0"/>
                <a:ea typeface="Arial" panose="020B0604020202020204" pitchFamily="34" charset="0"/>
                <a:cs typeface="Calibri" panose="020F0502020204030204" pitchFamily="34" charset="0"/>
              </a:rPr>
              <a:t> 2016; </a:t>
            </a:r>
            <a:r>
              <a:rPr lang="en-GB" sz="1200" b="1" dirty="0">
                <a:effectLst/>
                <a:latin typeface="Arial" panose="020B0604020202020204" pitchFamily="34" charset="0"/>
                <a:ea typeface="Arial" panose="020B0604020202020204" pitchFamily="34" charset="0"/>
                <a:cs typeface="Calibri" panose="020F0502020204030204" pitchFamily="34" charset="0"/>
              </a:rPr>
              <a:t>315</a:t>
            </a:r>
            <a:r>
              <a:rPr lang="en-GB" sz="1200" dirty="0">
                <a:effectLst/>
                <a:latin typeface="Arial" panose="020B0604020202020204" pitchFamily="34" charset="0"/>
                <a:ea typeface="Arial" panose="020B0604020202020204" pitchFamily="34" charset="0"/>
                <a:cs typeface="Calibri" panose="020F0502020204030204" pitchFamily="34" charset="0"/>
              </a:rPr>
              <a:t>(1): 68-76.</a:t>
            </a:r>
          </a:p>
          <a:p>
            <a:r>
              <a:rPr lang="en-GB" sz="1200" b="0" i="0" dirty="0" err="1">
                <a:solidFill>
                  <a:srgbClr val="242424"/>
                </a:solidFill>
                <a:effectLst/>
                <a:latin typeface="Arial" panose="020B0604020202020204" pitchFamily="34" charset="0"/>
              </a:rPr>
              <a:t>Zdravkovic</a:t>
            </a:r>
            <a:r>
              <a:rPr lang="en-GB" sz="1200" b="0" i="0" dirty="0">
                <a:solidFill>
                  <a:srgbClr val="242424"/>
                </a:solidFill>
                <a:effectLst/>
                <a:latin typeface="Arial" panose="020B0604020202020204" pitchFamily="34" charset="0"/>
              </a:rPr>
              <a:t> </a:t>
            </a:r>
            <a:r>
              <a:rPr lang="en-GB" sz="1200" b="0" i="0" dirty="0" err="1">
                <a:solidFill>
                  <a:srgbClr val="242424"/>
                </a:solidFill>
                <a:effectLst/>
                <a:latin typeface="Arial" panose="020B0604020202020204" pitchFamily="34" charset="0"/>
              </a:rPr>
              <a:t>S,et</a:t>
            </a:r>
            <a:r>
              <a:rPr lang="en-GB" sz="1200" b="0" i="0" dirty="0">
                <a:solidFill>
                  <a:srgbClr val="242424"/>
                </a:solidFill>
                <a:effectLst/>
                <a:latin typeface="Arial" panose="020B0604020202020204" pitchFamily="34" charset="0"/>
              </a:rPr>
              <a:t> al. J Intern Med 2002, 252:247-54.</a:t>
            </a:r>
            <a:endParaRPr lang="en-GB" sz="1200" dirty="0"/>
          </a:p>
        </p:txBody>
      </p:sp>
      <p:sp>
        <p:nvSpPr>
          <p:cNvPr id="3" name="TextBox 2">
            <a:extLst>
              <a:ext uri="{FF2B5EF4-FFF2-40B4-BE49-F238E27FC236}">
                <a16:creationId xmlns:a16="http://schemas.microsoft.com/office/drawing/2014/main" id="{D97C2951-B42D-D6C8-2EA2-F0DD03FD21B6}"/>
              </a:ext>
            </a:extLst>
          </p:cNvPr>
          <p:cNvSpPr txBox="1"/>
          <p:nvPr/>
        </p:nvSpPr>
        <p:spPr>
          <a:xfrm>
            <a:off x="874735" y="3938445"/>
            <a:ext cx="10515600" cy="280261"/>
          </a:xfrm>
          <a:prstGeom prst="rect">
            <a:avLst/>
          </a:prstGeom>
          <a:solidFill>
            <a:srgbClr val="D1CC00"/>
          </a:solidFill>
          <a:ln>
            <a:solidFill>
              <a:schemeClr val="tx1"/>
            </a:solidFill>
          </a:ln>
        </p:spPr>
        <p:txBody>
          <a:bodyPr wrap="square" rtlCol="0">
            <a:spAutoFit/>
          </a:bodyPr>
          <a:lstStyle/>
          <a:p>
            <a:endParaRPr lang="en-GB" dirty="0"/>
          </a:p>
        </p:txBody>
      </p:sp>
      <p:sp>
        <p:nvSpPr>
          <p:cNvPr id="4" name="TextBox 3">
            <a:extLst>
              <a:ext uri="{FF2B5EF4-FFF2-40B4-BE49-F238E27FC236}">
                <a16:creationId xmlns:a16="http://schemas.microsoft.com/office/drawing/2014/main" id="{D7773F7C-68B7-10D1-4FDC-A45DDDC1639D}"/>
              </a:ext>
            </a:extLst>
          </p:cNvPr>
          <p:cNvSpPr txBox="1"/>
          <p:nvPr/>
        </p:nvSpPr>
        <p:spPr>
          <a:xfrm>
            <a:off x="2418045" y="5619031"/>
            <a:ext cx="1265129" cy="369332"/>
          </a:xfrm>
          <a:prstGeom prst="rect">
            <a:avLst/>
          </a:prstGeom>
          <a:noFill/>
        </p:spPr>
        <p:txBody>
          <a:bodyPr wrap="square" rtlCol="0">
            <a:spAutoFit/>
          </a:bodyPr>
          <a:lstStyle/>
          <a:p>
            <a:r>
              <a:rPr lang="en-GB" dirty="0"/>
              <a:t>15%</a:t>
            </a:r>
          </a:p>
        </p:txBody>
      </p:sp>
      <p:sp>
        <p:nvSpPr>
          <p:cNvPr id="5" name="TextBox 4">
            <a:extLst>
              <a:ext uri="{FF2B5EF4-FFF2-40B4-BE49-F238E27FC236}">
                <a16:creationId xmlns:a16="http://schemas.microsoft.com/office/drawing/2014/main" id="{0089DA63-40BF-5AEA-D9DC-580600A370E7}"/>
              </a:ext>
            </a:extLst>
          </p:cNvPr>
          <p:cNvSpPr txBox="1"/>
          <p:nvPr/>
        </p:nvSpPr>
        <p:spPr>
          <a:xfrm rot="10800000">
            <a:off x="875307" y="3928309"/>
            <a:ext cx="3627757" cy="300534"/>
          </a:xfrm>
          <a:prstGeom prst="rect">
            <a:avLst/>
          </a:prstGeom>
          <a:gradFill>
            <a:gsLst>
              <a:gs pos="56000">
                <a:srgbClr val="002060"/>
              </a:gs>
              <a:gs pos="100000">
                <a:srgbClr val="330165">
                  <a:tint val="23500"/>
                  <a:satMod val="160000"/>
                </a:srgbClr>
              </a:gs>
            </a:gsLst>
            <a:lin ang="0" scaled="1"/>
          </a:gradFill>
          <a:ln>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3E1A9874-A39E-4A0B-880A-51F29B7B3EBB}"/>
              </a:ext>
            </a:extLst>
          </p:cNvPr>
          <p:cNvSpPr txBox="1"/>
          <p:nvPr/>
        </p:nvSpPr>
        <p:spPr>
          <a:xfrm>
            <a:off x="874735" y="6001626"/>
            <a:ext cx="10515600" cy="274540"/>
          </a:xfrm>
          <a:prstGeom prst="rect">
            <a:avLst/>
          </a:prstGeom>
          <a:solidFill>
            <a:srgbClr val="D1CC00"/>
          </a:solidFill>
          <a:ln>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6E9D0E83-309C-3D87-CEF7-E7BCA6688B00}"/>
              </a:ext>
            </a:extLst>
          </p:cNvPr>
          <p:cNvSpPr txBox="1"/>
          <p:nvPr/>
        </p:nvSpPr>
        <p:spPr>
          <a:xfrm>
            <a:off x="785018" y="4238979"/>
            <a:ext cx="1881922" cy="369332"/>
          </a:xfrm>
          <a:prstGeom prst="rect">
            <a:avLst/>
          </a:prstGeom>
          <a:noFill/>
        </p:spPr>
        <p:txBody>
          <a:bodyPr wrap="square" rtlCol="0">
            <a:spAutoFit/>
          </a:bodyPr>
          <a:lstStyle/>
          <a:p>
            <a:r>
              <a:rPr lang="en-GB" dirty="0"/>
              <a:t>Breast Cancer</a:t>
            </a:r>
          </a:p>
        </p:txBody>
      </p:sp>
      <p:sp>
        <p:nvSpPr>
          <p:cNvPr id="9" name="TextBox 8">
            <a:extLst>
              <a:ext uri="{FF2B5EF4-FFF2-40B4-BE49-F238E27FC236}">
                <a16:creationId xmlns:a16="http://schemas.microsoft.com/office/drawing/2014/main" id="{DBCC819C-A342-9F45-5E4F-8A329E7A5F78}"/>
              </a:ext>
            </a:extLst>
          </p:cNvPr>
          <p:cNvSpPr txBox="1"/>
          <p:nvPr/>
        </p:nvSpPr>
        <p:spPr>
          <a:xfrm>
            <a:off x="785018" y="6245503"/>
            <a:ext cx="1881922" cy="369332"/>
          </a:xfrm>
          <a:prstGeom prst="rect">
            <a:avLst/>
          </a:prstGeom>
          <a:noFill/>
        </p:spPr>
        <p:txBody>
          <a:bodyPr wrap="square" rtlCol="0">
            <a:spAutoFit/>
          </a:bodyPr>
          <a:lstStyle/>
          <a:p>
            <a:r>
              <a:rPr lang="en-GB" dirty="0"/>
              <a:t>Colorectal Cancer</a:t>
            </a:r>
          </a:p>
        </p:txBody>
      </p:sp>
      <p:sp>
        <p:nvSpPr>
          <p:cNvPr id="12" name="TextBox 11">
            <a:extLst>
              <a:ext uri="{FF2B5EF4-FFF2-40B4-BE49-F238E27FC236}">
                <a16:creationId xmlns:a16="http://schemas.microsoft.com/office/drawing/2014/main" id="{A50DFE38-E829-56CD-079C-C6D606E2BBD8}"/>
              </a:ext>
            </a:extLst>
          </p:cNvPr>
          <p:cNvSpPr txBox="1"/>
          <p:nvPr/>
        </p:nvSpPr>
        <p:spPr>
          <a:xfrm>
            <a:off x="849247" y="4978881"/>
            <a:ext cx="10515600" cy="274540"/>
          </a:xfrm>
          <a:prstGeom prst="rect">
            <a:avLst/>
          </a:prstGeom>
          <a:solidFill>
            <a:srgbClr val="D1CC00"/>
          </a:solidFill>
          <a:ln>
            <a:solidFill>
              <a:schemeClr val="tx1"/>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DF1E91A4-6ED2-D716-F0B2-D0998D0F08DB}"/>
              </a:ext>
            </a:extLst>
          </p:cNvPr>
          <p:cNvSpPr txBox="1"/>
          <p:nvPr/>
        </p:nvSpPr>
        <p:spPr>
          <a:xfrm rot="10800000">
            <a:off x="849247" y="4953900"/>
            <a:ext cx="4055384" cy="300534"/>
          </a:xfrm>
          <a:prstGeom prst="rect">
            <a:avLst/>
          </a:prstGeom>
          <a:gradFill>
            <a:gsLst>
              <a:gs pos="56000">
                <a:srgbClr val="002060"/>
              </a:gs>
              <a:gs pos="100000">
                <a:srgbClr val="330165">
                  <a:tint val="23500"/>
                  <a:satMod val="160000"/>
                </a:srgbClr>
              </a:gs>
            </a:gsLst>
            <a:lin ang="0" scaled="1"/>
          </a:gradFill>
          <a:ln>
            <a:solidFill>
              <a:schemeClr val="tx1"/>
            </a:solidFill>
          </a:ln>
        </p:spPr>
        <p:txBody>
          <a:bodyPr wrap="square" rtlCol="0">
            <a:spAutoFit/>
          </a:bodyPr>
          <a:lstStyle/>
          <a:p>
            <a:endParaRPr lang="en-GB" dirty="0"/>
          </a:p>
        </p:txBody>
      </p:sp>
      <p:sp>
        <p:nvSpPr>
          <p:cNvPr id="14" name="TextBox 13">
            <a:extLst>
              <a:ext uri="{FF2B5EF4-FFF2-40B4-BE49-F238E27FC236}">
                <a16:creationId xmlns:a16="http://schemas.microsoft.com/office/drawing/2014/main" id="{5E617B1E-15CC-9A8E-C6E7-9D18B11BDE47}"/>
              </a:ext>
            </a:extLst>
          </p:cNvPr>
          <p:cNvSpPr txBox="1"/>
          <p:nvPr/>
        </p:nvSpPr>
        <p:spPr>
          <a:xfrm>
            <a:off x="4649370" y="4615571"/>
            <a:ext cx="1265129" cy="369332"/>
          </a:xfrm>
          <a:prstGeom prst="rect">
            <a:avLst/>
          </a:prstGeom>
          <a:noFill/>
        </p:spPr>
        <p:txBody>
          <a:bodyPr wrap="square" rtlCol="0">
            <a:spAutoFit/>
          </a:bodyPr>
          <a:lstStyle/>
          <a:p>
            <a:r>
              <a:rPr lang="en-GB" dirty="0"/>
              <a:t>37%</a:t>
            </a:r>
          </a:p>
        </p:txBody>
      </p:sp>
      <p:sp>
        <p:nvSpPr>
          <p:cNvPr id="17" name="TextBox 16">
            <a:extLst>
              <a:ext uri="{FF2B5EF4-FFF2-40B4-BE49-F238E27FC236}">
                <a16:creationId xmlns:a16="http://schemas.microsoft.com/office/drawing/2014/main" id="{44D144C1-F094-C615-A213-FD480CD57424}"/>
              </a:ext>
            </a:extLst>
          </p:cNvPr>
          <p:cNvSpPr txBox="1"/>
          <p:nvPr/>
        </p:nvSpPr>
        <p:spPr>
          <a:xfrm>
            <a:off x="758208" y="5247399"/>
            <a:ext cx="3513858" cy="369332"/>
          </a:xfrm>
          <a:prstGeom prst="rect">
            <a:avLst/>
          </a:prstGeom>
          <a:noFill/>
        </p:spPr>
        <p:txBody>
          <a:bodyPr wrap="square" rtlCol="0">
            <a:spAutoFit/>
          </a:bodyPr>
          <a:lstStyle/>
          <a:p>
            <a:r>
              <a:rPr lang="en-GB" dirty="0"/>
              <a:t>Myocardial Infarction (male, fatal) </a:t>
            </a:r>
          </a:p>
        </p:txBody>
      </p:sp>
      <p:sp>
        <p:nvSpPr>
          <p:cNvPr id="24" name="TextBox 23">
            <a:extLst>
              <a:ext uri="{FF2B5EF4-FFF2-40B4-BE49-F238E27FC236}">
                <a16:creationId xmlns:a16="http://schemas.microsoft.com/office/drawing/2014/main" id="{82608870-CF12-8722-1DF6-1954D8A0F996}"/>
              </a:ext>
            </a:extLst>
          </p:cNvPr>
          <p:cNvSpPr txBox="1"/>
          <p:nvPr/>
        </p:nvSpPr>
        <p:spPr>
          <a:xfrm>
            <a:off x="4272066" y="3595275"/>
            <a:ext cx="1265129" cy="369332"/>
          </a:xfrm>
          <a:prstGeom prst="rect">
            <a:avLst/>
          </a:prstGeom>
          <a:noFill/>
        </p:spPr>
        <p:txBody>
          <a:bodyPr wrap="square" rtlCol="0">
            <a:spAutoFit/>
          </a:bodyPr>
          <a:lstStyle/>
          <a:p>
            <a:r>
              <a:rPr lang="en-GB" dirty="0"/>
              <a:t>31%</a:t>
            </a:r>
          </a:p>
        </p:txBody>
      </p:sp>
      <p:sp>
        <p:nvSpPr>
          <p:cNvPr id="27" name="TextBox 26">
            <a:extLst>
              <a:ext uri="{FF2B5EF4-FFF2-40B4-BE49-F238E27FC236}">
                <a16:creationId xmlns:a16="http://schemas.microsoft.com/office/drawing/2014/main" id="{5E1B2277-07A2-15AC-B7D5-68C0B3BE61E6}"/>
              </a:ext>
            </a:extLst>
          </p:cNvPr>
          <p:cNvSpPr txBox="1"/>
          <p:nvPr/>
        </p:nvSpPr>
        <p:spPr>
          <a:xfrm rot="10800000">
            <a:off x="860143" y="5988986"/>
            <a:ext cx="1866378" cy="286557"/>
          </a:xfrm>
          <a:prstGeom prst="rect">
            <a:avLst/>
          </a:prstGeom>
          <a:gradFill>
            <a:gsLst>
              <a:gs pos="56000">
                <a:srgbClr val="002060"/>
              </a:gs>
              <a:gs pos="100000">
                <a:srgbClr val="330165">
                  <a:tint val="23500"/>
                  <a:satMod val="160000"/>
                </a:srgbClr>
              </a:gs>
            </a:gsLst>
            <a:lin ang="0" scaled="1"/>
          </a:gradFill>
          <a:ln>
            <a:solidFill>
              <a:schemeClr val="tx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66F8AE06-C573-128A-8962-C55B412A1C51}"/>
              </a:ext>
            </a:extLst>
          </p:cNvPr>
          <p:cNvSpPr txBox="1"/>
          <p:nvPr/>
        </p:nvSpPr>
        <p:spPr>
          <a:xfrm>
            <a:off x="2093956" y="3581284"/>
            <a:ext cx="1265129" cy="369332"/>
          </a:xfrm>
          <a:prstGeom prst="rect">
            <a:avLst/>
          </a:prstGeom>
          <a:noFill/>
        </p:spPr>
        <p:txBody>
          <a:bodyPr wrap="square" rtlCol="0">
            <a:spAutoFit/>
          </a:bodyPr>
          <a:lstStyle/>
          <a:p>
            <a:r>
              <a:rPr lang="en-GB" dirty="0"/>
              <a:t>13%</a:t>
            </a:r>
          </a:p>
        </p:txBody>
      </p:sp>
      <p:cxnSp>
        <p:nvCxnSpPr>
          <p:cNvPr id="10" name="Straight Connector 9">
            <a:extLst>
              <a:ext uri="{FF2B5EF4-FFF2-40B4-BE49-F238E27FC236}">
                <a16:creationId xmlns:a16="http://schemas.microsoft.com/office/drawing/2014/main" id="{AEF68C52-41D2-99D1-232B-1F5FAE40B21A}"/>
              </a:ext>
            </a:extLst>
          </p:cNvPr>
          <p:cNvCxnSpPr>
            <a:cxnSpLocks/>
          </p:cNvCxnSpPr>
          <p:nvPr/>
        </p:nvCxnSpPr>
        <p:spPr>
          <a:xfrm>
            <a:off x="2539804" y="3949896"/>
            <a:ext cx="0" cy="300534"/>
          </a:xfrm>
          <a:prstGeom prst="line">
            <a:avLst/>
          </a:prstGeom>
          <a:ln w="5715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BBBEF2-E900-0C45-8A0E-9D12E6AEA017}"/>
              </a:ext>
            </a:extLst>
          </p:cNvPr>
          <p:cNvSpPr txBox="1"/>
          <p:nvPr/>
        </p:nvSpPr>
        <p:spPr>
          <a:xfrm>
            <a:off x="909579" y="3948941"/>
            <a:ext cx="810943" cy="294746"/>
          </a:xfrm>
          <a:prstGeom prst="rect">
            <a:avLst/>
          </a:prstGeom>
          <a:noFill/>
          <a:ln w="38100">
            <a:solidFill>
              <a:srgbClr val="FF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6B49908-8BEF-34CF-A268-865D67AD7EAD}"/>
              </a:ext>
            </a:extLst>
          </p:cNvPr>
          <p:cNvSpPr txBox="1"/>
          <p:nvPr/>
        </p:nvSpPr>
        <p:spPr>
          <a:xfrm>
            <a:off x="1501333" y="3512504"/>
            <a:ext cx="668808" cy="369332"/>
          </a:xfrm>
          <a:prstGeom prst="rect">
            <a:avLst/>
          </a:prstGeom>
          <a:noFill/>
        </p:spPr>
        <p:txBody>
          <a:bodyPr wrap="square" rtlCol="0">
            <a:spAutoFit/>
          </a:bodyPr>
          <a:lstStyle/>
          <a:p>
            <a:r>
              <a:rPr lang="en-GB" dirty="0"/>
              <a:t>7%</a:t>
            </a:r>
          </a:p>
        </p:txBody>
      </p:sp>
    </p:spTree>
    <p:extLst>
      <p:ext uri="{BB962C8B-B14F-4D97-AF65-F5344CB8AC3E}">
        <p14:creationId xmlns:p14="http://schemas.microsoft.com/office/powerpoint/2010/main" val="227927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9B2A88A-9ECB-DF45-A377-2575079D0564}" type="slidenum">
              <a:rPr kumimoji="0" lang="en-GB" sz="1200" b="0" i="0" u="none" strike="noStrike" kern="1200" cap="none" spc="0" normalizeH="0" baseline="0" noProof="0">
                <a:ln>
                  <a:noFill/>
                </a:ln>
                <a:solidFill>
                  <a:srgbClr val="616365"/>
                </a:solidFill>
                <a:effectLst/>
                <a:uLnTx/>
                <a:uFillTx/>
                <a:latin typeface="Arial"/>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616365"/>
              </a:solidFill>
              <a:effectLst/>
              <a:uLnTx/>
              <a:uFillTx/>
              <a:latin typeface="Arial"/>
              <a:ea typeface="+mn-ea"/>
              <a:cs typeface="+mn-cs"/>
            </a:endParaRPr>
          </a:p>
        </p:txBody>
      </p:sp>
      <p:pic>
        <p:nvPicPr>
          <p:cNvPr id="14" name="Picture 13" descr="A picture containing chart&#10;&#10;Description automatically generated">
            <a:extLst>
              <a:ext uri="{FF2B5EF4-FFF2-40B4-BE49-F238E27FC236}">
                <a16:creationId xmlns:a16="http://schemas.microsoft.com/office/drawing/2014/main" id="{34C6374E-6E18-60C8-F785-0D3F0D1F0D58}"/>
              </a:ext>
            </a:extLst>
          </p:cNvPr>
          <p:cNvPicPr>
            <a:picLocks noChangeAspect="1"/>
          </p:cNvPicPr>
          <p:nvPr/>
        </p:nvPicPr>
        <p:blipFill>
          <a:blip r:embed="rId3"/>
          <a:stretch>
            <a:fillRect/>
          </a:stretch>
        </p:blipFill>
        <p:spPr>
          <a:xfrm>
            <a:off x="346129" y="-493962"/>
            <a:ext cx="10746008" cy="7593675"/>
          </a:xfrm>
          <a:prstGeom prst="rect">
            <a:avLst/>
          </a:prstGeom>
        </p:spPr>
      </p:pic>
      <p:sp>
        <p:nvSpPr>
          <p:cNvPr id="16" name="Right Arrow 15">
            <a:extLst>
              <a:ext uri="{FF2B5EF4-FFF2-40B4-BE49-F238E27FC236}">
                <a16:creationId xmlns:a16="http://schemas.microsoft.com/office/drawing/2014/main" id="{5FDB479E-1525-F37F-94F3-560EECED6FA1}"/>
              </a:ext>
            </a:extLst>
          </p:cNvPr>
          <p:cNvSpPr/>
          <p:nvPr/>
        </p:nvSpPr>
        <p:spPr>
          <a:xfrm>
            <a:off x="7973848" y="5954111"/>
            <a:ext cx="2284248" cy="322320"/>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7" name="Right Arrow 16">
            <a:extLst>
              <a:ext uri="{FF2B5EF4-FFF2-40B4-BE49-F238E27FC236}">
                <a16:creationId xmlns:a16="http://schemas.microsoft.com/office/drawing/2014/main" id="{951D71BE-CD22-3122-BCE3-22C99E0D6FE7}"/>
              </a:ext>
            </a:extLst>
          </p:cNvPr>
          <p:cNvSpPr/>
          <p:nvPr/>
        </p:nvSpPr>
        <p:spPr>
          <a:xfrm rot="10800000">
            <a:off x="1709796" y="5954114"/>
            <a:ext cx="5976881" cy="322317"/>
          </a:xfrm>
          <a:prstGeom prst="rightArrow">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A03E87C-CE6D-E488-F2AF-D17587DF8DFB}"/>
              </a:ext>
            </a:extLst>
          </p:cNvPr>
          <p:cNvSpPr txBox="1"/>
          <p:nvPr/>
        </p:nvSpPr>
        <p:spPr>
          <a:xfrm>
            <a:off x="7973849" y="6246655"/>
            <a:ext cx="2613793"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71930"/>
                </a:solidFill>
                <a:effectLst/>
                <a:uLnTx/>
                <a:uFillTx/>
                <a:latin typeface="Arial"/>
                <a:ea typeface="+mn-ea"/>
                <a:cs typeface="+mn-cs"/>
              </a:rPr>
              <a:t>Top 20% of PRS</a:t>
            </a:r>
          </a:p>
        </p:txBody>
      </p:sp>
      <p:sp>
        <p:nvSpPr>
          <p:cNvPr id="19" name="TextBox 18">
            <a:extLst>
              <a:ext uri="{FF2B5EF4-FFF2-40B4-BE49-F238E27FC236}">
                <a16:creationId xmlns:a16="http://schemas.microsoft.com/office/drawing/2014/main" id="{ED728F5D-504A-A5C0-B670-19AFE5112FEE}"/>
              </a:ext>
            </a:extLst>
          </p:cNvPr>
          <p:cNvSpPr txBox="1"/>
          <p:nvPr/>
        </p:nvSpPr>
        <p:spPr>
          <a:xfrm>
            <a:off x="5072884" y="6246654"/>
            <a:ext cx="2613793" cy="338554"/>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9DD03">
                    <a:lumMod val="75000"/>
                  </a:srgbClr>
                </a:solidFill>
                <a:effectLst/>
                <a:uLnTx/>
                <a:uFillTx/>
                <a:latin typeface="Arial"/>
                <a:ea typeface="+mn-ea"/>
                <a:cs typeface="+mn-cs"/>
              </a:rPr>
              <a:t>Bottom 80% of PRS</a:t>
            </a:r>
          </a:p>
        </p:txBody>
      </p:sp>
      <p:cxnSp>
        <p:nvCxnSpPr>
          <p:cNvPr id="23" name="Straight Arrow Connector 22">
            <a:extLst>
              <a:ext uri="{FF2B5EF4-FFF2-40B4-BE49-F238E27FC236}">
                <a16:creationId xmlns:a16="http://schemas.microsoft.com/office/drawing/2014/main" id="{6E3C8A19-4EF9-AFE9-D10F-270AACA45C36}"/>
              </a:ext>
            </a:extLst>
          </p:cNvPr>
          <p:cNvCxnSpPr>
            <a:cxnSpLocks/>
          </p:cNvCxnSpPr>
          <p:nvPr/>
        </p:nvCxnSpPr>
        <p:spPr>
          <a:xfrm flipH="1">
            <a:off x="8212084" y="3699641"/>
            <a:ext cx="350344" cy="560552"/>
          </a:xfrm>
          <a:prstGeom prst="straightConnector1">
            <a:avLst/>
          </a:prstGeom>
          <a:ln w="19050">
            <a:solidFill>
              <a:srgbClr val="800080"/>
            </a:solidFill>
            <a:tailEnd type="triangle"/>
          </a:ln>
        </p:spPr>
        <p:style>
          <a:lnRef idx="1">
            <a:schemeClr val="accent6"/>
          </a:lnRef>
          <a:fillRef idx="0">
            <a:schemeClr val="accent6"/>
          </a:fillRef>
          <a:effectRef idx="0">
            <a:schemeClr val="accent6"/>
          </a:effectRef>
          <a:fontRef idx="minor">
            <a:schemeClr val="tx1"/>
          </a:fontRef>
        </p:style>
      </p:cxnSp>
      <p:sp>
        <p:nvSpPr>
          <p:cNvPr id="27" name="TextBox 26">
            <a:extLst>
              <a:ext uri="{FF2B5EF4-FFF2-40B4-BE49-F238E27FC236}">
                <a16:creationId xmlns:a16="http://schemas.microsoft.com/office/drawing/2014/main" id="{A17DD20A-F474-34D8-E686-92AB40559399}"/>
              </a:ext>
            </a:extLst>
          </p:cNvPr>
          <p:cNvSpPr txBox="1"/>
          <p:nvPr/>
        </p:nvSpPr>
        <p:spPr>
          <a:xfrm>
            <a:off x="8562428" y="2913027"/>
            <a:ext cx="2025213" cy="74879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800080"/>
                </a:solidFill>
                <a:effectLst/>
                <a:uLnTx/>
                <a:uFillTx/>
                <a:latin typeface="Arial"/>
                <a:ea typeface="+mn-ea"/>
                <a:cs typeface="+mn-cs"/>
              </a:rPr>
              <a:t>True positives (37%)</a:t>
            </a:r>
          </a:p>
        </p:txBody>
      </p:sp>
      <p:cxnSp>
        <p:nvCxnSpPr>
          <p:cNvPr id="29" name="Straight Arrow Connector 28">
            <a:extLst>
              <a:ext uri="{FF2B5EF4-FFF2-40B4-BE49-F238E27FC236}">
                <a16:creationId xmlns:a16="http://schemas.microsoft.com/office/drawing/2014/main" id="{A0ECEA18-FC29-1FEF-2F2C-BBAFC4981AFF}"/>
              </a:ext>
            </a:extLst>
          </p:cNvPr>
          <p:cNvCxnSpPr>
            <a:cxnSpLocks/>
          </p:cNvCxnSpPr>
          <p:nvPr/>
        </p:nvCxnSpPr>
        <p:spPr>
          <a:xfrm flipH="1">
            <a:off x="7987864" y="4382836"/>
            <a:ext cx="1292881" cy="1003808"/>
          </a:xfrm>
          <a:prstGeom prst="straightConnector1">
            <a:avLst/>
          </a:prstGeom>
          <a:ln w="19050">
            <a:solidFill>
              <a:srgbClr val="008001"/>
            </a:solidFill>
            <a:tailEnd type="triangle"/>
          </a:ln>
        </p:spPr>
        <p:style>
          <a:lnRef idx="1">
            <a:schemeClr val="accent6"/>
          </a:lnRef>
          <a:fillRef idx="0">
            <a:schemeClr val="accent6"/>
          </a:fillRef>
          <a:effectRef idx="0">
            <a:schemeClr val="accent6"/>
          </a:effectRef>
          <a:fontRef idx="minor">
            <a:schemeClr val="tx1"/>
          </a:fontRef>
        </p:style>
      </p:cxnSp>
      <p:sp>
        <p:nvSpPr>
          <p:cNvPr id="32" name="TextBox 31">
            <a:extLst>
              <a:ext uri="{FF2B5EF4-FFF2-40B4-BE49-F238E27FC236}">
                <a16:creationId xmlns:a16="http://schemas.microsoft.com/office/drawing/2014/main" id="{59713B9E-D38E-C5F0-49AA-0D6F4B53A57C}"/>
              </a:ext>
            </a:extLst>
          </p:cNvPr>
          <p:cNvSpPr txBox="1"/>
          <p:nvPr/>
        </p:nvSpPr>
        <p:spPr>
          <a:xfrm>
            <a:off x="9280744" y="3934940"/>
            <a:ext cx="2182539" cy="74879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8001"/>
                </a:solidFill>
                <a:effectLst/>
                <a:uLnTx/>
                <a:uFillTx/>
                <a:latin typeface="Arial"/>
                <a:ea typeface="+mn-ea"/>
                <a:cs typeface="+mn-cs"/>
              </a:rPr>
              <a:t>False positives (19-20%)</a:t>
            </a:r>
          </a:p>
        </p:txBody>
      </p:sp>
      <p:sp>
        <p:nvSpPr>
          <p:cNvPr id="2" name="TextBox 1">
            <a:extLst>
              <a:ext uri="{FF2B5EF4-FFF2-40B4-BE49-F238E27FC236}">
                <a16:creationId xmlns:a16="http://schemas.microsoft.com/office/drawing/2014/main" id="{A3F6DEA5-0335-D8CA-4B95-FF01A7A1EDDD}"/>
              </a:ext>
            </a:extLst>
          </p:cNvPr>
          <p:cNvSpPr txBox="1"/>
          <p:nvPr/>
        </p:nvSpPr>
        <p:spPr>
          <a:xfrm>
            <a:off x="7035214" y="642766"/>
            <a:ext cx="6011918" cy="95410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16365"/>
                </a:solidFill>
                <a:effectLst/>
                <a:uLnTx/>
                <a:uFillTx/>
                <a:latin typeface="Arial"/>
                <a:ea typeface="+mn-ea"/>
                <a:cs typeface="+mn-cs"/>
              </a:rPr>
              <a:t>PRS for Breast Cancer: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16365"/>
                </a:solidFill>
                <a:effectLst/>
                <a:uLnTx/>
                <a:uFillTx/>
                <a:latin typeface="Arial"/>
                <a:ea typeface="+mn-ea"/>
                <a:cs typeface="+mn-cs"/>
              </a:rPr>
              <a:t>AUC = 0.64</a:t>
            </a:r>
          </a:p>
        </p:txBody>
      </p:sp>
      <p:sp>
        <p:nvSpPr>
          <p:cNvPr id="3" name="TextBox 2">
            <a:extLst>
              <a:ext uri="{FF2B5EF4-FFF2-40B4-BE49-F238E27FC236}">
                <a16:creationId xmlns:a16="http://schemas.microsoft.com/office/drawing/2014/main" id="{CE987C50-FE7B-A872-9725-B37FD32E07B4}"/>
              </a:ext>
            </a:extLst>
          </p:cNvPr>
          <p:cNvSpPr txBox="1"/>
          <p:nvPr/>
        </p:nvSpPr>
        <p:spPr>
          <a:xfrm>
            <a:off x="5064975" y="4041045"/>
            <a:ext cx="1695668" cy="74879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800080"/>
                </a:solidFill>
                <a:effectLst/>
                <a:uLnTx/>
                <a:uFillTx/>
                <a:latin typeface="Arial"/>
                <a:ea typeface="+mn-ea"/>
                <a:cs typeface="+mn-cs"/>
              </a:rPr>
              <a:t>63% of cancers</a:t>
            </a:r>
          </a:p>
        </p:txBody>
      </p:sp>
    </p:spTree>
    <p:extLst>
      <p:ext uri="{BB962C8B-B14F-4D97-AF65-F5344CB8AC3E}">
        <p14:creationId xmlns:p14="http://schemas.microsoft.com/office/powerpoint/2010/main" val="29592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51249A-FA58-057F-1D10-DA8DCDFDC4B4}"/>
              </a:ext>
            </a:extLst>
          </p:cNvPr>
          <p:cNvSpPr txBox="1">
            <a:spLocks/>
          </p:cNvSpPr>
          <p:nvPr/>
        </p:nvSpPr>
        <p:spPr>
          <a:xfrm>
            <a:off x="268705" y="295884"/>
            <a:ext cx="11654590" cy="770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4400" b="1" kern="1200" dirty="0">
                <a:solidFill>
                  <a:srgbClr val="3301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2) PRS inherently limited in predictiveness</a:t>
            </a:r>
          </a:p>
        </p:txBody>
      </p:sp>
      <p:graphicFrame>
        <p:nvGraphicFramePr>
          <p:cNvPr id="7" name="Table 6">
            <a:extLst>
              <a:ext uri="{FF2B5EF4-FFF2-40B4-BE49-F238E27FC236}">
                <a16:creationId xmlns:a16="http://schemas.microsoft.com/office/drawing/2014/main" id="{76CC275E-FD85-BFCA-5A91-6AF6826B517B}"/>
              </a:ext>
            </a:extLst>
          </p:cNvPr>
          <p:cNvGraphicFramePr>
            <a:graphicFrameLocks noGrp="1"/>
          </p:cNvGraphicFramePr>
          <p:nvPr/>
        </p:nvGraphicFramePr>
        <p:xfrm>
          <a:off x="770021" y="1528011"/>
          <a:ext cx="10414335" cy="4029153"/>
        </p:xfrm>
        <a:graphic>
          <a:graphicData uri="http://schemas.openxmlformats.org/drawingml/2006/table">
            <a:tbl>
              <a:tblPr/>
              <a:tblGrid>
                <a:gridCol w="2141621">
                  <a:extLst>
                    <a:ext uri="{9D8B030D-6E8A-4147-A177-3AD203B41FA5}">
                      <a16:colId xmlns:a16="http://schemas.microsoft.com/office/drawing/2014/main" val="3593076812"/>
                    </a:ext>
                  </a:extLst>
                </a:gridCol>
                <a:gridCol w="1870125">
                  <a:extLst>
                    <a:ext uri="{9D8B030D-6E8A-4147-A177-3AD203B41FA5}">
                      <a16:colId xmlns:a16="http://schemas.microsoft.com/office/drawing/2014/main" val="1882076209"/>
                    </a:ext>
                  </a:extLst>
                </a:gridCol>
                <a:gridCol w="1067098">
                  <a:extLst>
                    <a:ext uri="{9D8B030D-6E8A-4147-A177-3AD203B41FA5}">
                      <a16:colId xmlns:a16="http://schemas.microsoft.com/office/drawing/2014/main" val="1772666995"/>
                    </a:ext>
                  </a:extLst>
                </a:gridCol>
                <a:gridCol w="1069593">
                  <a:extLst>
                    <a:ext uri="{9D8B030D-6E8A-4147-A177-3AD203B41FA5}">
                      <a16:colId xmlns:a16="http://schemas.microsoft.com/office/drawing/2014/main" val="4275181393"/>
                    </a:ext>
                  </a:extLst>
                </a:gridCol>
                <a:gridCol w="1064604">
                  <a:extLst>
                    <a:ext uri="{9D8B030D-6E8A-4147-A177-3AD203B41FA5}">
                      <a16:colId xmlns:a16="http://schemas.microsoft.com/office/drawing/2014/main" val="2004394602"/>
                    </a:ext>
                  </a:extLst>
                </a:gridCol>
                <a:gridCol w="1067098">
                  <a:extLst>
                    <a:ext uri="{9D8B030D-6E8A-4147-A177-3AD203B41FA5}">
                      <a16:colId xmlns:a16="http://schemas.microsoft.com/office/drawing/2014/main" val="2435045756"/>
                    </a:ext>
                  </a:extLst>
                </a:gridCol>
                <a:gridCol w="1067098">
                  <a:extLst>
                    <a:ext uri="{9D8B030D-6E8A-4147-A177-3AD203B41FA5}">
                      <a16:colId xmlns:a16="http://schemas.microsoft.com/office/drawing/2014/main" val="2915360142"/>
                    </a:ext>
                  </a:extLst>
                </a:gridCol>
                <a:gridCol w="1067098">
                  <a:extLst>
                    <a:ext uri="{9D8B030D-6E8A-4147-A177-3AD203B41FA5}">
                      <a16:colId xmlns:a16="http://schemas.microsoft.com/office/drawing/2014/main" val="3189711908"/>
                    </a:ext>
                  </a:extLst>
                </a:gridCol>
              </a:tblGrid>
              <a:tr h="522987">
                <a:tc rowSpan="3">
                  <a:txBody>
                    <a:bodyPr/>
                    <a:lstStyle/>
                    <a:p>
                      <a:pPr algn="l" fontAlgn="b"/>
                      <a:r>
                        <a:rPr lang="en-GB" sz="2400" b="0" i="0" u="none" strike="noStrike" dirty="0">
                          <a:solidFill>
                            <a:srgbClr val="000000"/>
                          </a:solidFill>
                          <a:effectLst/>
                          <a:latin typeface="Calibri" panose="020F0502020204030204" pitchFamily="34" charset="0"/>
                        </a:rPr>
                        <a:t> </a:t>
                      </a:r>
                    </a:p>
                    <a:p>
                      <a:pPr algn="l" fontAlgn="b"/>
                      <a:r>
                        <a:rPr lang="en-GB" sz="2400" b="0" i="0" u="none" strike="noStrike" dirty="0">
                          <a:solidFill>
                            <a:srgbClr val="000000"/>
                          </a:solidFill>
                          <a:effectLst/>
                          <a:latin typeface="Calibri" panose="020F0502020204030204" pitchFamily="34" charset="0"/>
                        </a:rPr>
                        <a:t> </a:t>
                      </a:r>
                    </a:p>
                    <a:p>
                      <a:pPr algn="l" fontAlgn="t"/>
                      <a:r>
                        <a:rPr lang="en-GB" sz="2400" b="0" i="0" u="none" strike="noStrike" dirty="0">
                          <a:solidFill>
                            <a:srgbClr val="000000"/>
                          </a:solidFill>
                          <a:effectLst/>
                          <a:latin typeface="Arial" panose="020B060402020202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n-GB" sz="2400" b="1" i="0" u="none" strike="noStrike" dirty="0">
                          <a:solidFill>
                            <a:srgbClr val="000000"/>
                          </a:solidFill>
                          <a:effectLst/>
                          <a:latin typeface="Calibri" panose="020F0502020204030204" pitchFamily="34" charset="0"/>
                        </a:rPr>
                        <a:t> </a:t>
                      </a:r>
                      <a:r>
                        <a:rPr lang="en-GB" sz="2800" b="1" i="0" u="none" strike="noStrike" dirty="0">
                          <a:solidFill>
                            <a:schemeClr val="bg1"/>
                          </a:solidFill>
                          <a:effectLst/>
                          <a:latin typeface="Calibri" panose="020F0502020204030204" pitchFamily="34" charset="0"/>
                        </a:rPr>
                        <a:t>Female Population</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GB" sz="2800" b="1" i="0" u="none" strike="noStrike" dirty="0">
                          <a:solidFill>
                            <a:schemeClr val="bg1"/>
                          </a:solidFill>
                          <a:effectLst/>
                          <a:latin typeface="Calibri" panose="020F0502020204030204" pitchFamily="34" charset="0"/>
                        </a:rPr>
                        <a:t>Current </a:t>
                      </a:r>
                    </a:p>
                    <a:p>
                      <a:pPr algn="ctr" fontAlgn="b"/>
                      <a:r>
                        <a:rPr lang="en-GB" sz="2800" b="1" i="0" u="none" strike="noStrike" dirty="0">
                          <a:solidFill>
                            <a:schemeClr val="bg1"/>
                          </a:solidFill>
                          <a:effectLst/>
                          <a:latin typeface="Calibri" panose="020F0502020204030204" pitchFamily="34" charset="0"/>
                        </a:rPr>
                        <a:t>PRS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0072"/>
                    </a:solidFill>
                  </a:tcPr>
                </a:tc>
                <a:tc hMerge="1">
                  <a:txBody>
                    <a:bodyPr/>
                    <a:lstStyle/>
                    <a:p>
                      <a:endParaRPr lang="en-GB"/>
                    </a:p>
                  </a:txBody>
                  <a:tcPr/>
                </a:tc>
                <a:tc gridSpan="2">
                  <a:txBody>
                    <a:bodyPr/>
                    <a:lstStyle/>
                    <a:p>
                      <a:pPr algn="ctr" fontAlgn="b"/>
                      <a:r>
                        <a:rPr lang="en-GB" sz="2800" b="1" i="0" u="none" strike="noStrike" dirty="0">
                          <a:solidFill>
                            <a:schemeClr val="bg1"/>
                          </a:solidFill>
                          <a:effectLst/>
                          <a:latin typeface="Calibri" panose="020F0502020204030204" pitchFamily="34" charset="0"/>
                        </a:rPr>
                        <a:t>Future </a:t>
                      </a:r>
                    </a:p>
                    <a:p>
                      <a:pPr algn="ctr" fontAlgn="b"/>
                      <a:r>
                        <a:rPr lang="en-GB" sz="2800" b="1" i="0" u="none" strike="noStrike" dirty="0">
                          <a:solidFill>
                            <a:schemeClr val="bg1"/>
                          </a:solidFill>
                          <a:effectLst/>
                          <a:latin typeface="Calibri" panose="020F0502020204030204" pitchFamily="34" charset="0"/>
                        </a:rPr>
                        <a:t>PRS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00"/>
                    </a:solidFill>
                  </a:tcPr>
                </a:tc>
                <a:tc hMerge="1">
                  <a:txBody>
                    <a:bodyPr/>
                    <a:lstStyle/>
                    <a:p>
                      <a:endParaRPr lang="en-GB"/>
                    </a:p>
                  </a:txBody>
                  <a:tcPr/>
                </a:tc>
                <a:tc gridSpan="2">
                  <a:txBody>
                    <a:bodyPr/>
                    <a:lstStyle/>
                    <a:p>
                      <a:pPr algn="ctr" fontAlgn="b"/>
                      <a:r>
                        <a:rPr lang="en-GB" sz="2800" b="1" i="0" u="none" strike="noStrike" dirty="0">
                          <a:solidFill>
                            <a:schemeClr val="bg1"/>
                          </a:solidFill>
                          <a:effectLst/>
                          <a:latin typeface="Calibri" panose="020F0502020204030204" pitchFamily="34" charset="0"/>
                        </a:rPr>
                        <a:t>Optimised PRS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0165"/>
                    </a:solidFill>
                  </a:tcPr>
                </a:tc>
                <a:tc hMerge="1">
                  <a:txBody>
                    <a:bodyPr/>
                    <a:lstStyle/>
                    <a:p>
                      <a:endParaRPr lang="en-GB"/>
                    </a:p>
                  </a:txBody>
                  <a:tcPr/>
                </a:tc>
                <a:extLst>
                  <a:ext uri="{0D108BD9-81ED-4DB2-BD59-A6C34878D82A}">
                    <a16:rowId xmlns:a16="http://schemas.microsoft.com/office/drawing/2014/main" val="4126298230"/>
                  </a:ext>
                </a:extLst>
              </a:tr>
              <a:tr h="533044">
                <a:tc vMerge="1">
                  <a:txBody>
                    <a:bodyPr/>
                    <a:lstStyle/>
                    <a:p>
                      <a:pPr algn="l" fontAlgn="b"/>
                      <a:r>
                        <a:rPr lang="en-GB" sz="24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fontAlgn="b"/>
                      <a:r>
                        <a:rPr lang="en-GB"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GB" sz="2400" b="0" i="0" u="none" strike="noStrike" dirty="0">
                          <a:solidFill>
                            <a:srgbClr val="000000"/>
                          </a:solidFill>
                          <a:effectLst/>
                          <a:latin typeface="Calibri" panose="020F0502020204030204" pitchFamily="34" charset="0"/>
                        </a:rPr>
                        <a:t>AUC=0.64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99"/>
                    </a:solidFill>
                  </a:tcPr>
                </a:tc>
                <a:tc hMerge="1">
                  <a:txBody>
                    <a:bodyPr/>
                    <a:lstStyle/>
                    <a:p>
                      <a:endParaRPr lang="en-GB"/>
                    </a:p>
                  </a:txBody>
                  <a:tcPr/>
                </a:tc>
                <a:tc gridSpan="2">
                  <a:txBody>
                    <a:bodyPr/>
                    <a:lstStyle/>
                    <a:p>
                      <a:pPr algn="ctr" fontAlgn="b"/>
                      <a:r>
                        <a:rPr lang="en-GB" sz="2400" b="0" i="0" u="none" strike="noStrike" dirty="0">
                          <a:solidFill>
                            <a:srgbClr val="000000"/>
                          </a:solidFill>
                          <a:effectLst/>
                          <a:latin typeface="Calibri" panose="020F0502020204030204" pitchFamily="34" charset="0"/>
                        </a:rPr>
                        <a:t>AUC=0.69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A400"/>
                    </a:solidFill>
                  </a:tcPr>
                </a:tc>
                <a:tc hMerge="1">
                  <a:txBody>
                    <a:bodyPr/>
                    <a:lstStyle/>
                    <a:p>
                      <a:endParaRPr lang="en-GB"/>
                    </a:p>
                  </a:txBody>
                  <a:tcPr/>
                </a:tc>
                <a:tc gridSpan="2">
                  <a:txBody>
                    <a:bodyPr/>
                    <a:lstStyle/>
                    <a:p>
                      <a:pPr algn="ctr" fontAlgn="b"/>
                      <a:r>
                        <a:rPr lang="en-GB" sz="2400" b="0" i="0" u="none" strike="noStrike" dirty="0">
                          <a:solidFill>
                            <a:srgbClr val="000000"/>
                          </a:solidFill>
                          <a:effectLst/>
                          <a:latin typeface="Calibri" panose="020F0502020204030204" pitchFamily="34" charset="0"/>
                        </a:rPr>
                        <a:t>AUC=0.71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02D0"/>
                    </a:solidFill>
                  </a:tcPr>
                </a:tc>
                <a:tc hMerge="1">
                  <a:txBody>
                    <a:bodyPr/>
                    <a:lstStyle/>
                    <a:p>
                      <a:endParaRPr lang="en-GB"/>
                    </a:p>
                  </a:txBody>
                  <a:tcPr/>
                </a:tc>
                <a:extLst>
                  <a:ext uri="{0D108BD9-81ED-4DB2-BD59-A6C34878D82A}">
                    <a16:rowId xmlns:a16="http://schemas.microsoft.com/office/drawing/2014/main" val="2973234611"/>
                  </a:ext>
                </a:extLst>
              </a:tr>
              <a:tr h="1056031">
                <a:tc vMerge="1">
                  <a:txBody>
                    <a:bodyPr/>
                    <a:lstStyle/>
                    <a:p>
                      <a:pPr algn="l" fontAlgn="t"/>
                      <a:r>
                        <a:rPr lang="en-GB" sz="24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rtl="0" fontAlgn="ctr"/>
                      <a:r>
                        <a:rPr lang="en-GB" sz="2400" b="0" i="0" u="none" strike="noStrike" dirty="0">
                          <a:solidFill>
                            <a:srgbClr val="000000"/>
                          </a:solidFill>
                          <a:effectLst/>
                          <a:latin typeface="Calibri" panose="020F0502020204030204" pitchFamily="34" charset="0"/>
                        </a:rPr>
                        <a:t>Female Population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a:solidFill>
                            <a:srgbClr val="000000"/>
                          </a:solidFill>
                          <a:effectLst/>
                          <a:latin typeface="Calibri" panose="020F0502020204030204" pitchFamily="34" charset="0"/>
                        </a:rPr>
                        <a:t>Top 50%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a:solidFill>
                            <a:srgbClr val="000000"/>
                          </a:solidFill>
                          <a:effectLst/>
                          <a:latin typeface="Calibri" panose="020F0502020204030204" pitchFamily="34" charset="0"/>
                        </a:rPr>
                        <a:t>Top 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a:solidFill>
                            <a:srgbClr val="000000"/>
                          </a:solidFill>
                          <a:effectLst/>
                          <a:latin typeface="Calibri" panose="020F0502020204030204" pitchFamily="34" charset="0"/>
                        </a:rPr>
                        <a:t>Top 50%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a:solidFill>
                            <a:srgbClr val="000000"/>
                          </a:solidFill>
                          <a:effectLst/>
                          <a:latin typeface="Calibri" panose="020F0502020204030204" pitchFamily="34" charset="0"/>
                        </a:rPr>
                        <a:t>Top 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a:solidFill>
                            <a:srgbClr val="000000"/>
                          </a:solidFill>
                          <a:effectLst/>
                          <a:latin typeface="Calibri" panose="020F0502020204030204" pitchFamily="34" charset="0"/>
                        </a:rPr>
                        <a:t>Top 50%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Top 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03737"/>
                  </a:ext>
                </a:extLst>
              </a:tr>
              <a:tr h="522987">
                <a:tc>
                  <a:txBody>
                    <a:bodyPr/>
                    <a:lstStyle/>
                    <a:p>
                      <a:pPr algn="l" rtl="0" fontAlgn="ctr"/>
                      <a:r>
                        <a:rPr lang="en-GB" sz="2800" b="1" i="0" u="none" strike="noStrike">
                          <a:solidFill>
                            <a:srgbClr val="000000"/>
                          </a:solidFill>
                          <a:effectLst/>
                          <a:latin typeface="Calibri" panose="020F0502020204030204" pitchFamily="34" charset="0"/>
                        </a:rPr>
                        <a:t>% BC cases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GB" sz="2400" b="0"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70%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37%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a:solidFill>
                            <a:srgbClr val="000000"/>
                          </a:solidFill>
                          <a:effectLst/>
                          <a:latin typeface="Calibri" panose="020F0502020204030204" pitchFamily="34" charset="0"/>
                        </a:rPr>
                        <a:t>76%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a:solidFill>
                            <a:srgbClr val="000000"/>
                          </a:solidFill>
                          <a:effectLst/>
                          <a:latin typeface="Calibri" panose="020F0502020204030204" pitchFamily="34" charset="0"/>
                        </a:rPr>
                        <a:t>44%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a:solidFill>
                            <a:srgbClr val="000000"/>
                          </a:solidFill>
                          <a:effectLst/>
                          <a:latin typeface="Calibri" panose="020F0502020204030204" pitchFamily="34" charset="0"/>
                        </a:rPr>
                        <a:t>78%</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a:solidFill>
                            <a:srgbClr val="000000"/>
                          </a:solidFill>
                          <a:effectLst/>
                          <a:latin typeface="Calibri" panose="020F0502020204030204" pitchFamily="34" charset="0"/>
                        </a:rPr>
                        <a:t>48%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06749534"/>
                  </a:ext>
                </a:extLst>
              </a:tr>
              <a:tr h="522987">
                <a:tc>
                  <a:txBody>
                    <a:bodyPr/>
                    <a:lstStyle/>
                    <a:p>
                      <a:pPr algn="l" rtl="0" fontAlgn="ctr"/>
                      <a:r>
                        <a:rPr lang="en-GB" sz="2800" b="1" i="0" u="none" strike="noStrike">
                          <a:solidFill>
                            <a:srgbClr val="000000"/>
                          </a:solidFill>
                          <a:effectLst/>
                          <a:latin typeface="Calibri" panose="020F0502020204030204" pitchFamily="34" charset="0"/>
                        </a:rPr>
                        <a:t>Lifetime Risk</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GB" sz="2400" b="0" i="0" u="none" strike="noStrike" dirty="0">
                          <a:solidFill>
                            <a:srgbClr val="000000"/>
                          </a:solidFill>
                          <a:effectLst/>
                          <a:latin typeface="Calibri" panose="020F0502020204030204" pitchFamily="34" charset="0"/>
                        </a:rPr>
                        <a:t>14.3%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19.5%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25.3%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20.9%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29.3%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21.6%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31.3%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07739132"/>
                  </a:ext>
                </a:extLst>
              </a:tr>
              <a:tr h="533044">
                <a:tc>
                  <a:txBody>
                    <a:bodyPr/>
                    <a:lstStyle/>
                    <a:p>
                      <a:pPr algn="l" rtl="0" fontAlgn="ctr"/>
                      <a:r>
                        <a:rPr lang="en-GB" sz="2800" b="1" i="0" u="none" strike="noStrike" dirty="0">
                          <a:solidFill>
                            <a:srgbClr val="000000"/>
                          </a:solidFill>
                          <a:effectLst/>
                          <a:latin typeface="Calibri" panose="020F0502020204030204" pitchFamily="34" charset="0"/>
                        </a:rPr>
                        <a:t>Risk age 40-49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400" b="0" i="0" u="none" strike="noStrike" dirty="0">
                          <a:solidFill>
                            <a:srgbClr val="000000"/>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dirty="0">
                          <a:solidFill>
                            <a:srgbClr val="000000"/>
                          </a:solidFill>
                          <a:effectLst/>
                          <a:latin typeface="Calibri" panose="020F0502020204030204" pitchFamily="34" charset="0"/>
                        </a:rPr>
                        <a:t>2.4%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3.2%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dirty="0">
                          <a:solidFill>
                            <a:srgbClr val="000000"/>
                          </a:solidFill>
                          <a:effectLst/>
                          <a:latin typeface="Calibri" panose="020F0502020204030204" pitchFamily="34" charset="0"/>
                        </a:rPr>
                        <a:t>2.6%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3.8%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dirty="0">
                          <a:solidFill>
                            <a:srgbClr val="000000"/>
                          </a:solidFill>
                          <a:effectLst/>
                          <a:latin typeface="Calibri" panose="020F0502020204030204" pitchFamily="34" charset="0"/>
                        </a:rPr>
                        <a:t>2.7%</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4.1%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224845"/>
                  </a:ext>
                </a:extLst>
              </a:tr>
            </a:tbl>
          </a:graphicData>
        </a:graphic>
      </p:graphicFrame>
      <p:sp>
        <p:nvSpPr>
          <p:cNvPr id="8" name="TextBox 7">
            <a:extLst>
              <a:ext uri="{FF2B5EF4-FFF2-40B4-BE49-F238E27FC236}">
                <a16:creationId xmlns:a16="http://schemas.microsoft.com/office/drawing/2014/main" id="{19AE10A2-727C-30F4-A1FB-85CD18C34744}"/>
              </a:ext>
            </a:extLst>
          </p:cNvPr>
          <p:cNvSpPr txBox="1"/>
          <p:nvPr/>
        </p:nvSpPr>
        <p:spPr>
          <a:xfrm>
            <a:off x="529390" y="5742435"/>
            <a:ext cx="5823285" cy="1284967"/>
          </a:xfrm>
          <a:prstGeom prst="rect">
            <a:avLst/>
          </a:prstGeom>
          <a:noFill/>
        </p:spPr>
        <p:txBody>
          <a:bodyPr wrap="square" rtlCol="0">
            <a:spAutoFit/>
          </a:bodyPr>
          <a:lstStyle/>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Fritsche LG, et al. American journal of human genetics. 2020;107(5):815-36.</a:t>
            </a:r>
          </a:p>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Zhang YD, et al. Nature communications. 2020;11(1):3353.</a:t>
            </a:r>
          </a:p>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Hingorani</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 A, Gratton J, et al.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medRxiv</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 2022.</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Huntley C, et al Lancet Oncology. 2023 (in press)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F2BA9885-1E30-1116-04E0-E1FC1F6C39BF}"/>
              </a:ext>
            </a:extLst>
          </p:cNvPr>
          <p:cNvSpPr txBox="1"/>
          <p:nvPr/>
        </p:nvSpPr>
        <p:spPr>
          <a:xfrm>
            <a:off x="4804229" y="2873829"/>
            <a:ext cx="2124892" cy="1627050"/>
          </a:xfrm>
          <a:prstGeom prst="rect">
            <a:avLst/>
          </a:prstGeom>
          <a:noFill/>
          <a:ln w="38100">
            <a:solidFill>
              <a:srgbClr val="FF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37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51249A-FA58-057F-1D10-DA8DCDFDC4B4}"/>
              </a:ext>
            </a:extLst>
          </p:cNvPr>
          <p:cNvSpPr txBox="1">
            <a:spLocks/>
          </p:cNvSpPr>
          <p:nvPr/>
        </p:nvSpPr>
        <p:spPr>
          <a:xfrm>
            <a:off x="268705" y="295884"/>
            <a:ext cx="11654590" cy="770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4400" b="1" kern="1200" dirty="0">
                <a:solidFill>
                  <a:srgbClr val="3301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2) PRS inherently limited in predictiveness</a:t>
            </a:r>
          </a:p>
        </p:txBody>
      </p:sp>
      <p:graphicFrame>
        <p:nvGraphicFramePr>
          <p:cNvPr id="7" name="Table 6">
            <a:extLst>
              <a:ext uri="{FF2B5EF4-FFF2-40B4-BE49-F238E27FC236}">
                <a16:creationId xmlns:a16="http://schemas.microsoft.com/office/drawing/2014/main" id="{76CC275E-FD85-BFCA-5A91-6AF6826B517B}"/>
              </a:ext>
            </a:extLst>
          </p:cNvPr>
          <p:cNvGraphicFramePr>
            <a:graphicFrameLocks noGrp="1"/>
          </p:cNvGraphicFramePr>
          <p:nvPr/>
        </p:nvGraphicFramePr>
        <p:xfrm>
          <a:off x="770021" y="1528011"/>
          <a:ext cx="10414335" cy="4029153"/>
        </p:xfrm>
        <a:graphic>
          <a:graphicData uri="http://schemas.openxmlformats.org/drawingml/2006/table">
            <a:tbl>
              <a:tblPr/>
              <a:tblGrid>
                <a:gridCol w="2141621">
                  <a:extLst>
                    <a:ext uri="{9D8B030D-6E8A-4147-A177-3AD203B41FA5}">
                      <a16:colId xmlns:a16="http://schemas.microsoft.com/office/drawing/2014/main" val="3593076812"/>
                    </a:ext>
                  </a:extLst>
                </a:gridCol>
                <a:gridCol w="1870125">
                  <a:extLst>
                    <a:ext uri="{9D8B030D-6E8A-4147-A177-3AD203B41FA5}">
                      <a16:colId xmlns:a16="http://schemas.microsoft.com/office/drawing/2014/main" val="1882076209"/>
                    </a:ext>
                  </a:extLst>
                </a:gridCol>
                <a:gridCol w="1067098">
                  <a:extLst>
                    <a:ext uri="{9D8B030D-6E8A-4147-A177-3AD203B41FA5}">
                      <a16:colId xmlns:a16="http://schemas.microsoft.com/office/drawing/2014/main" val="1772666995"/>
                    </a:ext>
                  </a:extLst>
                </a:gridCol>
                <a:gridCol w="1069593">
                  <a:extLst>
                    <a:ext uri="{9D8B030D-6E8A-4147-A177-3AD203B41FA5}">
                      <a16:colId xmlns:a16="http://schemas.microsoft.com/office/drawing/2014/main" val="4275181393"/>
                    </a:ext>
                  </a:extLst>
                </a:gridCol>
                <a:gridCol w="1064604">
                  <a:extLst>
                    <a:ext uri="{9D8B030D-6E8A-4147-A177-3AD203B41FA5}">
                      <a16:colId xmlns:a16="http://schemas.microsoft.com/office/drawing/2014/main" val="2004394602"/>
                    </a:ext>
                  </a:extLst>
                </a:gridCol>
                <a:gridCol w="1067098">
                  <a:extLst>
                    <a:ext uri="{9D8B030D-6E8A-4147-A177-3AD203B41FA5}">
                      <a16:colId xmlns:a16="http://schemas.microsoft.com/office/drawing/2014/main" val="2435045756"/>
                    </a:ext>
                  </a:extLst>
                </a:gridCol>
                <a:gridCol w="1067098">
                  <a:extLst>
                    <a:ext uri="{9D8B030D-6E8A-4147-A177-3AD203B41FA5}">
                      <a16:colId xmlns:a16="http://schemas.microsoft.com/office/drawing/2014/main" val="2915360142"/>
                    </a:ext>
                  </a:extLst>
                </a:gridCol>
                <a:gridCol w="1067098">
                  <a:extLst>
                    <a:ext uri="{9D8B030D-6E8A-4147-A177-3AD203B41FA5}">
                      <a16:colId xmlns:a16="http://schemas.microsoft.com/office/drawing/2014/main" val="3189711908"/>
                    </a:ext>
                  </a:extLst>
                </a:gridCol>
              </a:tblGrid>
              <a:tr h="522987">
                <a:tc rowSpan="3">
                  <a:txBody>
                    <a:bodyPr/>
                    <a:lstStyle/>
                    <a:p>
                      <a:pPr algn="l" fontAlgn="b"/>
                      <a:r>
                        <a:rPr lang="en-GB" sz="2400" b="0" i="0" u="none" strike="noStrike" dirty="0">
                          <a:solidFill>
                            <a:srgbClr val="000000"/>
                          </a:solidFill>
                          <a:effectLst/>
                          <a:latin typeface="Calibri" panose="020F0502020204030204" pitchFamily="34" charset="0"/>
                        </a:rPr>
                        <a:t> </a:t>
                      </a:r>
                    </a:p>
                    <a:p>
                      <a:pPr algn="l" fontAlgn="b"/>
                      <a:r>
                        <a:rPr lang="en-GB" sz="2400" b="0" i="0" u="none" strike="noStrike" dirty="0">
                          <a:solidFill>
                            <a:srgbClr val="000000"/>
                          </a:solidFill>
                          <a:effectLst/>
                          <a:latin typeface="Calibri" panose="020F0502020204030204" pitchFamily="34" charset="0"/>
                        </a:rPr>
                        <a:t> </a:t>
                      </a:r>
                    </a:p>
                    <a:p>
                      <a:pPr algn="l" fontAlgn="t"/>
                      <a:r>
                        <a:rPr lang="en-GB" sz="2400" b="0" i="0" u="none" strike="noStrike" dirty="0">
                          <a:solidFill>
                            <a:srgbClr val="000000"/>
                          </a:solidFill>
                          <a:effectLst/>
                          <a:latin typeface="Arial" panose="020B060402020202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n-GB" sz="2400" b="1" i="0" u="none" strike="noStrike" dirty="0">
                          <a:solidFill>
                            <a:srgbClr val="000000"/>
                          </a:solidFill>
                          <a:effectLst/>
                          <a:latin typeface="Calibri" panose="020F0502020204030204" pitchFamily="34" charset="0"/>
                        </a:rPr>
                        <a:t> </a:t>
                      </a:r>
                      <a:r>
                        <a:rPr lang="en-GB" sz="2800" b="1" i="0" u="none" strike="noStrike" dirty="0">
                          <a:solidFill>
                            <a:schemeClr val="bg1"/>
                          </a:solidFill>
                          <a:effectLst/>
                          <a:latin typeface="Calibri" panose="020F0502020204030204" pitchFamily="34" charset="0"/>
                        </a:rPr>
                        <a:t>Female Population</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GB" sz="2800" b="1" i="0" u="none" strike="noStrike" dirty="0">
                          <a:solidFill>
                            <a:schemeClr val="bg1"/>
                          </a:solidFill>
                          <a:effectLst/>
                          <a:latin typeface="Calibri" panose="020F0502020204030204" pitchFamily="34" charset="0"/>
                        </a:rPr>
                        <a:t>Current </a:t>
                      </a:r>
                    </a:p>
                    <a:p>
                      <a:pPr algn="ctr" fontAlgn="b"/>
                      <a:r>
                        <a:rPr lang="en-GB" sz="2800" b="1" i="0" u="none" strike="noStrike" dirty="0">
                          <a:solidFill>
                            <a:schemeClr val="bg1"/>
                          </a:solidFill>
                          <a:effectLst/>
                          <a:latin typeface="Calibri" panose="020F0502020204030204" pitchFamily="34" charset="0"/>
                        </a:rPr>
                        <a:t>PRS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0072"/>
                    </a:solidFill>
                  </a:tcPr>
                </a:tc>
                <a:tc hMerge="1">
                  <a:txBody>
                    <a:bodyPr/>
                    <a:lstStyle/>
                    <a:p>
                      <a:endParaRPr lang="en-GB"/>
                    </a:p>
                  </a:txBody>
                  <a:tcPr/>
                </a:tc>
                <a:tc gridSpan="2">
                  <a:txBody>
                    <a:bodyPr/>
                    <a:lstStyle/>
                    <a:p>
                      <a:pPr algn="ctr" fontAlgn="b"/>
                      <a:r>
                        <a:rPr lang="en-GB" sz="2800" b="1" i="0" u="none" strike="noStrike" dirty="0">
                          <a:solidFill>
                            <a:schemeClr val="bg1"/>
                          </a:solidFill>
                          <a:effectLst/>
                          <a:latin typeface="Calibri" panose="020F0502020204030204" pitchFamily="34" charset="0"/>
                        </a:rPr>
                        <a:t>Future </a:t>
                      </a:r>
                    </a:p>
                    <a:p>
                      <a:pPr algn="ctr" fontAlgn="b"/>
                      <a:r>
                        <a:rPr lang="en-GB" sz="2800" b="1" i="0" u="none" strike="noStrike" dirty="0">
                          <a:solidFill>
                            <a:schemeClr val="bg1"/>
                          </a:solidFill>
                          <a:effectLst/>
                          <a:latin typeface="Calibri" panose="020F0502020204030204" pitchFamily="34" charset="0"/>
                        </a:rPr>
                        <a:t>PRS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00"/>
                    </a:solidFill>
                  </a:tcPr>
                </a:tc>
                <a:tc hMerge="1">
                  <a:txBody>
                    <a:bodyPr/>
                    <a:lstStyle/>
                    <a:p>
                      <a:endParaRPr lang="en-GB"/>
                    </a:p>
                  </a:txBody>
                  <a:tcPr/>
                </a:tc>
                <a:tc gridSpan="2">
                  <a:txBody>
                    <a:bodyPr/>
                    <a:lstStyle/>
                    <a:p>
                      <a:pPr algn="ctr" fontAlgn="b"/>
                      <a:r>
                        <a:rPr lang="en-GB" sz="2800" b="1" i="0" u="none" strike="noStrike" dirty="0">
                          <a:solidFill>
                            <a:schemeClr val="bg1"/>
                          </a:solidFill>
                          <a:effectLst/>
                          <a:latin typeface="Calibri" panose="020F0502020204030204" pitchFamily="34" charset="0"/>
                        </a:rPr>
                        <a:t>Optimised PRS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0165"/>
                    </a:solidFill>
                  </a:tcPr>
                </a:tc>
                <a:tc hMerge="1">
                  <a:txBody>
                    <a:bodyPr/>
                    <a:lstStyle/>
                    <a:p>
                      <a:endParaRPr lang="en-GB"/>
                    </a:p>
                  </a:txBody>
                  <a:tcPr/>
                </a:tc>
                <a:extLst>
                  <a:ext uri="{0D108BD9-81ED-4DB2-BD59-A6C34878D82A}">
                    <a16:rowId xmlns:a16="http://schemas.microsoft.com/office/drawing/2014/main" val="4126298230"/>
                  </a:ext>
                </a:extLst>
              </a:tr>
              <a:tr h="533044">
                <a:tc vMerge="1">
                  <a:txBody>
                    <a:bodyPr/>
                    <a:lstStyle/>
                    <a:p>
                      <a:pPr algn="l" fontAlgn="b"/>
                      <a:r>
                        <a:rPr lang="en-GB" sz="24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fontAlgn="b"/>
                      <a:r>
                        <a:rPr lang="en-GB"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GB" sz="2400" b="0" i="0" u="none" strike="noStrike" dirty="0">
                          <a:solidFill>
                            <a:srgbClr val="000000"/>
                          </a:solidFill>
                          <a:effectLst/>
                          <a:latin typeface="Calibri" panose="020F0502020204030204" pitchFamily="34" charset="0"/>
                        </a:rPr>
                        <a:t>AUC=0.64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99"/>
                    </a:solidFill>
                  </a:tcPr>
                </a:tc>
                <a:tc hMerge="1">
                  <a:txBody>
                    <a:bodyPr/>
                    <a:lstStyle/>
                    <a:p>
                      <a:endParaRPr lang="en-GB"/>
                    </a:p>
                  </a:txBody>
                  <a:tcPr/>
                </a:tc>
                <a:tc gridSpan="2">
                  <a:txBody>
                    <a:bodyPr/>
                    <a:lstStyle/>
                    <a:p>
                      <a:pPr algn="ctr" fontAlgn="b"/>
                      <a:r>
                        <a:rPr lang="en-GB" sz="2400" b="0" i="0" u="none" strike="noStrike" dirty="0">
                          <a:solidFill>
                            <a:srgbClr val="000000"/>
                          </a:solidFill>
                          <a:effectLst/>
                          <a:latin typeface="Calibri" panose="020F0502020204030204" pitchFamily="34" charset="0"/>
                        </a:rPr>
                        <a:t>AUC=0.69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A400"/>
                    </a:solidFill>
                  </a:tcPr>
                </a:tc>
                <a:tc hMerge="1">
                  <a:txBody>
                    <a:bodyPr/>
                    <a:lstStyle/>
                    <a:p>
                      <a:endParaRPr lang="en-GB"/>
                    </a:p>
                  </a:txBody>
                  <a:tcPr/>
                </a:tc>
                <a:tc gridSpan="2">
                  <a:txBody>
                    <a:bodyPr/>
                    <a:lstStyle/>
                    <a:p>
                      <a:pPr algn="ctr" fontAlgn="b"/>
                      <a:r>
                        <a:rPr lang="en-GB" sz="2400" b="0" i="0" u="none" strike="noStrike" dirty="0">
                          <a:solidFill>
                            <a:srgbClr val="000000"/>
                          </a:solidFill>
                          <a:effectLst/>
                          <a:latin typeface="Calibri" panose="020F0502020204030204" pitchFamily="34" charset="0"/>
                        </a:rPr>
                        <a:t>AUC=0.71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02D0"/>
                    </a:solidFill>
                  </a:tcPr>
                </a:tc>
                <a:tc hMerge="1">
                  <a:txBody>
                    <a:bodyPr/>
                    <a:lstStyle/>
                    <a:p>
                      <a:endParaRPr lang="en-GB"/>
                    </a:p>
                  </a:txBody>
                  <a:tcPr/>
                </a:tc>
                <a:extLst>
                  <a:ext uri="{0D108BD9-81ED-4DB2-BD59-A6C34878D82A}">
                    <a16:rowId xmlns:a16="http://schemas.microsoft.com/office/drawing/2014/main" val="2973234611"/>
                  </a:ext>
                </a:extLst>
              </a:tr>
              <a:tr h="1056031">
                <a:tc vMerge="1">
                  <a:txBody>
                    <a:bodyPr/>
                    <a:lstStyle/>
                    <a:p>
                      <a:pPr algn="l" fontAlgn="t"/>
                      <a:r>
                        <a:rPr lang="en-GB" sz="24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rtl="0" fontAlgn="ctr"/>
                      <a:r>
                        <a:rPr lang="en-GB" sz="2400" b="0" i="0" u="none" strike="noStrike" dirty="0">
                          <a:solidFill>
                            <a:srgbClr val="000000"/>
                          </a:solidFill>
                          <a:effectLst/>
                          <a:latin typeface="Calibri" panose="020F0502020204030204" pitchFamily="34" charset="0"/>
                        </a:rPr>
                        <a:t>Female Population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a:solidFill>
                            <a:srgbClr val="000000"/>
                          </a:solidFill>
                          <a:effectLst/>
                          <a:latin typeface="Calibri" panose="020F0502020204030204" pitchFamily="34" charset="0"/>
                        </a:rPr>
                        <a:t>Top 50%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a:solidFill>
                            <a:srgbClr val="000000"/>
                          </a:solidFill>
                          <a:effectLst/>
                          <a:latin typeface="Calibri" panose="020F0502020204030204" pitchFamily="34" charset="0"/>
                        </a:rPr>
                        <a:t>Top 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a:solidFill>
                            <a:srgbClr val="000000"/>
                          </a:solidFill>
                          <a:effectLst/>
                          <a:latin typeface="Calibri" panose="020F0502020204030204" pitchFamily="34" charset="0"/>
                        </a:rPr>
                        <a:t>Top 50%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a:solidFill>
                            <a:srgbClr val="000000"/>
                          </a:solidFill>
                          <a:effectLst/>
                          <a:latin typeface="Calibri" panose="020F0502020204030204" pitchFamily="34" charset="0"/>
                        </a:rPr>
                        <a:t>Top 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a:solidFill>
                            <a:srgbClr val="000000"/>
                          </a:solidFill>
                          <a:effectLst/>
                          <a:latin typeface="Calibri" panose="020F0502020204030204" pitchFamily="34" charset="0"/>
                        </a:rPr>
                        <a:t>Top 50%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Top 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03737"/>
                  </a:ext>
                </a:extLst>
              </a:tr>
              <a:tr h="522987">
                <a:tc>
                  <a:txBody>
                    <a:bodyPr/>
                    <a:lstStyle/>
                    <a:p>
                      <a:pPr algn="l" rtl="0" fontAlgn="ctr"/>
                      <a:r>
                        <a:rPr lang="en-GB" sz="2800" b="1" i="0" u="none" strike="noStrike">
                          <a:solidFill>
                            <a:srgbClr val="000000"/>
                          </a:solidFill>
                          <a:effectLst/>
                          <a:latin typeface="Calibri" panose="020F0502020204030204" pitchFamily="34" charset="0"/>
                        </a:rPr>
                        <a:t>% BC cases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GB" sz="2400" b="0"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70%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37%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a:solidFill>
                            <a:srgbClr val="000000"/>
                          </a:solidFill>
                          <a:effectLst/>
                          <a:latin typeface="Calibri" panose="020F0502020204030204" pitchFamily="34" charset="0"/>
                        </a:rPr>
                        <a:t>76%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a:solidFill>
                            <a:srgbClr val="000000"/>
                          </a:solidFill>
                          <a:effectLst/>
                          <a:latin typeface="Calibri" panose="020F0502020204030204" pitchFamily="34" charset="0"/>
                        </a:rPr>
                        <a:t>44%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a:solidFill>
                            <a:srgbClr val="000000"/>
                          </a:solidFill>
                          <a:effectLst/>
                          <a:latin typeface="Calibri" panose="020F0502020204030204" pitchFamily="34" charset="0"/>
                        </a:rPr>
                        <a:t>78%</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a:solidFill>
                            <a:srgbClr val="000000"/>
                          </a:solidFill>
                          <a:effectLst/>
                          <a:latin typeface="Calibri" panose="020F0502020204030204" pitchFamily="34" charset="0"/>
                        </a:rPr>
                        <a:t>48%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06749534"/>
                  </a:ext>
                </a:extLst>
              </a:tr>
              <a:tr h="522987">
                <a:tc>
                  <a:txBody>
                    <a:bodyPr/>
                    <a:lstStyle/>
                    <a:p>
                      <a:pPr algn="l" rtl="0" fontAlgn="ctr"/>
                      <a:r>
                        <a:rPr lang="en-GB" sz="2800" b="1" i="0" u="none" strike="noStrike">
                          <a:solidFill>
                            <a:srgbClr val="000000"/>
                          </a:solidFill>
                          <a:effectLst/>
                          <a:latin typeface="Calibri" panose="020F0502020204030204" pitchFamily="34" charset="0"/>
                        </a:rPr>
                        <a:t>Lifetime Risk</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GB" sz="2400" b="0" i="0" u="none" strike="noStrike" dirty="0">
                          <a:solidFill>
                            <a:srgbClr val="000000"/>
                          </a:solidFill>
                          <a:effectLst/>
                          <a:latin typeface="Calibri" panose="020F0502020204030204" pitchFamily="34" charset="0"/>
                        </a:rPr>
                        <a:t>14.3%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19.5%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25.3%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20.9%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29.3%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21.6%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31.3%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07739132"/>
                  </a:ext>
                </a:extLst>
              </a:tr>
              <a:tr h="533044">
                <a:tc>
                  <a:txBody>
                    <a:bodyPr/>
                    <a:lstStyle/>
                    <a:p>
                      <a:pPr algn="l" rtl="0" fontAlgn="ctr"/>
                      <a:r>
                        <a:rPr lang="en-GB" sz="2800" b="1" i="0" u="none" strike="noStrike" dirty="0">
                          <a:solidFill>
                            <a:srgbClr val="000000"/>
                          </a:solidFill>
                          <a:effectLst/>
                          <a:latin typeface="Calibri" panose="020F0502020204030204" pitchFamily="34" charset="0"/>
                        </a:rPr>
                        <a:t>Risk age 40-49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400" b="0" i="0" u="none" strike="noStrike" dirty="0">
                          <a:solidFill>
                            <a:srgbClr val="000000"/>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dirty="0">
                          <a:solidFill>
                            <a:srgbClr val="000000"/>
                          </a:solidFill>
                          <a:effectLst/>
                          <a:latin typeface="Calibri" panose="020F0502020204030204" pitchFamily="34" charset="0"/>
                        </a:rPr>
                        <a:t>2.4%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3.2%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dirty="0">
                          <a:solidFill>
                            <a:srgbClr val="000000"/>
                          </a:solidFill>
                          <a:effectLst/>
                          <a:latin typeface="Calibri" panose="020F0502020204030204" pitchFamily="34" charset="0"/>
                        </a:rPr>
                        <a:t>2.6%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3.8%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dirty="0">
                          <a:solidFill>
                            <a:srgbClr val="000000"/>
                          </a:solidFill>
                          <a:effectLst/>
                          <a:latin typeface="Calibri" panose="020F0502020204030204" pitchFamily="34" charset="0"/>
                        </a:rPr>
                        <a:t>2.7%</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4.1%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224845"/>
                  </a:ext>
                </a:extLst>
              </a:tr>
            </a:tbl>
          </a:graphicData>
        </a:graphic>
      </p:graphicFrame>
      <p:sp>
        <p:nvSpPr>
          <p:cNvPr id="8" name="TextBox 7">
            <a:extLst>
              <a:ext uri="{FF2B5EF4-FFF2-40B4-BE49-F238E27FC236}">
                <a16:creationId xmlns:a16="http://schemas.microsoft.com/office/drawing/2014/main" id="{19AE10A2-727C-30F4-A1FB-85CD18C34744}"/>
              </a:ext>
            </a:extLst>
          </p:cNvPr>
          <p:cNvSpPr txBox="1"/>
          <p:nvPr/>
        </p:nvSpPr>
        <p:spPr>
          <a:xfrm>
            <a:off x="529390" y="5742435"/>
            <a:ext cx="5823285" cy="1284967"/>
          </a:xfrm>
          <a:prstGeom prst="rect">
            <a:avLst/>
          </a:prstGeom>
          <a:noFill/>
        </p:spPr>
        <p:txBody>
          <a:bodyPr wrap="square" rtlCol="0">
            <a:spAutoFit/>
          </a:bodyPr>
          <a:lstStyle/>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Fritsche LG, et al. American journal of human genetics. 2020;107(5):815-36.</a:t>
            </a:r>
          </a:p>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Zhang YD, et al. Nature communications. 2020;11(1):3353.</a:t>
            </a:r>
          </a:p>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Hingorani</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 A, Gratton J, et al.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medRxiv</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 2022.</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Huntley C, et al Lancet Oncology. 2023 (in press)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F2BA9885-1E30-1116-04E0-E1FC1F6C39BF}"/>
              </a:ext>
            </a:extLst>
          </p:cNvPr>
          <p:cNvSpPr txBox="1"/>
          <p:nvPr/>
        </p:nvSpPr>
        <p:spPr>
          <a:xfrm>
            <a:off x="4804228" y="2873829"/>
            <a:ext cx="4252685" cy="1627050"/>
          </a:xfrm>
          <a:prstGeom prst="rect">
            <a:avLst/>
          </a:prstGeom>
          <a:noFill/>
          <a:ln w="38100">
            <a:solidFill>
              <a:srgbClr val="FF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619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51249A-FA58-057F-1D10-DA8DCDFDC4B4}"/>
              </a:ext>
            </a:extLst>
          </p:cNvPr>
          <p:cNvSpPr txBox="1">
            <a:spLocks/>
          </p:cNvSpPr>
          <p:nvPr/>
        </p:nvSpPr>
        <p:spPr>
          <a:xfrm>
            <a:off x="268705" y="295884"/>
            <a:ext cx="11654590" cy="770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4400" b="1" kern="1200" dirty="0">
                <a:solidFill>
                  <a:srgbClr val="3301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2) PRS inherently limited in predictiveness</a:t>
            </a:r>
          </a:p>
        </p:txBody>
      </p:sp>
      <p:graphicFrame>
        <p:nvGraphicFramePr>
          <p:cNvPr id="7" name="Table 6">
            <a:extLst>
              <a:ext uri="{FF2B5EF4-FFF2-40B4-BE49-F238E27FC236}">
                <a16:creationId xmlns:a16="http://schemas.microsoft.com/office/drawing/2014/main" id="{76CC275E-FD85-BFCA-5A91-6AF6826B517B}"/>
              </a:ext>
            </a:extLst>
          </p:cNvPr>
          <p:cNvGraphicFramePr>
            <a:graphicFrameLocks noGrp="1"/>
          </p:cNvGraphicFramePr>
          <p:nvPr/>
        </p:nvGraphicFramePr>
        <p:xfrm>
          <a:off x="770021" y="1528011"/>
          <a:ext cx="10414335" cy="4029153"/>
        </p:xfrm>
        <a:graphic>
          <a:graphicData uri="http://schemas.openxmlformats.org/drawingml/2006/table">
            <a:tbl>
              <a:tblPr/>
              <a:tblGrid>
                <a:gridCol w="2141621">
                  <a:extLst>
                    <a:ext uri="{9D8B030D-6E8A-4147-A177-3AD203B41FA5}">
                      <a16:colId xmlns:a16="http://schemas.microsoft.com/office/drawing/2014/main" val="3593076812"/>
                    </a:ext>
                  </a:extLst>
                </a:gridCol>
                <a:gridCol w="1870125">
                  <a:extLst>
                    <a:ext uri="{9D8B030D-6E8A-4147-A177-3AD203B41FA5}">
                      <a16:colId xmlns:a16="http://schemas.microsoft.com/office/drawing/2014/main" val="1882076209"/>
                    </a:ext>
                  </a:extLst>
                </a:gridCol>
                <a:gridCol w="1067098">
                  <a:extLst>
                    <a:ext uri="{9D8B030D-6E8A-4147-A177-3AD203B41FA5}">
                      <a16:colId xmlns:a16="http://schemas.microsoft.com/office/drawing/2014/main" val="1772666995"/>
                    </a:ext>
                  </a:extLst>
                </a:gridCol>
                <a:gridCol w="1069593">
                  <a:extLst>
                    <a:ext uri="{9D8B030D-6E8A-4147-A177-3AD203B41FA5}">
                      <a16:colId xmlns:a16="http://schemas.microsoft.com/office/drawing/2014/main" val="4275181393"/>
                    </a:ext>
                  </a:extLst>
                </a:gridCol>
                <a:gridCol w="1064604">
                  <a:extLst>
                    <a:ext uri="{9D8B030D-6E8A-4147-A177-3AD203B41FA5}">
                      <a16:colId xmlns:a16="http://schemas.microsoft.com/office/drawing/2014/main" val="2004394602"/>
                    </a:ext>
                  </a:extLst>
                </a:gridCol>
                <a:gridCol w="1067098">
                  <a:extLst>
                    <a:ext uri="{9D8B030D-6E8A-4147-A177-3AD203B41FA5}">
                      <a16:colId xmlns:a16="http://schemas.microsoft.com/office/drawing/2014/main" val="2435045756"/>
                    </a:ext>
                  </a:extLst>
                </a:gridCol>
                <a:gridCol w="1067098">
                  <a:extLst>
                    <a:ext uri="{9D8B030D-6E8A-4147-A177-3AD203B41FA5}">
                      <a16:colId xmlns:a16="http://schemas.microsoft.com/office/drawing/2014/main" val="2915360142"/>
                    </a:ext>
                  </a:extLst>
                </a:gridCol>
                <a:gridCol w="1067098">
                  <a:extLst>
                    <a:ext uri="{9D8B030D-6E8A-4147-A177-3AD203B41FA5}">
                      <a16:colId xmlns:a16="http://schemas.microsoft.com/office/drawing/2014/main" val="3189711908"/>
                    </a:ext>
                  </a:extLst>
                </a:gridCol>
              </a:tblGrid>
              <a:tr h="522987">
                <a:tc rowSpan="3">
                  <a:txBody>
                    <a:bodyPr/>
                    <a:lstStyle/>
                    <a:p>
                      <a:pPr algn="l" fontAlgn="b"/>
                      <a:r>
                        <a:rPr lang="en-GB" sz="2400" b="0" i="0" u="none" strike="noStrike" dirty="0">
                          <a:solidFill>
                            <a:srgbClr val="000000"/>
                          </a:solidFill>
                          <a:effectLst/>
                          <a:latin typeface="Calibri" panose="020F0502020204030204" pitchFamily="34" charset="0"/>
                        </a:rPr>
                        <a:t> </a:t>
                      </a:r>
                    </a:p>
                    <a:p>
                      <a:pPr algn="l" fontAlgn="b"/>
                      <a:r>
                        <a:rPr lang="en-GB" sz="2400" b="0" i="0" u="none" strike="noStrike" dirty="0">
                          <a:solidFill>
                            <a:srgbClr val="000000"/>
                          </a:solidFill>
                          <a:effectLst/>
                          <a:latin typeface="Calibri" panose="020F0502020204030204" pitchFamily="34" charset="0"/>
                        </a:rPr>
                        <a:t> </a:t>
                      </a:r>
                    </a:p>
                    <a:p>
                      <a:pPr algn="l" fontAlgn="t"/>
                      <a:r>
                        <a:rPr lang="en-GB" sz="2400" b="0" i="0" u="none" strike="noStrike" dirty="0">
                          <a:solidFill>
                            <a:srgbClr val="000000"/>
                          </a:solidFill>
                          <a:effectLst/>
                          <a:latin typeface="Arial" panose="020B060402020202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n-GB" sz="2400" b="1" i="0" u="none" strike="noStrike" dirty="0">
                          <a:solidFill>
                            <a:srgbClr val="000000"/>
                          </a:solidFill>
                          <a:effectLst/>
                          <a:latin typeface="Calibri" panose="020F0502020204030204" pitchFamily="34" charset="0"/>
                        </a:rPr>
                        <a:t> </a:t>
                      </a:r>
                      <a:r>
                        <a:rPr lang="en-GB" sz="2800" b="1" i="0" u="none" strike="noStrike" dirty="0">
                          <a:solidFill>
                            <a:schemeClr val="bg1"/>
                          </a:solidFill>
                          <a:effectLst/>
                          <a:latin typeface="Calibri" panose="020F0502020204030204" pitchFamily="34" charset="0"/>
                        </a:rPr>
                        <a:t>Female Population</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b"/>
                      <a:r>
                        <a:rPr lang="en-GB" sz="2800" b="1" i="0" u="none" strike="noStrike" dirty="0">
                          <a:solidFill>
                            <a:schemeClr val="bg1"/>
                          </a:solidFill>
                          <a:effectLst/>
                          <a:latin typeface="Calibri" panose="020F0502020204030204" pitchFamily="34" charset="0"/>
                        </a:rPr>
                        <a:t>Current </a:t>
                      </a:r>
                    </a:p>
                    <a:p>
                      <a:pPr algn="ctr" fontAlgn="b"/>
                      <a:r>
                        <a:rPr lang="en-GB" sz="2800" b="1" i="0" u="none" strike="noStrike" dirty="0">
                          <a:solidFill>
                            <a:schemeClr val="bg1"/>
                          </a:solidFill>
                          <a:effectLst/>
                          <a:latin typeface="Calibri" panose="020F0502020204030204" pitchFamily="34" charset="0"/>
                        </a:rPr>
                        <a:t>PRS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0072"/>
                    </a:solidFill>
                  </a:tcPr>
                </a:tc>
                <a:tc hMerge="1">
                  <a:txBody>
                    <a:bodyPr/>
                    <a:lstStyle/>
                    <a:p>
                      <a:endParaRPr lang="en-GB"/>
                    </a:p>
                  </a:txBody>
                  <a:tcPr/>
                </a:tc>
                <a:tc gridSpan="2">
                  <a:txBody>
                    <a:bodyPr/>
                    <a:lstStyle/>
                    <a:p>
                      <a:pPr algn="ctr" fontAlgn="b"/>
                      <a:r>
                        <a:rPr lang="en-GB" sz="2800" b="1" i="0" u="none" strike="noStrike" dirty="0">
                          <a:solidFill>
                            <a:schemeClr val="bg1"/>
                          </a:solidFill>
                          <a:effectLst/>
                          <a:latin typeface="Calibri" panose="020F0502020204030204" pitchFamily="34" charset="0"/>
                        </a:rPr>
                        <a:t>Future </a:t>
                      </a:r>
                    </a:p>
                    <a:p>
                      <a:pPr algn="ctr" fontAlgn="b"/>
                      <a:r>
                        <a:rPr lang="en-GB" sz="2800" b="1" i="0" u="none" strike="noStrike" dirty="0">
                          <a:solidFill>
                            <a:schemeClr val="bg1"/>
                          </a:solidFill>
                          <a:effectLst/>
                          <a:latin typeface="Calibri" panose="020F0502020204030204" pitchFamily="34" charset="0"/>
                        </a:rPr>
                        <a:t>PRS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00"/>
                    </a:solidFill>
                  </a:tcPr>
                </a:tc>
                <a:tc hMerge="1">
                  <a:txBody>
                    <a:bodyPr/>
                    <a:lstStyle/>
                    <a:p>
                      <a:endParaRPr lang="en-GB"/>
                    </a:p>
                  </a:txBody>
                  <a:tcPr/>
                </a:tc>
                <a:tc gridSpan="2">
                  <a:txBody>
                    <a:bodyPr/>
                    <a:lstStyle/>
                    <a:p>
                      <a:pPr algn="ctr" fontAlgn="b"/>
                      <a:r>
                        <a:rPr lang="en-GB" sz="2800" b="1" i="0" u="none" strike="noStrike" dirty="0">
                          <a:solidFill>
                            <a:schemeClr val="bg1"/>
                          </a:solidFill>
                          <a:effectLst/>
                          <a:latin typeface="Calibri" panose="020F0502020204030204" pitchFamily="34" charset="0"/>
                        </a:rPr>
                        <a:t>Optimised PRS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0165"/>
                    </a:solidFill>
                  </a:tcPr>
                </a:tc>
                <a:tc hMerge="1">
                  <a:txBody>
                    <a:bodyPr/>
                    <a:lstStyle/>
                    <a:p>
                      <a:endParaRPr lang="en-GB"/>
                    </a:p>
                  </a:txBody>
                  <a:tcPr/>
                </a:tc>
                <a:extLst>
                  <a:ext uri="{0D108BD9-81ED-4DB2-BD59-A6C34878D82A}">
                    <a16:rowId xmlns:a16="http://schemas.microsoft.com/office/drawing/2014/main" val="4126298230"/>
                  </a:ext>
                </a:extLst>
              </a:tr>
              <a:tr h="533044">
                <a:tc vMerge="1">
                  <a:txBody>
                    <a:bodyPr/>
                    <a:lstStyle/>
                    <a:p>
                      <a:pPr algn="l" fontAlgn="b"/>
                      <a:r>
                        <a:rPr lang="en-GB" sz="24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fontAlgn="b"/>
                      <a:r>
                        <a:rPr lang="en-GB"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GB" sz="2400" b="0" i="0" u="none" strike="noStrike" dirty="0">
                          <a:solidFill>
                            <a:srgbClr val="000000"/>
                          </a:solidFill>
                          <a:effectLst/>
                          <a:latin typeface="Calibri" panose="020F0502020204030204" pitchFamily="34" charset="0"/>
                        </a:rPr>
                        <a:t>AUC=0.64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99"/>
                    </a:solidFill>
                  </a:tcPr>
                </a:tc>
                <a:tc hMerge="1">
                  <a:txBody>
                    <a:bodyPr/>
                    <a:lstStyle/>
                    <a:p>
                      <a:endParaRPr lang="en-GB"/>
                    </a:p>
                  </a:txBody>
                  <a:tcPr/>
                </a:tc>
                <a:tc gridSpan="2">
                  <a:txBody>
                    <a:bodyPr/>
                    <a:lstStyle/>
                    <a:p>
                      <a:pPr algn="ctr" fontAlgn="b"/>
                      <a:r>
                        <a:rPr lang="en-GB" sz="2400" b="0" i="0" u="none" strike="noStrike" dirty="0">
                          <a:solidFill>
                            <a:srgbClr val="000000"/>
                          </a:solidFill>
                          <a:effectLst/>
                          <a:latin typeface="Calibri" panose="020F0502020204030204" pitchFamily="34" charset="0"/>
                        </a:rPr>
                        <a:t>AUC=0.69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A400"/>
                    </a:solidFill>
                  </a:tcPr>
                </a:tc>
                <a:tc hMerge="1">
                  <a:txBody>
                    <a:bodyPr/>
                    <a:lstStyle/>
                    <a:p>
                      <a:endParaRPr lang="en-GB"/>
                    </a:p>
                  </a:txBody>
                  <a:tcPr/>
                </a:tc>
                <a:tc gridSpan="2">
                  <a:txBody>
                    <a:bodyPr/>
                    <a:lstStyle/>
                    <a:p>
                      <a:pPr algn="ctr" fontAlgn="b"/>
                      <a:r>
                        <a:rPr lang="en-GB" sz="2400" b="0" i="0" u="none" strike="noStrike" dirty="0">
                          <a:solidFill>
                            <a:srgbClr val="000000"/>
                          </a:solidFill>
                          <a:effectLst/>
                          <a:latin typeface="Calibri" panose="020F0502020204030204" pitchFamily="34" charset="0"/>
                        </a:rPr>
                        <a:t>AUC=0.71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02D0"/>
                    </a:solidFill>
                  </a:tcPr>
                </a:tc>
                <a:tc hMerge="1">
                  <a:txBody>
                    <a:bodyPr/>
                    <a:lstStyle/>
                    <a:p>
                      <a:endParaRPr lang="en-GB"/>
                    </a:p>
                  </a:txBody>
                  <a:tcPr/>
                </a:tc>
                <a:extLst>
                  <a:ext uri="{0D108BD9-81ED-4DB2-BD59-A6C34878D82A}">
                    <a16:rowId xmlns:a16="http://schemas.microsoft.com/office/drawing/2014/main" val="2973234611"/>
                  </a:ext>
                </a:extLst>
              </a:tr>
              <a:tr h="1056031">
                <a:tc vMerge="1">
                  <a:txBody>
                    <a:bodyPr/>
                    <a:lstStyle/>
                    <a:p>
                      <a:pPr algn="l" fontAlgn="t"/>
                      <a:r>
                        <a:rPr lang="en-GB" sz="24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rtl="0" fontAlgn="ctr"/>
                      <a:r>
                        <a:rPr lang="en-GB" sz="2400" b="0" i="0" u="none" strike="noStrike" dirty="0">
                          <a:solidFill>
                            <a:srgbClr val="000000"/>
                          </a:solidFill>
                          <a:effectLst/>
                          <a:latin typeface="Calibri" panose="020F0502020204030204" pitchFamily="34" charset="0"/>
                        </a:rPr>
                        <a:t>Female Population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a:solidFill>
                            <a:srgbClr val="000000"/>
                          </a:solidFill>
                          <a:effectLst/>
                          <a:latin typeface="Calibri" panose="020F0502020204030204" pitchFamily="34" charset="0"/>
                        </a:rPr>
                        <a:t>Top 50%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a:solidFill>
                            <a:srgbClr val="000000"/>
                          </a:solidFill>
                          <a:effectLst/>
                          <a:latin typeface="Calibri" panose="020F0502020204030204" pitchFamily="34" charset="0"/>
                        </a:rPr>
                        <a:t>Top 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a:solidFill>
                            <a:srgbClr val="000000"/>
                          </a:solidFill>
                          <a:effectLst/>
                          <a:latin typeface="Calibri" panose="020F0502020204030204" pitchFamily="34" charset="0"/>
                        </a:rPr>
                        <a:t>Top 50%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a:solidFill>
                            <a:srgbClr val="000000"/>
                          </a:solidFill>
                          <a:effectLst/>
                          <a:latin typeface="Calibri" panose="020F0502020204030204" pitchFamily="34" charset="0"/>
                        </a:rPr>
                        <a:t>Top 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a:solidFill>
                            <a:srgbClr val="000000"/>
                          </a:solidFill>
                          <a:effectLst/>
                          <a:latin typeface="Calibri" panose="020F0502020204030204" pitchFamily="34" charset="0"/>
                        </a:rPr>
                        <a:t>Top 50%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Top 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03737"/>
                  </a:ext>
                </a:extLst>
              </a:tr>
              <a:tr h="522987">
                <a:tc>
                  <a:txBody>
                    <a:bodyPr/>
                    <a:lstStyle/>
                    <a:p>
                      <a:pPr algn="l" rtl="0" fontAlgn="ctr"/>
                      <a:r>
                        <a:rPr lang="en-GB" sz="2800" b="1" i="0" u="none" strike="noStrike">
                          <a:solidFill>
                            <a:srgbClr val="000000"/>
                          </a:solidFill>
                          <a:effectLst/>
                          <a:latin typeface="Calibri" panose="020F0502020204030204" pitchFamily="34" charset="0"/>
                        </a:rPr>
                        <a:t>% BC cases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GB" sz="2400" b="0"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70%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37%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a:solidFill>
                            <a:srgbClr val="000000"/>
                          </a:solidFill>
                          <a:effectLst/>
                          <a:latin typeface="Calibri" panose="020F0502020204030204" pitchFamily="34" charset="0"/>
                        </a:rPr>
                        <a:t>76%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a:solidFill>
                            <a:srgbClr val="000000"/>
                          </a:solidFill>
                          <a:effectLst/>
                          <a:latin typeface="Calibri" panose="020F0502020204030204" pitchFamily="34" charset="0"/>
                        </a:rPr>
                        <a:t>44%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a:solidFill>
                            <a:srgbClr val="000000"/>
                          </a:solidFill>
                          <a:effectLst/>
                          <a:latin typeface="Calibri" panose="020F0502020204030204" pitchFamily="34" charset="0"/>
                        </a:rPr>
                        <a:t>78%</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a:solidFill>
                            <a:srgbClr val="000000"/>
                          </a:solidFill>
                          <a:effectLst/>
                          <a:latin typeface="Calibri" panose="020F0502020204030204" pitchFamily="34" charset="0"/>
                        </a:rPr>
                        <a:t>48%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06749534"/>
                  </a:ext>
                </a:extLst>
              </a:tr>
              <a:tr h="522987">
                <a:tc>
                  <a:txBody>
                    <a:bodyPr/>
                    <a:lstStyle/>
                    <a:p>
                      <a:pPr algn="l" rtl="0" fontAlgn="ctr"/>
                      <a:r>
                        <a:rPr lang="en-GB" sz="2800" b="1" i="0" u="none" strike="noStrike">
                          <a:solidFill>
                            <a:srgbClr val="000000"/>
                          </a:solidFill>
                          <a:effectLst/>
                          <a:latin typeface="Calibri" panose="020F0502020204030204" pitchFamily="34" charset="0"/>
                        </a:rPr>
                        <a:t>Lifetime Risk</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GB" sz="2400" b="0" i="0" u="none" strike="noStrike" dirty="0">
                          <a:solidFill>
                            <a:srgbClr val="000000"/>
                          </a:solidFill>
                          <a:effectLst/>
                          <a:latin typeface="Calibri" panose="020F0502020204030204" pitchFamily="34" charset="0"/>
                        </a:rPr>
                        <a:t>14.3%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19.5%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25.3%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20.9%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29.3%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0" i="0" u="none" strike="noStrike" dirty="0">
                          <a:solidFill>
                            <a:srgbClr val="000000"/>
                          </a:solidFill>
                          <a:effectLst/>
                          <a:latin typeface="Calibri" panose="020F0502020204030204" pitchFamily="34" charset="0"/>
                        </a:rPr>
                        <a:t>21.6%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GB" sz="2400" b="1" i="0" u="none" strike="noStrike" dirty="0">
                          <a:solidFill>
                            <a:srgbClr val="000000"/>
                          </a:solidFill>
                          <a:effectLst/>
                          <a:latin typeface="Calibri" panose="020F0502020204030204" pitchFamily="34" charset="0"/>
                        </a:rPr>
                        <a:t>31.3%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07739132"/>
                  </a:ext>
                </a:extLst>
              </a:tr>
              <a:tr h="533044">
                <a:tc>
                  <a:txBody>
                    <a:bodyPr/>
                    <a:lstStyle/>
                    <a:p>
                      <a:pPr algn="l" rtl="0" fontAlgn="ctr"/>
                      <a:r>
                        <a:rPr lang="en-GB" sz="2800" b="1" i="0" u="none" strike="noStrike" dirty="0">
                          <a:solidFill>
                            <a:srgbClr val="000000"/>
                          </a:solidFill>
                          <a:effectLst/>
                          <a:latin typeface="Calibri" panose="020F0502020204030204" pitchFamily="34" charset="0"/>
                        </a:rPr>
                        <a:t>Risk age 40-49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400" b="0" i="0" u="none" strike="noStrike" dirty="0">
                          <a:solidFill>
                            <a:srgbClr val="000000"/>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dirty="0">
                          <a:solidFill>
                            <a:srgbClr val="000000"/>
                          </a:solidFill>
                          <a:effectLst/>
                          <a:latin typeface="Calibri" panose="020F0502020204030204" pitchFamily="34" charset="0"/>
                        </a:rPr>
                        <a:t>2.4%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3.2%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dirty="0">
                          <a:solidFill>
                            <a:srgbClr val="000000"/>
                          </a:solidFill>
                          <a:effectLst/>
                          <a:latin typeface="Calibri" panose="020F0502020204030204" pitchFamily="34" charset="0"/>
                        </a:rPr>
                        <a:t>2.6%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3.8%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0" i="0" u="none" strike="noStrike" dirty="0">
                          <a:solidFill>
                            <a:srgbClr val="000000"/>
                          </a:solidFill>
                          <a:effectLst/>
                          <a:latin typeface="Calibri" panose="020F0502020204030204" pitchFamily="34" charset="0"/>
                        </a:rPr>
                        <a:t>2.7%</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400" b="1" i="0" u="none" strike="noStrike" dirty="0">
                          <a:solidFill>
                            <a:srgbClr val="000000"/>
                          </a:solidFill>
                          <a:effectLst/>
                          <a:latin typeface="Calibri" panose="020F0502020204030204" pitchFamily="34" charset="0"/>
                        </a:rPr>
                        <a:t>4.1%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224845"/>
                  </a:ext>
                </a:extLst>
              </a:tr>
            </a:tbl>
          </a:graphicData>
        </a:graphic>
      </p:graphicFrame>
      <p:sp>
        <p:nvSpPr>
          <p:cNvPr id="8" name="TextBox 7">
            <a:extLst>
              <a:ext uri="{FF2B5EF4-FFF2-40B4-BE49-F238E27FC236}">
                <a16:creationId xmlns:a16="http://schemas.microsoft.com/office/drawing/2014/main" id="{19AE10A2-727C-30F4-A1FB-85CD18C34744}"/>
              </a:ext>
            </a:extLst>
          </p:cNvPr>
          <p:cNvSpPr txBox="1"/>
          <p:nvPr/>
        </p:nvSpPr>
        <p:spPr>
          <a:xfrm>
            <a:off x="529390" y="5742435"/>
            <a:ext cx="5823285" cy="1284967"/>
          </a:xfrm>
          <a:prstGeom prst="rect">
            <a:avLst/>
          </a:prstGeom>
          <a:noFill/>
        </p:spPr>
        <p:txBody>
          <a:bodyPr wrap="square" rtlCol="0">
            <a:spAutoFit/>
          </a:bodyPr>
          <a:lstStyle/>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Fritsche LG, et al. American journal of human genetics. 2020;107(5):815-36.</a:t>
            </a:r>
          </a:p>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Zhang YD, et al. Nature communications. 2020;11(1):3353.</a:t>
            </a:r>
          </a:p>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Hingorani</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 A, Gratton J, et al.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medRxiv</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panose="020F0502020204030204" pitchFamily="34" charset="0"/>
              </a:rPr>
              <a:t>. 2022.</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107950" marR="107950" lvl="0" indent="0" algn="just" defTabSz="914400" rtl="0" eaLnBrk="1" fontAlgn="auto" latinLnBrk="0" hangingPunct="1">
              <a:lnSpc>
                <a:spcPct val="100000"/>
              </a:lnSpc>
              <a:spcBef>
                <a:spcPts val="300"/>
              </a:spcBef>
              <a:spcAft>
                <a:spcPts val="3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Huntley C, et al Lancet Oncology. 2023 (in press)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7B8E428-0E53-1218-52A3-4238FFC0E690}"/>
              </a:ext>
            </a:extLst>
          </p:cNvPr>
          <p:cNvSpPr txBox="1"/>
          <p:nvPr/>
        </p:nvSpPr>
        <p:spPr>
          <a:xfrm>
            <a:off x="2891217" y="5000145"/>
            <a:ext cx="4037903" cy="557019"/>
          </a:xfrm>
          <a:prstGeom prst="rect">
            <a:avLst/>
          </a:prstGeom>
          <a:noFill/>
          <a:ln w="38100">
            <a:solidFill>
              <a:srgbClr val="FF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54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3182833-43F1-A97B-A4C7-66BDD7153AF0}"/>
              </a:ext>
            </a:extLst>
          </p:cNvPr>
          <p:cNvSpPr txBox="1">
            <a:spLocks/>
          </p:cNvSpPr>
          <p:nvPr/>
        </p:nvSpPr>
        <p:spPr>
          <a:xfrm>
            <a:off x="6015349" y="2201270"/>
            <a:ext cx="5213684" cy="1666815"/>
          </a:xfrm>
          <a:prstGeom prst="rect">
            <a:avLst/>
          </a:prstGeom>
          <a:solidFill>
            <a:srgbClr val="D1CC00"/>
          </a:solidFill>
        </p:spPr>
        <p:txBody>
          <a:bodyPr vert="horz" lIns="91440" tIns="45720" rIns="91440" bIns="45720" rtlCol="0">
            <a:normAutofit/>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endParaRPr>
          </a:p>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r>
              <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rPr>
              <a:t>  </a:t>
            </a:r>
          </a:p>
        </p:txBody>
      </p:sp>
      <p:sp>
        <p:nvSpPr>
          <p:cNvPr id="3" name="Content Placeholder 2">
            <a:extLst>
              <a:ext uri="{FF2B5EF4-FFF2-40B4-BE49-F238E27FC236}">
                <a16:creationId xmlns:a16="http://schemas.microsoft.com/office/drawing/2014/main" id="{84E7E771-F1CF-28FF-6854-CA2A10AC0C1B}"/>
              </a:ext>
            </a:extLst>
          </p:cNvPr>
          <p:cNvSpPr txBox="1">
            <a:spLocks/>
          </p:cNvSpPr>
          <p:nvPr/>
        </p:nvSpPr>
        <p:spPr>
          <a:xfrm>
            <a:off x="801665" y="2201277"/>
            <a:ext cx="5213684" cy="1666815"/>
          </a:xfrm>
          <a:prstGeom prst="rect">
            <a:avLst/>
          </a:prstGeom>
          <a:solidFill>
            <a:srgbClr val="9A0072"/>
          </a:solidFill>
        </p:spPr>
        <p:txBody>
          <a:bodyPr vert="horz" lIns="91440" tIns="45720" rIns="91440" bIns="45720" rtlCol="0">
            <a:normAutofit/>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endParaRPr>
          </a:p>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r>
              <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rPr>
              <a:t>  </a:t>
            </a:r>
          </a:p>
        </p:txBody>
      </p:sp>
      <p:sp>
        <p:nvSpPr>
          <p:cNvPr id="5" name="TextBox 4">
            <a:extLst>
              <a:ext uri="{FF2B5EF4-FFF2-40B4-BE49-F238E27FC236}">
                <a16:creationId xmlns:a16="http://schemas.microsoft.com/office/drawing/2014/main" id="{21653231-F7D7-7C7D-A1BE-00970F3632E0}"/>
              </a:ext>
            </a:extLst>
          </p:cNvPr>
          <p:cNvSpPr txBox="1"/>
          <p:nvPr/>
        </p:nvSpPr>
        <p:spPr>
          <a:xfrm>
            <a:off x="4218633" y="4050045"/>
            <a:ext cx="4170947" cy="10772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6" name="TextBox 5">
            <a:extLst>
              <a:ext uri="{FF2B5EF4-FFF2-40B4-BE49-F238E27FC236}">
                <a16:creationId xmlns:a16="http://schemas.microsoft.com/office/drawing/2014/main" id="{930F64D9-9FF6-E95F-23D1-CBD424B3F98C}"/>
              </a:ext>
            </a:extLst>
          </p:cNvPr>
          <p:cNvSpPr txBox="1"/>
          <p:nvPr/>
        </p:nvSpPr>
        <p:spPr>
          <a:xfrm>
            <a:off x="6829486" y="4162890"/>
            <a:ext cx="4170947" cy="10772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 name="TextBox 7">
            <a:extLst>
              <a:ext uri="{FF2B5EF4-FFF2-40B4-BE49-F238E27FC236}">
                <a16:creationId xmlns:a16="http://schemas.microsoft.com/office/drawing/2014/main" id="{CA09A461-7D5C-91A4-E637-D46D953DF280}"/>
              </a:ext>
            </a:extLst>
          </p:cNvPr>
          <p:cNvSpPr txBox="1"/>
          <p:nvPr/>
        </p:nvSpPr>
        <p:spPr>
          <a:xfrm>
            <a:off x="1090423" y="2398751"/>
            <a:ext cx="417094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Risk-Stratification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330165"/>
                </a:solidFill>
                <a:effectLst/>
                <a:uLnTx/>
                <a:uFillTx/>
                <a:latin typeface="Calibri" panose="020F0502020204030204"/>
                <a:ea typeface="+mn-ea"/>
                <a:cs typeface="+mn-cs"/>
              </a:rPr>
              <a:t>PGS</a:t>
            </a:r>
          </a:p>
        </p:txBody>
      </p:sp>
      <p:sp>
        <p:nvSpPr>
          <p:cNvPr id="9" name="TextBox 8">
            <a:extLst>
              <a:ext uri="{FF2B5EF4-FFF2-40B4-BE49-F238E27FC236}">
                <a16:creationId xmlns:a16="http://schemas.microsoft.com/office/drawing/2014/main" id="{5AB7DD90-B5BB-F73D-AA9F-44DB6BB6FF22}"/>
              </a:ext>
            </a:extLst>
          </p:cNvPr>
          <p:cNvSpPr txBox="1"/>
          <p:nvPr/>
        </p:nvSpPr>
        <p:spPr>
          <a:xfrm>
            <a:off x="6167309" y="2352585"/>
            <a:ext cx="492492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Detection of Disease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330165"/>
                </a:solidFill>
                <a:effectLst/>
                <a:uLnTx/>
                <a:uFillTx/>
                <a:latin typeface="Calibri" panose="020F0502020204030204"/>
                <a:ea typeface="+mn-ea"/>
                <a:cs typeface="+mn-cs"/>
              </a:rPr>
              <a:t>Screening Tool</a:t>
            </a:r>
          </a:p>
        </p:txBody>
      </p:sp>
      <p:sp>
        <p:nvSpPr>
          <p:cNvPr id="10" name="TextBox 9">
            <a:extLst>
              <a:ext uri="{FF2B5EF4-FFF2-40B4-BE49-F238E27FC236}">
                <a16:creationId xmlns:a16="http://schemas.microsoft.com/office/drawing/2014/main" id="{A0335DB6-AA58-31F5-293F-8F440BB01413}"/>
              </a:ext>
            </a:extLst>
          </p:cNvPr>
          <p:cNvSpPr txBox="1"/>
          <p:nvPr/>
        </p:nvSpPr>
        <p:spPr>
          <a:xfrm>
            <a:off x="1254855" y="5944402"/>
            <a:ext cx="417094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12" name="TextBox 11">
            <a:extLst>
              <a:ext uri="{FF2B5EF4-FFF2-40B4-BE49-F238E27FC236}">
                <a16:creationId xmlns:a16="http://schemas.microsoft.com/office/drawing/2014/main" id="{88509AB5-FDCE-52B1-FA46-D0481F58CDBD}"/>
              </a:ext>
            </a:extLst>
          </p:cNvPr>
          <p:cNvSpPr txBox="1"/>
          <p:nvPr/>
        </p:nvSpPr>
        <p:spPr>
          <a:xfrm>
            <a:off x="801665" y="3832949"/>
            <a:ext cx="5213684" cy="2786925"/>
          </a:xfrm>
          <a:prstGeom prst="rect">
            <a:avLst/>
          </a:prstGeom>
          <a:noFill/>
          <a:ln>
            <a:solidFill>
              <a:schemeClr val="tx1"/>
            </a:solidFill>
          </a:ln>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Limited Predictiveness</a:t>
            </a:r>
          </a:p>
          <a:p>
            <a:pPr marL="742950" lvl="1" indent="-285750">
              <a:buFont typeface="Arial" panose="020B0604020202020204" pitchFamily="34" charset="0"/>
              <a:buChar char="•"/>
              <a:defRPr/>
            </a:pPr>
            <a:r>
              <a:rPr lang="en-GB" sz="2400" dirty="0">
                <a:solidFill>
                  <a:prstClr val="black"/>
                </a:solidFill>
                <a:latin typeface="Calibri" panose="020F0502020204030204"/>
              </a:rPr>
              <a:t>“</a:t>
            </a:r>
            <a:r>
              <a:rPr lang="en-GB" sz="2400" dirty="0">
                <a:solidFill>
                  <a:srgbClr val="330165"/>
                </a:solidFill>
                <a:latin typeface="Calibri" panose="020F0502020204030204"/>
              </a:rPr>
              <a:t>High-Risk”: </a:t>
            </a:r>
            <a:r>
              <a:rPr lang="en-GB" sz="2400" dirty="0">
                <a:solidFill>
                  <a:prstClr val="black"/>
                </a:solidFill>
                <a:latin typeface="Calibri" panose="020F0502020204030204"/>
              </a:rPr>
              <a:t>modest </a:t>
            </a:r>
            <a:r>
              <a:rPr lang="en-GB" sz="2400" dirty="0">
                <a:solidFill>
                  <a:prstClr val="black"/>
                </a:solidFill>
                <a:latin typeface="Calibri" panose="020F0502020204030204"/>
                <a:sym typeface="Wingdings 3" panose="05040102010807070707" pitchFamily="18" charset="2"/>
              </a:rPr>
              <a:t>risk</a:t>
            </a:r>
            <a:endParaRPr lang="en-GB" sz="2400" dirty="0">
              <a:solidFill>
                <a:prstClr val="black"/>
              </a:solidFill>
              <a:latin typeface="Calibri" panose="020F0502020204030204"/>
            </a:endParaRPr>
          </a:p>
          <a:p>
            <a:pPr marL="742950" lvl="1" indent="-285750">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2400" b="0" i="0" u="none" strike="noStrike" kern="1200" cap="none" spc="0" normalizeH="0" baseline="0" noProof="0" dirty="0">
                <a:ln>
                  <a:noFill/>
                </a:ln>
                <a:solidFill>
                  <a:srgbClr val="330165"/>
                </a:solidFill>
                <a:effectLst/>
                <a:uLnTx/>
                <a:uFillTx/>
                <a:latin typeface="Calibri" panose="020F0502020204030204"/>
                <a:ea typeface="+mn-ea"/>
                <a:cs typeface="+mn-cs"/>
              </a:rPr>
              <a:t>Low-risk” group: </a:t>
            </a:r>
            <a:r>
              <a:rPr lang="en-GB" sz="2400" dirty="0">
                <a:solidFill>
                  <a:prstClr val="black"/>
                </a:solidFill>
                <a:latin typeface="Calibri" panose="020F0502020204030204"/>
              </a:rPr>
              <a:t>m</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ajority</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Do not predict lethal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Differential performance with ancestry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3F87F12-315B-820F-5657-F30B67481374}"/>
              </a:ext>
            </a:extLst>
          </p:cNvPr>
          <p:cNvSpPr txBox="1"/>
          <p:nvPr/>
        </p:nvSpPr>
        <p:spPr>
          <a:xfrm>
            <a:off x="6015349" y="3845300"/>
            <a:ext cx="5213684" cy="2774574"/>
          </a:xfrm>
          <a:prstGeom prst="rect">
            <a:avLst/>
          </a:prstGeom>
          <a:noFill/>
          <a:ln>
            <a:solidFill>
              <a:schemeClr val="tx1"/>
            </a:solidFill>
          </a:ln>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Poor sensitivity for specificity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Over-diagnosis of indolent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Limited impact on survival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Arrow: Curved Down 14">
            <a:extLst>
              <a:ext uri="{FF2B5EF4-FFF2-40B4-BE49-F238E27FC236}">
                <a16:creationId xmlns:a16="http://schemas.microsoft.com/office/drawing/2014/main" id="{4A8032E0-9F56-24C1-EA07-A92A58A9EC95}"/>
              </a:ext>
            </a:extLst>
          </p:cNvPr>
          <p:cNvSpPr/>
          <p:nvPr/>
        </p:nvSpPr>
        <p:spPr>
          <a:xfrm>
            <a:off x="5139491" y="1776981"/>
            <a:ext cx="1830365" cy="699662"/>
          </a:xfrm>
          <a:prstGeom prst="curvedDownArrow">
            <a:avLst>
              <a:gd name="adj1" fmla="val 70784"/>
              <a:gd name="adj2" fmla="val 130804"/>
              <a:gd name="adj3" fmla="val 40476"/>
            </a:avLst>
          </a:prstGeom>
          <a:solidFill>
            <a:srgbClr val="3301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7C85764-B966-EADE-0887-8A0ADDDA8412}"/>
              </a:ext>
            </a:extLst>
          </p:cNvPr>
          <p:cNvSpPr/>
          <p:nvPr/>
        </p:nvSpPr>
        <p:spPr>
          <a:xfrm>
            <a:off x="1230321" y="992853"/>
            <a:ext cx="9530832" cy="6598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30165"/>
                </a:solidFill>
                <a:effectLst/>
                <a:uLnTx/>
                <a:uFillTx/>
                <a:latin typeface="Calibri" panose="020F0502020204030204"/>
                <a:ea typeface="+mn-ea"/>
                <a:cs typeface="+mn-cs"/>
              </a:rPr>
              <a:t>“Enrich” for disease incidence in “high-risk” quantile</a:t>
            </a:r>
          </a:p>
        </p:txBody>
      </p:sp>
      <p:sp>
        <p:nvSpPr>
          <p:cNvPr id="14" name="Title 1">
            <a:extLst>
              <a:ext uri="{FF2B5EF4-FFF2-40B4-BE49-F238E27FC236}">
                <a16:creationId xmlns:a16="http://schemas.microsoft.com/office/drawing/2014/main" id="{979AE56F-E1A7-1DAB-FE38-9EB967586BE9}"/>
              </a:ext>
            </a:extLst>
          </p:cNvPr>
          <p:cNvSpPr>
            <a:spLocks noGrp="1"/>
          </p:cNvSpPr>
          <p:nvPr>
            <p:ph type="title"/>
          </p:nvPr>
        </p:nvSpPr>
        <p:spPr>
          <a:xfrm>
            <a:off x="801665" y="41066"/>
            <a:ext cx="10515600" cy="1325563"/>
          </a:xfrm>
        </p:spPr>
        <p:txBody>
          <a:bodyPr/>
          <a:lstStyle/>
          <a:p>
            <a:r>
              <a:rPr lang="en-GB" dirty="0"/>
              <a:t>3) Two-stage Screening Approach</a:t>
            </a:r>
          </a:p>
        </p:txBody>
      </p:sp>
    </p:spTree>
    <p:extLst>
      <p:ext uri="{BB962C8B-B14F-4D97-AF65-F5344CB8AC3E}">
        <p14:creationId xmlns:p14="http://schemas.microsoft.com/office/powerpoint/2010/main" val="3267689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FBFA-0DB3-E97A-8E45-A392AA92DF3F}"/>
              </a:ext>
            </a:extLst>
          </p:cNvPr>
          <p:cNvSpPr>
            <a:spLocks noGrp="1"/>
          </p:cNvSpPr>
          <p:nvPr>
            <p:ph type="title"/>
          </p:nvPr>
        </p:nvSpPr>
        <p:spPr/>
        <p:txBody>
          <a:bodyPr/>
          <a:lstStyle/>
          <a:p>
            <a:r>
              <a:rPr lang="en-GB" sz="4400" dirty="0"/>
              <a:t>4) Population testing poorly studied in the actual population</a:t>
            </a:r>
          </a:p>
        </p:txBody>
      </p:sp>
      <p:sp>
        <p:nvSpPr>
          <p:cNvPr id="3" name="Text Placeholder 2">
            <a:extLst>
              <a:ext uri="{FF2B5EF4-FFF2-40B4-BE49-F238E27FC236}">
                <a16:creationId xmlns:a16="http://schemas.microsoft.com/office/drawing/2014/main" id="{2D5789E3-833C-ABB2-59C7-85D93665F6B7}"/>
              </a:ext>
            </a:extLst>
          </p:cNvPr>
          <p:cNvSpPr>
            <a:spLocks noGrp="1"/>
          </p:cNvSpPr>
          <p:nvPr>
            <p:ph type="body" sz="quarter" idx="13"/>
          </p:nvPr>
        </p:nvSpPr>
        <p:spPr>
          <a:xfrm>
            <a:off x="408175" y="1592425"/>
            <a:ext cx="10934699" cy="461462"/>
          </a:xfrm>
        </p:spPr>
        <p:txBody>
          <a:bodyPr/>
          <a:lstStyle/>
          <a:p>
            <a:r>
              <a:rPr lang="en-GB" dirty="0"/>
              <a:t>Many unknowns around PRS risk profiling in real-world population</a:t>
            </a:r>
          </a:p>
          <a:p>
            <a:r>
              <a:rPr lang="en-GB" dirty="0"/>
              <a:t>Studies to date (including OFH) based on atypical individuals who volunteer for screening studies</a:t>
            </a:r>
          </a:p>
        </p:txBody>
      </p:sp>
      <p:sp>
        <p:nvSpPr>
          <p:cNvPr id="4" name="Content Placeholder 3">
            <a:extLst>
              <a:ext uri="{FF2B5EF4-FFF2-40B4-BE49-F238E27FC236}">
                <a16:creationId xmlns:a16="http://schemas.microsoft.com/office/drawing/2014/main" id="{FC76DA7F-4D17-AE0A-60CC-0546D3BBA82D}"/>
              </a:ext>
            </a:extLst>
          </p:cNvPr>
          <p:cNvSpPr>
            <a:spLocks noGrp="1"/>
          </p:cNvSpPr>
          <p:nvPr>
            <p:ph sz="quarter" idx="14"/>
          </p:nvPr>
        </p:nvSpPr>
        <p:spPr>
          <a:xfrm>
            <a:off x="421472" y="2380473"/>
            <a:ext cx="11610871" cy="4115948"/>
          </a:xfrm>
        </p:spPr>
        <p:txBody>
          <a:bodyPr>
            <a:normAutofit lnSpcReduction="10000"/>
          </a:bodyPr>
          <a:lstStyle/>
          <a:p>
            <a:pPr marL="514350" indent="-514350">
              <a:buFont typeface="+mj-lt"/>
              <a:buAutoNum type="arabicPeriod"/>
            </a:pPr>
            <a:r>
              <a:rPr lang="en-GB" dirty="0"/>
              <a:t>Uptake of PRS as condition to access screening</a:t>
            </a:r>
          </a:p>
          <a:p>
            <a:pPr lvl="1"/>
            <a:r>
              <a:rPr lang="en-GB" dirty="0"/>
              <a:t>Widen health disparities for already underserved populations</a:t>
            </a:r>
          </a:p>
          <a:p>
            <a:pPr lvl="1"/>
            <a:r>
              <a:rPr lang="en-GB" dirty="0"/>
              <a:t>PRS less predictive in non-Europeans</a:t>
            </a:r>
          </a:p>
          <a:p>
            <a:pPr marL="514350" indent="-514350">
              <a:buFont typeface="+mj-lt"/>
              <a:buAutoNum type="arabicPeriod"/>
            </a:pPr>
            <a:r>
              <a:rPr lang="en-GB" dirty="0"/>
              <a:t>Unintended Behavioural Implications</a:t>
            </a:r>
          </a:p>
          <a:p>
            <a:pPr lvl="1"/>
            <a:r>
              <a:rPr lang="en-GB" dirty="0"/>
              <a:t>“High” Risk individuals: anxiety, health-seeking</a:t>
            </a:r>
          </a:p>
          <a:p>
            <a:pPr lvl="1"/>
            <a:r>
              <a:rPr lang="en-GB" dirty="0"/>
              <a:t>“Low” Risk individuals: neglect symptoms, disregard health prevention advice</a:t>
            </a:r>
          </a:p>
          <a:p>
            <a:pPr marL="514350" indent="-514350">
              <a:buFont typeface="+mj-lt"/>
              <a:buAutoNum type="arabicPeriod"/>
            </a:pPr>
            <a:r>
              <a:rPr lang="en-GB" dirty="0"/>
              <a:t>Acceptability of withdrawal of screening in “low-risk”</a:t>
            </a:r>
          </a:p>
          <a:p>
            <a:pPr lvl="1"/>
            <a:r>
              <a:rPr lang="en-GB" dirty="0"/>
              <a:t>who still have appreciable frequency of disease </a:t>
            </a:r>
            <a:r>
              <a:rPr lang="en-GB" i="1" u="sng" dirty="0"/>
              <a:t>of equivalent lethality</a:t>
            </a:r>
          </a:p>
          <a:p>
            <a:pPr lvl="1"/>
            <a:r>
              <a:rPr lang="en-GB" dirty="0"/>
              <a:t>just modestly more expensive to screen for</a:t>
            </a:r>
          </a:p>
        </p:txBody>
      </p:sp>
    </p:spTree>
    <p:extLst>
      <p:ext uri="{BB962C8B-B14F-4D97-AF65-F5344CB8AC3E}">
        <p14:creationId xmlns:p14="http://schemas.microsoft.com/office/powerpoint/2010/main" val="4034045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EBA8E-9B49-4914-F67E-642704094EC5}"/>
              </a:ext>
            </a:extLst>
          </p:cNvPr>
          <p:cNvSpPr>
            <a:spLocks noGrp="1"/>
          </p:cNvSpPr>
          <p:nvPr>
            <p:ph type="title"/>
          </p:nvPr>
        </p:nvSpPr>
        <p:spPr>
          <a:xfrm>
            <a:off x="510815" y="548640"/>
            <a:ext cx="9556012" cy="884730"/>
          </a:xfrm>
        </p:spPr>
        <p:txBody>
          <a:bodyPr>
            <a:normAutofit/>
          </a:bodyPr>
          <a:lstStyle/>
          <a:p>
            <a:r>
              <a:rPr lang="en-GB" sz="4000" dirty="0"/>
              <a:t>OVERVIEW</a:t>
            </a:r>
          </a:p>
        </p:txBody>
      </p:sp>
      <p:sp>
        <p:nvSpPr>
          <p:cNvPr id="6" name="Content Placeholder 5">
            <a:extLst>
              <a:ext uri="{FF2B5EF4-FFF2-40B4-BE49-F238E27FC236}">
                <a16:creationId xmlns:a16="http://schemas.microsoft.com/office/drawing/2014/main" id="{864A93F7-3D66-98FB-C79B-717822D3C1ED}"/>
              </a:ext>
            </a:extLst>
          </p:cNvPr>
          <p:cNvSpPr>
            <a:spLocks noGrp="1"/>
          </p:cNvSpPr>
          <p:nvPr>
            <p:ph sz="quarter" idx="14"/>
          </p:nvPr>
        </p:nvSpPr>
        <p:spPr/>
        <p:txBody>
          <a:bodyPr/>
          <a:lstStyle/>
          <a:p>
            <a:pPr marL="514350" indent="-514350">
              <a:buAutoNum type="arabicParenR"/>
            </a:pPr>
            <a:r>
              <a:rPr lang="en-GB" dirty="0"/>
              <a:t>Current applications of germline genomics in health</a:t>
            </a:r>
          </a:p>
          <a:p>
            <a:pPr marL="514350" indent="-514350">
              <a:buAutoNum type="arabicParenR"/>
            </a:pPr>
            <a:r>
              <a:rPr lang="en-GB" dirty="0"/>
              <a:t>Future (proposed) applications of germline genomics in health</a:t>
            </a:r>
          </a:p>
          <a:p>
            <a:pPr marL="514350" indent="-514350">
              <a:buAutoNum type="arabicParenR"/>
            </a:pPr>
            <a:r>
              <a:rPr lang="en-GB" dirty="0"/>
              <a:t>Principles of population screening</a:t>
            </a:r>
          </a:p>
          <a:p>
            <a:pPr marL="514350" indent="-514350">
              <a:buAutoNum type="arabicParenR"/>
            </a:pPr>
            <a:r>
              <a:rPr lang="en-GB" dirty="0" err="1"/>
              <a:t>Newborn</a:t>
            </a:r>
            <a:r>
              <a:rPr lang="en-GB" dirty="0"/>
              <a:t> Whole Genome Sequencing </a:t>
            </a:r>
          </a:p>
          <a:p>
            <a:pPr marL="514350" indent="-514350">
              <a:buAutoNum type="arabicParenR"/>
            </a:pPr>
            <a:r>
              <a:rPr lang="en-GB" dirty="0"/>
              <a:t>Population polygenic risk profiling (PRS)</a:t>
            </a:r>
          </a:p>
          <a:p>
            <a:pPr marL="514350" indent="-514350">
              <a:buAutoNum type="arabicParenR"/>
            </a:pPr>
            <a:r>
              <a:rPr lang="en-GB" dirty="0">
                <a:solidFill>
                  <a:schemeClr val="accent4">
                    <a:lumMod val="60000"/>
                    <a:lumOff val="40000"/>
                  </a:schemeClr>
                </a:solidFill>
              </a:rPr>
              <a:t>Conclusions </a:t>
            </a:r>
          </a:p>
        </p:txBody>
      </p:sp>
    </p:spTree>
    <p:extLst>
      <p:ext uri="{BB962C8B-B14F-4D97-AF65-F5344CB8AC3E}">
        <p14:creationId xmlns:p14="http://schemas.microsoft.com/office/powerpoint/2010/main" val="2801938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63FEF6-8A1C-E717-4A4C-688EAE15FCCC}"/>
              </a:ext>
            </a:extLst>
          </p:cNvPr>
          <p:cNvSpPr>
            <a:spLocks noGrp="1"/>
          </p:cNvSpPr>
          <p:nvPr>
            <p:ph sz="quarter" idx="14"/>
          </p:nvPr>
        </p:nvSpPr>
        <p:spPr/>
        <p:txBody>
          <a:bodyPr/>
          <a:lstStyle/>
          <a:p>
            <a:r>
              <a:rPr lang="en-GB" dirty="0"/>
              <a:t>Conclusions</a:t>
            </a:r>
          </a:p>
        </p:txBody>
      </p:sp>
    </p:spTree>
    <p:extLst>
      <p:ext uri="{BB962C8B-B14F-4D97-AF65-F5344CB8AC3E}">
        <p14:creationId xmlns:p14="http://schemas.microsoft.com/office/powerpoint/2010/main" val="616781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D5E4AF-930A-F394-F8ED-090AE08D8A50}"/>
              </a:ext>
            </a:extLst>
          </p:cNvPr>
          <p:cNvSpPr>
            <a:spLocks noGrp="1"/>
          </p:cNvSpPr>
          <p:nvPr>
            <p:ph type="title"/>
          </p:nvPr>
        </p:nvSpPr>
        <p:spPr>
          <a:xfrm>
            <a:off x="354430" y="873568"/>
            <a:ext cx="11654590" cy="770129"/>
          </a:xfrm>
        </p:spPr>
        <p:txBody>
          <a:bodyPr/>
          <a:lstStyle/>
          <a:p>
            <a:r>
              <a:rPr lang="en-GB" dirty="0">
                <a:solidFill>
                  <a:srgbClr val="CC0099"/>
                </a:solidFill>
              </a:rPr>
              <a:t>Population Genomic Screening</a:t>
            </a:r>
            <a:br>
              <a:rPr lang="en-GB" dirty="0"/>
            </a:br>
            <a:r>
              <a:rPr lang="en-GB" dirty="0"/>
              <a:t>vs T</a:t>
            </a:r>
            <a:r>
              <a:rPr lang="en-GB" sz="4400" dirty="0"/>
              <a:t>ypical models of population screening</a:t>
            </a:r>
            <a:br>
              <a:rPr lang="en-GB" dirty="0"/>
            </a:br>
            <a:endParaRPr lang="en-GB" dirty="0"/>
          </a:p>
        </p:txBody>
      </p:sp>
      <p:graphicFrame>
        <p:nvGraphicFramePr>
          <p:cNvPr id="6" name="Table 2">
            <a:extLst>
              <a:ext uri="{FF2B5EF4-FFF2-40B4-BE49-F238E27FC236}">
                <a16:creationId xmlns:a16="http://schemas.microsoft.com/office/drawing/2014/main" id="{5842F4DE-350E-6A6A-11E8-11BB230A73BD}"/>
              </a:ext>
            </a:extLst>
          </p:cNvPr>
          <p:cNvGraphicFramePr>
            <a:graphicFrameLocks noGrp="1"/>
          </p:cNvGraphicFramePr>
          <p:nvPr>
            <p:extLst>
              <p:ext uri="{D42A27DB-BD31-4B8C-83A1-F6EECF244321}">
                <p14:modId xmlns:p14="http://schemas.microsoft.com/office/powerpoint/2010/main" val="1571100324"/>
              </p:ext>
            </p:extLst>
          </p:nvPr>
        </p:nvGraphicFramePr>
        <p:xfrm>
          <a:off x="701340" y="2114763"/>
          <a:ext cx="10528635" cy="4466510"/>
        </p:xfrm>
        <a:graphic>
          <a:graphicData uri="http://schemas.openxmlformats.org/drawingml/2006/table">
            <a:tbl>
              <a:tblPr firstRow="1" bandRow="1"/>
              <a:tblGrid>
                <a:gridCol w="3269081">
                  <a:extLst>
                    <a:ext uri="{9D8B030D-6E8A-4147-A177-3AD203B41FA5}">
                      <a16:colId xmlns:a16="http://schemas.microsoft.com/office/drawing/2014/main" val="183037643"/>
                    </a:ext>
                  </a:extLst>
                </a:gridCol>
                <a:gridCol w="7259554">
                  <a:extLst>
                    <a:ext uri="{9D8B030D-6E8A-4147-A177-3AD203B41FA5}">
                      <a16:colId xmlns:a16="http://schemas.microsoft.com/office/drawing/2014/main" val="691719998"/>
                    </a:ext>
                  </a:extLst>
                </a:gridCol>
              </a:tblGrid>
              <a:tr h="1621585">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b="1" dirty="0">
                          <a:solidFill>
                            <a:schemeClr val="bg1"/>
                          </a:solidFill>
                        </a:rPr>
                        <a:t>1) Limitations to Predictiveness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A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200" b="0" i="0" dirty="0">
                          <a:solidFill>
                            <a:srgbClr val="CC0099"/>
                          </a:solidFill>
                        </a:rPr>
                        <a:t>Uncertainty in prediction</a:t>
                      </a:r>
                    </a:p>
                    <a:p>
                      <a:r>
                        <a:rPr lang="en-GB" sz="2200" b="0" i="0" dirty="0">
                          <a:solidFill>
                            <a:srgbClr val="002060"/>
                          </a:solidFill>
                        </a:rPr>
                        <a:t>Rare pathogenic variants in </a:t>
                      </a:r>
                    </a:p>
                    <a:p>
                      <a:r>
                        <a:rPr lang="en-GB" sz="2200" b="0" i="0" dirty="0">
                          <a:solidFill>
                            <a:srgbClr val="002060"/>
                          </a:solidFill>
                        </a:rPr>
                        <a:t>Rare Disease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0AB04">
                        <a:lumMod val="40000"/>
                        <a:lumOff val="60000"/>
                      </a:srgbClr>
                    </a:solidFill>
                  </a:tcPr>
                </a:tc>
                <a:extLst>
                  <a:ext uri="{0D108BD9-81ED-4DB2-BD59-A6C34878D82A}">
                    <a16:rowId xmlns:a16="http://schemas.microsoft.com/office/drawing/2014/main" val="2491875540"/>
                  </a:ext>
                </a:extLst>
              </a:tr>
              <a:tr h="1190899">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0" i="0">
                          <a:solidFill>
                            <a:srgbClr val="CC0099"/>
                          </a:solidFill>
                        </a:rPr>
                        <a:t>Modest enrichment</a:t>
                      </a:r>
                      <a:endParaRPr lang="en-GB" sz="2200" b="0" i="0" dirty="0">
                        <a:solidFill>
                          <a:srgbClr val="CC0099"/>
                        </a:solidFill>
                      </a:endParaRPr>
                    </a:p>
                    <a:p>
                      <a:r>
                        <a:rPr lang="en-GB" sz="2200" b="0" i="0" dirty="0">
                          <a:solidFill>
                            <a:srgbClr val="002060"/>
                          </a:solidFill>
                        </a:rPr>
                        <a:t>Common Variants </a:t>
                      </a:r>
                    </a:p>
                    <a:p>
                      <a:r>
                        <a:rPr lang="en-GB" sz="2200" b="0" i="0" dirty="0">
                          <a:solidFill>
                            <a:srgbClr val="002060"/>
                          </a:solidFill>
                        </a:rPr>
                        <a:t>(PGS) in Common Disease</a:t>
                      </a:r>
                    </a:p>
                  </a:txBody>
                  <a:tcP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0AB04">
                        <a:lumMod val="20000"/>
                        <a:lumOff val="80000"/>
                      </a:srgbClr>
                    </a:solidFill>
                  </a:tcPr>
                </a:tc>
                <a:extLst>
                  <a:ext uri="{0D108BD9-81ED-4DB2-BD59-A6C34878D82A}">
                    <a16:rowId xmlns:a16="http://schemas.microsoft.com/office/drawing/2014/main" val="68751181"/>
                  </a:ext>
                </a:extLst>
              </a:tr>
              <a:tr h="827013">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2) </a:t>
                      </a:r>
                      <a:r>
                        <a:rPr lang="en-GB" sz="2800" b="1" dirty="0" err="1">
                          <a:solidFill>
                            <a:schemeClr val="bg1"/>
                          </a:solidFill>
                        </a:rPr>
                        <a:t>Longterm</a:t>
                      </a:r>
                      <a:r>
                        <a:rPr lang="en-GB" sz="2800" b="1" dirty="0">
                          <a:solidFill>
                            <a:schemeClr val="bg1"/>
                          </a:solidFill>
                        </a:rPr>
                        <a:t> </a:t>
                      </a:r>
                    </a:p>
                    <a:p>
                      <a:r>
                        <a:rPr lang="en-GB" sz="2800" b="1" dirty="0">
                          <a:solidFill>
                            <a:schemeClr val="bg1"/>
                          </a:solidFill>
                        </a:rPr>
                        <a:t>(Lifelong) Implications</a:t>
                      </a: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1C7D7">
                        <a:lumMod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0" dirty="0">
                          <a:solidFill>
                            <a:srgbClr val="002060"/>
                          </a:solidFill>
                        </a:rPr>
                        <a:t>Resource + cost</a:t>
                      </a:r>
                      <a:r>
                        <a:rPr lang="en-GB" sz="2200" b="0" i="0" dirty="0">
                          <a:solidFill>
                            <a:srgbClr val="002060"/>
                          </a:solidFill>
                        </a:rPr>
                        <a:t>: Monitoring/disease screening</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1C7D7">
                        <a:lumMod val="40000"/>
                        <a:lumOff val="60000"/>
                      </a:srgbClr>
                    </a:solidFill>
                  </a:tcPr>
                </a:tc>
                <a:extLst>
                  <a:ext uri="{0D108BD9-81ED-4DB2-BD59-A6C34878D82A}">
                    <a16:rowId xmlns:a16="http://schemas.microsoft.com/office/drawing/2014/main" val="1678551720"/>
                  </a:ext>
                </a:extLst>
              </a:tr>
              <a:tr h="827013">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0" i="0" dirty="0">
                          <a:solidFill>
                            <a:srgbClr val="002060"/>
                          </a:solidFill>
                        </a:rPr>
                        <a:t>Psychological and behavioural sequelae</a:t>
                      </a:r>
                    </a:p>
                    <a:p>
                      <a:endParaRPr lang="en-GB" sz="2200" b="0" i="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1C7D7">
                        <a:lumMod val="20000"/>
                        <a:lumOff val="80000"/>
                      </a:srgbClr>
                    </a:solidFill>
                  </a:tcPr>
                </a:tc>
                <a:extLst>
                  <a:ext uri="{0D108BD9-81ED-4DB2-BD59-A6C34878D82A}">
                    <a16:rowId xmlns:a16="http://schemas.microsoft.com/office/drawing/2014/main" val="1305540103"/>
                  </a:ext>
                </a:extLst>
              </a:tr>
            </a:tbl>
          </a:graphicData>
        </a:graphic>
      </p:graphicFrame>
      <p:pic>
        <p:nvPicPr>
          <p:cNvPr id="7" name="Picture 6" descr="Graphical user interface, application, website&#10;&#10;Description automatically generated">
            <a:extLst>
              <a:ext uri="{FF2B5EF4-FFF2-40B4-BE49-F238E27FC236}">
                <a16:creationId xmlns:a16="http://schemas.microsoft.com/office/drawing/2014/main" id="{5E51B0DB-5F26-5450-0780-890BEA4F86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5737" y="2249905"/>
            <a:ext cx="3379412" cy="1318393"/>
          </a:xfrm>
          <a:prstGeom prst="rect">
            <a:avLst/>
          </a:prstGeom>
        </p:spPr>
      </p:pic>
      <p:pic>
        <p:nvPicPr>
          <p:cNvPr id="11" name="Picture 10" descr="Shape&#10;&#10;Description automatically generated">
            <a:extLst>
              <a:ext uri="{FF2B5EF4-FFF2-40B4-BE49-F238E27FC236}">
                <a16:creationId xmlns:a16="http://schemas.microsoft.com/office/drawing/2014/main" id="{6D7E699F-5DD6-472C-00E7-9B41A2D37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9625" y="3887936"/>
            <a:ext cx="3253704" cy="960789"/>
          </a:xfrm>
          <a:prstGeom prst="rect">
            <a:avLst/>
          </a:prstGeom>
        </p:spPr>
      </p:pic>
    </p:spTree>
    <p:extLst>
      <p:ext uri="{BB962C8B-B14F-4D97-AF65-F5344CB8AC3E}">
        <p14:creationId xmlns:p14="http://schemas.microsoft.com/office/powerpoint/2010/main" val="169284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EBA8E-9B49-4914-F67E-642704094EC5}"/>
              </a:ext>
            </a:extLst>
          </p:cNvPr>
          <p:cNvSpPr>
            <a:spLocks noGrp="1"/>
          </p:cNvSpPr>
          <p:nvPr>
            <p:ph type="title"/>
          </p:nvPr>
        </p:nvSpPr>
        <p:spPr>
          <a:xfrm>
            <a:off x="510815" y="548640"/>
            <a:ext cx="9556012" cy="884730"/>
          </a:xfrm>
        </p:spPr>
        <p:txBody>
          <a:bodyPr>
            <a:normAutofit/>
          </a:bodyPr>
          <a:lstStyle/>
          <a:p>
            <a:r>
              <a:rPr lang="en-GB" sz="4000" dirty="0"/>
              <a:t>OVERVIEW</a:t>
            </a:r>
          </a:p>
        </p:txBody>
      </p:sp>
      <p:sp>
        <p:nvSpPr>
          <p:cNvPr id="6" name="Content Placeholder 5">
            <a:extLst>
              <a:ext uri="{FF2B5EF4-FFF2-40B4-BE49-F238E27FC236}">
                <a16:creationId xmlns:a16="http://schemas.microsoft.com/office/drawing/2014/main" id="{864A93F7-3D66-98FB-C79B-717822D3C1ED}"/>
              </a:ext>
            </a:extLst>
          </p:cNvPr>
          <p:cNvSpPr>
            <a:spLocks noGrp="1"/>
          </p:cNvSpPr>
          <p:nvPr>
            <p:ph sz="quarter" idx="14"/>
          </p:nvPr>
        </p:nvSpPr>
        <p:spPr/>
        <p:txBody>
          <a:bodyPr/>
          <a:lstStyle/>
          <a:p>
            <a:pPr marL="514350" indent="-514350">
              <a:buAutoNum type="arabicParenR"/>
            </a:pPr>
            <a:r>
              <a:rPr lang="en-GB" dirty="0">
                <a:solidFill>
                  <a:schemeClr val="accent4">
                    <a:lumMod val="60000"/>
                    <a:lumOff val="40000"/>
                  </a:schemeClr>
                </a:solidFill>
              </a:rPr>
              <a:t>Current applications of germline genomics in health</a:t>
            </a:r>
          </a:p>
          <a:p>
            <a:pPr marL="514350" indent="-514350">
              <a:buAutoNum type="arabicParenR"/>
            </a:pPr>
            <a:r>
              <a:rPr lang="en-GB" dirty="0"/>
              <a:t>Future (proposed) applications of germline genomics in health</a:t>
            </a:r>
          </a:p>
          <a:p>
            <a:pPr marL="514350" indent="-514350">
              <a:buAutoNum type="arabicParenR"/>
            </a:pPr>
            <a:r>
              <a:rPr lang="en-GB" dirty="0"/>
              <a:t>Principles of population screening</a:t>
            </a:r>
          </a:p>
          <a:p>
            <a:pPr marL="514350" indent="-514350">
              <a:buAutoNum type="arabicParenR"/>
            </a:pPr>
            <a:r>
              <a:rPr lang="en-GB" dirty="0" err="1"/>
              <a:t>Newborn</a:t>
            </a:r>
            <a:r>
              <a:rPr lang="en-GB" dirty="0"/>
              <a:t> Whole Genome Sequencing </a:t>
            </a:r>
          </a:p>
          <a:p>
            <a:pPr marL="514350" indent="-514350">
              <a:buAutoNum type="arabicParenR"/>
            </a:pPr>
            <a:r>
              <a:rPr lang="en-GB" dirty="0"/>
              <a:t>Population polygenic risk profiling (PRS)</a:t>
            </a:r>
          </a:p>
          <a:p>
            <a:pPr marL="514350" indent="-514350">
              <a:buAutoNum type="arabicParenR"/>
            </a:pPr>
            <a:r>
              <a:rPr lang="en-GB" dirty="0"/>
              <a:t>Conclusions </a:t>
            </a:r>
          </a:p>
        </p:txBody>
      </p:sp>
    </p:spTree>
    <p:extLst>
      <p:ext uri="{BB962C8B-B14F-4D97-AF65-F5344CB8AC3E}">
        <p14:creationId xmlns:p14="http://schemas.microsoft.com/office/powerpoint/2010/main" val="2564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86FADF29-6367-C1A9-3A72-2B81B050A194}"/>
              </a:ext>
            </a:extLst>
          </p:cNvPr>
          <p:cNvGraphicFramePr>
            <a:graphicFrameLocks noGrp="1"/>
          </p:cNvGraphicFramePr>
          <p:nvPr/>
        </p:nvGraphicFramePr>
        <p:xfrm>
          <a:off x="268705" y="997117"/>
          <a:ext cx="11502190" cy="5363355"/>
        </p:xfrm>
        <a:graphic>
          <a:graphicData uri="http://schemas.openxmlformats.org/drawingml/2006/table">
            <a:tbl>
              <a:tblPr firstRow="1" bandRow="1"/>
              <a:tblGrid>
                <a:gridCol w="2870433">
                  <a:extLst>
                    <a:ext uri="{9D8B030D-6E8A-4147-A177-3AD203B41FA5}">
                      <a16:colId xmlns:a16="http://schemas.microsoft.com/office/drawing/2014/main" val="183037643"/>
                    </a:ext>
                  </a:extLst>
                </a:gridCol>
                <a:gridCol w="8631757">
                  <a:extLst>
                    <a:ext uri="{9D8B030D-6E8A-4147-A177-3AD203B41FA5}">
                      <a16:colId xmlns:a16="http://schemas.microsoft.com/office/drawing/2014/main" val="691719998"/>
                    </a:ext>
                  </a:extLst>
                </a:gridCol>
              </a:tblGrid>
              <a:tr h="864000">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b="1" dirty="0">
                          <a:solidFill>
                            <a:schemeClr val="bg1"/>
                          </a:solidFill>
                        </a:rPr>
                        <a:t>Epidemiology and Natural History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A007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200" b="1" i="1" dirty="0">
                          <a:solidFill>
                            <a:srgbClr val="002060"/>
                          </a:solidFill>
                        </a:rPr>
                        <a:t>Lethality/frequency: </a:t>
                      </a:r>
                      <a:r>
                        <a:rPr lang="en-GB" sz="2200" b="0" i="0" dirty="0">
                          <a:solidFill>
                            <a:srgbClr val="002060"/>
                          </a:solidFill>
                        </a:rPr>
                        <a:t>i</a:t>
                      </a:r>
                      <a:r>
                        <a:rPr lang="en-GB" sz="2200" b="0" dirty="0">
                          <a:solidFill>
                            <a:srgbClr val="002060"/>
                          </a:solidFill>
                        </a:rPr>
                        <a:t>mportant public health problem</a:t>
                      </a:r>
                      <a:endParaRPr lang="en-GB" sz="2200" b="1" i="1" dirty="0">
                        <a:solidFill>
                          <a:srgbClr val="002060"/>
                        </a:solidFill>
                      </a:endParaRPr>
                    </a:p>
                    <a:p>
                      <a:r>
                        <a:rPr lang="en-GB" sz="2200" b="1" i="1" dirty="0">
                          <a:solidFill>
                            <a:srgbClr val="002060"/>
                          </a:solidFill>
                        </a:rPr>
                        <a:t>Latent period </a:t>
                      </a:r>
                      <a:r>
                        <a:rPr lang="en-GB" sz="2200" b="0" dirty="0">
                          <a:solidFill>
                            <a:srgbClr val="002060"/>
                          </a:solidFill>
                        </a:rPr>
                        <a:t>well understood:</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2491875540"/>
                  </a:ext>
                </a:extLst>
              </a:tr>
              <a:tr h="78109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Natural History/outcomes: </a:t>
                      </a:r>
                      <a:r>
                        <a:rPr lang="en-GB" sz="2200" b="0" i="1" dirty="0">
                          <a:solidFill>
                            <a:srgbClr val="002060"/>
                          </a:solidFill>
                        </a:rPr>
                        <a:t>well characterised</a:t>
                      </a:r>
                    </a:p>
                    <a:p>
                      <a:r>
                        <a:rPr lang="en-GB" sz="2200" b="0" i="1" dirty="0">
                          <a:solidFill>
                            <a:srgbClr val="002060"/>
                          </a:solidFill>
                        </a:rPr>
                        <a:t>Reliable association</a:t>
                      </a:r>
                      <a:r>
                        <a:rPr lang="en-GB" sz="2200" b="1" i="1" dirty="0">
                          <a:solidFill>
                            <a:srgbClr val="002060"/>
                          </a:solidFill>
                        </a:rPr>
                        <a:t>/robust marker </a:t>
                      </a:r>
                      <a:r>
                        <a:rPr lang="en-GB" sz="2200" b="0" i="1" dirty="0">
                          <a:solidFill>
                            <a:srgbClr val="002060"/>
                          </a:solidFill>
                        </a:rPr>
                        <a:t>for serious disease</a:t>
                      </a:r>
                    </a:p>
                  </a:txBody>
                  <a:tcP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68751181"/>
                  </a:ext>
                </a:extLst>
              </a:tr>
              <a:tr h="86400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Intervention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0" u="none" dirty="0" err="1">
                          <a:solidFill>
                            <a:srgbClr val="002060"/>
                          </a:solidFill>
                        </a:rPr>
                        <a:t>Presymtomatic</a:t>
                      </a:r>
                      <a:r>
                        <a:rPr lang="en-GB" sz="2200" b="0" u="none" dirty="0">
                          <a:solidFill>
                            <a:srgbClr val="002060"/>
                          </a:solidFill>
                        </a:rPr>
                        <a:t> intervention </a:t>
                      </a:r>
                      <a:r>
                        <a:rPr lang="en-GB" sz="2200" b="1" i="1" u="none" dirty="0">
                          <a:solidFill>
                            <a:srgbClr val="002060"/>
                          </a:solidFill>
                        </a:rPr>
                        <a:t>improves long-term outcomes </a:t>
                      </a:r>
                      <a:r>
                        <a:rPr lang="en-GB" sz="2200" b="0" u="none" dirty="0">
                          <a:solidFill>
                            <a:srgbClr val="002060"/>
                          </a:solidFill>
                        </a:rPr>
                        <a:t>(survival, QoL) compared to intervention when symptomatic</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4044718209"/>
                  </a:ext>
                </a:extLst>
              </a:tr>
              <a:tr h="43422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Available to all </a:t>
                      </a:r>
                      <a:r>
                        <a:rPr lang="en-GB" sz="2200" dirty="0">
                          <a:solidFill>
                            <a:srgbClr val="002060"/>
                          </a:solidFill>
                        </a:rPr>
                        <a:t>(fully-funded)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3926902153"/>
                  </a:ext>
                </a:extLst>
              </a:tr>
              <a:tr h="41067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Test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Precise (</a:t>
                      </a:r>
                      <a:r>
                        <a:rPr lang="en-GB" sz="2200" b="1" kern="1200" dirty="0">
                          <a:solidFill>
                            <a:srgbClr val="002060"/>
                          </a:solidFill>
                          <a:effectLst/>
                          <a:latin typeface="+mn-lt"/>
                          <a:ea typeface="+mn-ea"/>
                          <a:cs typeface="+mn-cs"/>
                        </a:rPr>
                        <a:t>sensitivity/specificity</a:t>
                      </a:r>
                      <a:r>
                        <a:rPr lang="en-GB" sz="2200" kern="1200" dirty="0">
                          <a:solidFill>
                            <a:srgbClr val="002060"/>
                          </a:solidFill>
                          <a:effectLst/>
                          <a:latin typeface="+mn-lt"/>
                          <a:ea typeface="+mn-ea"/>
                          <a:cs typeface="+mn-cs"/>
                        </a:rPr>
                        <a:t>), validated</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1CC00"/>
                    </a:solidFill>
                  </a:tcPr>
                </a:tc>
                <a:extLst>
                  <a:ext uri="{0D108BD9-81ED-4DB2-BD59-A6C34878D82A}">
                    <a16:rowId xmlns:a16="http://schemas.microsoft.com/office/drawing/2014/main" val="1678551720"/>
                  </a:ext>
                </a:extLst>
              </a:tr>
              <a:tr h="39352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Known distribution of test values </a:t>
                      </a:r>
                      <a:r>
                        <a:rPr lang="en-GB" sz="2200" b="1" i="1" kern="1200" dirty="0">
                          <a:solidFill>
                            <a:srgbClr val="002060"/>
                          </a:solidFill>
                          <a:effectLst/>
                          <a:latin typeface="+mn-lt"/>
                          <a:ea typeface="+mn-ea"/>
                          <a:cs typeface="+mn-cs"/>
                        </a:rPr>
                        <a:t>in the target population</a:t>
                      </a:r>
                      <a:endParaRPr lang="en-GB" sz="2200" b="1" i="1"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EC00"/>
                    </a:solidFill>
                  </a:tcPr>
                </a:tc>
                <a:extLst>
                  <a:ext uri="{0D108BD9-81ED-4DB2-BD59-A6C34878D82A}">
                    <a16:rowId xmlns:a16="http://schemas.microsoft.com/office/drawing/2014/main" val="1305540103"/>
                  </a:ext>
                </a:extLst>
              </a:tr>
              <a:tr h="200445">
                <a:tc>
                  <a:txBody>
                    <a:bodyPr/>
                    <a:lstStyle/>
                    <a:p>
                      <a:endParaRPr lang="en-GB" sz="900" b="1" dirty="0">
                        <a:solidFill>
                          <a:schemeClr val="bg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endParaRPr lang="en-GB" sz="800" b="1" i="1" dirty="0">
                        <a:solidFill>
                          <a:srgbClr val="002060"/>
                        </a:solidFil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39879246"/>
                  </a:ext>
                </a:extLst>
              </a:tr>
              <a:tr h="424005">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Prog Implementation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High quality </a:t>
                      </a:r>
                      <a:r>
                        <a:rPr lang="en-GB" sz="2200" b="1" i="1" kern="1200" dirty="0">
                          <a:solidFill>
                            <a:srgbClr val="002060"/>
                          </a:solidFill>
                          <a:effectLst/>
                          <a:latin typeface="+mn-lt"/>
                          <a:ea typeface="+mn-ea"/>
                          <a:cs typeface="+mn-cs"/>
                        </a:rPr>
                        <a:t>randomised controlled trials </a:t>
                      </a:r>
                      <a:r>
                        <a:rPr lang="en-GB" sz="2200" b="0" i="1" kern="1200" dirty="0">
                          <a:solidFill>
                            <a:srgbClr val="002060"/>
                          </a:solidFill>
                          <a:effectLst/>
                          <a:latin typeface="+mn-lt"/>
                          <a:ea typeface="+mn-ea"/>
                          <a:cs typeface="+mn-cs"/>
                        </a:rPr>
                        <a:t>show </a:t>
                      </a:r>
                      <a:r>
                        <a:rPr lang="en-GB" sz="2200" kern="1200" dirty="0">
                          <a:solidFill>
                            <a:srgbClr val="002060"/>
                          </a:solidFill>
                          <a:effectLst/>
                          <a:latin typeface="+mn-lt"/>
                          <a:ea typeface="+mn-ea"/>
                          <a:cs typeface="+mn-cs"/>
                          <a:sym typeface="Wingdings 3" panose="05040102010807070707" pitchFamily="18" charset="2"/>
                        </a:rPr>
                        <a:t> </a:t>
                      </a:r>
                      <a:r>
                        <a:rPr lang="en-GB" sz="2200" kern="1200" dirty="0">
                          <a:solidFill>
                            <a:srgbClr val="002060"/>
                          </a:solidFill>
                          <a:effectLst/>
                          <a:latin typeface="+mn-lt"/>
                          <a:ea typeface="+mn-ea"/>
                          <a:cs typeface="+mn-cs"/>
                        </a:rPr>
                        <a:t>mortality/ morbidity</a:t>
                      </a:r>
                    </a:p>
                    <a:p>
                      <a:r>
                        <a:rPr lang="en-GB" sz="2200" kern="1200" dirty="0">
                          <a:solidFill>
                            <a:srgbClr val="002060"/>
                          </a:solidFill>
                          <a:effectLst/>
                          <a:latin typeface="Calibri" panose="020F0502020204030204" pitchFamily="34" charset="0"/>
                          <a:ea typeface="+mn-ea"/>
                          <a:cs typeface="Calibri" panose="020F0502020204030204" pitchFamily="34" charset="0"/>
                        </a:rPr>
                        <a:t>Health economic case</a:t>
                      </a:r>
                      <a:endParaRPr lang="en-GB" sz="2200" dirty="0">
                        <a:solidFill>
                          <a:srgbClr val="002060"/>
                        </a:solidFill>
                        <a:latin typeface="Calibri" panose="020F0502020204030204" pitchFamily="34" charset="0"/>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20000"/>
                        <a:lumOff val="80000"/>
                      </a:srgbClr>
                    </a:solidFill>
                  </a:tcPr>
                </a:tc>
                <a:extLst>
                  <a:ext uri="{0D108BD9-81ED-4DB2-BD59-A6C34878D82A}">
                    <a16:rowId xmlns:a16="http://schemas.microsoft.com/office/drawing/2014/main" val="3437182330"/>
                  </a:ext>
                </a:extLst>
              </a:tr>
              <a:tr h="57600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Clinically, socially and ethically </a:t>
                      </a:r>
                      <a:r>
                        <a:rPr lang="en-GB" sz="2200" b="1" i="1" kern="1200" dirty="0">
                          <a:solidFill>
                            <a:srgbClr val="002060"/>
                          </a:solidFill>
                          <a:effectLst/>
                          <a:latin typeface="+mn-lt"/>
                          <a:ea typeface="+mn-ea"/>
                          <a:cs typeface="+mn-cs"/>
                        </a:rPr>
                        <a:t>acceptable</a:t>
                      </a:r>
                      <a:r>
                        <a:rPr lang="en-GB" sz="2200" kern="1200" dirty="0">
                          <a:solidFill>
                            <a:srgbClr val="002060"/>
                          </a:solidFill>
                          <a:effectLst/>
                          <a:latin typeface="+mn-lt"/>
                          <a:ea typeface="+mn-ea"/>
                          <a:cs typeface="+mn-cs"/>
                        </a:rPr>
                        <a:t>: health professionals +public</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40000"/>
                        <a:lumOff val="60000"/>
                      </a:srgbClr>
                    </a:solidFill>
                  </a:tcPr>
                </a:tc>
                <a:extLst>
                  <a:ext uri="{0D108BD9-81ED-4DB2-BD59-A6C34878D82A}">
                    <a16:rowId xmlns:a16="http://schemas.microsoft.com/office/drawing/2014/main" val="3402244928"/>
                  </a:ext>
                </a:extLst>
              </a:tr>
            </a:tbl>
          </a:graphicData>
        </a:graphic>
      </p:graphicFrame>
      <p:sp>
        <p:nvSpPr>
          <p:cNvPr id="2" name="Title 1">
            <a:extLst>
              <a:ext uri="{FF2B5EF4-FFF2-40B4-BE49-F238E27FC236}">
                <a16:creationId xmlns:a16="http://schemas.microsoft.com/office/drawing/2014/main" id="{45A53E67-68F0-2850-6B88-723171D89F94}"/>
              </a:ext>
            </a:extLst>
          </p:cNvPr>
          <p:cNvSpPr txBox="1">
            <a:spLocks/>
          </p:cNvSpPr>
          <p:nvPr/>
        </p:nvSpPr>
        <p:spPr>
          <a:xfrm>
            <a:off x="268705" y="112464"/>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103"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1968: Wilson and </a:t>
            </a:r>
            <a:r>
              <a:rPr kumimoji="0" lang="en-US" sz="2400" b="1" i="0" u="none" strike="noStrike" kern="1200" cap="none" spc="0" normalizeH="0" baseline="0" noProof="0" dirty="0" err="1">
                <a:ln>
                  <a:noFill/>
                </a:ln>
                <a:solidFill>
                  <a:srgbClr val="330165"/>
                </a:solidFill>
                <a:effectLst/>
                <a:uLnTx/>
                <a:uFillTx/>
                <a:latin typeface="Arial" panose="020B0604020202020204" pitchFamily="34" charset="0"/>
                <a:ea typeface="+mj-ea"/>
                <a:cs typeface="Arial" panose="020B0604020202020204" pitchFamily="34" charset="0"/>
              </a:rPr>
              <a:t>Jungner</a:t>
            </a: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(WHO</a:t>
            </a:r>
            <a:r>
              <a:rPr kumimoji="0" lang="en-US" sz="2400" b="0"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C</a:t>
            </a:r>
            <a:r>
              <a:rPr kumimoji="0" lang="en-GB" sz="2400" b="0" i="0" u="none" strike="noStrike" kern="1200" cap="none" spc="0" normalizeH="0" baseline="0" noProof="0" dirty="0" err="1">
                <a:ln>
                  <a:noFill/>
                </a:ln>
                <a:solidFill>
                  <a:srgbClr val="330165"/>
                </a:solidFill>
                <a:effectLst/>
                <a:uLnTx/>
                <a:uFillTx/>
                <a:latin typeface="Arial" panose="020B0604020202020204" pitchFamily="34" charset="0"/>
                <a:ea typeface="+mj-ea"/>
                <a:cs typeface="Arial" panose="020B0604020202020204" pitchFamily="34" charset="0"/>
              </a:rPr>
              <a:t>riteria</a:t>
            </a:r>
            <a:r>
              <a:rPr kumimoji="0" lang="en-GB" sz="2400" b="0"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for population screening</a:t>
            </a:r>
          </a:p>
        </p:txBody>
      </p:sp>
      <p:sp>
        <p:nvSpPr>
          <p:cNvPr id="4" name="Title 1">
            <a:extLst>
              <a:ext uri="{FF2B5EF4-FFF2-40B4-BE49-F238E27FC236}">
                <a16:creationId xmlns:a16="http://schemas.microsoft.com/office/drawing/2014/main" id="{77FAC003-767E-F936-486F-71A310692CFC}"/>
              </a:ext>
            </a:extLst>
          </p:cNvPr>
          <p:cNvSpPr txBox="1">
            <a:spLocks/>
          </p:cNvSpPr>
          <p:nvPr/>
        </p:nvSpPr>
        <p:spPr>
          <a:xfrm>
            <a:off x="395138" y="497528"/>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10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rPr>
              <a:t>Detailed disease-centric evaluation//</a:t>
            </a:r>
            <a:r>
              <a:rPr kumimoji="0" lang="en-GB" sz="2400" b="0" i="0" u="none" strike="noStrike" kern="1200" cap="none" spc="0" normalizeH="0" baseline="0" noProof="0" dirty="0">
                <a:ln>
                  <a:noFill/>
                </a:ln>
                <a:solidFill>
                  <a:srgbClr val="0099CC"/>
                </a:solidFill>
                <a:effectLst/>
                <a:uLnTx/>
                <a:uFillTx/>
                <a:latin typeface="Arial" panose="020B0604020202020204" pitchFamily="34" charset="0"/>
                <a:ea typeface="+mj-ea"/>
                <a:cs typeface="Arial" panose="020B0604020202020204" pitchFamily="34" charset="0"/>
              </a:rPr>
              <a:t> Technology-centric approach: </a:t>
            </a:r>
            <a:endPar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472B68D-7236-CF13-0358-EFA63D16A10A}"/>
              </a:ext>
            </a:extLst>
          </p:cNvPr>
          <p:cNvSpPr txBox="1"/>
          <p:nvPr/>
        </p:nvSpPr>
        <p:spPr>
          <a:xfrm>
            <a:off x="3041779" y="1809101"/>
            <a:ext cx="8598488" cy="895741"/>
          </a:xfrm>
          <a:prstGeom prst="rect">
            <a:avLst/>
          </a:prstGeom>
          <a:noFill/>
          <a:ln w="76200">
            <a:solidFill>
              <a:srgbClr val="33016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61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86FADF29-6367-C1A9-3A72-2B81B050A194}"/>
              </a:ext>
            </a:extLst>
          </p:cNvPr>
          <p:cNvGraphicFramePr>
            <a:graphicFrameLocks noGrp="1"/>
          </p:cNvGraphicFramePr>
          <p:nvPr/>
        </p:nvGraphicFramePr>
        <p:xfrm>
          <a:off x="268705" y="997117"/>
          <a:ext cx="11502190" cy="5363355"/>
        </p:xfrm>
        <a:graphic>
          <a:graphicData uri="http://schemas.openxmlformats.org/drawingml/2006/table">
            <a:tbl>
              <a:tblPr firstRow="1" bandRow="1"/>
              <a:tblGrid>
                <a:gridCol w="2870433">
                  <a:extLst>
                    <a:ext uri="{9D8B030D-6E8A-4147-A177-3AD203B41FA5}">
                      <a16:colId xmlns:a16="http://schemas.microsoft.com/office/drawing/2014/main" val="183037643"/>
                    </a:ext>
                  </a:extLst>
                </a:gridCol>
                <a:gridCol w="8631757">
                  <a:extLst>
                    <a:ext uri="{9D8B030D-6E8A-4147-A177-3AD203B41FA5}">
                      <a16:colId xmlns:a16="http://schemas.microsoft.com/office/drawing/2014/main" val="691719998"/>
                    </a:ext>
                  </a:extLst>
                </a:gridCol>
              </a:tblGrid>
              <a:tr h="864000">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800" b="1" dirty="0">
                          <a:solidFill>
                            <a:schemeClr val="bg1"/>
                          </a:solidFill>
                        </a:rPr>
                        <a:t>Epidemiology and Natural History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A007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200" b="1" i="1" dirty="0">
                          <a:solidFill>
                            <a:srgbClr val="002060"/>
                          </a:solidFill>
                        </a:rPr>
                        <a:t>Lethality/frequency: </a:t>
                      </a:r>
                      <a:r>
                        <a:rPr lang="en-GB" sz="2200" b="0" i="0" dirty="0">
                          <a:solidFill>
                            <a:srgbClr val="002060"/>
                          </a:solidFill>
                        </a:rPr>
                        <a:t>i</a:t>
                      </a:r>
                      <a:r>
                        <a:rPr lang="en-GB" sz="2200" b="0" dirty="0">
                          <a:solidFill>
                            <a:srgbClr val="002060"/>
                          </a:solidFill>
                        </a:rPr>
                        <a:t>mportant public health problem</a:t>
                      </a:r>
                      <a:endParaRPr lang="en-GB" sz="2200" b="1" i="1" dirty="0">
                        <a:solidFill>
                          <a:srgbClr val="002060"/>
                        </a:solidFill>
                      </a:endParaRPr>
                    </a:p>
                    <a:p>
                      <a:r>
                        <a:rPr lang="en-GB" sz="2200" b="1" i="1" dirty="0">
                          <a:solidFill>
                            <a:srgbClr val="002060"/>
                          </a:solidFill>
                        </a:rPr>
                        <a:t>Latent period </a:t>
                      </a:r>
                      <a:r>
                        <a:rPr lang="en-GB" sz="2200" b="0" dirty="0">
                          <a:solidFill>
                            <a:srgbClr val="002060"/>
                          </a:solidFill>
                        </a:rPr>
                        <a:t>well understood:</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2491875540"/>
                  </a:ext>
                </a:extLst>
              </a:tr>
              <a:tr h="78109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Natural History/outcomes: </a:t>
                      </a:r>
                      <a:r>
                        <a:rPr lang="en-GB" sz="2200" b="0" i="1" dirty="0">
                          <a:solidFill>
                            <a:srgbClr val="002060"/>
                          </a:solidFill>
                        </a:rPr>
                        <a:t>well characterised</a:t>
                      </a:r>
                    </a:p>
                    <a:p>
                      <a:r>
                        <a:rPr lang="en-GB" sz="2200" b="0" i="1" dirty="0">
                          <a:solidFill>
                            <a:srgbClr val="002060"/>
                          </a:solidFill>
                        </a:rPr>
                        <a:t>Reliable association</a:t>
                      </a:r>
                      <a:r>
                        <a:rPr lang="en-GB" sz="2200" b="1" i="1" dirty="0">
                          <a:solidFill>
                            <a:srgbClr val="002060"/>
                          </a:solidFill>
                        </a:rPr>
                        <a:t>/robust marker </a:t>
                      </a:r>
                      <a:r>
                        <a:rPr lang="en-GB" sz="2200" b="0" i="1" dirty="0">
                          <a:solidFill>
                            <a:srgbClr val="002060"/>
                          </a:solidFill>
                        </a:rPr>
                        <a:t>for serious disease</a:t>
                      </a:r>
                    </a:p>
                  </a:txBody>
                  <a:tcP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68751181"/>
                  </a:ext>
                </a:extLst>
              </a:tr>
              <a:tr h="86400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Intervention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0" u="none" dirty="0" err="1">
                          <a:solidFill>
                            <a:srgbClr val="002060"/>
                          </a:solidFill>
                        </a:rPr>
                        <a:t>Presymtomatic</a:t>
                      </a:r>
                      <a:r>
                        <a:rPr lang="en-GB" sz="2200" b="0" u="none" dirty="0">
                          <a:solidFill>
                            <a:srgbClr val="002060"/>
                          </a:solidFill>
                        </a:rPr>
                        <a:t> intervention </a:t>
                      </a:r>
                      <a:r>
                        <a:rPr lang="en-GB" sz="2200" b="1" i="1" u="none" dirty="0">
                          <a:solidFill>
                            <a:srgbClr val="002060"/>
                          </a:solidFill>
                        </a:rPr>
                        <a:t>improves long-term outcomes </a:t>
                      </a:r>
                      <a:r>
                        <a:rPr lang="en-GB" sz="2200" b="0" u="none" dirty="0">
                          <a:solidFill>
                            <a:srgbClr val="002060"/>
                          </a:solidFill>
                        </a:rPr>
                        <a:t>(survival, QoL) compared to intervention when symptomatic</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FE6"/>
                    </a:solidFill>
                  </a:tcPr>
                </a:tc>
                <a:extLst>
                  <a:ext uri="{0D108BD9-81ED-4DB2-BD59-A6C34878D82A}">
                    <a16:rowId xmlns:a16="http://schemas.microsoft.com/office/drawing/2014/main" val="4044718209"/>
                  </a:ext>
                </a:extLst>
              </a:tr>
              <a:tr h="43422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b="1" i="1" dirty="0">
                          <a:solidFill>
                            <a:srgbClr val="002060"/>
                          </a:solidFill>
                        </a:rPr>
                        <a:t>Available to all </a:t>
                      </a:r>
                      <a:r>
                        <a:rPr lang="en-GB" sz="2200" dirty="0">
                          <a:solidFill>
                            <a:srgbClr val="002060"/>
                          </a:solidFill>
                        </a:rPr>
                        <a:t>(fully-funded)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9F5"/>
                    </a:solidFill>
                  </a:tcPr>
                </a:tc>
                <a:extLst>
                  <a:ext uri="{0D108BD9-81ED-4DB2-BD59-A6C34878D82A}">
                    <a16:rowId xmlns:a16="http://schemas.microsoft.com/office/drawing/2014/main" val="3926902153"/>
                  </a:ext>
                </a:extLst>
              </a:tr>
              <a:tr h="41067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Test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Precise (</a:t>
                      </a:r>
                      <a:r>
                        <a:rPr lang="en-GB" sz="2200" b="1" kern="1200" dirty="0">
                          <a:solidFill>
                            <a:srgbClr val="002060"/>
                          </a:solidFill>
                          <a:effectLst/>
                          <a:latin typeface="+mn-lt"/>
                          <a:ea typeface="+mn-ea"/>
                          <a:cs typeface="+mn-cs"/>
                        </a:rPr>
                        <a:t>sensitivity/specificity</a:t>
                      </a:r>
                      <a:r>
                        <a:rPr lang="en-GB" sz="2200" kern="1200" dirty="0">
                          <a:solidFill>
                            <a:srgbClr val="002060"/>
                          </a:solidFill>
                          <a:effectLst/>
                          <a:latin typeface="+mn-lt"/>
                          <a:ea typeface="+mn-ea"/>
                          <a:cs typeface="+mn-cs"/>
                        </a:rPr>
                        <a:t>), validated</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1CC00"/>
                    </a:solidFill>
                  </a:tcPr>
                </a:tc>
                <a:extLst>
                  <a:ext uri="{0D108BD9-81ED-4DB2-BD59-A6C34878D82A}">
                    <a16:rowId xmlns:a16="http://schemas.microsoft.com/office/drawing/2014/main" val="1678551720"/>
                  </a:ext>
                </a:extLst>
              </a:tr>
              <a:tr h="393525">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Known distribution of test values </a:t>
                      </a:r>
                      <a:r>
                        <a:rPr lang="en-GB" sz="2200" b="1" i="1" kern="1200" dirty="0">
                          <a:solidFill>
                            <a:srgbClr val="002060"/>
                          </a:solidFill>
                          <a:effectLst/>
                          <a:latin typeface="+mn-lt"/>
                          <a:ea typeface="+mn-ea"/>
                          <a:cs typeface="+mn-cs"/>
                        </a:rPr>
                        <a:t>in the target population</a:t>
                      </a:r>
                      <a:endParaRPr lang="en-GB" sz="2200" b="1" i="1"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EC00"/>
                    </a:solidFill>
                  </a:tcPr>
                </a:tc>
                <a:extLst>
                  <a:ext uri="{0D108BD9-81ED-4DB2-BD59-A6C34878D82A}">
                    <a16:rowId xmlns:a16="http://schemas.microsoft.com/office/drawing/2014/main" val="1305540103"/>
                  </a:ext>
                </a:extLst>
              </a:tr>
              <a:tr h="200445">
                <a:tc>
                  <a:txBody>
                    <a:bodyPr/>
                    <a:lstStyle/>
                    <a:p>
                      <a:endParaRPr lang="en-GB" sz="900" b="1" dirty="0">
                        <a:solidFill>
                          <a:schemeClr val="bg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endParaRPr lang="en-GB" sz="800" b="1" i="1" dirty="0">
                        <a:solidFill>
                          <a:srgbClr val="002060"/>
                        </a:solidFil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39879246"/>
                  </a:ext>
                </a:extLst>
              </a:tr>
              <a:tr h="424005">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800" b="1" dirty="0">
                          <a:solidFill>
                            <a:schemeClr val="bg1"/>
                          </a:solidFill>
                        </a:rPr>
                        <a:t>Screening Prog Implementation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High quality </a:t>
                      </a:r>
                      <a:r>
                        <a:rPr lang="en-GB" sz="2200" b="1" i="1" kern="1200" dirty="0">
                          <a:solidFill>
                            <a:srgbClr val="002060"/>
                          </a:solidFill>
                          <a:effectLst/>
                          <a:latin typeface="+mn-lt"/>
                          <a:ea typeface="+mn-ea"/>
                          <a:cs typeface="+mn-cs"/>
                        </a:rPr>
                        <a:t>randomised controlled trials </a:t>
                      </a:r>
                      <a:r>
                        <a:rPr lang="en-GB" sz="2200" b="0" i="1" kern="1200" dirty="0">
                          <a:solidFill>
                            <a:srgbClr val="002060"/>
                          </a:solidFill>
                          <a:effectLst/>
                          <a:latin typeface="+mn-lt"/>
                          <a:ea typeface="+mn-ea"/>
                          <a:cs typeface="+mn-cs"/>
                        </a:rPr>
                        <a:t>show </a:t>
                      </a:r>
                      <a:r>
                        <a:rPr lang="en-GB" sz="2200" kern="1200" dirty="0">
                          <a:solidFill>
                            <a:srgbClr val="002060"/>
                          </a:solidFill>
                          <a:effectLst/>
                          <a:latin typeface="+mn-lt"/>
                          <a:ea typeface="+mn-ea"/>
                          <a:cs typeface="+mn-cs"/>
                          <a:sym typeface="Wingdings 3" panose="05040102010807070707" pitchFamily="18" charset="2"/>
                        </a:rPr>
                        <a:t> </a:t>
                      </a:r>
                      <a:r>
                        <a:rPr lang="en-GB" sz="2200" kern="1200" dirty="0">
                          <a:solidFill>
                            <a:srgbClr val="002060"/>
                          </a:solidFill>
                          <a:effectLst/>
                          <a:latin typeface="+mn-lt"/>
                          <a:ea typeface="+mn-ea"/>
                          <a:cs typeface="+mn-cs"/>
                        </a:rPr>
                        <a:t>mortality/ morbidity</a:t>
                      </a:r>
                    </a:p>
                    <a:p>
                      <a:r>
                        <a:rPr lang="en-GB" sz="2200" kern="1200" dirty="0">
                          <a:solidFill>
                            <a:srgbClr val="002060"/>
                          </a:solidFill>
                          <a:effectLst/>
                          <a:latin typeface="Calibri" panose="020F0502020204030204" pitchFamily="34" charset="0"/>
                          <a:ea typeface="+mn-ea"/>
                          <a:cs typeface="Calibri" panose="020F0502020204030204" pitchFamily="34" charset="0"/>
                        </a:rPr>
                        <a:t>Health economic case</a:t>
                      </a:r>
                      <a:endParaRPr lang="en-GB" sz="2200" dirty="0">
                        <a:solidFill>
                          <a:srgbClr val="002060"/>
                        </a:solidFill>
                        <a:latin typeface="Calibri" panose="020F0502020204030204" pitchFamily="34" charset="0"/>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20000"/>
                        <a:lumOff val="80000"/>
                      </a:srgbClr>
                    </a:solidFill>
                  </a:tcPr>
                </a:tc>
                <a:extLst>
                  <a:ext uri="{0D108BD9-81ED-4DB2-BD59-A6C34878D82A}">
                    <a16:rowId xmlns:a16="http://schemas.microsoft.com/office/drawing/2014/main" val="3437182330"/>
                  </a:ext>
                </a:extLst>
              </a:tr>
              <a:tr h="576000">
                <a:tc vMerge="1">
                  <a:txBody>
                    <a:body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200" kern="1200" dirty="0">
                          <a:solidFill>
                            <a:srgbClr val="002060"/>
                          </a:solidFill>
                          <a:effectLst/>
                          <a:latin typeface="+mn-lt"/>
                          <a:ea typeface="+mn-ea"/>
                          <a:cs typeface="+mn-cs"/>
                        </a:rPr>
                        <a:t>Clinically, socially and ethically </a:t>
                      </a:r>
                      <a:r>
                        <a:rPr lang="en-GB" sz="2200" b="1" i="1" kern="1200" dirty="0">
                          <a:solidFill>
                            <a:srgbClr val="002060"/>
                          </a:solidFill>
                          <a:effectLst/>
                          <a:latin typeface="+mn-lt"/>
                          <a:ea typeface="+mn-ea"/>
                          <a:cs typeface="+mn-cs"/>
                        </a:rPr>
                        <a:t>acceptable</a:t>
                      </a:r>
                      <a:r>
                        <a:rPr lang="en-GB" sz="2200" kern="1200" dirty="0">
                          <a:solidFill>
                            <a:srgbClr val="002060"/>
                          </a:solidFill>
                          <a:effectLst/>
                          <a:latin typeface="+mn-lt"/>
                          <a:ea typeface="+mn-ea"/>
                          <a:cs typeface="+mn-cs"/>
                        </a:rPr>
                        <a:t>: health professionals +public</a:t>
                      </a:r>
                      <a:endParaRPr lang="en-GB" sz="2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82051">
                        <a:lumMod val="40000"/>
                        <a:lumOff val="60000"/>
                      </a:srgbClr>
                    </a:solidFill>
                  </a:tcPr>
                </a:tc>
                <a:extLst>
                  <a:ext uri="{0D108BD9-81ED-4DB2-BD59-A6C34878D82A}">
                    <a16:rowId xmlns:a16="http://schemas.microsoft.com/office/drawing/2014/main" val="3402244928"/>
                  </a:ext>
                </a:extLst>
              </a:tr>
            </a:tbl>
          </a:graphicData>
        </a:graphic>
      </p:graphicFrame>
      <p:sp>
        <p:nvSpPr>
          <p:cNvPr id="2" name="Title 1">
            <a:extLst>
              <a:ext uri="{FF2B5EF4-FFF2-40B4-BE49-F238E27FC236}">
                <a16:creationId xmlns:a16="http://schemas.microsoft.com/office/drawing/2014/main" id="{45A53E67-68F0-2850-6B88-723171D89F94}"/>
              </a:ext>
            </a:extLst>
          </p:cNvPr>
          <p:cNvSpPr txBox="1">
            <a:spLocks/>
          </p:cNvSpPr>
          <p:nvPr/>
        </p:nvSpPr>
        <p:spPr>
          <a:xfrm>
            <a:off x="268705" y="112464"/>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103"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1968: Wilson and </a:t>
            </a:r>
            <a:r>
              <a:rPr kumimoji="0" lang="en-US" sz="2400" b="1" i="0" u="none" strike="noStrike" kern="1200" cap="none" spc="0" normalizeH="0" baseline="0" noProof="0" dirty="0" err="1">
                <a:ln>
                  <a:noFill/>
                </a:ln>
                <a:solidFill>
                  <a:srgbClr val="330165"/>
                </a:solidFill>
                <a:effectLst/>
                <a:uLnTx/>
                <a:uFillTx/>
                <a:latin typeface="Arial" panose="020B0604020202020204" pitchFamily="34" charset="0"/>
                <a:ea typeface="+mj-ea"/>
                <a:cs typeface="Arial" panose="020B0604020202020204" pitchFamily="34" charset="0"/>
              </a:rPr>
              <a:t>Jungner</a:t>
            </a:r>
            <a:r>
              <a:rPr kumimoji="0" lang="en-US" sz="2400" b="1"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(WHO</a:t>
            </a:r>
            <a:r>
              <a:rPr kumimoji="0" lang="en-US" sz="2400" b="0"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C</a:t>
            </a:r>
            <a:r>
              <a:rPr kumimoji="0" lang="en-GB" sz="2400" b="0" i="0" u="none" strike="noStrike" kern="1200" cap="none" spc="0" normalizeH="0" baseline="0" noProof="0" dirty="0" err="1">
                <a:ln>
                  <a:noFill/>
                </a:ln>
                <a:solidFill>
                  <a:srgbClr val="330165"/>
                </a:solidFill>
                <a:effectLst/>
                <a:uLnTx/>
                <a:uFillTx/>
                <a:latin typeface="Arial" panose="020B0604020202020204" pitchFamily="34" charset="0"/>
                <a:ea typeface="+mj-ea"/>
                <a:cs typeface="Arial" panose="020B0604020202020204" pitchFamily="34" charset="0"/>
              </a:rPr>
              <a:t>riteria</a:t>
            </a:r>
            <a:r>
              <a:rPr kumimoji="0" lang="en-GB" sz="2400" b="0" i="0" u="none" strike="noStrike" kern="1200" cap="none" spc="0" normalizeH="0" baseline="0" noProof="0" dirty="0">
                <a:ln>
                  <a:noFill/>
                </a:ln>
                <a:solidFill>
                  <a:srgbClr val="330165"/>
                </a:solidFill>
                <a:effectLst/>
                <a:uLnTx/>
                <a:uFillTx/>
                <a:latin typeface="Arial" panose="020B0604020202020204" pitchFamily="34" charset="0"/>
                <a:ea typeface="+mj-ea"/>
                <a:cs typeface="Arial" panose="020B0604020202020204" pitchFamily="34" charset="0"/>
              </a:rPr>
              <a:t> for population screening</a:t>
            </a:r>
          </a:p>
        </p:txBody>
      </p:sp>
      <p:sp>
        <p:nvSpPr>
          <p:cNvPr id="4" name="Title 1">
            <a:extLst>
              <a:ext uri="{FF2B5EF4-FFF2-40B4-BE49-F238E27FC236}">
                <a16:creationId xmlns:a16="http://schemas.microsoft.com/office/drawing/2014/main" id="{77FAC003-767E-F936-486F-71A310692CFC}"/>
              </a:ext>
            </a:extLst>
          </p:cNvPr>
          <p:cNvSpPr txBox="1">
            <a:spLocks/>
          </p:cNvSpPr>
          <p:nvPr/>
        </p:nvSpPr>
        <p:spPr>
          <a:xfrm>
            <a:off x="395138" y="497528"/>
            <a:ext cx="11654590" cy="770129"/>
          </a:xfrm>
          <a:prstGeom prst="rect">
            <a:avLst/>
          </a:prstGeom>
        </p:spPr>
        <p:txBody>
          <a:bodyPr vert="horz" lIns="91440" tIns="45720" rIns="91440" bIns="45720" rtlCol="0" anchor="t">
            <a:noAutofit/>
          </a:bodyPr>
          <a:lstStyle>
            <a:lvl1pPr algn="l" defTabSz="914103" rtl="0" eaLnBrk="1" latinLnBrk="0" hangingPunct="1">
              <a:lnSpc>
                <a:spcPct val="90000"/>
              </a:lnSpc>
              <a:spcBef>
                <a:spcPct val="0"/>
              </a:spcBef>
              <a:buNone/>
              <a:defRPr sz="31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10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rPr>
              <a:t>Detailed disease-centric evaluation//</a:t>
            </a:r>
            <a:r>
              <a:rPr kumimoji="0" lang="en-GB" sz="2400" b="0" i="0" u="none" strike="noStrike" kern="1200" cap="none" spc="0" normalizeH="0" baseline="0" noProof="0" dirty="0">
                <a:ln>
                  <a:noFill/>
                </a:ln>
                <a:solidFill>
                  <a:srgbClr val="0099CC"/>
                </a:solidFill>
                <a:effectLst/>
                <a:uLnTx/>
                <a:uFillTx/>
                <a:latin typeface="Arial" panose="020B0604020202020204" pitchFamily="34" charset="0"/>
                <a:ea typeface="+mj-ea"/>
                <a:cs typeface="Arial" panose="020B0604020202020204" pitchFamily="34" charset="0"/>
              </a:rPr>
              <a:t> Technology-centric approach: </a:t>
            </a:r>
            <a:endParaRPr kumimoji="0" lang="en-GB" sz="2400" b="0" i="0" u="none" strike="noStrike" kern="1200" cap="none" spc="0" normalizeH="0" baseline="0" noProof="0" dirty="0">
              <a:ln>
                <a:noFill/>
              </a:ln>
              <a:solidFill>
                <a:srgbClr val="9A0072"/>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472B68D-7236-CF13-0358-EFA63D16A10A}"/>
              </a:ext>
            </a:extLst>
          </p:cNvPr>
          <p:cNvSpPr txBox="1"/>
          <p:nvPr/>
        </p:nvSpPr>
        <p:spPr>
          <a:xfrm>
            <a:off x="3172408" y="2621901"/>
            <a:ext cx="8598488" cy="895741"/>
          </a:xfrm>
          <a:prstGeom prst="rect">
            <a:avLst/>
          </a:prstGeom>
          <a:noFill/>
          <a:ln w="76200">
            <a:solidFill>
              <a:srgbClr val="33016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097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1EC7-A91C-AC0F-71B3-61F4576A1781}"/>
              </a:ext>
            </a:extLst>
          </p:cNvPr>
          <p:cNvSpPr>
            <a:spLocks noGrp="1"/>
          </p:cNvSpPr>
          <p:nvPr>
            <p:ph type="title"/>
          </p:nvPr>
        </p:nvSpPr>
        <p:spPr>
          <a:xfrm>
            <a:off x="247703" y="663919"/>
            <a:ext cx="6325817" cy="770129"/>
          </a:xfrm>
        </p:spPr>
        <p:txBody>
          <a:bodyPr/>
          <a:lstStyle/>
          <a:p>
            <a:r>
              <a:rPr lang="en-GB" dirty="0"/>
              <a:t>Population Genomic screening</a:t>
            </a:r>
          </a:p>
        </p:txBody>
      </p:sp>
      <p:sp>
        <p:nvSpPr>
          <p:cNvPr id="3" name="Speech Bubble: Oval 2">
            <a:extLst>
              <a:ext uri="{FF2B5EF4-FFF2-40B4-BE49-F238E27FC236}">
                <a16:creationId xmlns:a16="http://schemas.microsoft.com/office/drawing/2014/main" id="{D4FC1805-1CA2-00A0-970C-668F91E01E3F}"/>
              </a:ext>
            </a:extLst>
          </p:cNvPr>
          <p:cNvSpPr/>
          <p:nvPr/>
        </p:nvSpPr>
        <p:spPr>
          <a:xfrm>
            <a:off x="0" y="2174241"/>
            <a:ext cx="7931520" cy="313941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330165"/>
                </a:solidFill>
                <a:effectLst/>
                <a:latin typeface="Arial" panose="020B0604020202020204" pitchFamily="34" charset="0"/>
                <a:ea typeface="Arial" panose="020B0604020202020204" pitchFamily="34" charset="0"/>
                <a:cs typeface="Calibri" panose="020F0502020204030204" pitchFamily="34" charset="0"/>
              </a:rPr>
              <a:t>All screening programs do harm; some do good as well, and, of these, </a:t>
            </a:r>
            <a:r>
              <a:rPr lang="en-GB" sz="3200" dirty="0">
                <a:solidFill>
                  <a:srgbClr val="9A0072"/>
                </a:solidFill>
                <a:effectLst/>
                <a:latin typeface="Arial" panose="020B0604020202020204" pitchFamily="34" charset="0"/>
                <a:ea typeface="Arial" panose="020B0604020202020204" pitchFamily="34" charset="0"/>
                <a:cs typeface="Calibri" panose="020F0502020204030204" pitchFamily="34" charset="0"/>
              </a:rPr>
              <a:t>some do more good than harm at reasonable cost</a:t>
            </a:r>
            <a:r>
              <a:rPr lang="en-GB" sz="3200" dirty="0">
                <a:effectLst/>
                <a:latin typeface="Arial" panose="020B0604020202020204" pitchFamily="34" charset="0"/>
                <a:ea typeface="Arial" panose="020B0604020202020204" pitchFamily="34" charset="0"/>
                <a:cs typeface="Calibri" panose="020F0502020204030204" pitchFamily="34" charset="0"/>
              </a:rPr>
              <a:t>”.</a:t>
            </a:r>
          </a:p>
        </p:txBody>
      </p:sp>
      <p:sp>
        <p:nvSpPr>
          <p:cNvPr id="4" name="Speech Bubble: Oval 3">
            <a:extLst>
              <a:ext uri="{FF2B5EF4-FFF2-40B4-BE49-F238E27FC236}">
                <a16:creationId xmlns:a16="http://schemas.microsoft.com/office/drawing/2014/main" id="{89E7E09F-1AA9-4DE6-F275-AD8D764F19EB}"/>
              </a:ext>
            </a:extLst>
          </p:cNvPr>
          <p:cNvSpPr/>
          <p:nvPr/>
        </p:nvSpPr>
        <p:spPr>
          <a:xfrm flipH="1">
            <a:off x="7818936" y="3691412"/>
            <a:ext cx="4151869" cy="201158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330165"/>
                </a:solidFill>
                <a:latin typeface="Arial" panose="020B0604020202020204" pitchFamily="34" charset="0"/>
                <a:ea typeface="Arial" panose="020B0604020202020204" pitchFamily="34" charset="0"/>
                <a:cs typeface="Calibri" panose="020F0502020204030204" pitchFamily="34" charset="0"/>
              </a:rPr>
              <a:t>Genomics is not an amateur sport</a:t>
            </a:r>
          </a:p>
        </p:txBody>
      </p:sp>
      <p:sp>
        <p:nvSpPr>
          <p:cNvPr id="5" name="TextBox 4">
            <a:extLst>
              <a:ext uri="{FF2B5EF4-FFF2-40B4-BE49-F238E27FC236}">
                <a16:creationId xmlns:a16="http://schemas.microsoft.com/office/drawing/2014/main" id="{40CEF533-4BC3-E760-7E5D-32D5DD0DD482}"/>
              </a:ext>
            </a:extLst>
          </p:cNvPr>
          <p:cNvSpPr txBox="1"/>
          <p:nvPr/>
        </p:nvSpPr>
        <p:spPr>
          <a:xfrm>
            <a:off x="318020" y="5901030"/>
            <a:ext cx="4151869" cy="830997"/>
          </a:xfrm>
          <a:prstGeom prst="rect">
            <a:avLst/>
          </a:prstGeom>
          <a:noFill/>
        </p:spPr>
        <p:txBody>
          <a:bodyPr wrap="square" rtlCol="0">
            <a:spAutoFit/>
          </a:bodyPr>
          <a:lstStyle/>
          <a:p>
            <a:r>
              <a:rPr lang="en-GB" sz="2400" dirty="0">
                <a:solidFill>
                  <a:schemeClr val="bg1"/>
                </a:solidFill>
              </a:rPr>
              <a:t>Muir Gray, 2008</a:t>
            </a:r>
          </a:p>
          <a:p>
            <a:r>
              <a:rPr lang="en-GB" sz="2400" dirty="0">
                <a:solidFill>
                  <a:schemeClr val="bg1"/>
                </a:solidFill>
              </a:rPr>
              <a:t>National Screening Committee</a:t>
            </a:r>
          </a:p>
        </p:txBody>
      </p:sp>
      <p:sp>
        <p:nvSpPr>
          <p:cNvPr id="7" name="TextBox 6">
            <a:extLst>
              <a:ext uri="{FF2B5EF4-FFF2-40B4-BE49-F238E27FC236}">
                <a16:creationId xmlns:a16="http://schemas.microsoft.com/office/drawing/2014/main" id="{092F5769-924F-D47A-D12B-86E5DF35A955}"/>
              </a:ext>
            </a:extLst>
          </p:cNvPr>
          <p:cNvSpPr txBox="1"/>
          <p:nvPr/>
        </p:nvSpPr>
        <p:spPr>
          <a:xfrm>
            <a:off x="7205198" y="5934186"/>
            <a:ext cx="4315971" cy="830997"/>
          </a:xfrm>
          <a:prstGeom prst="rect">
            <a:avLst/>
          </a:prstGeom>
          <a:noFill/>
        </p:spPr>
        <p:txBody>
          <a:bodyPr wrap="square" rtlCol="0">
            <a:spAutoFit/>
          </a:bodyPr>
          <a:lstStyle/>
          <a:p>
            <a:r>
              <a:rPr lang="en-GB" sz="2400" dirty="0">
                <a:solidFill>
                  <a:schemeClr val="bg1"/>
                </a:solidFill>
              </a:rPr>
              <a:t>Prof Maria Bitner </a:t>
            </a:r>
            <a:r>
              <a:rPr lang="en-GB" sz="2400" dirty="0" err="1">
                <a:solidFill>
                  <a:schemeClr val="bg1"/>
                </a:solidFill>
              </a:rPr>
              <a:t>Glindzicz</a:t>
            </a:r>
            <a:r>
              <a:rPr lang="en-GB" sz="2400" dirty="0">
                <a:solidFill>
                  <a:schemeClr val="bg1"/>
                </a:solidFill>
              </a:rPr>
              <a:t>,  2015</a:t>
            </a:r>
          </a:p>
          <a:p>
            <a:r>
              <a:rPr lang="en-GB" sz="2400" dirty="0">
                <a:solidFill>
                  <a:schemeClr val="bg1"/>
                </a:solidFill>
              </a:rPr>
              <a:t>Great Ormond St Hospital</a:t>
            </a:r>
          </a:p>
        </p:txBody>
      </p:sp>
      <p:sp>
        <p:nvSpPr>
          <p:cNvPr id="8" name="Speech Bubble: Oval 7">
            <a:extLst>
              <a:ext uri="{FF2B5EF4-FFF2-40B4-BE49-F238E27FC236}">
                <a16:creationId xmlns:a16="http://schemas.microsoft.com/office/drawing/2014/main" id="{91EFD069-0F83-C174-8C77-70D7CF8B1B4C}"/>
              </a:ext>
            </a:extLst>
          </p:cNvPr>
          <p:cNvSpPr/>
          <p:nvPr/>
        </p:nvSpPr>
        <p:spPr>
          <a:xfrm flipH="1">
            <a:off x="6520638" y="338700"/>
            <a:ext cx="2666749" cy="819148"/>
          </a:xfrm>
          <a:prstGeom prst="wedgeEllipseCallout">
            <a:avLst/>
          </a:prstGeom>
          <a:solidFill>
            <a:srgbClr val="BC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30165"/>
                </a:solidFill>
                <a:latin typeface="Arial" panose="020B0604020202020204" pitchFamily="34" charset="0"/>
                <a:ea typeface="Arial" panose="020B0604020202020204" pitchFamily="34" charset="0"/>
                <a:cs typeface="Calibri" panose="020F0502020204030204" pitchFamily="34" charset="0"/>
              </a:rPr>
              <a:t>Patient Groups</a:t>
            </a:r>
          </a:p>
        </p:txBody>
      </p:sp>
      <p:sp>
        <p:nvSpPr>
          <p:cNvPr id="10" name="Speech Bubble: Oval 9">
            <a:extLst>
              <a:ext uri="{FF2B5EF4-FFF2-40B4-BE49-F238E27FC236}">
                <a16:creationId xmlns:a16="http://schemas.microsoft.com/office/drawing/2014/main" id="{CC336410-7925-2A37-793C-4EAD5D90AD15}"/>
              </a:ext>
            </a:extLst>
          </p:cNvPr>
          <p:cNvSpPr/>
          <p:nvPr/>
        </p:nvSpPr>
        <p:spPr>
          <a:xfrm flipH="1">
            <a:off x="6403969" y="1539613"/>
            <a:ext cx="2783418" cy="882152"/>
          </a:xfrm>
          <a:prstGeom prst="wedgeEllipseCallout">
            <a:avLst/>
          </a:prstGeom>
          <a:solidFill>
            <a:srgbClr val="BC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30165"/>
                </a:solidFill>
                <a:latin typeface="Arial" panose="020B0604020202020204" pitchFamily="34" charset="0"/>
                <a:ea typeface="Arial" panose="020B0604020202020204" pitchFamily="34" charset="0"/>
                <a:cs typeface="Calibri" panose="020F0502020204030204" pitchFamily="34" charset="0"/>
              </a:rPr>
              <a:t>Government</a:t>
            </a:r>
          </a:p>
        </p:txBody>
      </p:sp>
      <p:sp>
        <p:nvSpPr>
          <p:cNvPr id="6" name="Speech Bubble: Oval 5">
            <a:extLst>
              <a:ext uri="{FF2B5EF4-FFF2-40B4-BE49-F238E27FC236}">
                <a16:creationId xmlns:a16="http://schemas.microsoft.com/office/drawing/2014/main" id="{252E3BD1-996E-2EF4-28B9-A941988642D1}"/>
              </a:ext>
            </a:extLst>
          </p:cNvPr>
          <p:cNvSpPr/>
          <p:nvPr/>
        </p:nvSpPr>
        <p:spPr>
          <a:xfrm>
            <a:off x="9405656" y="338700"/>
            <a:ext cx="2565149" cy="1043767"/>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30165"/>
                </a:solidFill>
                <a:latin typeface="Arial" panose="020B0604020202020204" pitchFamily="34" charset="0"/>
                <a:ea typeface="Arial" panose="020B0604020202020204" pitchFamily="34" charset="0"/>
                <a:cs typeface="Calibri" panose="020F0502020204030204" pitchFamily="34" charset="0"/>
              </a:rPr>
              <a:t>Diagnostics</a:t>
            </a:r>
          </a:p>
          <a:p>
            <a:pPr algn="ctr"/>
            <a:r>
              <a:rPr lang="en-GB" sz="2400" dirty="0">
                <a:solidFill>
                  <a:srgbClr val="330165"/>
                </a:solidFill>
                <a:latin typeface="Arial" panose="020B0604020202020204" pitchFamily="34" charset="0"/>
                <a:ea typeface="Arial" panose="020B0604020202020204" pitchFamily="34" charset="0"/>
                <a:cs typeface="Calibri" panose="020F0502020204030204" pitchFamily="34" charset="0"/>
              </a:rPr>
              <a:t>sector</a:t>
            </a:r>
          </a:p>
        </p:txBody>
      </p:sp>
      <p:sp>
        <p:nvSpPr>
          <p:cNvPr id="11" name="Speech Bubble: Oval 10">
            <a:extLst>
              <a:ext uri="{FF2B5EF4-FFF2-40B4-BE49-F238E27FC236}">
                <a16:creationId xmlns:a16="http://schemas.microsoft.com/office/drawing/2014/main" id="{4D93E0F4-2066-B565-5547-8D9951FC2BA8}"/>
              </a:ext>
            </a:extLst>
          </p:cNvPr>
          <p:cNvSpPr/>
          <p:nvPr/>
        </p:nvSpPr>
        <p:spPr>
          <a:xfrm>
            <a:off x="9405656" y="1834739"/>
            <a:ext cx="2565149" cy="851093"/>
          </a:xfrm>
          <a:prstGeom prst="wedgeEllipseCallout">
            <a:avLst>
              <a:gd name="adj1" fmla="val 27300"/>
              <a:gd name="adj2" fmla="val 6039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30165"/>
                </a:solidFill>
                <a:latin typeface="Arial" panose="020B0604020202020204" pitchFamily="34" charset="0"/>
                <a:ea typeface="Arial" panose="020B0604020202020204" pitchFamily="34" charset="0"/>
                <a:cs typeface="Calibri" panose="020F0502020204030204" pitchFamily="34" charset="0"/>
              </a:rPr>
              <a:t>Pharma</a:t>
            </a:r>
          </a:p>
        </p:txBody>
      </p:sp>
      <p:sp>
        <p:nvSpPr>
          <p:cNvPr id="9" name="Speech Bubble: Oval 8">
            <a:extLst>
              <a:ext uri="{FF2B5EF4-FFF2-40B4-BE49-F238E27FC236}">
                <a16:creationId xmlns:a16="http://schemas.microsoft.com/office/drawing/2014/main" id="{1BD364C4-FA13-943A-A553-F276E72E69E3}"/>
              </a:ext>
            </a:extLst>
          </p:cNvPr>
          <p:cNvSpPr/>
          <p:nvPr/>
        </p:nvSpPr>
        <p:spPr>
          <a:xfrm flipH="1">
            <a:off x="3497942" y="1098537"/>
            <a:ext cx="3293846" cy="882152"/>
          </a:xfrm>
          <a:prstGeom prst="wedgeEllipseCallout">
            <a:avLst/>
          </a:prstGeom>
          <a:solidFill>
            <a:srgbClr val="BC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30165"/>
                </a:solidFill>
                <a:latin typeface="Arial" panose="020B0604020202020204" pitchFamily="34" charset="0"/>
                <a:ea typeface="Arial" panose="020B0604020202020204" pitchFamily="34" charset="0"/>
                <a:cs typeface="Calibri" panose="020F0502020204030204" pitchFamily="34" charset="0"/>
              </a:rPr>
              <a:t>Early detection Targets</a:t>
            </a:r>
          </a:p>
        </p:txBody>
      </p:sp>
    </p:spTree>
    <p:extLst>
      <p:ext uri="{BB962C8B-B14F-4D97-AF65-F5344CB8AC3E}">
        <p14:creationId xmlns:p14="http://schemas.microsoft.com/office/powerpoint/2010/main" val="216969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916D73-6E41-91CF-8CFB-AF269F829364}"/>
              </a:ext>
            </a:extLst>
          </p:cNvPr>
          <p:cNvSpPr>
            <a:spLocks noGrp="1"/>
          </p:cNvSpPr>
          <p:nvPr>
            <p:ph type="title"/>
          </p:nvPr>
        </p:nvSpPr>
        <p:spPr/>
        <p:txBody>
          <a:bodyPr/>
          <a:lstStyle/>
          <a:p>
            <a:r>
              <a:rPr lang="en-GB" dirty="0"/>
              <a:t>Current applications of germline genomics in health</a:t>
            </a:r>
            <a:br>
              <a:rPr lang="en-GB" dirty="0"/>
            </a:br>
            <a:endParaRPr lang="en-GB" dirty="0"/>
          </a:p>
        </p:txBody>
      </p:sp>
      <p:sp>
        <p:nvSpPr>
          <p:cNvPr id="4" name="Text Placeholder 3">
            <a:extLst>
              <a:ext uri="{FF2B5EF4-FFF2-40B4-BE49-F238E27FC236}">
                <a16:creationId xmlns:a16="http://schemas.microsoft.com/office/drawing/2014/main" id="{9E0A9402-1EE8-C8FA-9D8A-3060F358B0DC}"/>
              </a:ext>
            </a:extLst>
          </p:cNvPr>
          <p:cNvSpPr>
            <a:spLocks noGrp="1"/>
          </p:cNvSpPr>
          <p:nvPr>
            <p:ph type="body" sz="quarter" idx="13"/>
          </p:nvPr>
        </p:nvSpPr>
        <p:spPr/>
        <p:txBody>
          <a:bodyPr/>
          <a:lstStyle/>
          <a:p>
            <a:r>
              <a:rPr lang="en-GB" b="1" u="sng" dirty="0"/>
              <a:t>Diagnosis</a:t>
            </a:r>
            <a:r>
              <a:rPr lang="en-GB" dirty="0"/>
              <a:t> in </a:t>
            </a:r>
            <a:r>
              <a:rPr lang="en-GB" b="1" u="sng" dirty="0"/>
              <a:t>patients</a:t>
            </a:r>
            <a:r>
              <a:rPr lang="en-GB" dirty="0"/>
              <a:t> with </a:t>
            </a:r>
            <a:r>
              <a:rPr lang="en-GB" u="sng" dirty="0"/>
              <a:t>features of </a:t>
            </a:r>
            <a:r>
              <a:rPr lang="en-GB" b="1" u="sng" dirty="0"/>
              <a:t>rare</a:t>
            </a:r>
            <a:r>
              <a:rPr lang="en-GB" u="sng" dirty="0"/>
              <a:t> disease</a:t>
            </a:r>
            <a:r>
              <a:rPr lang="en-GB" dirty="0"/>
              <a:t>; management of immediate family</a:t>
            </a:r>
          </a:p>
        </p:txBody>
      </p:sp>
      <p:sp>
        <p:nvSpPr>
          <p:cNvPr id="5" name="Content Placeholder 4">
            <a:extLst>
              <a:ext uri="{FF2B5EF4-FFF2-40B4-BE49-F238E27FC236}">
                <a16:creationId xmlns:a16="http://schemas.microsoft.com/office/drawing/2014/main" id="{3C714E80-8EB3-2F7C-CD53-4A1A4EE6573F}"/>
              </a:ext>
            </a:extLst>
          </p:cNvPr>
          <p:cNvSpPr>
            <a:spLocks noGrp="1"/>
          </p:cNvSpPr>
          <p:nvPr>
            <p:ph sz="quarter" idx="14"/>
          </p:nvPr>
        </p:nvSpPr>
        <p:spPr/>
        <p:txBody>
          <a:bodyPr>
            <a:normAutofit lnSpcReduction="10000"/>
          </a:bodyPr>
          <a:lstStyle/>
          <a:p>
            <a:r>
              <a:rPr lang="en-GB" dirty="0"/>
              <a:t>Small gene panels (hereditary breast-ovarian cancer)</a:t>
            </a:r>
          </a:p>
          <a:p>
            <a:r>
              <a:rPr lang="en-GB" dirty="0"/>
              <a:t>Large gene panels (retinitis pigmentosa)</a:t>
            </a:r>
          </a:p>
          <a:p>
            <a:r>
              <a:rPr lang="en-GB" dirty="0">
                <a:solidFill>
                  <a:schemeClr val="accent3">
                    <a:lumMod val="60000"/>
                    <a:lumOff val="40000"/>
                  </a:schemeClr>
                </a:solidFill>
              </a:rPr>
              <a:t>Whole exomes/genomes</a:t>
            </a:r>
          </a:p>
          <a:p>
            <a:pPr lvl="1"/>
            <a:r>
              <a:rPr lang="en-GB" dirty="0"/>
              <a:t>Agnostic approach</a:t>
            </a:r>
          </a:p>
          <a:p>
            <a:pPr lvl="1"/>
            <a:r>
              <a:rPr lang="en-GB" dirty="0"/>
              <a:t>Rapid service for acutely unwell neonates</a:t>
            </a:r>
          </a:p>
          <a:p>
            <a:r>
              <a:rPr lang="en-GB" dirty="0"/>
              <a:t>Single gene tests (NF1, CDH1, TP53)</a:t>
            </a:r>
          </a:p>
          <a:p>
            <a:pPr lvl="1"/>
            <a:r>
              <a:rPr lang="en-GB" dirty="0"/>
              <a:t>Very specific phenotype (NF1)</a:t>
            </a:r>
          </a:p>
          <a:p>
            <a:pPr lvl="1"/>
            <a:r>
              <a:rPr lang="en-GB" dirty="0"/>
              <a:t>Test with caution, </a:t>
            </a:r>
            <a:r>
              <a:rPr lang="en-GB" dirty="0" err="1"/>
              <a:t>ie</a:t>
            </a:r>
            <a:r>
              <a:rPr lang="en-GB" dirty="0"/>
              <a:t> when problematic management implications (CDH1, TP53)</a:t>
            </a:r>
          </a:p>
          <a:p>
            <a:pPr lvl="2"/>
            <a:r>
              <a:rPr lang="en-GB" dirty="0"/>
              <a:t>Though in USA/commercial gene panels widely included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8611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A48967E-2184-D91B-C22C-0151AC71CB3B}"/>
              </a:ext>
            </a:extLst>
          </p:cNvPr>
          <p:cNvSpPr>
            <a:spLocks noGrp="1"/>
          </p:cNvSpPr>
          <p:nvPr>
            <p:ph type="title"/>
          </p:nvPr>
        </p:nvSpPr>
        <p:spPr>
          <a:xfrm>
            <a:off x="522073" y="670029"/>
            <a:ext cx="8926727" cy="1325563"/>
          </a:xfrm>
        </p:spPr>
        <p:txBody>
          <a:bodyPr/>
          <a:lstStyle/>
          <a:p>
            <a:r>
              <a:rPr lang="en-GB" dirty="0">
                <a:solidFill>
                  <a:srgbClr val="9A0072"/>
                </a:solidFill>
              </a:rPr>
              <a:t>Four horsemen </a:t>
            </a:r>
            <a:r>
              <a:rPr lang="en-GB" dirty="0"/>
              <a:t>of Genotype-Phenotype Prediction</a:t>
            </a:r>
            <a:br>
              <a:rPr lang="en-GB" dirty="0"/>
            </a:br>
            <a:endParaRPr lang="en-GB" dirty="0"/>
          </a:p>
        </p:txBody>
      </p:sp>
      <p:sp>
        <p:nvSpPr>
          <p:cNvPr id="12" name="Content Placeholder 2">
            <a:extLst>
              <a:ext uri="{FF2B5EF4-FFF2-40B4-BE49-F238E27FC236}">
                <a16:creationId xmlns:a16="http://schemas.microsoft.com/office/drawing/2014/main" id="{79C9AEFD-CD45-2D52-9C53-2B0849D17E2F}"/>
              </a:ext>
            </a:extLst>
          </p:cNvPr>
          <p:cNvSpPr txBox="1">
            <a:spLocks/>
          </p:cNvSpPr>
          <p:nvPr/>
        </p:nvSpPr>
        <p:spPr>
          <a:xfrm>
            <a:off x="710149" y="5294059"/>
            <a:ext cx="10515600" cy="1077218"/>
          </a:xfrm>
          <a:prstGeom prst="rect">
            <a:avLst/>
          </a:prstGeom>
          <a:solidFill>
            <a:srgbClr val="D1CC00"/>
          </a:solidFill>
        </p:spPr>
        <p:txBody>
          <a:bodyPr vert="horz" lIns="91440" tIns="45720" rIns="91440" bIns="45720" rtlCol="0">
            <a:normAutofit fontScale="92500" lnSpcReduction="20000"/>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endParaRPr>
          </a:p>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r>
              <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rPr>
              <a:t>  </a:t>
            </a:r>
          </a:p>
        </p:txBody>
      </p:sp>
      <p:sp>
        <p:nvSpPr>
          <p:cNvPr id="13" name="Content Placeholder 2">
            <a:extLst>
              <a:ext uri="{FF2B5EF4-FFF2-40B4-BE49-F238E27FC236}">
                <a16:creationId xmlns:a16="http://schemas.microsoft.com/office/drawing/2014/main" id="{8CC96B28-9E75-AC4D-870E-E3BBEB0473D4}"/>
              </a:ext>
            </a:extLst>
          </p:cNvPr>
          <p:cNvSpPr txBox="1">
            <a:spLocks/>
          </p:cNvSpPr>
          <p:nvPr/>
        </p:nvSpPr>
        <p:spPr>
          <a:xfrm>
            <a:off x="710149" y="2100509"/>
            <a:ext cx="10515600" cy="1077218"/>
          </a:xfrm>
          <a:prstGeom prst="rect">
            <a:avLst/>
          </a:prstGeom>
          <a:solidFill>
            <a:srgbClr val="9A0072"/>
          </a:solidFill>
        </p:spPr>
        <p:txBody>
          <a:bodyPr vert="horz" lIns="91440" tIns="45720" rIns="91440" bIns="45720" rtlCol="0">
            <a:normAutofit fontScale="92500" lnSpcReduction="20000"/>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endParaRPr>
          </a:p>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r>
              <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rPr>
              <a:t>  </a:t>
            </a:r>
          </a:p>
        </p:txBody>
      </p:sp>
      <p:sp>
        <p:nvSpPr>
          <p:cNvPr id="14" name="Content Placeholder 2">
            <a:extLst>
              <a:ext uri="{FF2B5EF4-FFF2-40B4-BE49-F238E27FC236}">
                <a16:creationId xmlns:a16="http://schemas.microsoft.com/office/drawing/2014/main" id="{8C55EFE9-CC0A-FD7A-6075-88104A3BFDFF}"/>
              </a:ext>
            </a:extLst>
          </p:cNvPr>
          <p:cNvSpPr txBox="1">
            <a:spLocks/>
          </p:cNvSpPr>
          <p:nvPr/>
        </p:nvSpPr>
        <p:spPr>
          <a:xfrm>
            <a:off x="710149" y="4216839"/>
            <a:ext cx="10515600" cy="1077220"/>
          </a:xfrm>
          <a:prstGeom prst="rect">
            <a:avLst/>
          </a:prstGeom>
          <a:solidFill>
            <a:srgbClr val="330165"/>
          </a:solidFill>
        </p:spPr>
        <p:txBody>
          <a:bodyPr vert="horz" lIns="91440" tIns="45720" rIns="91440" bIns="45720" rtlCol="0">
            <a:normAutofit/>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4732236-588F-97B4-C244-760DF58F5DFF}"/>
              </a:ext>
            </a:extLst>
          </p:cNvPr>
          <p:cNvSpPr txBox="1"/>
          <p:nvPr/>
        </p:nvSpPr>
        <p:spPr>
          <a:xfrm>
            <a:off x="849648" y="2182826"/>
            <a:ext cx="1066058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dirty="0">
                <a:solidFill>
                  <a:prstClr val="white"/>
                </a:solidFill>
                <a:latin typeface="Calibri" panose="020F0502020204030204"/>
              </a:rPr>
              <a:t>1) Variable expressivity (burden of modifiers)</a:t>
            </a:r>
            <a:endPar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0A04FEA-2E00-9668-3BB4-B2962CC8828B}"/>
              </a:ext>
            </a:extLst>
          </p:cNvPr>
          <p:cNvSpPr txBox="1"/>
          <p:nvPr/>
        </p:nvSpPr>
        <p:spPr>
          <a:xfrm>
            <a:off x="858700" y="5428894"/>
            <a:ext cx="61681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dirty="0">
                <a:solidFill>
                  <a:prstClr val="white"/>
                </a:solidFill>
                <a:latin typeface="Calibri" panose="020F0502020204030204"/>
              </a:rPr>
              <a:t>4) Variant </a:t>
            </a:r>
            <a:r>
              <a:rPr kumimoji="0" lang="en-GB" sz="4400" b="1" i="1" u="none" strike="noStrike" kern="1200" cap="none" spc="0" normalizeH="0" baseline="0" noProof="0" dirty="0">
                <a:ln>
                  <a:noFill/>
                </a:ln>
                <a:solidFill>
                  <a:prstClr val="white"/>
                </a:solidFill>
                <a:effectLst/>
                <a:uLnTx/>
                <a:uFillTx/>
                <a:latin typeface="Calibri" panose="020F0502020204030204"/>
                <a:ea typeface="+mn-ea"/>
                <a:cs typeface="+mn-cs"/>
              </a:rPr>
              <a:t>Interpretation</a:t>
            </a:r>
          </a:p>
        </p:txBody>
      </p:sp>
      <p:sp>
        <p:nvSpPr>
          <p:cNvPr id="17" name="Content Placeholder 2">
            <a:extLst>
              <a:ext uri="{FF2B5EF4-FFF2-40B4-BE49-F238E27FC236}">
                <a16:creationId xmlns:a16="http://schemas.microsoft.com/office/drawing/2014/main" id="{19F9FB7E-ECB8-58E0-C673-4305DA734418}"/>
              </a:ext>
            </a:extLst>
          </p:cNvPr>
          <p:cNvSpPr txBox="1">
            <a:spLocks/>
          </p:cNvSpPr>
          <p:nvPr/>
        </p:nvSpPr>
        <p:spPr>
          <a:xfrm>
            <a:off x="710149" y="3158675"/>
            <a:ext cx="10515600" cy="1077218"/>
          </a:xfrm>
          <a:prstGeom prst="rect">
            <a:avLst/>
          </a:prstGeom>
          <a:solidFill>
            <a:srgbClr val="C49500"/>
          </a:solidFill>
        </p:spPr>
        <p:txBody>
          <a:bodyPr vert="horz" lIns="91440" tIns="45720" rIns="91440" bIns="45720" rtlCol="0">
            <a:normAutofit fontScale="92500" lnSpcReduction="20000"/>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endParaRPr>
          </a:p>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r>
              <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rPr>
              <a:t>  </a:t>
            </a:r>
          </a:p>
        </p:txBody>
      </p:sp>
      <p:sp>
        <p:nvSpPr>
          <p:cNvPr id="18" name="TextBox 17">
            <a:extLst>
              <a:ext uri="{FF2B5EF4-FFF2-40B4-BE49-F238E27FC236}">
                <a16:creationId xmlns:a16="http://schemas.microsoft.com/office/drawing/2014/main" id="{F0B5F3D5-C02A-108A-D54F-F0CEDEE62620}"/>
              </a:ext>
            </a:extLst>
          </p:cNvPr>
          <p:cNvSpPr txBox="1"/>
          <p:nvPr/>
        </p:nvSpPr>
        <p:spPr>
          <a:xfrm>
            <a:off x="849649" y="3240990"/>
            <a:ext cx="1108997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dirty="0">
                <a:solidFill>
                  <a:prstClr val="white"/>
                </a:solidFill>
                <a:latin typeface="Calibri" panose="020F0502020204030204"/>
              </a:rPr>
              <a:t>2) Biased Ascertainment</a:t>
            </a:r>
            <a:endPar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0173496-8550-F2CE-80EF-60C4DBD2FE62}"/>
              </a:ext>
            </a:extLst>
          </p:cNvPr>
          <p:cNvSpPr txBox="1"/>
          <p:nvPr/>
        </p:nvSpPr>
        <p:spPr>
          <a:xfrm>
            <a:off x="858700" y="4370728"/>
            <a:ext cx="61681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dirty="0">
                <a:solidFill>
                  <a:prstClr val="white"/>
                </a:solidFill>
                <a:latin typeface="Calibri" panose="020F0502020204030204"/>
              </a:rPr>
              <a:t>3) Variant-specific risks</a:t>
            </a:r>
            <a:endParaRPr kumimoji="0" lang="en-GB" sz="4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The Four Horsemen of the Apocalypse - Who Are They &amp; What Do They  Represent? - YouTube">
            <a:extLst>
              <a:ext uri="{FF2B5EF4-FFF2-40B4-BE49-F238E27FC236}">
                <a16:creationId xmlns:a16="http://schemas.microsoft.com/office/drawing/2014/main" id="{9B2037EC-D603-8E2F-D2BC-FBFB60DB66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685"/>
          <a:stretch/>
        </p:blipFill>
        <p:spPr bwMode="auto">
          <a:xfrm>
            <a:off x="8462229" y="486723"/>
            <a:ext cx="304800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18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4673-6C9B-DB46-C173-748ED9E0C1AE}"/>
              </a:ext>
            </a:extLst>
          </p:cNvPr>
          <p:cNvSpPr>
            <a:spLocks noGrp="1"/>
          </p:cNvSpPr>
          <p:nvPr>
            <p:ph type="title"/>
          </p:nvPr>
        </p:nvSpPr>
        <p:spPr/>
        <p:txBody>
          <a:bodyPr/>
          <a:lstStyle/>
          <a:p>
            <a:r>
              <a:rPr lang="en-GB" dirty="0"/>
              <a:t>Variable Expressivity/Ascertainment bias</a:t>
            </a:r>
          </a:p>
        </p:txBody>
      </p:sp>
      <p:pic>
        <p:nvPicPr>
          <p:cNvPr id="3" name="Picture 2" descr="A picture containing text, diagram, line, font&#10;&#10;Description automatically generated">
            <a:extLst>
              <a:ext uri="{FF2B5EF4-FFF2-40B4-BE49-F238E27FC236}">
                <a16:creationId xmlns:a16="http://schemas.microsoft.com/office/drawing/2014/main" id="{C94D5E33-2906-A224-71BF-9050672D7EA3}"/>
              </a:ext>
            </a:extLst>
          </p:cNvPr>
          <p:cNvPicPr>
            <a:picLocks noChangeAspect="1"/>
          </p:cNvPicPr>
          <p:nvPr/>
        </p:nvPicPr>
        <p:blipFill rotWithShape="1">
          <a:blip r:embed="rId2"/>
          <a:srcRect b="38406"/>
          <a:stretch/>
        </p:blipFill>
        <p:spPr bwMode="auto">
          <a:xfrm>
            <a:off x="562707" y="1130183"/>
            <a:ext cx="8744104" cy="5512338"/>
          </a:xfrm>
          <a:prstGeom prst="rect">
            <a:avLst/>
          </a:prstGeom>
          <a:ln>
            <a:solidFill>
              <a:sysClr val="windowText" lastClr="000000"/>
            </a:solidFill>
          </a:ln>
          <a:extLst>
            <a:ext uri="{53640926-AAD7-44D8-BBD7-CCE9431645EC}">
              <a14:shadowObscured xmlns:a14="http://schemas.microsoft.com/office/drawing/2010/main"/>
            </a:ext>
          </a:extLst>
        </p:spPr>
      </p:pic>
      <p:sp>
        <p:nvSpPr>
          <p:cNvPr id="4" name="Text Box 17">
            <a:extLst>
              <a:ext uri="{FF2B5EF4-FFF2-40B4-BE49-F238E27FC236}">
                <a16:creationId xmlns:a16="http://schemas.microsoft.com/office/drawing/2014/main" id="{F60798E5-C75E-1A61-8C7F-A607331D9842}"/>
              </a:ext>
            </a:extLst>
          </p:cNvPr>
          <p:cNvSpPr txBox="1"/>
          <p:nvPr/>
        </p:nvSpPr>
        <p:spPr>
          <a:xfrm>
            <a:off x="9600813" y="6411608"/>
            <a:ext cx="3071446" cy="446392"/>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Mirshahi</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al AHJG 2022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7341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A48967E-2184-D91B-C22C-0151AC71CB3B}"/>
              </a:ext>
            </a:extLst>
          </p:cNvPr>
          <p:cNvSpPr>
            <a:spLocks noGrp="1"/>
          </p:cNvSpPr>
          <p:nvPr>
            <p:ph type="title"/>
          </p:nvPr>
        </p:nvSpPr>
        <p:spPr>
          <a:xfrm>
            <a:off x="522073" y="670029"/>
            <a:ext cx="8926727" cy="1325563"/>
          </a:xfrm>
        </p:spPr>
        <p:txBody>
          <a:bodyPr/>
          <a:lstStyle/>
          <a:p>
            <a:r>
              <a:rPr lang="en-GB" dirty="0">
                <a:solidFill>
                  <a:srgbClr val="9A0072"/>
                </a:solidFill>
              </a:rPr>
              <a:t>Four horsemen </a:t>
            </a:r>
            <a:r>
              <a:rPr lang="en-GB" dirty="0"/>
              <a:t>of Genotype-Phenotype Prediction</a:t>
            </a:r>
            <a:br>
              <a:rPr lang="en-GB" dirty="0"/>
            </a:br>
            <a:endParaRPr lang="en-GB" dirty="0"/>
          </a:p>
        </p:txBody>
      </p:sp>
      <p:sp>
        <p:nvSpPr>
          <p:cNvPr id="12" name="Content Placeholder 2">
            <a:extLst>
              <a:ext uri="{FF2B5EF4-FFF2-40B4-BE49-F238E27FC236}">
                <a16:creationId xmlns:a16="http://schemas.microsoft.com/office/drawing/2014/main" id="{79C9AEFD-CD45-2D52-9C53-2B0849D17E2F}"/>
              </a:ext>
            </a:extLst>
          </p:cNvPr>
          <p:cNvSpPr txBox="1">
            <a:spLocks/>
          </p:cNvSpPr>
          <p:nvPr/>
        </p:nvSpPr>
        <p:spPr>
          <a:xfrm>
            <a:off x="710149" y="5294059"/>
            <a:ext cx="10515600" cy="1077218"/>
          </a:xfrm>
          <a:prstGeom prst="rect">
            <a:avLst/>
          </a:prstGeom>
          <a:solidFill>
            <a:srgbClr val="D1CC00"/>
          </a:solidFill>
        </p:spPr>
        <p:txBody>
          <a:bodyPr vert="horz" lIns="91440" tIns="45720" rIns="91440" bIns="45720" rtlCol="0">
            <a:normAutofit fontScale="92500" lnSpcReduction="20000"/>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endParaRPr>
          </a:p>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r>
              <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rPr>
              <a:t>  </a:t>
            </a:r>
          </a:p>
        </p:txBody>
      </p:sp>
      <p:sp>
        <p:nvSpPr>
          <p:cNvPr id="13" name="Content Placeholder 2">
            <a:extLst>
              <a:ext uri="{FF2B5EF4-FFF2-40B4-BE49-F238E27FC236}">
                <a16:creationId xmlns:a16="http://schemas.microsoft.com/office/drawing/2014/main" id="{8CC96B28-9E75-AC4D-870E-E3BBEB0473D4}"/>
              </a:ext>
            </a:extLst>
          </p:cNvPr>
          <p:cNvSpPr txBox="1">
            <a:spLocks/>
          </p:cNvSpPr>
          <p:nvPr/>
        </p:nvSpPr>
        <p:spPr>
          <a:xfrm>
            <a:off x="710149" y="2100509"/>
            <a:ext cx="10515600" cy="1077218"/>
          </a:xfrm>
          <a:prstGeom prst="rect">
            <a:avLst/>
          </a:prstGeom>
          <a:solidFill>
            <a:srgbClr val="9A0072"/>
          </a:solidFill>
        </p:spPr>
        <p:txBody>
          <a:bodyPr vert="horz" lIns="91440" tIns="45720" rIns="91440" bIns="45720" rtlCol="0">
            <a:normAutofit fontScale="92500" lnSpcReduction="20000"/>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endParaRPr>
          </a:p>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r>
              <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rPr>
              <a:t>  </a:t>
            </a:r>
          </a:p>
        </p:txBody>
      </p:sp>
      <p:sp>
        <p:nvSpPr>
          <p:cNvPr id="14" name="Content Placeholder 2">
            <a:extLst>
              <a:ext uri="{FF2B5EF4-FFF2-40B4-BE49-F238E27FC236}">
                <a16:creationId xmlns:a16="http://schemas.microsoft.com/office/drawing/2014/main" id="{8C55EFE9-CC0A-FD7A-6075-88104A3BFDFF}"/>
              </a:ext>
            </a:extLst>
          </p:cNvPr>
          <p:cNvSpPr txBox="1">
            <a:spLocks/>
          </p:cNvSpPr>
          <p:nvPr/>
        </p:nvSpPr>
        <p:spPr>
          <a:xfrm>
            <a:off x="710149" y="4216839"/>
            <a:ext cx="10515600" cy="1077220"/>
          </a:xfrm>
          <a:prstGeom prst="rect">
            <a:avLst/>
          </a:prstGeom>
          <a:solidFill>
            <a:srgbClr val="330165"/>
          </a:solidFill>
        </p:spPr>
        <p:txBody>
          <a:bodyPr vert="horz" lIns="91440" tIns="45720" rIns="91440" bIns="45720" rtlCol="0">
            <a:normAutofit/>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5" name="TextBox 14">
            <a:extLst>
              <a:ext uri="{FF2B5EF4-FFF2-40B4-BE49-F238E27FC236}">
                <a16:creationId xmlns:a16="http://schemas.microsoft.com/office/drawing/2014/main" id="{B4732236-588F-97B4-C244-760DF58F5DFF}"/>
              </a:ext>
            </a:extLst>
          </p:cNvPr>
          <p:cNvSpPr txBox="1"/>
          <p:nvPr/>
        </p:nvSpPr>
        <p:spPr>
          <a:xfrm>
            <a:off x="849648" y="2182826"/>
            <a:ext cx="1066058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1) Variable expressivity (burden of modifiers)</a:t>
            </a:r>
          </a:p>
        </p:txBody>
      </p:sp>
      <p:sp>
        <p:nvSpPr>
          <p:cNvPr id="16" name="TextBox 15">
            <a:extLst>
              <a:ext uri="{FF2B5EF4-FFF2-40B4-BE49-F238E27FC236}">
                <a16:creationId xmlns:a16="http://schemas.microsoft.com/office/drawing/2014/main" id="{00A04FEA-2E00-9668-3BB4-B2962CC8828B}"/>
              </a:ext>
            </a:extLst>
          </p:cNvPr>
          <p:cNvSpPr txBox="1"/>
          <p:nvPr/>
        </p:nvSpPr>
        <p:spPr>
          <a:xfrm>
            <a:off x="858700" y="5428894"/>
            <a:ext cx="61681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4) Variant </a:t>
            </a:r>
            <a:r>
              <a:rPr kumimoji="0" lang="en-GB" sz="4400" b="1" i="1" u="none" strike="noStrike" kern="1200" cap="none" spc="0" normalizeH="0" baseline="0" noProof="0" dirty="0">
                <a:ln>
                  <a:noFill/>
                </a:ln>
                <a:solidFill>
                  <a:prstClr val="white"/>
                </a:solidFill>
                <a:effectLst/>
                <a:uLnTx/>
                <a:uFillTx/>
                <a:latin typeface="Calibri" panose="020F0502020204030204"/>
                <a:ea typeface="+mn-ea"/>
                <a:cs typeface="+mn-cs"/>
              </a:rPr>
              <a:t>Interpretation</a:t>
            </a:r>
          </a:p>
        </p:txBody>
      </p:sp>
      <p:sp>
        <p:nvSpPr>
          <p:cNvPr id="17" name="Content Placeholder 2">
            <a:extLst>
              <a:ext uri="{FF2B5EF4-FFF2-40B4-BE49-F238E27FC236}">
                <a16:creationId xmlns:a16="http://schemas.microsoft.com/office/drawing/2014/main" id="{19F9FB7E-ECB8-58E0-C673-4305DA734418}"/>
              </a:ext>
            </a:extLst>
          </p:cNvPr>
          <p:cNvSpPr txBox="1">
            <a:spLocks/>
          </p:cNvSpPr>
          <p:nvPr/>
        </p:nvSpPr>
        <p:spPr>
          <a:xfrm>
            <a:off x="710149" y="3158675"/>
            <a:ext cx="10515600" cy="1077218"/>
          </a:xfrm>
          <a:prstGeom prst="rect">
            <a:avLst/>
          </a:prstGeom>
          <a:solidFill>
            <a:srgbClr val="C49500"/>
          </a:solidFill>
        </p:spPr>
        <p:txBody>
          <a:bodyPr vert="horz" lIns="91440" tIns="45720" rIns="91440" bIns="45720" rtlCol="0">
            <a:normAutofit fontScale="92500" lnSpcReduction="20000"/>
          </a:bodyPr>
          <a:lstStyle>
            <a:lvl1pPr marL="0" indent="0" algn="l" defTabSz="914103" rtl="0" eaLnBrk="1" latinLnBrk="0" hangingPunct="1">
              <a:lnSpc>
                <a:spcPct val="100000"/>
              </a:lnSpc>
              <a:spcBef>
                <a:spcPts val="1000"/>
              </a:spcBef>
              <a:buClr>
                <a:schemeClr val="accent2"/>
              </a:buClr>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577" indent="-228526" algn="l" defTabSz="914103"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29" indent="-228526" algn="l" defTabSz="914103"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680" indent="-228526" algn="l" defTabSz="914103"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731" indent="-228526" algn="l" defTabSz="914103"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endParaRPr>
          </a:p>
          <a:p>
            <a:pPr marL="0" marR="0" lvl="0" indent="0" algn="l" defTabSz="914103" rtl="0" eaLnBrk="1" fontAlgn="auto" latinLnBrk="0" hangingPunct="1">
              <a:lnSpc>
                <a:spcPct val="100000"/>
              </a:lnSpc>
              <a:spcBef>
                <a:spcPts val="1000"/>
              </a:spcBef>
              <a:spcAft>
                <a:spcPts val="0"/>
              </a:spcAft>
              <a:buClr>
                <a:srgbClr val="D0016F"/>
              </a:buClr>
              <a:buSzTx/>
              <a:buFont typeface="Arial" panose="020B0604020202020204" pitchFamily="34" charset="0"/>
              <a:buNone/>
              <a:tabLst/>
              <a:defRPr/>
            </a:pPr>
            <a:r>
              <a:rPr kumimoji="0" lang="en-US" sz="3600" b="0" i="0" u="none" strike="noStrike" kern="1200" cap="none" spc="0" normalizeH="0" baseline="0" noProof="0" dirty="0">
                <a:ln>
                  <a:noFill/>
                </a:ln>
                <a:solidFill>
                  <a:srgbClr val="382051"/>
                </a:solidFill>
                <a:effectLst/>
                <a:uLnTx/>
                <a:uFillTx/>
                <a:latin typeface="Arial" panose="020B0604020202020204" pitchFamily="34" charset="0"/>
                <a:ea typeface="+mn-ea"/>
                <a:cs typeface="Arial" panose="020B0604020202020204" pitchFamily="34" charset="0"/>
              </a:rPr>
              <a:t>  </a:t>
            </a:r>
          </a:p>
        </p:txBody>
      </p:sp>
      <p:sp>
        <p:nvSpPr>
          <p:cNvPr id="18" name="TextBox 17">
            <a:extLst>
              <a:ext uri="{FF2B5EF4-FFF2-40B4-BE49-F238E27FC236}">
                <a16:creationId xmlns:a16="http://schemas.microsoft.com/office/drawing/2014/main" id="{F0B5F3D5-C02A-108A-D54F-F0CEDEE62620}"/>
              </a:ext>
            </a:extLst>
          </p:cNvPr>
          <p:cNvSpPr txBox="1"/>
          <p:nvPr/>
        </p:nvSpPr>
        <p:spPr>
          <a:xfrm>
            <a:off x="849649" y="3240990"/>
            <a:ext cx="1108997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2) Biased Ascertainment</a:t>
            </a:r>
          </a:p>
        </p:txBody>
      </p:sp>
      <p:sp>
        <p:nvSpPr>
          <p:cNvPr id="19" name="TextBox 18">
            <a:extLst>
              <a:ext uri="{FF2B5EF4-FFF2-40B4-BE49-F238E27FC236}">
                <a16:creationId xmlns:a16="http://schemas.microsoft.com/office/drawing/2014/main" id="{D0173496-8550-F2CE-80EF-60C4DBD2FE62}"/>
              </a:ext>
            </a:extLst>
          </p:cNvPr>
          <p:cNvSpPr txBox="1"/>
          <p:nvPr/>
        </p:nvSpPr>
        <p:spPr>
          <a:xfrm>
            <a:off x="858700" y="4370728"/>
            <a:ext cx="61681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3) Variant-specific risks</a:t>
            </a:r>
            <a:endParaRPr kumimoji="0" lang="en-GB" sz="4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The Four Horsemen of the Apocalypse - Who Are They &amp; What Do They  Represent? - YouTube">
            <a:extLst>
              <a:ext uri="{FF2B5EF4-FFF2-40B4-BE49-F238E27FC236}">
                <a16:creationId xmlns:a16="http://schemas.microsoft.com/office/drawing/2014/main" id="{9B2037EC-D603-8E2F-D2BC-FBFB60DB66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685"/>
          <a:stretch/>
        </p:blipFill>
        <p:spPr bwMode="auto">
          <a:xfrm>
            <a:off x="8462229" y="486723"/>
            <a:ext cx="304800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7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EBA8E-9B49-4914-F67E-642704094EC5}"/>
              </a:ext>
            </a:extLst>
          </p:cNvPr>
          <p:cNvSpPr>
            <a:spLocks noGrp="1"/>
          </p:cNvSpPr>
          <p:nvPr>
            <p:ph type="title"/>
          </p:nvPr>
        </p:nvSpPr>
        <p:spPr>
          <a:xfrm>
            <a:off x="510815" y="548640"/>
            <a:ext cx="9556012" cy="884730"/>
          </a:xfrm>
        </p:spPr>
        <p:txBody>
          <a:bodyPr>
            <a:normAutofit/>
          </a:bodyPr>
          <a:lstStyle/>
          <a:p>
            <a:r>
              <a:rPr lang="en-GB" sz="4000" dirty="0"/>
              <a:t>OVERVIEW</a:t>
            </a:r>
          </a:p>
        </p:txBody>
      </p:sp>
      <p:sp>
        <p:nvSpPr>
          <p:cNvPr id="6" name="Content Placeholder 5">
            <a:extLst>
              <a:ext uri="{FF2B5EF4-FFF2-40B4-BE49-F238E27FC236}">
                <a16:creationId xmlns:a16="http://schemas.microsoft.com/office/drawing/2014/main" id="{864A93F7-3D66-98FB-C79B-717822D3C1ED}"/>
              </a:ext>
            </a:extLst>
          </p:cNvPr>
          <p:cNvSpPr>
            <a:spLocks noGrp="1"/>
          </p:cNvSpPr>
          <p:nvPr>
            <p:ph sz="quarter" idx="14"/>
          </p:nvPr>
        </p:nvSpPr>
        <p:spPr/>
        <p:txBody>
          <a:bodyPr/>
          <a:lstStyle/>
          <a:p>
            <a:pPr marL="514350" indent="-514350">
              <a:buAutoNum type="arabicParenR"/>
            </a:pPr>
            <a:r>
              <a:rPr lang="en-GB" dirty="0"/>
              <a:t>Current applications of germline genomics in health</a:t>
            </a:r>
          </a:p>
          <a:p>
            <a:pPr marL="514350" indent="-514350">
              <a:buAutoNum type="arabicParenR"/>
            </a:pPr>
            <a:r>
              <a:rPr lang="en-GB" dirty="0">
                <a:solidFill>
                  <a:schemeClr val="accent4">
                    <a:lumMod val="60000"/>
                    <a:lumOff val="40000"/>
                  </a:schemeClr>
                </a:solidFill>
              </a:rPr>
              <a:t>Future (proposed) applications of germline genomics in health</a:t>
            </a:r>
          </a:p>
          <a:p>
            <a:pPr marL="514350" indent="-514350">
              <a:buAutoNum type="arabicParenR"/>
            </a:pPr>
            <a:r>
              <a:rPr lang="en-GB" dirty="0"/>
              <a:t>Principles of population screening</a:t>
            </a:r>
          </a:p>
          <a:p>
            <a:pPr marL="514350" indent="-514350">
              <a:buAutoNum type="arabicParenR"/>
            </a:pPr>
            <a:r>
              <a:rPr lang="en-GB" dirty="0" err="1"/>
              <a:t>Newborn</a:t>
            </a:r>
            <a:r>
              <a:rPr lang="en-GB" dirty="0"/>
              <a:t> Whole Genome Sequencing </a:t>
            </a:r>
          </a:p>
          <a:p>
            <a:pPr marL="514350" indent="-514350">
              <a:buAutoNum type="arabicParenR"/>
            </a:pPr>
            <a:r>
              <a:rPr lang="en-GB" dirty="0"/>
              <a:t>Population polygenic risk profiling (PRS)</a:t>
            </a:r>
          </a:p>
          <a:p>
            <a:pPr marL="514350" indent="-514350">
              <a:buAutoNum type="arabicParenR"/>
            </a:pPr>
            <a:r>
              <a:rPr lang="en-GB" dirty="0"/>
              <a:t>Conclusions </a:t>
            </a:r>
          </a:p>
        </p:txBody>
      </p:sp>
    </p:spTree>
    <p:extLst>
      <p:ext uri="{BB962C8B-B14F-4D97-AF65-F5344CB8AC3E}">
        <p14:creationId xmlns:p14="http://schemas.microsoft.com/office/powerpoint/2010/main" val="281074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12D5-50CC-D75E-DAC7-8BCBBEDCB205}"/>
              </a:ext>
            </a:extLst>
          </p:cNvPr>
          <p:cNvSpPr>
            <a:spLocks noGrp="1"/>
          </p:cNvSpPr>
          <p:nvPr>
            <p:ph type="title"/>
          </p:nvPr>
        </p:nvSpPr>
        <p:spPr/>
        <p:txBody>
          <a:bodyPr/>
          <a:lstStyle/>
          <a:p>
            <a:r>
              <a:rPr lang="en-GB" dirty="0"/>
              <a:t>Future (proposed) applications of germline genomics in health</a:t>
            </a:r>
            <a:br>
              <a:rPr lang="en-GB" dirty="0"/>
            </a:br>
            <a:endParaRPr lang="en-GB" dirty="0"/>
          </a:p>
        </p:txBody>
      </p:sp>
      <p:sp>
        <p:nvSpPr>
          <p:cNvPr id="4" name="Content Placeholder 3">
            <a:extLst>
              <a:ext uri="{FF2B5EF4-FFF2-40B4-BE49-F238E27FC236}">
                <a16:creationId xmlns:a16="http://schemas.microsoft.com/office/drawing/2014/main" id="{AFB72966-BF14-4FA0-32DB-AE041823826A}"/>
              </a:ext>
            </a:extLst>
          </p:cNvPr>
          <p:cNvSpPr>
            <a:spLocks noGrp="1"/>
          </p:cNvSpPr>
          <p:nvPr>
            <p:ph sz="quarter" idx="14"/>
          </p:nvPr>
        </p:nvSpPr>
        <p:spPr>
          <a:xfrm>
            <a:off x="408177" y="1419405"/>
            <a:ext cx="6020616" cy="4847283"/>
          </a:xfrm>
        </p:spPr>
        <p:txBody>
          <a:bodyPr>
            <a:normAutofit fontScale="92500" lnSpcReduction="10000"/>
          </a:bodyPr>
          <a:lstStyle/>
          <a:p>
            <a:r>
              <a:rPr lang="en-GB" dirty="0"/>
              <a:t>Population testing using whole genome sequencing</a:t>
            </a:r>
          </a:p>
          <a:p>
            <a:pPr lvl="1"/>
            <a:r>
              <a:rPr lang="en-GB" dirty="0"/>
              <a:t>?at birth: ascertainment of neonatal/paediatric rare disease</a:t>
            </a:r>
          </a:p>
          <a:p>
            <a:pPr lvl="1"/>
            <a:r>
              <a:rPr lang="en-GB" dirty="0">
                <a:solidFill>
                  <a:schemeClr val="accent3">
                    <a:lumMod val="60000"/>
                    <a:lumOff val="40000"/>
                  </a:schemeClr>
                </a:solidFill>
              </a:rPr>
              <a:t>NGP: 100,000 </a:t>
            </a:r>
            <a:r>
              <a:rPr lang="en-GB" dirty="0" err="1">
                <a:solidFill>
                  <a:schemeClr val="accent3">
                    <a:lumMod val="60000"/>
                    <a:lumOff val="40000"/>
                  </a:schemeClr>
                </a:solidFill>
              </a:rPr>
              <a:t>newborns</a:t>
            </a:r>
            <a:r>
              <a:rPr lang="en-GB" dirty="0">
                <a:solidFill>
                  <a:schemeClr val="accent3">
                    <a:lumMod val="60000"/>
                    <a:lumOff val="40000"/>
                  </a:schemeClr>
                </a:solidFill>
              </a:rPr>
              <a:t> from NHS</a:t>
            </a:r>
          </a:p>
          <a:p>
            <a:r>
              <a:rPr lang="en-GB" dirty="0"/>
              <a:t>Genomic prediction of common diseases</a:t>
            </a:r>
          </a:p>
          <a:p>
            <a:pPr lvl="1"/>
            <a:r>
              <a:rPr lang="en-GB" dirty="0"/>
              <a:t>Polygenic risk scores</a:t>
            </a:r>
          </a:p>
          <a:p>
            <a:pPr lvl="1"/>
            <a:r>
              <a:rPr lang="en-GB" dirty="0"/>
              <a:t>Prioritise/deprioritise individuals for disease screening/preventative interventions</a:t>
            </a:r>
          </a:p>
          <a:p>
            <a:pPr lvl="1"/>
            <a:r>
              <a:rPr lang="en-GB" dirty="0">
                <a:solidFill>
                  <a:schemeClr val="accent3">
                    <a:lumMod val="60000"/>
                    <a:lumOff val="40000"/>
                  </a:schemeClr>
                </a:solidFill>
              </a:rPr>
              <a:t>OFH: 5 million NHS users</a:t>
            </a:r>
          </a:p>
        </p:txBody>
      </p:sp>
      <p:pic>
        <p:nvPicPr>
          <p:cNvPr id="5" name="Picture 4">
            <a:extLst>
              <a:ext uri="{FF2B5EF4-FFF2-40B4-BE49-F238E27FC236}">
                <a16:creationId xmlns:a16="http://schemas.microsoft.com/office/drawing/2014/main" id="{7CF380AB-23BF-68D3-D43D-B95B2A2DE399}"/>
              </a:ext>
            </a:extLst>
          </p:cNvPr>
          <p:cNvPicPr>
            <a:picLocks noChangeAspect="1"/>
          </p:cNvPicPr>
          <p:nvPr/>
        </p:nvPicPr>
        <p:blipFill rotWithShape="1">
          <a:blip r:embed="rId2"/>
          <a:srcRect l="7500" t="18211" r="7250" b="14683"/>
          <a:stretch/>
        </p:blipFill>
        <p:spPr>
          <a:xfrm>
            <a:off x="6522098" y="1188674"/>
            <a:ext cx="4857408" cy="2051223"/>
          </a:xfrm>
          <a:prstGeom prst="rect">
            <a:avLst/>
          </a:prstGeom>
        </p:spPr>
      </p:pic>
      <p:pic>
        <p:nvPicPr>
          <p:cNvPr id="6" name="Picture 4" descr="UK's largest ever health research programme launched | Diabetes UK">
            <a:extLst>
              <a:ext uri="{FF2B5EF4-FFF2-40B4-BE49-F238E27FC236}">
                <a16:creationId xmlns:a16="http://schemas.microsoft.com/office/drawing/2014/main" id="{0BE4DCA2-B01F-1275-5E7B-596CAE4B1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098" y="3618104"/>
            <a:ext cx="4476019" cy="2703746"/>
          </a:xfrm>
          <a:prstGeom prst="rect">
            <a:avLst/>
          </a:prstGeom>
          <a:noFill/>
          <a:ln>
            <a:solidFill>
              <a:srgbClr val="33016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26235"/>
      </p:ext>
    </p:extLst>
  </p:cSld>
  <p:clrMapOvr>
    <a:masterClrMapping/>
  </p:clrMapOvr>
</p:sld>
</file>

<file path=ppt/theme/theme1.xml><?xml version="1.0" encoding="utf-8"?>
<a:theme xmlns:a="http://schemas.openxmlformats.org/drawingml/2006/main" name="1_Office Theme">
  <a:themeElements>
    <a:clrScheme name="AZ BC Summit">
      <a:dk1>
        <a:srgbClr val="382051"/>
      </a:dk1>
      <a:lt1>
        <a:srgbClr val="FFFFFF"/>
      </a:lt1>
      <a:dk2>
        <a:srgbClr val="173861"/>
      </a:dk2>
      <a:lt2>
        <a:srgbClr val="9DB0AC"/>
      </a:lt2>
      <a:accent1>
        <a:srgbClr val="F0AB04"/>
      </a:accent1>
      <a:accent2>
        <a:srgbClr val="D0016F"/>
      </a:accent2>
      <a:accent3>
        <a:srgbClr val="831554"/>
      </a:accent3>
      <a:accent4>
        <a:srgbClr val="C2D216"/>
      </a:accent4>
      <a:accent5>
        <a:srgbClr val="71C7D7"/>
      </a:accent5>
      <a:accent6>
        <a:srgbClr val="382051"/>
      </a:accent6>
      <a:hlink>
        <a:srgbClr val="D0016F"/>
      </a:hlink>
      <a:folHlink>
        <a:srgbClr val="C2D21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CR Scientific PowerPoint_Widescreen_Template">
  <a:themeElements>
    <a:clrScheme name="Custom 50">
      <a:dk1>
        <a:srgbClr val="000000"/>
      </a:dk1>
      <a:lt1>
        <a:srgbClr val="FFFFFF"/>
      </a:lt1>
      <a:dk2>
        <a:srgbClr val="616365"/>
      </a:dk2>
      <a:lt2>
        <a:srgbClr val="A71930"/>
      </a:lt2>
      <a:accent1>
        <a:srgbClr val="EE7EA6"/>
      </a:accent1>
      <a:accent2>
        <a:srgbClr val="F9A100"/>
      </a:accent2>
      <a:accent3>
        <a:srgbClr val="FFD602"/>
      </a:accent3>
      <a:accent4>
        <a:srgbClr val="C9DD03"/>
      </a:accent4>
      <a:accent5>
        <a:srgbClr val="726E20"/>
      </a:accent5>
      <a:accent6>
        <a:srgbClr val="003D4C"/>
      </a:accent6>
      <a:hlink>
        <a:srgbClr val="A0A1A3"/>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657E092DB5D141BD4A6AFB9F661ED0" ma:contentTypeVersion="14" ma:contentTypeDescription="Create a new document." ma:contentTypeScope="" ma:versionID="d907b1942d09d2b1c9d2a344b7bfdd5f">
  <xsd:schema xmlns:xsd="http://www.w3.org/2001/XMLSchema" xmlns:xs="http://www.w3.org/2001/XMLSchema" xmlns:p="http://schemas.microsoft.com/office/2006/metadata/properties" xmlns:ns2="53fe7c3f-b21f-4a25-a13e-cc28e46afb3f" xmlns:ns3="13b5651f-c8a0-4049-80b6-cef4aa785035" targetNamespace="http://schemas.microsoft.com/office/2006/metadata/properties" ma:root="true" ma:fieldsID="4b8caa5883bf4ae45f2e2d5fadf7c320" ns2:_="" ns3:_="">
    <xsd:import namespace="53fe7c3f-b21f-4a25-a13e-cc28e46afb3f"/>
    <xsd:import namespace="13b5651f-c8a0-4049-80b6-cef4aa78503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DateTaken" minOccurs="0"/>
                <xsd:element ref="ns2:MediaServiceOCR"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fe7c3f-b21f-4a25-a13e-cc28e46afb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d4fd8df-27a2-471a-8ee0-83812133659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b5651f-c8a0-4049-80b6-cef4aa78503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6c9a108-0d9b-4b30-abb4-74dc3dab6ee1}" ma:internalName="TaxCatchAll" ma:showField="CatchAllData" ma:web="13b5651f-c8a0-4049-80b6-cef4aa78503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fe7c3f-b21f-4a25-a13e-cc28e46afb3f">
      <Terms xmlns="http://schemas.microsoft.com/office/infopath/2007/PartnerControls"/>
    </lcf76f155ced4ddcb4097134ff3c332f>
    <TaxCatchAll xmlns="13b5651f-c8a0-4049-80b6-cef4aa785035" xsi:nil="true"/>
  </documentManagement>
</p:properties>
</file>

<file path=customXml/itemProps1.xml><?xml version="1.0" encoding="utf-8"?>
<ds:datastoreItem xmlns:ds="http://schemas.openxmlformats.org/officeDocument/2006/customXml" ds:itemID="{F11C9F7F-51BC-4E67-A999-1726EB2FA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fe7c3f-b21f-4a25-a13e-cc28e46afb3f"/>
    <ds:schemaRef ds:uri="13b5651f-c8a0-4049-80b6-cef4aa785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DC5BA2-2478-4C62-BB63-9830F0D9EFD2}">
  <ds:schemaRefs>
    <ds:schemaRef ds:uri="http://schemas.microsoft.com/sharepoint/v3/contenttype/forms"/>
  </ds:schemaRefs>
</ds:datastoreItem>
</file>

<file path=customXml/itemProps3.xml><?xml version="1.0" encoding="utf-8"?>
<ds:datastoreItem xmlns:ds="http://schemas.openxmlformats.org/officeDocument/2006/customXml" ds:itemID="{D7438BB8-C4A5-4E33-B5EC-AE93129E2F1F}">
  <ds:schemaRefs>
    <ds:schemaRef ds:uri="53fe7c3f-b21f-4a25-a13e-cc28e46afb3f"/>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13b5651f-c8a0-4049-80b6-cef4aa78503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14413</TotalTime>
  <Words>2610</Words>
  <Application>Microsoft Office PowerPoint</Application>
  <PresentationFormat>Widescreen</PresentationFormat>
  <Paragraphs>508</Paragraphs>
  <Slides>32</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Calibri </vt:lpstr>
      <vt:lpstr>Segoe UI</vt:lpstr>
      <vt:lpstr>1_Office Theme</vt:lpstr>
      <vt:lpstr>Custom Design</vt:lpstr>
      <vt:lpstr>ICR Scientific PowerPoint_Widescreen_Template</vt:lpstr>
      <vt:lpstr>PowerPoint Presentation</vt:lpstr>
      <vt:lpstr>Financial Disclosures</vt:lpstr>
      <vt:lpstr>OVERVIEW</vt:lpstr>
      <vt:lpstr>Current applications of germline genomics in health </vt:lpstr>
      <vt:lpstr>Four horsemen of Genotype-Phenotype Prediction </vt:lpstr>
      <vt:lpstr>Variable Expressivity/Ascertainment bias</vt:lpstr>
      <vt:lpstr>Four horsemen of Genotype-Phenotype Prediction </vt:lpstr>
      <vt:lpstr>OVERVIEW</vt:lpstr>
      <vt:lpstr>Future (proposed) applications of germline genomics in health </vt:lpstr>
      <vt:lpstr>OVERVIEW</vt:lpstr>
      <vt:lpstr>PowerPoint Presentation</vt:lpstr>
      <vt:lpstr>1996: UK National Screening Committee Established to ensure robust review of new screening approaches</vt:lpstr>
      <vt:lpstr>OVERVIEW</vt:lpstr>
      <vt:lpstr>Newborn WES/WGS</vt:lpstr>
      <vt:lpstr>PowerPoint Presentation</vt:lpstr>
      <vt:lpstr>PowerPoint Presentation</vt:lpstr>
      <vt:lpstr>OVERVIEW</vt:lpstr>
      <vt:lpstr>1) “Complex” diseases are complex</vt:lpstr>
      <vt:lpstr>1) “Complex” diseases are complex</vt:lpstr>
      <vt:lpstr>1) “Complex” diseases are complex</vt:lpstr>
      <vt:lpstr>PowerPoint Presentation</vt:lpstr>
      <vt:lpstr>PowerPoint Presentation</vt:lpstr>
      <vt:lpstr>PowerPoint Presentation</vt:lpstr>
      <vt:lpstr>PowerPoint Presentation</vt:lpstr>
      <vt:lpstr>3) Two-stage Screening Approach</vt:lpstr>
      <vt:lpstr>4) Population testing poorly studied in the actual population</vt:lpstr>
      <vt:lpstr>OVERVIEW</vt:lpstr>
      <vt:lpstr>PowerPoint Presentation</vt:lpstr>
      <vt:lpstr>Population Genomic Screening vs Typical models of population screening </vt:lpstr>
      <vt:lpstr>PowerPoint Presentation</vt:lpstr>
      <vt:lpstr>PowerPoint Presentation</vt:lpstr>
      <vt:lpstr>Population Genomic screening</vt:lpstr>
    </vt:vector>
  </TitlesOfParts>
  <Company>Institute of Cancer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Torr</dc:creator>
  <cp:lastModifiedBy>Dalia Youssef</cp:lastModifiedBy>
  <cp:revision>877</cp:revision>
  <cp:lastPrinted>2022-06-12T07:27:42Z</cp:lastPrinted>
  <dcterms:created xsi:type="dcterms:W3CDTF">2019-12-06T17:25:55Z</dcterms:created>
  <dcterms:modified xsi:type="dcterms:W3CDTF">2023-09-28T14:51:54Z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0x010100FC657E092DB5D141BD4A6AFB9F661ED0</vt:lpwstr>
  </property>
  <property fmtid="{D5CDD505-2E9C-101B-9397-08002B2CF9AE}" pid="3" name="MediaServiceImageTags">
    <vt:lpwstr/>
  </property>
</Properties>
</file>